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a19bd209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2" name="Google Shape;82;g32a19bd209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69f0930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769f09301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955f2e8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8955f2e89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955f2e89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955f2e8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8955f2e899_0_1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8955f2e899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0" name="Google Shape;320;g8955f2e899_0_3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8b1941b07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8b1941b0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88b1941b07_0_2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a51d5406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a51d5406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8a51d54066_0_1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9dffc490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9dffc490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89dffc490b_0_1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0c031ceb5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7" name="Google Shape;357;g80c031ceb5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955f2e899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955f2e8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8955f2e899_0_2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6b0f5e76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76b0f5e76c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9e756c97a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9e756c97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89e756c97a_0_20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89e756c97a_0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9e756c97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89e756c97a_0_16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89e756c9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g89e756c97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8a51d54066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8a51d5406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g8a51d54066_0_2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9e756c97a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9e756c97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89e756c97a_0_18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a51d5406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a51d540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8a51d54066_0_3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9e756c97a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9e756c97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89e756c97a_0_16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91639a372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91639a37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91639a372a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955f2e899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955f2e8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955f2e899_0_3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955f2e899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55f2e89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8955f2e899_0_40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569469"/>
            <a:ext cx="7772400" cy="11025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5" name="Google Shape;15;p2"/>
          <p:cNvSpPr txBox="1"/>
          <p:nvPr>
            <p:ph idx="1" type="subTitle"/>
          </p:nvPr>
        </p:nvSpPr>
        <p:spPr>
          <a:xfrm>
            <a:off x="1371600" y="1914450"/>
            <a:ext cx="6400800" cy="1314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6" name="Google Shape;16;p2"/>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9" name="Google Shape;69;p11"/>
          <p:cNvSpPr txBox="1"/>
          <p:nvPr>
            <p:ph idx="1" type="body"/>
          </p:nvPr>
        </p:nvSpPr>
        <p:spPr>
          <a:xfrm>
            <a:off x="457200" y="1200150"/>
            <a:ext cx="4038600" cy="366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1"/>
          <p:cNvSpPr txBox="1"/>
          <p:nvPr>
            <p:ph idx="2" type="body"/>
          </p:nvPr>
        </p:nvSpPr>
        <p:spPr>
          <a:xfrm>
            <a:off x="4648200" y="1200150"/>
            <a:ext cx="4038600" cy="36696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72" name="Google Shape;72;p11"/>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
        <p:nvSpPr>
          <p:cNvPr id="73" name="Google Shape;73;p11"/>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2"/>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
          <p:cNvSpPr txBox="1"/>
          <p:nvPr>
            <p:ph idx="1" type="body"/>
          </p:nvPr>
        </p:nvSpPr>
        <p:spPr>
          <a:xfrm>
            <a:off x="722313" y="2180035"/>
            <a:ext cx="7772400" cy="11250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2000"/>
              <a:buFont typeface="Arial"/>
              <a:buNone/>
              <a:defRPr sz="2000">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7" name="Google Shape;77;p1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9" name="Google Shape;19;p3"/>
          <p:cNvSpPr txBox="1"/>
          <p:nvPr>
            <p:ph idx="1" type="body"/>
          </p:nvPr>
        </p:nvSpPr>
        <p:spPr>
          <a:xfrm>
            <a:off x="457200" y="1200150"/>
            <a:ext cx="8229600" cy="37011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2" type="sldNum"/>
          </p:nvPr>
        </p:nvSpPr>
        <p:spPr>
          <a:xfrm>
            <a:off x="6926950" y="4869675"/>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3"/>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cxnSp>
        <p:nvCxnSpPr>
          <p:cNvPr id="22" name="Google Shape;22;p3"/>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4"/>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
        <p:nvSpPr>
          <p:cNvPr id="26" name="Google Shape;26;p4"/>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0" name="Google Shape;30;p5"/>
          <p:cNvCxnSpPr/>
          <p:nvPr/>
        </p:nvCxnSpPr>
        <p:spPr>
          <a:xfrm>
            <a:off x="0" y="4901147"/>
            <a:ext cx="9144000" cy="6000"/>
          </a:xfrm>
          <a:prstGeom prst="straightConnector1">
            <a:avLst/>
          </a:prstGeom>
          <a:noFill/>
          <a:ln cap="flat" cmpd="sng" w="28575">
            <a:solidFill>
              <a:srgbClr val="434343"/>
            </a:solidFill>
            <a:prstDash val="solid"/>
            <a:round/>
            <a:headEnd len="med" w="med" type="none"/>
            <a:tailEnd len="med" w="med" type="none"/>
          </a:ln>
        </p:spPr>
      </p:cxnSp>
      <p:sp>
        <p:nvSpPr>
          <p:cNvPr id="31" name="Google Shape;31;p5"/>
          <p:cNvSpPr txBox="1"/>
          <p:nvPr/>
        </p:nvSpPr>
        <p:spPr>
          <a:xfrm>
            <a:off x="1666800" y="4907150"/>
            <a:ext cx="5810400" cy="2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666666"/>
                </a:solidFill>
                <a:latin typeface="Calibri"/>
                <a:ea typeface="Calibri"/>
                <a:cs typeface="Calibri"/>
                <a:sym typeface="Calibri"/>
              </a:rPr>
              <a:t>CS 432/532 - Web Science</a:t>
            </a:r>
            <a:endParaRPr sz="1200">
              <a:solidFill>
                <a:srgbClr val="666666"/>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6"/>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4" name="Google Shape;34;p6"/>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6" name="Google Shape;36;p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37" name="Google Shape;37;p6"/>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 name="Google Shape;40;p7"/>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Google Shape;41;p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2" name="Google Shape;42;p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3" name="Google Shape;43;p7"/>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 name="Shape 44"/>
        <p:cNvGrpSpPr/>
        <p:nvPr/>
      </p:nvGrpSpPr>
      <p:grpSpPr>
        <a:xfrm>
          <a:off x="0" y="0"/>
          <a:ext cx="0" cy="0"/>
          <a:chOff x="0" y="0"/>
          <a:chExt cx="0" cy="0"/>
        </a:xfrm>
      </p:grpSpPr>
      <p:sp>
        <p:nvSpPr>
          <p:cNvPr id="45" name="Google Shape;45;p8"/>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6" name="Google Shape;46;p8"/>
          <p:cNvSpPr/>
          <p:nvPr>
            <p:ph idx="2" type="pic"/>
          </p:nvPr>
        </p:nvSpPr>
        <p:spPr>
          <a:xfrm>
            <a:off x="1792288" y="459581"/>
            <a:ext cx="5486400" cy="30861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7" name="Google Shape;47;p8"/>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8" name="Google Shape;48;p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9" name="Google Shape;49;p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0" name="Google Shape;50;p8"/>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3" name="Google Shape;53;p9"/>
          <p:cNvSpPr txBox="1"/>
          <p:nvPr>
            <p:ph idx="1" type="body"/>
          </p:nvPr>
        </p:nvSpPr>
        <p:spPr>
          <a:xfrm>
            <a:off x="3575050" y="204788"/>
            <a:ext cx="5111700" cy="4389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9"/>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1400"/>
              <a:buFont typeface="Arial"/>
              <a:buNone/>
              <a:defRPr sz="1400">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5" name="Google Shape;55;p9"/>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6" name="Google Shape;56;p9"/>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7" name="Google Shape;57;p9"/>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10"/>
          <p:cNvSpPr txBox="1"/>
          <p:nvPr>
            <p:ph idx="1" type="body"/>
          </p:nvPr>
        </p:nvSpPr>
        <p:spPr>
          <a:xfrm>
            <a:off x="457200" y="1151335"/>
            <a:ext cx="40401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10"/>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2" name="Google Shape;62;p10"/>
          <p:cNvSpPr txBox="1"/>
          <p:nvPr>
            <p:ph idx="3" type="body"/>
          </p:nvPr>
        </p:nvSpPr>
        <p:spPr>
          <a:xfrm>
            <a:off x="4645025" y="1151335"/>
            <a:ext cx="4041900" cy="4797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10"/>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sz="2400">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4" name="Google Shape;64;p1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65" name="Google Shape;65;p1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66" name="Google Shape;66;p10"/>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indent="0" lvl="1"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indent="0" lvl="5" marL="4572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indent="0" lvl="6" marL="9144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indent="0" lvl="7" marL="13716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indent="0" lvl="8" marL="182880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934200" y="4869656"/>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nc-sa/3.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dlib.org/dlib/april03/lavoie/04lavoi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www.dlib.org/dlib/april03/lavoie/04lavoi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hyperlink" Target="http://www.dlib.org/dlib/april03/lavoie/04lavoi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eb.archive.org/web/20130901102234/https://www.oclc.org/research/activities/wcp/stats/linkage.html" TargetMode="External"/><Relationship Id="rId4" Type="http://schemas.openxmlformats.org/officeDocument/2006/relationships/image" Target="../media/image13.png"/><Relationship Id="rId5" Type="http://schemas.openxmlformats.org/officeDocument/2006/relationships/hyperlink" Target="https://www.moz.com/top500" TargetMode="External"/><Relationship Id="rId6" Type="http://schemas.openxmlformats.org/officeDocument/2006/relationships/hyperlink" Target="http://web.archive.org/web/20130116224516/seomoz.org/top500" TargetMode="External"/><Relationship Id="rId7"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eb.archive.org/web/20130105060233/http://www.alexa.com:80/topsites" TargetMode="External"/><Relationship Id="rId4" Type="http://schemas.openxmlformats.org/officeDocument/2006/relationships/hyperlink" Target="http://web.archive.org/web/20130116224516/seomoz.org/top500" TargetMode="External"/><Relationship Id="rId5" Type="http://schemas.openxmlformats.org/officeDocument/2006/relationships/hyperlink" Target="http://www.builda-website.net/alexa-traffic-rank.html" TargetMode="External"/><Relationship Id="rId6" Type="http://schemas.openxmlformats.org/officeDocument/2006/relationships/hyperlink" Target="http://www.alexa.com/help/traffic-learn-mo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citeseerx.ist.psu.edu/viewdoc/download?doi=10.1.1.68.3101&amp;rep=rep1&amp;type=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hyperlink" Target="http://citeseerx.ist.psu.edu/viewdoc/download?doi=10.1.1.68.3101&amp;rep=rep1&amp;type=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hyperlink" Target="http://citeseerx.ist.psu.edu/viewdoc/download?doi=10.1.1.68.3101&amp;rep=rep1&amp;type=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hyperlink" Target="http://citeseerx.ist.psu.edu/viewdoc/download?doi=10.1.1.68.3101&amp;rep=rep1&amp;type=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hyperlink" Target="http://citeseerx.ist.psu.edu/viewdoc/download?doi=10.1.1.68.3101&amp;rep=rep1&amp;typ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worldwidewebsize.com/"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worldwidewebsize.com/" TargetMode="Externa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dekunder.nl/Media/10.1007_s11192-016-1863-z.pdf" TargetMode="External"/><Relationship Id="rId4" Type="http://schemas.openxmlformats.org/officeDocument/2006/relationships/image" Target="../media/image31.png"/><Relationship Id="rId5" Type="http://schemas.openxmlformats.org/officeDocument/2006/relationships/hyperlink" Target="http://www.worldwidewebsiz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httparchive.org/reports/state-of-the-web" TargetMode="External"/><Relationship Id="rId4" Type="http://schemas.openxmlformats.org/officeDocument/2006/relationships/hyperlink" Target="https://httparchive.org/faq" TargetMode="External"/><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ebpagetest.org" TargetMode="Externa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httparchive.org/reports/state-of-javascript" TargetMode="Externa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creativecommons.org/licenses/by-nc-sa/3.0/"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microsoft.com/en-us/research/wp-content/uploads/2004/02/p97-fetterly.pdf" TargetMode="External"/><Relationship Id="rId4" Type="http://schemas.openxmlformats.org/officeDocument/2006/relationships/hyperlink" Target="http://cs.brown.edu/courses/cs253/papers/www04-ntoulas.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ourworldindata.org/internet" TargetMode="Externa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bernardmarr.com/default.asp?contentID=143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ex.com/blog/state-of-the-youtube-address/" TargetMode="Externa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6.png"/><Relationship Id="rId5" Type="http://schemas.openxmlformats.org/officeDocument/2006/relationships/image" Target="../media/image30.png"/><Relationship Id="rId6"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it.edu/people/mkgray/growth/" TargetMode="External"/><Relationship Id="rId4" Type="http://schemas.openxmlformats.org/officeDocument/2006/relationships/image" Target="../media/image10.png"/><Relationship Id="rId5"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doi.org/10.1371/journal.pone.0167475" TargetMode="Externa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w3.org/1999/05/WCA-terms/" TargetMode="External"/><Relationship Id="rId4" Type="http://schemas.openxmlformats.org/officeDocument/2006/relationships/hyperlink" Target="http://web.archive.org/web/20060318232637/http://www2.parc.com/istl/groups/uir/publications/items/UIR-1998-19-Pitkow-WebJournal-Summary.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hyperlink" Target="https://en.wikipedia.org/wiki/Zipf's_law" TargetMode="Externa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hyperlink" Target="https://en.wikipedia.org/wiki/Power_la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342174"/>
            <a:ext cx="7772400" cy="2182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Web Science:</a:t>
            </a:r>
            <a:endParaRPr b="1" i="0" sz="4400" u="none" cap="none" strike="noStrike">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4000"/>
              <a:buFont typeface="Calibri"/>
              <a:buNone/>
            </a:pPr>
            <a:r>
              <a:rPr b="1" lang="en-US" sz="4000"/>
              <a:t>Measuring the Web</a:t>
            </a:r>
            <a:endParaRPr/>
          </a:p>
          <a:p>
            <a:pPr indent="0" lvl="0" marL="0" rtl="0" algn="ctr">
              <a:spcBef>
                <a:spcPts val="0"/>
              </a:spcBef>
              <a:spcAft>
                <a:spcPts val="0"/>
              </a:spcAft>
              <a:buClr>
                <a:schemeClr val="dk1"/>
              </a:buClr>
              <a:buSzPts val="4400"/>
              <a:buFont typeface="Calibri"/>
              <a:buNone/>
            </a:pPr>
            <a:r>
              <a:rPr lang="en-US" sz="3600"/>
              <a:t>(Part 1 -  How Big Is the Web and How Can We Tell?)</a:t>
            </a:r>
            <a:endParaRPr b="1"/>
          </a:p>
        </p:txBody>
      </p:sp>
      <p:sp>
        <p:nvSpPr>
          <p:cNvPr id="85" name="Google Shape;85;p13"/>
          <p:cNvSpPr txBox="1"/>
          <p:nvPr>
            <p:ph idx="1" type="subTitle"/>
          </p:nvPr>
        </p:nvSpPr>
        <p:spPr>
          <a:xfrm>
            <a:off x="1371600" y="2738125"/>
            <a:ext cx="6400800" cy="1048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CS 432/532</a:t>
            </a:r>
            <a:endParaRPr>
              <a:solidFill>
                <a:srgbClr val="404040"/>
              </a:solidFill>
            </a:endParaRPr>
          </a:p>
          <a:p>
            <a:pPr indent="0" lvl="0" marL="0" marR="0" rtl="0" algn="ctr">
              <a:lnSpc>
                <a:spcPct val="100000"/>
              </a:lnSpc>
              <a:spcBef>
                <a:spcPts val="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Old Dominion University</a:t>
            </a:r>
            <a:endParaRPr/>
          </a:p>
        </p:txBody>
      </p:sp>
      <p:sp>
        <p:nvSpPr>
          <p:cNvPr id="86" name="Google Shape;86;p13"/>
          <p:cNvSpPr txBox="1"/>
          <p:nvPr/>
        </p:nvSpPr>
        <p:spPr>
          <a:xfrm>
            <a:off x="239250" y="4784575"/>
            <a:ext cx="8665500" cy="3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i="0" lang="en-US" u="none" cap="none" strike="noStrike">
                <a:solidFill>
                  <a:schemeClr val="dk1"/>
                </a:solidFill>
                <a:latin typeface="Calibri"/>
                <a:ea typeface="Calibri"/>
                <a:cs typeface="Calibri"/>
                <a:sym typeface="Calibri"/>
              </a:rPr>
              <a:t>This work is licensed under a </a:t>
            </a:r>
            <a:r>
              <a:rPr i="0" lang="en-US" u="sng" cap="none" strike="noStrike">
                <a:solidFill>
                  <a:schemeClr val="hlink"/>
                </a:solidFill>
                <a:latin typeface="Calibri"/>
                <a:ea typeface="Calibri"/>
                <a:cs typeface="Calibri"/>
                <a:sym typeface="Calibri"/>
                <a:hlinkClick r:id="rId3"/>
              </a:rPr>
              <a:t>Creative Commons Attribution-NonCommercial-ShareAlike 3.0 Unported License</a:t>
            </a:r>
            <a:endParaRPr>
              <a:latin typeface="Calibri"/>
              <a:ea typeface="Calibri"/>
              <a:cs typeface="Calibri"/>
              <a:sym typeface="Calibri"/>
            </a:endParaRPr>
          </a:p>
        </p:txBody>
      </p:sp>
      <p:pic>
        <p:nvPicPr>
          <p:cNvPr descr="Creative Commons License" id="87" name="Google Shape;87;p13"/>
          <p:cNvPicPr preferRelativeResize="0"/>
          <p:nvPr/>
        </p:nvPicPr>
        <p:blipFill rotWithShape="1">
          <a:blip r:embed="rId4">
            <a:alphaModFix/>
          </a:blip>
          <a:srcRect b="0" l="0" r="0" t="0"/>
          <a:stretch/>
        </p:blipFill>
        <p:spPr>
          <a:xfrm>
            <a:off x="4257675" y="4563125"/>
            <a:ext cx="628650" cy="221456"/>
          </a:xfrm>
          <a:prstGeom prst="rect">
            <a:avLst/>
          </a:prstGeom>
          <a:noFill/>
          <a:ln>
            <a:noFill/>
          </a:ln>
        </p:spPr>
      </p:pic>
      <p:sp>
        <p:nvSpPr>
          <p:cNvPr id="88" name="Google Shape;88;p13"/>
          <p:cNvSpPr txBox="1"/>
          <p:nvPr/>
        </p:nvSpPr>
        <p:spPr>
          <a:xfrm>
            <a:off x="255400" y="3936588"/>
            <a:ext cx="87819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300">
                <a:latin typeface="Calibri"/>
                <a:ea typeface="Calibri"/>
                <a:cs typeface="Calibri"/>
                <a:sym typeface="Calibri"/>
              </a:rPr>
              <a:t>Permission has been granted to use these slides from Frank McCown, Michael L. Nelson, Alexander Nwala, Michele C. Weigle</a:t>
            </a:r>
            <a:endParaRPr i="1" sz="1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OCLC Characterization Research (1998-2002)</a:t>
            </a:r>
            <a:endParaRPr/>
          </a:p>
        </p:txBody>
      </p:sp>
      <p:sp>
        <p:nvSpPr>
          <p:cNvPr id="182" name="Google Shape;182;p22"/>
          <p:cNvSpPr txBox="1"/>
          <p:nvPr>
            <p:ph idx="4294967295" type="body"/>
          </p:nvPr>
        </p:nvSpPr>
        <p:spPr>
          <a:xfrm>
            <a:off x="457200" y="1200150"/>
            <a:ext cx="8229600" cy="36696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9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Work by </a:t>
            </a:r>
            <a:r>
              <a:rPr lang="en-US" sz="2600"/>
              <a:t>Online Computer Library Center (</a:t>
            </a:r>
            <a:r>
              <a:rPr lang="en-US" sz="2600"/>
              <a:t>OCLC)</a:t>
            </a:r>
            <a:endParaRPr sz="2600"/>
          </a:p>
          <a:p>
            <a:pPr indent="-330200" lvl="0" marL="342900" marR="0" rtl="0" algn="l">
              <a:lnSpc>
                <a:spcPct val="90000"/>
              </a:lnSpc>
              <a:spcBef>
                <a:spcPts val="56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Analyzed Web samples annually to look for trends</a:t>
            </a:r>
            <a:endParaRPr sz="3000"/>
          </a:p>
          <a:p>
            <a:pPr indent="-330200" lvl="0" marL="342900" marR="0" rtl="0" algn="l">
              <a:lnSpc>
                <a:spcPct val="90000"/>
              </a:lnSpc>
              <a:spcBef>
                <a:spcPts val="56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Sample obtained by randomly sampling IP addresses and connecting to port 80</a:t>
            </a:r>
            <a:endParaRPr sz="3000"/>
          </a:p>
          <a:p>
            <a:pPr indent="-273050" lvl="1" marL="742950" marR="0" rtl="0" algn="l">
              <a:lnSpc>
                <a:spcPct val="90000"/>
              </a:lnSpc>
              <a:spcBef>
                <a:spcPts val="480"/>
              </a:spcBef>
              <a:spcAft>
                <a:spcPts val="0"/>
              </a:spcAft>
              <a:buClr>
                <a:srgbClr val="000000"/>
              </a:buClr>
              <a:buSzPts val="2200"/>
              <a:buFont typeface="Arial"/>
              <a:buChar char="–"/>
            </a:pPr>
            <a:r>
              <a:rPr b="0" i="1" lang="en-US" sz="2200" u="none" cap="none" strike="noStrike">
                <a:solidFill>
                  <a:srgbClr val="000000"/>
                </a:solidFill>
                <a:latin typeface="Calibri"/>
                <a:ea typeface="Calibri"/>
                <a:cs typeface="Calibri"/>
                <a:sym typeface="Calibri"/>
              </a:rPr>
              <a:t>Today this method would miss a large number of websites that use virtual hosting – multiple domain names hosted on same computer using one IP address (remember the "Host:" request header?)</a:t>
            </a:r>
            <a:endParaRPr i="1" sz="2600">
              <a:solidFill>
                <a:srgbClr val="000000"/>
              </a:solidFill>
            </a:endParaRPr>
          </a:p>
          <a:p>
            <a:pPr indent="-330200" lvl="0" marL="342900" marR="0" rtl="0" algn="l">
              <a:lnSpc>
                <a:spcPct val="90000"/>
              </a:lnSpc>
              <a:spcBef>
                <a:spcPts val="56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Findings: O'Neill et al., </a:t>
            </a:r>
            <a:r>
              <a:rPr b="0" i="0" lang="en-US" sz="2600" u="sng" cap="none" strike="noStrike">
                <a:solidFill>
                  <a:schemeClr val="hlink"/>
                </a:solidFill>
                <a:latin typeface="Calibri"/>
                <a:ea typeface="Calibri"/>
                <a:cs typeface="Calibri"/>
                <a:sym typeface="Calibri"/>
                <a:hlinkClick r:id="rId3"/>
              </a:rPr>
              <a:t>Trends in the Evolution of the Public Web</a:t>
            </a:r>
            <a:r>
              <a:rPr b="0" i="0" lang="en-US" sz="2600" u="none" cap="none" strike="noStrike">
                <a:solidFill>
                  <a:schemeClr val="dk1"/>
                </a:solidFill>
                <a:latin typeface="Calibri"/>
                <a:ea typeface="Calibri"/>
                <a:cs typeface="Calibri"/>
                <a:sym typeface="Calibri"/>
              </a:rPr>
              <a:t>, </a:t>
            </a:r>
            <a:r>
              <a:rPr b="0" i="1" lang="en-US" sz="2600" u="none" cap="none" strike="noStrike">
                <a:solidFill>
                  <a:schemeClr val="dk1"/>
                </a:solidFill>
                <a:latin typeface="Calibri"/>
                <a:ea typeface="Calibri"/>
                <a:cs typeface="Calibri"/>
                <a:sym typeface="Calibri"/>
              </a:rPr>
              <a:t>D-Lib Magazine</a:t>
            </a:r>
            <a:r>
              <a:rPr b="0" i="0" lang="en-US" sz="2600" u="none" cap="none" strike="noStrike">
                <a:solidFill>
                  <a:schemeClr val="dk1"/>
                </a:solidFill>
                <a:latin typeface="Calibri"/>
                <a:ea typeface="Calibri"/>
                <a:cs typeface="Calibri"/>
                <a:sym typeface="Calibri"/>
              </a:rPr>
              <a:t>, Apr 2003</a:t>
            </a:r>
            <a:endParaRPr sz="3000"/>
          </a:p>
        </p:txBody>
      </p:sp>
      <p:sp>
        <p:nvSpPr>
          <p:cNvPr id="183" name="Google Shape;183;p22"/>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Number of Public Websites Doubled in Five Years</a:t>
            </a:r>
            <a:endParaRPr/>
          </a:p>
        </p:txBody>
      </p:sp>
      <p:pic>
        <p:nvPicPr>
          <p:cNvPr descr="Bar chart showing the number of public websites over 5 years between 1998-2002. Number of public websites doubled from 1.5 million in 1998 to 3 million in 2002." id="189" name="Google Shape;189;p23" title="Website Growth over Five Years"/>
          <p:cNvPicPr preferRelativeResize="0"/>
          <p:nvPr/>
        </p:nvPicPr>
        <p:blipFill rotWithShape="1">
          <a:blip r:embed="rId3">
            <a:alphaModFix/>
          </a:blip>
          <a:srcRect b="0" l="0" r="0" t="0"/>
          <a:stretch/>
        </p:blipFill>
        <p:spPr>
          <a:xfrm>
            <a:off x="2171700" y="1344625"/>
            <a:ext cx="4800601" cy="2853927"/>
          </a:xfrm>
          <a:prstGeom prst="rect">
            <a:avLst/>
          </a:prstGeom>
          <a:noFill/>
          <a:ln>
            <a:noFill/>
          </a:ln>
        </p:spPr>
      </p:pic>
      <p:sp>
        <p:nvSpPr>
          <p:cNvPr id="190" name="Google Shape;190;p23"/>
          <p:cNvSpPr txBox="1"/>
          <p:nvPr/>
        </p:nvSpPr>
        <p:spPr>
          <a:xfrm>
            <a:off x="1203150" y="4419800"/>
            <a:ext cx="67377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i="0" lang="en-US" u="none" cap="none" strike="noStrike">
                <a:solidFill>
                  <a:schemeClr val="dk1"/>
                </a:solidFill>
                <a:latin typeface="Calibri"/>
                <a:ea typeface="Calibri"/>
                <a:cs typeface="Calibri"/>
                <a:sym typeface="Calibri"/>
              </a:rPr>
              <a:t>O'Neill et al., </a:t>
            </a:r>
            <a:r>
              <a:rPr i="0" lang="en-US" u="sng" cap="none" strike="noStrike">
                <a:solidFill>
                  <a:schemeClr val="hlink"/>
                </a:solidFill>
                <a:latin typeface="Calibri"/>
                <a:ea typeface="Calibri"/>
                <a:cs typeface="Calibri"/>
                <a:sym typeface="Calibri"/>
                <a:hlinkClick r:id="rId4"/>
              </a:rPr>
              <a:t>Trends in the Evolution of the Public Web</a:t>
            </a:r>
            <a:r>
              <a:rPr i="0" lang="en-US" u="none" cap="none" strike="noStrike">
                <a:solidFill>
                  <a:schemeClr val="dk1"/>
                </a:solidFill>
                <a:latin typeface="Calibri"/>
                <a:ea typeface="Calibri"/>
                <a:cs typeface="Calibri"/>
                <a:sym typeface="Calibri"/>
              </a:rPr>
              <a:t>, </a:t>
            </a:r>
            <a:r>
              <a:rPr i="1" lang="en-US" u="none" cap="none" strike="noStrike">
                <a:solidFill>
                  <a:schemeClr val="dk1"/>
                </a:solidFill>
                <a:latin typeface="Calibri"/>
                <a:ea typeface="Calibri"/>
                <a:cs typeface="Calibri"/>
                <a:sym typeface="Calibri"/>
              </a:rPr>
              <a:t>D-Lib Magazine</a:t>
            </a:r>
            <a:r>
              <a:rPr i="0" lang="en-US" u="none" cap="none" strike="noStrike">
                <a:solidFill>
                  <a:schemeClr val="dk1"/>
                </a:solidFill>
                <a:latin typeface="Calibri"/>
                <a:ea typeface="Calibri"/>
                <a:cs typeface="Calibri"/>
                <a:sym typeface="Calibri"/>
              </a:rPr>
              <a:t>, Apr 2003</a:t>
            </a:r>
            <a:endParaRPr>
              <a:latin typeface="Calibri"/>
              <a:ea typeface="Calibri"/>
              <a:cs typeface="Calibri"/>
              <a:sym typeface="Calibri"/>
            </a:endParaRPr>
          </a:p>
        </p:txBody>
      </p:sp>
      <p:sp>
        <p:nvSpPr>
          <p:cNvPr id="191" name="Google Shape;191;p23"/>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Distribution of Web</a:t>
            </a:r>
            <a:r>
              <a:rPr lang="en-US" sz="4000"/>
              <a:t>s</a:t>
            </a:r>
            <a:r>
              <a:rPr b="0" i="0" lang="en-US" sz="4000" u="none" cap="none" strike="noStrike">
                <a:solidFill>
                  <a:schemeClr val="dk1"/>
                </a:solidFill>
                <a:latin typeface="Calibri"/>
                <a:ea typeface="Calibri"/>
                <a:cs typeface="Calibri"/>
                <a:sym typeface="Calibri"/>
              </a:rPr>
              <a:t>ites by Country</a:t>
            </a:r>
            <a:br>
              <a:rPr b="0" i="0" lang="en-US" sz="4000" u="none" cap="none" strike="noStrike">
                <a:solidFill>
                  <a:schemeClr val="dk1"/>
                </a:solidFill>
                <a:latin typeface="Calibri"/>
                <a:ea typeface="Calibri"/>
                <a:cs typeface="Calibri"/>
                <a:sym typeface="Calibri"/>
              </a:rPr>
            </a:br>
            <a:r>
              <a:rPr b="0" i="0" lang="en-US" sz="1600" u="none" cap="none" strike="noStrike">
                <a:solidFill>
                  <a:schemeClr val="dk1"/>
                </a:solidFill>
                <a:latin typeface="Calibri"/>
                <a:ea typeface="Calibri"/>
                <a:cs typeface="Calibri"/>
                <a:sym typeface="Calibri"/>
              </a:rPr>
              <a:t>(this is why you don’t use pie charts!)</a:t>
            </a:r>
            <a:endParaRPr/>
          </a:p>
        </p:txBody>
      </p:sp>
      <p:pic>
        <p:nvPicPr>
          <p:cNvPr descr="Pie chart showing the distribution of websites by country, the top three being: US (49%), Unknown (10%), and Germany (5%)." id="197" name="Google Shape;197;p24" title="Distribution of Websites by Country 1999"/>
          <p:cNvPicPr preferRelativeResize="0"/>
          <p:nvPr/>
        </p:nvPicPr>
        <p:blipFill rotWithShape="1">
          <a:blip r:embed="rId3">
            <a:alphaModFix/>
          </a:blip>
          <a:srcRect b="0" l="0" r="0" t="0"/>
          <a:stretch/>
        </p:blipFill>
        <p:spPr>
          <a:xfrm>
            <a:off x="381000" y="1085850"/>
            <a:ext cx="3614738" cy="2164556"/>
          </a:xfrm>
          <a:prstGeom prst="rect">
            <a:avLst/>
          </a:prstGeom>
          <a:noFill/>
          <a:ln>
            <a:noFill/>
          </a:ln>
        </p:spPr>
      </p:pic>
      <p:pic>
        <p:nvPicPr>
          <p:cNvPr descr="Pie chart showing the distribution of websites by country, the top three being: US (55%), Germany (6%), and Japan (5%)." id="198" name="Google Shape;198;p24" title="Distribution of Websites by Country 2002"/>
          <p:cNvPicPr preferRelativeResize="0"/>
          <p:nvPr/>
        </p:nvPicPr>
        <p:blipFill rotWithShape="1">
          <a:blip r:embed="rId4">
            <a:alphaModFix/>
          </a:blip>
          <a:srcRect b="0" l="0" r="0" t="0"/>
          <a:stretch/>
        </p:blipFill>
        <p:spPr>
          <a:xfrm>
            <a:off x="4191000" y="2457450"/>
            <a:ext cx="3571875" cy="2128838"/>
          </a:xfrm>
          <a:prstGeom prst="rect">
            <a:avLst/>
          </a:prstGeom>
          <a:noFill/>
          <a:ln>
            <a:noFill/>
          </a:ln>
        </p:spPr>
      </p:pic>
      <p:sp>
        <p:nvSpPr>
          <p:cNvPr id="199" name="Google Shape;199;p24"/>
          <p:cNvSpPr txBox="1"/>
          <p:nvPr/>
        </p:nvSpPr>
        <p:spPr>
          <a:xfrm>
            <a:off x="4038600" y="1200150"/>
            <a:ext cx="1371600" cy="389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1999</a:t>
            </a:r>
            <a:endParaRPr/>
          </a:p>
        </p:txBody>
      </p:sp>
      <p:sp>
        <p:nvSpPr>
          <p:cNvPr id="200" name="Google Shape;200;p24"/>
          <p:cNvSpPr txBox="1"/>
          <p:nvPr/>
        </p:nvSpPr>
        <p:spPr>
          <a:xfrm>
            <a:off x="7315200" y="2628900"/>
            <a:ext cx="1371600" cy="38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800"/>
              <a:buFont typeface="Calibri"/>
              <a:buNone/>
            </a:pPr>
            <a:r>
              <a:rPr b="0" i="0" lang="en-US" sz="2800" u="none" cap="none" strike="noStrike">
                <a:solidFill>
                  <a:schemeClr val="dk1"/>
                </a:solidFill>
                <a:latin typeface="Calibri"/>
                <a:ea typeface="Calibri"/>
                <a:cs typeface="Calibri"/>
                <a:sym typeface="Calibri"/>
              </a:rPr>
              <a:t>2002</a:t>
            </a:r>
            <a:endParaRPr/>
          </a:p>
        </p:txBody>
      </p:sp>
      <p:sp>
        <p:nvSpPr>
          <p:cNvPr id="201" name="Google Shape;201;p24"/>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02" name="Google Shape;202;p24"/>
          <p:cNvSpPr txBox="1"/>
          <p:nvPr/>
        </p:nvSpPr>
        <p:spPr>
          <a:xfrm>
            <a:off x="1203150" y="4613672"/>
            <a:ext cx="67377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i="0" lang="en-US" u="none" cap="none" strike="noStrike">
                <a:solidFill>
                  <a:schemeClr val="dk1"/>
                </a:solidFill>
                <a:latin typeface="Calibri"/>
                <a:ea typeface="Calibri"/>
                <a:cs typeface="Calibri"/>
                <a:sym typeface="Calibri"/>
              </a:rPr>
              <a:t>O'Neill et al., </a:t>
            </a:r>
            <a:r>
              <a:rPr i="0" lang="en-US" u="sng" cap="none" strike="noStrike">
                <a:solidFill>
                  <a:schemeClr val="hlink"/>
                </a:solidFill>
                <a:latin typeface="Calibri"/>
                <a:ea typeface="Calibri"/>
                <a:cs typeface="Calibri"/>
                <a:sym typeface="Calibri"/>
                <a:hlinkClick r:id="rId5"/>
              </a:rPr>
              <a:t>Trends in the Evolution of the Public Web</a:t>
            </a:r>
            <a:r>
              <a:rPr i="0" lang="en-US" u="none" cap="none" strike="noStrike">
                <a:solidFill>
                  <a:schemeClr val="dk1"/>
                </a:solidFill>
                <a:latin typeface="Calibri"/>
                <a:ea typeface="Calibri"/>
                <a:cs typeface="Calibri"/>
                <a:sym typeface="Calibri"/>
              </a:rPr>
              <a:t>, </a:t>
            </a:r>
            <a:r>
              <a:rPr i="1" lang="en-US" u="none" cap="none" strike="noStrike">
                <a:solidFill>
                  <a:schemeClr val="dk1"/>
                </a:solidFill>
                <a:latin typeface="Calibri"/>
                <a:ea typeface="Calibri"/>
                <a:cs typeface="Calibri"/>
                <a:sym typeface="Calibri"/>
              </a:rPr>
              <a:t>D-Lib Magazine</a:t>
            </a:r>
            <a:r>
              <a:rPr i="0" lang="en-US" u="none" cap="none" strike="noStrike">
                <a:solidFill>
                  <a:schemeClr val="dk1"/>
                </a:solidFill>
                <a:latin typeface="Calibri"/>
                <a:ea typeface="Calibri"/>
                <a:cs typeface="Calibri"/>
                <a:sym typeface="Calibri"/>
              </a:rPr>
              <a:t>, Apr 2003</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4294967295" type="title"/>
          </p:nvPr>
        </p:nvSpPr>
        <p:spPr>
          <a:xfrm>
            <a:off x="457200" y="109509"/>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Popular Websites by In-Links</a:t>
            </a:r>
            <a:endParaRPr/>
          </a:p>
        </p:txBody>
      </p:sp>
      <p:sp>
        <p:nvSpPr>
          <p:cNvPr id="208" name="Google Shape;208;p25"/>
          <p:cNvSpPr txBox="1"/>
          <p:nvPr/>
        </p:nvSpPr>
        <p:spPr>
          <a:xfrm>
            <a:off x="107100" y="4642625"/>
            <a:ext cx="4374300" cy="22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aseline="30000" i="0" lang="en-US" sz="1200" u="none" cap="none" strike="noStrike">
                <a:solidFill>
                  <a:schemeClr val="dk1"/>
                </a:solidFill>
                <a:latin typeface="Calibri"/>
                <a:ea typeface="Calibri"/>
                <a:cs typeface="Calibri"/>
                <a:sym typeface="Calibri"/>
              </a:rPr>
              <a:t>1</a:t>
            </a:r>
            <a:r>
              <a:rPr lang="en-US" sz="1200" u="sng">
                <a:solidFill>
                  <a:schemeClr val="hlink"/>
                </a:solidFill>
                <a:latin typeface="Calibri"/>
                <a:ea typeface="Calibri"/>
                <a:cs typeface="Calibri"/>
                <a:sym typeface="Calibri"/>
                <a:hlinkClick r:id="rId3"/>
              </a:rPr>
              <a:t>OCLC Top 50 most frequently linked-to sites (archived 2013)</a:t>
            </a:r>
            <a:endParaRPr sz="1200">
              <a:latin typeface="Calibri"/>
              <a:ea typeface="Calibri"/>
              <a:cs typeface="Calibri"/>
              <a:sym typeface="Calibri"/>
            </a:endParaRPr>
          </a:p>
        </p:txBody>
      </p:sp>
      <p:pic>
        <p:nvPicPr>
          <p:cNvPr descr="Chart displaying the top 10 linked-to websites in year 2000 and year 2002. Adobe.com moved from 6th place to 1st place in only two years. Google moved into the top 10 in 2002, at 8th place." id="209" name="Google Shape;209;p25" title="OCLC Most Linked-To Website"/>
          <p:cNvPicPr preferRelativeResize="0"/>
          <p:nvPr/>
        </p:nvPicPr>
        <p:blipFill rotWithShape="1">
          <a:blip r:embed="rId4">
            <a:alphaModFix/>
          </a:blip>
          <a:srcRect b="0" l="0" r="0" t="0"/>
          <a:stretch/>
        </p:blipFill>
        <p:spPr>
          <a:xfrm>
            <a:off x="107100" y="1241900"/>
            <a:ext cx="3249215" cy="3257550"/>
          </a:xfrm>
          <a:prstGeom prst="rect">
            <a:avLst/>
          </a:prstGeom>
          <a:noFill/>
          <a:ln>
            <a:noFill/>
          </a:ln>
        </p:spPr>
      </p:pic>
      <p:sp>
        <p:nvSpPr>
          <p:cNvPr id="210" name="Google Shape;210;p25"/>
          <p:cNvSpPr txBox="1"/>
          <p:nvPr/>
        </p:nvSpPr>
        <p:spPr>
          <a:xfrm>
            <a:off x="53225" y="966763"/>
            <a:ext cx="4267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OCLC Most Linked-To Websites</a:t>
            </a:r>
            <a:r>
              <a:rPr b="0" baseline="30000" i="0" lang="en-US" sz="1800" u="none" cap="none" strike="noStrike">
                <a:solidFill>
                  <a:schemeClr val="dk1"/>
                </a:solidFill>
                <a:latin typeface="Calibri"/>
                <a:ea typeface="Calibri"/>
                <a:cs typeface="Calibri"/>
                <a:sym typeface="Calibri"/>
              </a:rPr>
              <a:t>1</a:t>
            </a:r>
            <a:endParaRPr/>
          </a:p>
        </p:txBody>
      </p:sp>
      <p:sp>
        <p:nvSpPr>
          <p:cNvPr id="211" name="Google Shape;211;p25"/>
          <p:cNvSpPr txBox="1"/>
          <p:nvPr/>
        </p:nvSpPr>
        <p:spPr>
          <a:xfrm>
            <a:off x="4374300" y="835500"/>
            <a:ext cx="2580600" cy="44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Most Linked-To Websites </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(Jan 2013)</a:t>
            </a:r>
            <a:r>
              <a:rPr b="0" baseline="30000" i="0" lang="en-US" sz="1800" u="none" cap="none" strike="noStrike">
                <a:solidFill>
                  <a:schemeClr val="dk1"/>
                </a:solidFill>
                <a:latin typeface="Calibri"/>
                <a:ea typeface="Calibri"/>
                <a:cs typeface="Calibri"/>
                <a:sym typeface="Calibri"/>
              </a:rPr>
              <a:t>2</a:t>
            </a:r>
            <a:endParaRPr/>
          </a:p>
        </p:txBody>
      </p:sp>
      <p:sp>
        <p:nvSpPr>
          <p:cNvPr id="212" name="Google Shape;212;p25"/>
          <p:cNvSpPr txBox="1"/>
          <p:nvPr/>
        </p:nvSpPr>
        <p:spPr>
          <a:xfrm>
            <a:off x="4439375" y="1314450"/>
            <a:ext cx="2133600" cy="26706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00000"/>
              </a:lnSpc>
              <a:spcBef>
                <a:spcPts val="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facebook.com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twitter.com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google.com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youtube.com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adobe.com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wordpress.org</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blogspot.com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wikipedia.org</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godaddy.com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b="0" i="0" lang="en-US" sz="1500" u="none" cap="none" strike="noStrike">
                <a:solidFill>
                  <a:schemeClr val="dk1"/>
                </a:solidFill>
                <a:latin typeface="Calibri"/>
                <a:ea typeface="Calibri"/>
                <a:cs typeface="Calibri"/>
                <a:sym typeface="Calibri"/>
              </a:rPr>
              <a:t>wordpress.com</a:t>
            </a:r>
            <a:endParaRPr sz="1100"/>
          </a:p>
          <a:p>
            <a:pPr indent="-228600" lvl="0" marL="457200" marR="0" rtl="0" algn="l">
              <a:lnSpc>
                <a:spcPct val="100000"/>
              </a:lnSpc>
              <a:spcBef>
                <a:spcPts val="600"/>
              </a:spcBef>
              <a:spcAft>
                <a:spcPts val="0"/>
              </a:spcAft>
              <a:buClr>
                <a:schemeClr val="dk1"/>
              </a:buClr>
              <a:buSzPts val="1800"/>
              <a:buFont typeface="Calibri"/>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Font typeface="Arial"/>
              <a:buNone/>
            </a:pPr>
            <a:r>
              <a:t/>
            </a:r>
            <a:endParaRPr b="0" i="0" sz="1500" u="none">
              <a:solidFill>
                <a:schemeClr val="dk1"/>
              </a:solidFill>
              <a:latin typeface="Calibri"/>
              <a:ea typeface="Calibri"/>
              <a:cs typeface="Calibri"/>
              <a:sym typeface="Calibri"/>
            </a:endParaRPr>
          </a:p>
        </p:txBody>
      </p:sp>
      <p:sp>
        <p:nvSpPr>
          <p:cNvPr id="213" name="Google Shape;213;p25"/>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14" name="Google Shape;214;p25"/>
          <p:cNvSpPr txBox="1"/>
          <p:nvPr/>
        </p:nvSpPr>
        <p:spPr>
          <a:xfrm>
            <a:off x="6377100" y="1101625"/>
            <a:ext cx="2580600" cy="327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(Jan 2020)</a:t>
            </a:r>
            <a:r>
              <a:rPr baseline="30000" lang="en-US" sz="1800">
                <a:solidFill>
                  <a:schemeClr val="dk1"/>
                </a:solidFill>
                <a:latin typeface="Calibri"/>
                <a:ea typeface="Calibri"/>
                <a:cs typeface="Calibri"/>
                <a:sym typeface="Calibri"/>
              </a:rPr>
              <a:t>3</a:t>
            </a:r>
            <a:endParaRPr/>
          </a:p>
        </p:txBody>
      </p:sp>
      <p:sp>
        <p:nvSpPr>
          <p:cNvPr id="215" name="Google Shape;215;p25"/>
          <p:cNvSpPr txBox="1"/>
          <p:nvPr/>
        </p:nvSpPr>
        <p:spPr>
          <a:xfrm>
            <a:off x="6638050" y="1314450"/>
            <a:ext cx="2515500" cy="26706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00000"/>
              </a:lnSpc>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google</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apple</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youtube</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microsoft</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play.google</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support.google.com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blogger</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docs.google.com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adobe</a:t>
            </a:r>
            <a:r>
              <a:rPr b="0" i="0" lang="en-US" sz="1500" u="none" cap="none" strike="noStrike">
                <a:solidFill>
                  <a:schemeClr val="dk1"/>
                </a:solidFill>
                <a:latin typeface="Calibri"/>
                <a:ea typeface="Calibri"/>
                <a:cs typeface="Calibri"/>
                <a:sym typeface="Calibri"/>
              </a:rPr>
              <a:t>.com</a:t>
            </a:r>
            <a:endParaRPr sz="1100"/>
          </a:p>
          <a:p>
            <a:pPr indent="-323850" lvl="0" marL="457200" marR="0" rtl="0" algn="l">
              <a:lnSpc>
                <a:spcPct val="100000"/>
              </a:lnSpc>
              <a:spcBef>
                <a:spcPts val="60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plus.google</a:t>
            </a:r>
            <a:r>
              <a:rPr b="0" i="0" lang="en-US" sz="1500" u="none" cap="none" strike="noStrike">
                <a:solidFill>
                  <a:schemeClr val="dk1"/>
                </a:solidFill>
                <a:latin typeface="Calibri"/>
                <a:ea typeface="Calibri"/>
                <a:cs typeface="Calibri"/>
                <a:sym typeface="Calibri"/>
              </a:rPr>
              <a:t>.com</a:t>
            </a:r>
            <a:endParaRPr sz="1100"/>
          </a:p>
          <a:p>
            <a:pPr indent="-228600" lvl="0" marL="457200" marR="0" rtl="0" algn="l">
              <a:lnSpc>
                <a:spcPct val="100000"/>
              </a:lnSpc>
              <a:spcBef>
                <a:spcPts val="600"/>
              </a:spcBef>
              <a:spcAft>
                <a:spcPts val="0"/>
              </a:spcAft>
              <a:buClr>
                <a:schemeClr val="dk1"/>
              </a:buClr>
              <a:buSzPts val="1800"/>
              <a:buFont typeface="Calibri"/>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500" u="none">
              <a:solidFill>
                <a:schemeClr val="dk1"/>
              </a:solidFill>
              <a:latin typeface="Calibri"/>
              <a:ea typeface="Calibri"/>
              <a:cs typeface="Calibri"/>
              <a:sym typeface="Calibri"/>
            </a:endParaRPr>
          </a:p>
        </p:txBody>
      </p:sp>
      <p:sp>
        <p:nvSpPr>
          <p:cNvPr id="216" name="Google Shape;216;p25"/>
          <p:cNvSpPr txBox="1"/>
          <p:nvPr/>
        </p:nvSpPr>
        <p:spPr>
          <a:xfrm>
            <a:off x="6267000" y="4367531"/>
            <a:ext cx="28008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200">
                <a:solidFill>
                  <a:schemeClr val="dk1"/>
                </a:solidFill>
                <a:latin typeface="Calibri"/>
                <a:ea typeface="Calibri"/>
                <a:cs typeface="Calibri"/>
                <a:sym typeface="Calibri"/>
              </a:rPr>
              <a:t>3</a:t>
            </a:r>
            <a:r>
              <a:rPr baseline="30000" lang="en-US" sz="1200">
                <a:solidFill>
                  <a:schemeClr val="dk1"/>
                </a:solidFill>
                <a:latin typeface="Calibri"/>
                <a:ea typeface="Calibri"/>
                <a:cs typeface="Calibri"/>
                <a:sym typeface="Calibri"/>
              </a:rPr>
              <a:t> </a:t>
            </a:r>
            <a:r>
              <a:rPr lang="en-US" sz="1200" u="sng">
                <a:solidFill>
                  <a:schemeClr val="hlink"/>
                </a:solidFill>
                <a:latin typeface="Calibri"/>
                <a:ea typeface="Calibri"/>
                <a:cs typeface="Calibri"/>
                <a:sym typeface="Calibri"/>
                <a:hlinkClick r:id="rId5"/>
              </a:rPr>
              <a:t>Moz Top 500 Most Popular Websites</a:t>
            </a:r>
            <a:endParaRPr sz="1200">
              <a:latin typeface="Calibri"/>
              <a:ea typeface="Calibri"/>
              <a:cs typeface="Calibri"/>
              <a:sym typeface="Calibri"/>
            </a:endParaRPr>
          </a:p>
        </p:txBody>
      </p:sp>
      <p:sp>
        <p:nvSpPr>
          <p:cNvPr id="217" name="Google Shape;217;p25"/>
          <p:cNvSpPr txBox="1"/>
          <p:nvPr/>
        </p:nvSpPr>
        <p:spPr>
          <a:xfrm>
            <a:off x="3534925" y="4367525"/>
            <a:ext cx="27321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US" sz="1300">
                <a:solidFill>
                  <a:schemeClr val="dk1"/>
                </a:solidFill>
                <a:latin typeface="Calibri"/>
                <a:ea typeface="Calibri"/>
                <a:cs typeface="Calibri"/>
                <a:sym typeface="Calibri"/>
              </a:rPr>
              <a:t>2</a:t>
            </a:r>
            <a:r>
              <a:rPr lang="en-US" sz="1000" u="sng">
                <a:solidFill>
                  <a:schemeClr val="hlink"/>
                </a:solidFill>
                <a:hlinkClick r:id="rId6"/>
              </a:rPr>
              <a:t>Moz Top 500 Websites (archived Jan 2013)</a:t>
            </a:r>
            <a:endParaRPr sz="1300"/>
          </a:p>
        </p:txBody>
      </p:sp>
      <p:sp>
        <p:nvSpPr>
          <p:cNvPr id="218" name="Google Shape;218;p25"/>
          <p:cNvSpPr txBox="1"/>
          <p:nvPr/>
        </p:nvSpPr>
        <p:spPr>
          <a:xfrm>
            <a:off x="1871975" y="-33262"/>
            <a:ext cx="5110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19" name="Google Shape;219;p25"/>
          <p:cNvSpPr/>
          <p:nvPr/>
        </p:nvSpPr>
        <p:spPr>
          <a:xfrm>
            <a:off x="414950" y="3000925"/>
            <a:ext cx="1275000" cy="27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1968375" y="1497425"/>
            <a:ext cx="1336200" cy="27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4481513" y="2564272"/>
            <a:ext cx="2049300" cy="27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6689263" y="3770341"/>
            <a:ext cx="2049300" cy="275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938175" y="3600950"/>
            <a:ext cx="1418100" cy="2751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4481525" y="1929356"/>
            <a:ext cx="2049300" cy="2751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6689275" y="1382350"/>
            <a:ext cx="2049300" cy="2751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6" name="Google Shape;226;p25"/>
          <p:cNvPicPr preferRelativeResize="0"/>
          <p:nvPr/>
        </p:nvPicPr>
        <p:blipFill rotWithShape="1">
          <a:blip r:embed="rId7">
            <a:alphaModFix/>
          </a:blip>
          <a:srcRect b="34115" l="7496" r="7505" t="34137"/>
          <a:stretch/>
        </p:blipFill>
        <p:spPr>
          <a:xfrm>
            <a:off x="53225" y="638719"/>
            <a:ext cx="1171101" cy="3280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Popular Websites by Visits</a:t>
            </a:r>
            <a:endParaRPr/>
          </a:p>
        </p:txBody>
      </p:sp>
      <p:sp>
        <p:nvSpPr>
          <p:cNvPr id="232" name="Google Shape;232;p26"/>
          <p:cNvSpPr txBox="1"/>
          <p:nvPr/>
        </p:nvSpPr>
        <p:spPr>
          <a:xfrm>
            <a:off x="95875" y="4345913"/>
            <a:ext cx="8763000" cy="547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aseline="30000" i="0" lang="en-US" u="none">
                <a:solidFill>
                  <a:schemeClr val="dk1"/>
                </a:solidFill>
                <a:latin typeface="Calibri"/>
                <a:ea typeface="Calibri"/>
                <a:cs typeface="Calibri"/>
                <a:sym typeface="Calibri"/>
              </a:rPr>
              <a:t>1 </a:t>
            </a:r>
            <a:r>
              <a:rPr lang="en-US" u="sng">
                <a:solidFill>
                  <a:schemeClr val="hlink"/>
                </a:solidFill>
                <a:latin typeface="Calibri"/>
                <a:ea typeface="Calibri"/>
                <a:cs typeface="Calibri"/>
                <a:sym typeface="Calibri"/>
                <a:hlinkClick r:id="rId3"/>
              </a:rPr>
              <a:t>Alexa Top 500 sites (archived 2013)</a:t>
            </a:r>
            <a:r>
              <a:rPr i="0" lang="en-US" u="none">
                <a:solidFill>
                  <a:schemeClr val="dk1"/>
                </a:solidFill>
                <a:latin typeface="Calibri"/>
                <a:ea typeface="Calibri"/>
                <a:cs typeface="Calibri"/>
                <a:sym typeface="Calibri"/>
              </a:rPr>
              <a:t>  </a:t>
            </a:r>
            <a:r>
              <a:rPr lang="en-US">
                <a:latin typeface="Calibri"/>
                <a:ea typeface="Calibri"/>
                <a:cs typeface="Calibri"/>
                <a:sym typeface="Calibri"/>
              </a:rPr>
              <a:t>					</a:t>
            </a:r>
            <a:r>
              <a:rPr baseline="30000" lang="en-US">
                <a:solidFill>
                  <a:schemeClr val="dk1"/>
                </a:solidFill>
                <a:latin typeface="Calibri"/>
                <a:ea typeface="Calibri"/>
                <a:cs typeface="Calibri"/>
                <a:sym typeface="Calibri"/>
              </a:rPr>
              <a:t>2</a:t>
            </a:r>
            <a:r>
              <a:rPr lang="en-US" u="sng">
                <a:solidFill>
                  <a:schemeClr val="hlink"/>
                </a:solidFill>
                <a:latin typeface="Calibri"/>
                <a:ea typeface="Calibri"/>
                <a:cs typeface="Calibri"/>
                <a:sym typeface="Calibri"/>
                <a:hlinkClick r:id="rId4"/>
              </a:rPr>
              <a:t>SEOMoz Top 500 domains (archived 2013)</a:t>
            </a:r>
            <a:endParaRPr baseline="30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400"/>
              <a:buFont typeface="Calibri"/>
              <a:buNone/>
            </a:pPr>
            <a:r>
              <a:rPr i="0" lang="en-US" u="none">
                <a:solidFill>
                  <a:schemeClr val="dk1"/>
                </a:solidFill>
                <a:latin typeface="Calibri"/>
                <a:ea typeface="Calibri"/>
                <a:cs typeface="Calibri"/>
                <a:sym typeface="Calibri"/>
              </a:rPr>
              <a:t>see also: </a:t>
            </a:r>
            <a:r>
              <a:rPr lang="en-US" u="sng">
                <a:solidFill>
                  <a:schemeClr val="hlink"/>
                </a:solidFill>
                <a:latin typeface="Calibri"/>
                <a:ea typeface="Calibri"/>
                <a:cs typeface="Calibri"/>
                <a:sym typeface="Calibri"/>
                <a:hlinkClick r:id="rId5"/>
              </a:rPr>
              <a:t>"What is Alexa Traffic Rank?"</a:t>
            </a:r>
            <a:r>
              <a:rPr i="0" lang="en-US" u="none">
                <a:solidFill>
                  <a:schemeClr val="dk1"/>
                </a:solidFill>
                <a:latin typeface="Calibri"/>
                <a:ea typeface="Calibri"/>
                <a:cs typeface="Calibri"/>
                <a:sym typeface="Calibri"/>
              </a:rPr>
              <a:t>, </a:t>
            </a:r>
            <a:r>
              <a:rPr lang="en-US" u="sng">
                <a:solidFill>
                  <a:schemeClr val="hlink"/>
                </a:solidFill>
                <a:latin typeface="Calibri"/>
                <a:ea typeface="Calibri"/>
                <a:cs typeface="Calibri"/>
                <a:sym typeface="Calibri"/>
                <a:hlinkClick r:id="rId6"/>
              </a:rPr>
              <a:t>"How are Alexa traffic rankings determined?"</a:t>
            </a:r>
            <a:r>
              <a:rPr i="0" lang="en-US" u="none">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233" name="Google Shape;233;p26"/>
          <p:cNvSpPr txBox="1"/>
          <p:nvPr/>
        </p:nvSpPr>
        <p:spPr>
          <a:xfrm>
            <a:off x="381000" y="1085850"/>
            <a:ext cx="4267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Alexa's Top Websites (Jan 2013)</a:t>
            </a:r>
            <a:r>
              <a:rPr b="0" baseline="30000" i="0" lang="en-US" sz="1800" u="none">
                <a:solidFill>
                  <a:schemeClr val="dk1"/>
                </a:solidFill>
                <a:latin typeface="Calibri"/>
                <a:ea typeface="Calibri"/>
                <a:cs typeface="Calibri"/>
                <a:sym typeface="Calibri"/>
              </a:rPr>
              <a:t>1</a:t>
            </a:r>
            <a:endParaRPr/>
          </a:p>
        </p:txBody>
      </p:sp>
      <p:sp>
        <p:nvSpPr>
          <p:cNvPr id="234" name="Google Shape;234;p26"/>
          <p:cNvSpPr txBox="1"/>
          <p:nvPr/>
        </p:nvSpPr>
        <p:spPr>
          <a:xfrm>
            <a:off x="4648200" y="1085850"/>
            <a:ext cx="4267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Most Linked-To Websites (Jan 2013)</a:t>
            </a:r>
            <a:r>
              <a:rPr b="0" baseline="30000" i="0" lang="en-US" sz="1800" u="none">
                <a:solidFill>
                  <a:schemeClr val="dk1"/>
                </a:solidFill>
                <a:latin typeface="Calibri"/>
                <a:ea typeface="Calibri"/>
                <a:cs typeface="Calibri"/>
                <a:sym typeface="Calibri"/>
              </a:rPr>
              <a:t>2</a:t>
            </a:r>
            <a:endParaRPr/>
          </a:p>
        </p:txBody>
      </p:sp>
      <p:sp>
        <p:nvSpPr>
          <p:cNvPr id="235" name="Google Shape;235;p26"/>
          <p:cNvSpPr txBox="1"/>
          <p:nvPr/>
        </p:nvSpPr>
        <p:spPr>
          <a:xfrm>
            <a:off x="5029200" y="1543050"/>
            <a:ext cx="3657600" cy="27507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00000"/>
              </a:lnSpc>
              <a:spcBef>
                <a:spcPts val="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facebook.com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twitter.com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google.com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youtube.com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adobe.com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wordpress.org</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blogspot.com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wikipedia.org</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godaddy.com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wordpress.com</a:t>
            </a:r>
            <a:endParaRPr b="0" i="0" sz="1300" u="none">
              <a:solidFill>
                <a:schemeClr val="dk1"/>
              </a:solidFill>
              <a:latin typeface="Calibri"/>
              <a:ea typeface="Calibri"/>
              <a:cs typeface="Calibri"/>
              <a:sym typeface="Calibri"/>
            </a:endParaRPr>
          </a:p>
        </p:txBody>
      </p:sp>
      <p:sp>
        <p:nvSpPr>
          <p:cNvPr id="236" name="Google Shape;236;p26"/>
          <p:cNvSpPr txBox="1"/>
          <p:nvPr/>
        </p:nvSpPr>
        <p:spPr>
          <a:xfrm>
            <a:off x="1320800" y="1543050"/>
            <a:ext cx="3657600" cy="26892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00000"/>
              </a:lnSpc>
              <a:spcBef>
                <a:spcPts val="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facebook.com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google.com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youtube.com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yahoo.com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baidu.com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wikipedia.org</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live.com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amazon.com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qq.com</a:t>
            </a:r>
            <a:endParaRPr sz="900"/>
          </a:p>
          <a:p>
            <a:pPr indent="-311150" lvl="0" marL="457200" marR="0" rtl="0" algn="l">
              <a:lnSpc>
                <a:spcPct val="100000"/>
              </a:lnSpc>
              <a:spcBef>
                <a:spcPts val="600"/>
              </a:spcBef>
              <a:spcAft>
                <a:spcPts val="0"/>
              </a:spcAft>
              <a:buClr>
                <a:schemeClr val="dk1"/>
              </a:buClr>
              <a:buSzPts val="1300"/>
              <a:buFont typeface="Calibri"/>
              <a:buAutoNum type="arabicPeriod"/>
            </a:pPr>
            <a:r>
              <a:rPr b="0" i="0" lang="en-US" sz="1300" u="none">
                <a:solidFill>
                  <a:schemeClr val="dk1"/>
                </a:solidFill>
                <a:latin typeface="Calibri"/>
                <a:ea typeface="Calibri"/>
                <a:cs typeface="Calibri"/>
                <a:sym typeface="Calibri"/>
              </a:rPr>
              <a:t>twitter.com</a:t>
            </a:r>
            <a:endParaRPr sz="900"/>
          </a:p>
          <a:p>
            <a:pPr indent="0" lvl="0" marL="0" marR="0" rtl="0" algn="l">
              <a:lnSpc>
                <a:spcPct val="100000"/>
              </a:lnSpc>
              <a:spcBef>
                <a:spcPts val="600"/>
              </a:spcBef>
              <a:spcAft>
                <a:spcPts val="0"/>
              </a:spcAft>
              <a:buNone/>
            </a:pPr>
            <a:r>
              <a:t/>
            </a:r>
            <a:endParaRPr b="0" i="0" sz="1300" u="none">
              <a:solidFill>
                <a:schemeClr val="dk1"/>
              </a:solidFill>
              <a:latin typeface="Calibri"/>
              <a:ea typeface="Calibri"/>
              <a:cs typeface="Calibri"/>
              <a:sym typeface="Calibri"/>
            </a:endParaRPr>
          </a:p>
        </p:txBody>
      </p:sp>
      <p:cxnSp>
        <p:nvCxnSpPr>
          <p:cNvPr id="237" name="Google Shape;237;p26"/>
          <p:cNvCxnSpPr/>
          <p:nvPr/>
        </p:nvCxnSpPr>
        <p:spPr>
          <a:xfrm>
            <a:off x="3048000" y="1714500"/>
            <a:ext cx="1981200" cy="0"/>
          </a:xfrm>
          <a:prstGeom prst="straightConnector1">
            <a:avLst/>
          </a:prstGeom>
          <a:noFill/>
          <a:ln cap="flat" cmpd="sng" w="9525">
            <a:solidFill>
              <a:srgbClr val="4A7EBB"/>
            </a:solidFill>
            <a:prstDash val="solid"/>
            <a:miter lim="800000"/>
            <a:headEnd len="sm" w="sm" type="none"/>
            <a:tailEnd len="sm" w="sm" type="none"/>
          </a:ln>
        </p:spPr>
      </p:cxnSp>
      <p:cxnSp>
        <p:nvCxnSpPr>
          <p:cNvPr id="238" name="Google Shape;238;p26"/>
          <p:cNvCxnSpPr/>
          <p:nvPr/>
        </p:nvCxnSpPr>
        <p:spPr>
          <a:xfrm>
            <a:off x="3048000" y="2000250"/>
            <a:ext cx="1981200" cy="228600"/>
          </a:xfrm>
          <a:prstGeom prst="straightConnector1">
            <a:avLst/>
          </a:prstGeom>
          <a:noFill/>
          <a:ln cap="flat" cmpd="sng" w="9525">
            <a:solidFill>
              <a:srgbClr val="4A7EBB"/>
            </a:solidFill>
            <a:prstDash val="solid"/>
            <a:miter lim="800000"/>
            <a:headEnd len="sm" w="sm" type="none"/>
            <a:tailEnd len="sm" w="sm" type="none"/>
          </a:ln>
        </p:spPr>
      </p:cxnSp>
      <p:cxnSp>
        <p:nvCxnSpPr>
          <p:cNvPr id="239" name="Google Shape;239;p26"/>
          <p:cNvCxnSpPr/>
          <p:nvPr/>
        </p:nvCxnSpPr>
        <p:spPr>
          <a:xfrm>
            <a:off x="3048000" y="2228850"/>
            <a:ext cx="1981200" cy="228600"/>
          </a:xfrm>
          <a:prstGeom prst="straightConnector1">
            <a:avLst/>
          </a:prstGeom>
          <a:noFill/>
          <a:ln cap="flat" cmpd="sng" w="9525">
            <a:solidFill>
              <a:srgbClr val="4A7EBB"/>
            </a:solidFill>
            <a:prstDash val="solid"/>
            <a:miter lim="800000"/>
            <a:headEnd len="sm" w="sm" type="none"/>
            <a:tailEnd len="sm" w="sm" type="none"/>
          </a:ln>
        </p:spPr>
      </p:cxnSp>
      <p:cxnSp>
        <p:nvCxnSpPr>
          <p:cNvPr id="240" name="Google Shape;240;p26"/>
          <p:cNvCxnSpPr/>
          <p:nvPr/>
        </p:nvCxnSpPr>
        <p:spPr>
          <a:xfrm>
            <a:off x="3025375" y="3070625"/>
            <a:ext cx="2003700" cy="415500"/>
          </a:xfrm>
          <a:prstGeom prst="straightConnector1">
            <a:avLst/>
          </a:prstGeom>
          <a:noFill/>
          <a:ln cap="flat" cmpd="sng" w="9525">
            <a:solidFill>
              <a:srgbClr val="4A7EBB"/>
            </a:solidFill>
            <a:prstDash val="solid"/>
            <a:miter lim="800000"/>
            <a:headEnd len="sm" w="sm" type="none"/>
            <a:tailEnd len="sm" w="sm" type="none"/>
          </a:ln>
        </p:spPr>
      </p:cxnSp>
      <p:cxnSp>
        <p:nvCxnSpPr>
          <p:cNvPr id="241" name="Google Shape;241;p26"/>
          <p:cNvCxnSpPr/>
          <p:nvPr/>
        </p:nvCxnSpPr>
        <p:spPr>
          <a:xfrm flipH="1" rot="10800000">
            <a:off x="3073400" y="2000250"/>
            <a:ext cx="1955700" cy="2057400"/>
          </a:xfrm>
          <a:prstGeom prst="straightConnector1">
            <a:avLst/>
          </a:prstGeom>
          <a:noFill/>
          <a:ln cap="flat" cmpd="sng" w="9525">
            <a:solidFill>
              <a:srgbClr val="4A7EBB"/>
            </a:solidFill>
            <a:prstDash val="solid"/>
            <a:miter lim="800000"/>
            <a:headEnd len="sm" w="sm" type="none"/>
            <a:tailEnd len="sm" w="sm" type="none"/>
          </a:ln>
        </p:spPr>
      </p:cxnSp>
      <p:sp>
        <p:nvSpPr>
          <p:cNvPr id="242" name="Google Shape;242;p26"/>
          <p:cNvSpPr txBox="1"/>
          <p:nvPr/>
        </p:nvSpPr>
        <p:spPr>
          <a:xfrm>
            <a:off x="7347650" y="3332850"/>
            <a:ext cx="1425600" cy="899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0" i="0" lang="en-US" sz="1300" u="none">
                <a:solidFill>
                  <a:schemeClr val="dk1"/>
                </a:solidFill>
                <a:latin typeface="Arial"/>
                <a:ea typeface="Arial"/>
                <a:cs typeface="Arial"/>
                <a:sym typeface="Arial"/>
              </a:rPr>
              <a:t>lots of links,</a:t>
            </a:r>
            <a:endParaRPr sz="1300"/>
          </a:p>
          <a:p>
            <a:pPr indent="0" lvl="0" marL="0" marR="0" rtl="0" algn="l">
              <a:lnSpc>
                <a:spcPct val="100000"/>
              </a:lnSpc>
              <a:spcBef>
                <a:spcPts val="0"/>
              </a:spcBef>
              <a:spcAft>
                <a:spcPts val="0"/>
              </a:spcAft>
              <a:buClr>
                <a:schemeClr val="dk1"/>
              </a:buClr>
              <a:buSzPts val="1400"/>
              <a:buFont typeface="Arial"/>
              <a:buNone/>
            </a:pPr>
            <a:r>
              <a:rPr b="0" i="0" lang="en-US" sz="1300" u="none">
                <a:solidFill>
                  <a:schemeClr val="dk1"/>
                </a:solidFill>
                <a:latin typeface="Arial"/>
                <a:ea typeface="Arial"/>
                <a:cs typeface="Arial"/>
                <a:sym typeface="Arial"/>
              </a:rPr>
              <a:t>but when is </a:t>
            </a:r>
            <a:endParaRPr sz="1300"/>
          </a:p>
          <a:p>
            <a:pPr indent="0" lvl="0" marL="0" marR="0" rtl="0" algn="l">
              <a:lnSpc>
                <a:spcPct val="100000"/>
              </a:lnSpc>
              <a:spcBef>
                <a:spcPts val="0"/>
              </a:spcBef>
              <a:spcAft>
                <a:spcPts val="0"/>
              </a:spcAft>
              <a:buClr>
                <a:schemeClr val="dk1"/>
              </a:buClr>
              <a:buSzPts val="1400"/>
              <a:buFont typeface="Arial"/>
              <a:buNone/>
            </a:pPr>
            <a:r>
              <a:rPr b="0" i="0" lang="en-US" sz="1300" u="none">
                <a:solidFill>
                  <a:schemeClr val="dk1"/>
                </a:solidFill>
                <a:latin typeface="Arial"/>
                <a:ea typeface="Arial"/>
                <a:cs typeface="Arial"/>
                <a:sym typeface="Arial"/>
              </a:rPr>
              <a:t>the last time </a:t>
            </a:r>
            <a:endParaRPr sz="1300"/>
          </a:p>
          <a:p>
            <a:pPr indent="0" lvl="0" marL="0" marR="0" rtl="0" algn="l">
              <a:lnSpc>
                <a:spcPct val="100000"/>
              </a:lnSpc>
              <a:spcBef>
                <a:spcPts val="0"/>
              </a:spcBef>
              <a:spcAft>
                <a:spcPts val="0"/>
              </a:spcAft>
              <a:buClr>
                <a:schemeClr val="dk1"/>
              </a:buClr>
              <a:buSzPts val="1400"/>
              <a:buFont typeface="Arial"/>
              <a:buNone/>
            </a:pPr>
            <a:r>
              <a:rPr b="0" i="0" lang="en-US" sz="1300" u="none">
                <a:solidFill>
                  <a:schemeClr val="dk1"/>
                </a:solidFill>
                <a:latin typeface="Arial"/>
                <a:ea typeface="Arial"/>
                <a:cs typeface="Arial"/>
                <a:sym typeface="Arial"/>
              </a:rPr>
              <a:t>you went here?</a:t>
            </a:r>
            <a:endParaRPr sz="1300"/>
          </a:p>
        </p:txBody>
      </p:sp>
      <p:cxnSp>
        <p:nvCxnSpPr>
          <p:cNvPr id="243" name="Google Shape;243;p26"/>
          <p:cNvCxnSpPr/>
          <p:nvPr/>
        </p:nvCxnSpPr>
        <p:spPr>
          <a:xfrm flipH="1">
            <a:off x="6661850" y="3691228"/>
            <a:ext cx="685800" cy="156000"/>
          </a:xfrm>
          <a:prstGeom prst="straightConnector1">
            <a:avLst/>
          </a:prstGeom>
          <a:noFill/>
          <a:ln cap="flat" cmpd="sng" w="25400">
            <a:solidFill>
              <a:schemeClr val="accent1"/>
            </a:solidFill>
            <a:prstDash val="solid"/>
            <a:miter lim="800000"/>
            <a:headEnd len="sm" w="sm" type="none"/>
            <a:tailEnd len="med" w="med" type="stealth"/>
          </a:ln>
          <a:effectLst>
            <a:outerShdw blurRad="63500" dir="5400000" dist="20000">
              <a:srgbClr val="808080">
                <a:alpha val="37647"/>
              </a:srgbClr>
            </a:outerShdw>
          </a:effectLst>
        </p:spPr>
      </p:cxnSp>
      <p:sp>
        <p:nvSpPr>
          <p:cNvPr id="244" name="Google Shape;244;p26"/>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Characterizing National Web Domains</a:t>
            </a:r>
            <a:endParaRPr/>
          </a:p>
        </p:txBody>
      </p:sp>
      <p:sp>
        <p:nvSpPr>
          <p:cNvPr id="250" name="Google Shape;250;p27"/>
          <p:cNvSpPr txBox="1"/>
          <p:nvPr>
            <p:ph idx="4294967295" type="body"/>
          </p:nvPr>
        </p:nvSpPr>
        <p:spPr>
          <a:xfrm>
            <a:off x="457200" y="1200150"/>
            <a:ext cx="8395200" cy="3394500"/>
          </a:xfrm>
          <a:prstGeom prst="rect">
            <a:avLst/>
          </a:prstGeom>
          <a:noFill/>
          <a:ln>
            <a:noFill/>
          </a:ln>
        </p:spPr>
        <p:txBody>
          <a:bodyPr anchorCtr="0" anchor="t" bIns="45700" lIns="91425" spcFirstLastPara="1" rIns="91425" wrap="square" tIns="45700">
            <a:noAutofit/>
          </a:bodyPr>
          <a:lstStyle/>
          <a:p>
            <a:pPr indent="-311150" lvl="0" marL="342900" marR="0" rtl="0" algn="l">
              <a:lnSpc>
                <a:spcPct val="100000"/>
              </a:lnSpc>
              <a:spcBef>
                <a:spcPts val="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A large-scale study by Baeza-Yates </a:t>
            </a:r>
            <a:r>
              <a:rPr lang="en-US" sz="2700"/>
              <a:t>e</a:t>
            </a:r>
            <a:r>
              <a:rPr b="0" i="0" lang="en-US" sz="2700" u="none" cap="none" strike="noStrike">
                <a:solidFill>
                  <a:schemeClr val="dk1"/>
                </a:solidFill>
                <a:latin typeface="Calibri"/>
                <a:ea typeface="Calibri"/>
                <a:cs typeface="Calibri"/>
                <a:sym typeface="Calibri"/>
              </a:rPr>
              <a:t>t al.</a:t>
            </a:r>
            <a:r>
              <a:rPr b="0" baseline="30000" i="0" lang="en-US" sz="2700" u="none" cap="none" strike="noStrike">
                <a:solidFill>
                  <a:schemeClr val="dk1"/>
                </a:solidFill>
                <a:latin typeface="Calibri"/>
                <a:ea typeface="Calibri"/>
                <a:cs typeface="Calibri"/>
                <a:sym typeface="Calibri"/>
              </a:rPr>
              <a:t>1</a:t>
            </a:r>
            <a:r>
              <a:rPr b="0" i="0" lang="en-US" sz="2700" u="none" cap="none" strike="noStrike">
                <a:solidFill>
                  <a:schemeClr val="dk1"/>
                </a:solidFill>
                <a:latin typeface="Calibri"/>
                <a:ea typeface="Calibri"/>
                <a:cs typeface="Calibri"/>
                <a:sym typeface="Calibri"/>
              </a:rPr>
              <a:t> analyzed web collections from 10 national domains and multinational Web spaces of African and Indochinese Web sites</a:t>
            </a:r>
            <a:endParaRPr b="0" i="0" sz="2700" u="none" cap="none" strike="noStrike">
              <a:solidFill>
                <a:schemeClr val="dk1"/>
              </a:solidFill>
              <a:latin typeface="Calibri"/>
              <a:ea typeface="Calibri"/>
              <a:cs typeface="Calibri"/>
              <a:sym typeface="Calibri"/>
            </a:endParaRPr>
          </a:p>
          <a:p>
            <a:pPr indent="-266700" lvl="1" marL="742950" rtl="0" algn="l">
              <a:spcBef>
                <a:spcPts val="0"/>
              </a:spcBef>
              <a:spcAft>
                <a:spcPts val="0"/>
              </a:spcAft>
              <a:buSzPts val="2500"/>
              <a:buChar char="–"/>
            </a:pPr>
            <a:r>
              <a:rPr i="1" lang="en-US" sz="2500"/>
              <a:t>Indochina</a:t>
            </a:r>
            <a:r>
              <a:rPr lang="en-US" sz="2500"/>
              <a:t> - </a:t>
            </a:r>
            <a:r>
              <a:rPr lang="en-US" sz="2500"/>
              <a:t>Cambodia (KH), Laos (LA), Myanmar (MM), Thailand (TH) and Vietnam (VN)</a:t>
            </a:r>
            <a:endParaRPr sz="2500"/>
          </a:p>
          <a:p>
            <a:pPr indent="0" lvl="0" marL="342900" marR="0" rtl="0" algn="l">
              <a:lnSpc>
                <a:spcPct val="100000"/>
              </a:lnSpc>
              <a:spcBef>
                <a:spcPts val="640"/>
              </a:spcBef>
              <a:spcAft>
                <a:spcPts val="0"/>
              </a:spcAft>
              <a:buNone/>
            </a:pPr>
            <a:r>
              <a:t/>
            </a:r>
            <a:endParaRPr sz="700"/>
          </a:p>
          <a:p>
            <a:pPr indent="-311150" lvl="0" marL="342900" marR="0" rtl="0" algn="l">
              <a:lnSpc>
                <a:spcPct val="100000"/>
              </a:lnSpc>
              <a:spcBef>
                <a:spcPts val="6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Examined languages, file sizes, pages per site, link structure, etc.</a:t>
            </a:r>
            <a:endParaRPr sz="2700"/>
          </a:p>
        </p:txBody>
      </p:sp>
      <p:sp>
        <p:nvSpPr>
          <p:cNvPr id="251" name="Google Shape;251;p27"/>
          <p:cNvSpPr txBox="1"/>
          <p:nvPr/>
        </p:nvSpPr>
        <p:spPr>
          <a:xfrm>
            <a:off x="685800" y="4572000"/>
            <a:ext cx="7696200" cy="273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aseline="30000" i="0" lang="en-US" sz="1400" u="none">
                <a:solidFill>
                  <a:schemeClr val="dk1"/>
                </a:solidFill>
                <a:latin typeface="Calibri"/>
                <a:ea typeface="Calibri"/>
                <a:cs typeface="Calibri"/>
                <a:sym typeface="Calibri"/>
              </a:rPr>
              <a:t>1</a:t>
            </a:r>
            <a:r>
              <a:rPr i="0" lang="en-US" sz="1400" u="none">
                <a:solidFill>
                  <a:schemeClr val="dk1"/>
                </a:solidFill>
                <a:latin typeface="Calibri"/>
                <a:ea typeface="Calibri"/>
                <a:cs typeface="Calibri"/>
                <a:sym typeface="Calibri"/>
              </a:rPr>
              <a:t>Baeza-Yates et al., </a:t>
            </a:r>
            <a:r>
              <a:rPr i="0" lang="en-US" sz="1400" u="sng">
                <a:solidFill>
                  <a:schemeClr val="hlink"/>
                </a:solidFill>
                <a:latin typeface="Calibri"/>
                <a:ea typeface="Calibri"/>
                <a:cs typeface="Calibri"/>
                <a:sym typeface="Calibri"/>
                <a:hlinkClick r:id="rId3"/>
              </a:rPr>
              <a:t>Characterization of national Web domains</a:t>
            </a:r>
            <a:r>
              <a:rPr lang="en-US">
                <a:latin typeface="Calibri"/>
                <a:ea typeface="Calibri"/>
                <a:cs typeface="Calibri"/>
                <a:sym typeface="Calibri"/>
              </a:rPr>
              <a:t>, </a:t>
            </a:r>
            <a:r>
              <a:rPr i="1" lang="en-US">
                <a:latin typeface="Calibri"/>
                <a:ea typeface="Calibri"/>
                <a:cs typeface="Calibri"/>
                <a:sym typeface="Calibri"/>
              </a:rPr>
              <a:t>ACM Trans. Internet Technol., </a:t>
            </a:r>
            <a:r>
              <a:rPr lang="en-US">
                <a:latin typeface="Calibri"/>
                <a:ea typeface="Calibri"/>
                <a:cs typeface="Calibri"/>
                <a:sym typeface="Calibri"/>
              </a:rPr>
              <a:t>May 2007</a:t>
            </a:r>
            <a:endParaRPr>
              <a:latin typeface="Calibri"/>
              <a:ea typeface="Calibri"/>
              <a:cs typeface="Calibri"/>
              <a:sym typeface="Calibri"/>
            </a:endParaRPr>
          </a:p>
        </p:txBody>
      </p:sp>
      <p:sp>
        <p:nvSpPr>
          <p:cNvPr id="252" name="Google Shape;252;p27"/>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lang="en-US" sz="4000"/>
              <a:t>Distribution of </a:t>
            </a:r>
            <a:r>
              <a:rPr b="0" i="0" lang="en-US" sz="4000" u="none" cap="none" strike="noStrike">
                <a:solidFill>
                  <a:schemeClr val="dk1"/>
                </a:solidFill>
                <a:latin typeface="Calibri"/>
                <a:ea typeface="Calibri"/>
                <a:cs typeface="Calibri"/>
                <a:sym typeface="Calibri"/>
              </a:rPr>
              <a:t>Web Page Languages (</a:t>
            </a:r>
            <a:r>
              <a:rPr lang="en-US" sz="4000">
                <a:solidFill>
                  <a:srgbClr val="6AA84F"/>
                </a:solidFill>
              </a:rPr>
              <a:t>English</a:t>
            </a:r>
            <a:r>
              <a:rPr lang="en-US" sz="4000"/>
              <a:t> vs. Local Language)</a:t>
            </a:r>
            <a:endParaRPr/>
          </a:p>
        </p:txBody>
      </p:sp>
      <p:pic>
        <p:nvPicPr>
          <p:cNvPr descr="Stacked bar chart showing the distribution of languages on webpages in different areas. English is more popular than the Local Languages in Africa and Thailand, but is much less popular in the other areas." id="258" name="Google Shape;258;p28" title="Distribution of Web Pages on Languages"/>
          <p:cNvPicPr preferRelativeResize="0"/>
          <p:nvPr/>
        </p:nvPicPr>
        <p:blipFill rotWithShape="1">
          <a:blip r:embed="rId3">
            <a:alphaModFix/>
          </a:blip>
          <a:srcRect b="0" l="0" r="0" t="0"/>
          <a:stretch/>
        </p:blipFill>
        <p:spPr>
          <a:xfrm>
            <a:off x="1695413" y="1262075"/>
            <a:ext cx="5753162" cy="3286175"/>
          </a:xfrm>
          <a:prstGeom prst="rect">
            <a:avLst/>
          </a:prstGeom>
          <a:noFill/>
          <a:ln>
            <a:noFill/>
          </a:ln>
        </p:spPr>
      </p:pic>
      <p:sp>
        <p:nvSpPr>
          <p:cNvPr id="259" name="Google Shape;259;p28"/>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60" name="Google Shape;260;p28"/>
          <p:cNvSpPr/>
          <p:nvPr/>
        </p:nvSpPr>
        <p:spPr>
          <a:xfrm>
            <a:off x="6317300" y="3095625"/>
            <a:ext cx="159900" cy="121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390575" y="1966925"/>
            <a:ext cx="340500" cy="17520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5767400" y="2176575"/>
            <a:ext cx="318300" cy="15423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5093963" y="3005000"/>
            <a:ext cx="340500" cy="730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4420525" y="3329000"/>
            <a:ext cx="340500" cy="4065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3071825" y="3490925"/>
            <a:ext cx="372900" cy="2280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3729950" y="3538550"/>
            <a:ext cx="340500" cy="180300"/>
          </a:xfrm>
          <a:prstGeom prst="rect">
            <a:avLst/>
          </a:prstGeom>
          <a:solidFill>
            <a:srgbClr val="6AA84F"/>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txBox="1"/>
          <p:nvPr/>
        </p:nvSpPr>
        <p:spPr>
          <a:xfrm>
            <a:off x="685800" y="4572000"/>
            <a:ext cx="76962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i="0" lang="en-US" sz="1400" u="none">
                <a:solidFill>
                  <a:schemeClr val="dk1"/>
                </a:solidFill>
                <a:latin typeface="Calibri"/>
                <a:ea typeface="Calibri"/>
                <a:cs typeface="Calibri"/>
                <a:sym typeface="Calibri"/>
              </a:rPr>
              <a:t>Baeza-Yates et al., </a:t>
            </a:r>
            <a:r>
              <a:rPr i="0" lang="en-US" sz="1400" u="sng">
                <a:solidFill>
                  <a:schemeClr val="hlink"/>
                </a:solidFill>
                <a:latin typeface="Calibri"/>
                <a:ea typeface="Calibri"/>
                <a:cs typeface="Calibri"/>
                <a:sym typeface="Calibri"/>
                <a:hlinkClick r:id="rId4"/>
              </a:rPr>
              <a:t>Characterization of national Web domains</a:t>
            </a:r>
            <a:r>
              <a:rPr lang="en-US">
                <a:latin typeface="Calibri"/>
                <a:ea typeface="Calibri"/>
                <a:cs typeface="Calibri"/>
                <a:sym typeface="Calibri"/>
              </a:rPr>
              <a:t>, </a:t>
            </a:r>
            <a:r>
              <a:rPr i="1" lang="en-US">
                <a:latin typeface="Calibri"/>
                <a:ea typeface="Calibri"/>
                <a:cs typeface="Calibri"/>
                <a:sym typeface="Calibri"/>
              </a:rPr>
              <a:t>ACM Trans. Internet Technol., </a:t>
            </a:r>
            <a:r>
              <a:rPr lang="en-US">
                <a:latin typeface="Calibri"/>
                <a:ea typeface="Calibri"/>
                <a:cs typeface="Calibri"/>
                <a:sym typeface="Calibri"/>
              </a:rPr>
              <a:t>May 2007</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Some Power-law Distributions</a:t>
            </a:r>
            <a:endParaRPr/>
          </a:p>
        </p:txBody>
      </p:sp>
      <p:pic>
        <p:nvPicPr>
          <p:cNvPr id="273" name="Google Shape;273;p29"/>
          <p:cNvPicPr preferRelativeResize="0"/>
          <p:nvPr/>
        </p:nvPicPr>
        <p:blipFill rotWithShape="1">
          <a:blip r:embed="rId3">
            <a:alphaModFix/>
          </a:blip>
          <a:srcRect b="0" l="0" r="0" t="0"/>
          <a:stretch/>
        </p:blipFill>
        <p:spPr>
          <a:xfrm>
            <a:off x="1519238" y="1135450"/>
            <a:ext cx="6029325" cy="1293019"/>
          </a:xfrm>
          <a:prstGeom prst="rect">
            <a:avLst/>
          </a:prstGeom>
          <a:noFill/>
          <a:ln>
            <a:noFill/>
          </a:ln>
        </p:spPr>
      </p:pic>
      <p:pic>
        <p:nvPicPr>
          <p:cNvPr id="274" name="Google Shape;274;p29"/>
          <p:cNvPicPr preferRelativeResize="0"/>
          <p:nvPr/>
        </p:nvPicPr>
        <p:blipFill rotWithShape="1">
          <a:blip r:embed="rId4">
            <a:alphaModFix/>
          </a:blip>
          <a:srcRect b="0" l="0" r="0" t="0"/>
          <a:stretch/>
        </p:blipFill>
        <p:spPr>
          <a:xfrm>
            <a:off x="1593050" y="3036500"/>
            <a:ext cx="5957888" cy="1128713"/>
          </a:xfrm>
          <a:prstGeom prst="rect">
            <a:avLst/>
          </a:prstGeom>
          <a:noFill/>
          <a:ln>
            <a:noFill/>
          </a:ln>
        </p:spPr>
      </p:pic>
      <p:sp>
        <p:nvSpPr>
          <p:cNvPr id="275" name="Google Shape;275;p29"/>
          <p:cNvSpPr txBox="1"/>
          <p:nvPr/>
        </p:nvSpPr>
        <p:spPr>
          <a:xfrm>
            <a:off x="1676400" y="2500550"/>
            <a:ext cx="5791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File sizes</a:t>
            </a:r>
            <a:r>
              <a:rPr b="0" i="0" lang="en-US" sz="1800" u="none">
                <a:solidFill>
                  <a:schemeClr val="dk1"/>
                </a:solidFill>
                <a:latin typeface="Calibri"/>
                <a:ea typeface="Calibri"/>
                <a:cs typeface="Calibri"/>
                <a:sym typeface="Calibri"/>
              </a:rPr>
              <a:t> for small and large files</a:t>
            </a:r>
            <a:endParaRPr/>
          </a:p>
        </p:txBody>
      </p:sp>
      <p:sp>
        <p:nvSpPr>
          <p:cNvPr id="276" name="Google Shape;276;p29"/>
          <p:cNvSpPr txBox="1"/>
          <p:nvPr/>
        </p:nvSpPr>
        <p:spPr>
          <a:xfrm>
            <a:off x="1676400" y="4231063"/>
            <a:ext cx="5791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Pages per site</a:t>
            </a:r>
            <a:endParaRPr/>
          </a:p>
        </p:txBody>
      </p:sp>
      <p:sp>
        <p:nvSpPr>
          <p:cNvPr id="277" name="Google Shape;277;p29"/>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78" name="Google Shape;278;p29"/>
          <p:cNvSpPr txBox="1"/>
          <p:nvPr/>
        </p:nvSpPr>
        <p:spPr>
          <a:xfrm>
            <a:off x="685800" y="4572000"/>
            <a:ext cx="76962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i="0" lang="en-US" sz="1400" u="none">
                <a:solidFill>
                  <a:schemeClr val="dk1"/>
                </a:solidFill>
                <a:latin typeface="Calibri"/>
                <a:ea typeface="Calibri"/>
                <a:cs typeface="Calibri"/>
                <a:sym typeface="Calibri"/>
              </a:rPr>
              <a:t>Baeza-Yates et al., </a:t>
            </a:r>
            <a:r>
              <a:rPr i="0" lang="en-US" sz="1400" u="sng">
                <a:solidFill>
                  <a:schemeClr val="hlink"/>
                </a:solidFill>
                <a:latin typeface="Calibri"/>
                <a:ea typeface="Calibri"/>
                <a:cs typeface="Calibri"/>
                <a:sym typeface="Calibri"/>
                <a:hlinkClick r:id="rId5"/>
              </a:rPr>
              <a:t>Characterization of national Web domains</a:t>
            </a:r>
            <a:r>
              <a:rPr lang="en-US">
                <a:latin typeface="Calibri"/>
                <a:ea typeface="Calibri"/>
                <a:cs typeface="Calibri"/>
                <a:sym typeface="Calibri"/>
              </a:rPr>
              <a:t>, </a:t>
            </a:r>
            <a:r>
              <a:rPr i="1" lang="en-US">
                <a:latin typeface="Calibri"/>
                <a:ea typeface="Calibri"/>
                <a:cs typeface="Calibri"/>
                <a:sym typeface="Calibri"/>
              </a:rPr>
              <a:t>ACM Trans. Internet Technol., </a:t>
            </a:r>
            <a:r>
              <a:rPr lang="en-US">
                <a:latin typeface="Calibri"/>
                <a:ea typeface="Calibri"/>
                <a:cs typeface="Calibri"/>
                <a:sym typeface="Calibri"/>
              </a:rPr>
              <a:t>May 2007</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In and Out Degree of Web Pages</a:t>
            </a:r>
            <a:endParaRPr/>
          </a:p>
        </p:txBody>
      </p:sp>
      <p:sp>
        <p:nvSpPr>
          <p:cNvPr id="284" name="Google Shape;284;p30"/>
          <p:cNvSpPr txBox="1"/>
          <p:nvPr/>
        </p:nvSpPr>
        <p:spPr>
          <a:xfrm>
            <a:off x="1676400" y="2403800"/>
            <a:ext cx="5791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In-degree of web pages</a:t>
            </a:r>
            <a:endParaRPr/>
          </a:p>
        </p:txBody>
      </p:sp>
      <p:sp>
        <p:nvSpPr>
          <p:cNvPr id="285" name="Google Shape;285;p30"/>
          <p:cNvSpPr txBox="1"/>
          <p:nvPr/>
        </p:nvSpPr>
        <p:spPr>
          <a:xfrm>
            <a:off x="1676400" y="4286250"/>
            <a:ext cx="57912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Out-degree of web pages</a:t>
            </a:r>
            <a:r>
              <a:rPr b="0" i="0" lang="en-US" sz="1800" u="none">
                <a:solidFill>
                  <a:schemeClr val="dk1"/>
                </a:solidFill>
                <a:latin typeface="Calibri"/>
                <a:ea typeface="Calibri"/>
                <a:cs typeface="Calibri"/>
                <a:sym typeface="Calibri"/>
              </a:rPr>
              <a:t> for few and many outlinks</a:t>
            </a:r>
            <a:endParaRPr/>
          </a:p>
        </p:txBody>
      </p:sp>
      <p:pic>
        <p:nvPicPr>
          <p:cNvPr id="286" name="Google Shape;286;p30"/>
          <p:cNvPicPr preferRelativeResize="0"/>
          <p:nvPr/>
        </p:nvPicPr>
        <p:blipFill rotWithShape="1">
          <a:blip r:embed="rId3">
            <a:alphaModFix/>
          </a:blip>
          <a:srcRect b="0" l="0" r="0" t="0"/>
          <a:stretch/>
        </p:blipFill>
        <p:spPr>
          <a:xfrm>
            <a:off x="1533525" y="1235350"/>
            <a:ext cx="6000750" cy="1107281"/>
          </a:xfrm>
          <a:prstGeom prst="rect">
            <a:avLst/>
          </a:prstGeom>
          <a:noFill/>
          <a:ln>
            <a:noFill/>
          </a:ln>
        </p:spPr>
      </p:pic>
      <p:pic>
        <p:nvPicPr>
          <p:cNvPr id="287" name="Google Shape;287;p30"/>
          <p:cNvPicPr preferRelativeResize="0"/>
          <p:nvPr/>
        </p:nvPicPr>
        <p:blipFill rotWithShape="1">
          <a:blip r:embed="rId4">
            <a:alphaModFix/>
          </a:blip>
          <a:srcRect b="0" l="0" r="0" t="0"/>
          <a:stretch/>
        </p:blipFill>
        <p:spPr>
          <a:xfrm>
            <a:off x="1522813" y="3021806"/>
            <a:ext cx="6022181" cy="1264444"/>
          </a:xfrm>
          <a:prstGeom prst="rect">
            <a:avLst/>
          </a:prstGeom>
          <a:noFill/>
          <a:ln>
            <a:noFill/>
          </a:ln>
        </p:spPr>
      </p:pic>
      <p:sp>
        <p:nvSpPr>
          <p:cNvPr id="288" name="Google Shape;288;p30"/>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89" name="Google Shape;289;p30"/>
          <p:cNvSpPr txBox="1"/>
          <p:nvPr/>
        </p:nvSpPr>
        <p:spPr>
          <a:xfrm>
            <a:off x="685800" y="4629150"/>
            <a:ext cx="76962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i="0" lang="en-US" sz="1400" u="none">
                <a:solidFill>
                  <a:schemeClr val="dk1"/>
                </a:solidFill>
                <a:latin typeface="Calibri"/>
                <a:ea typeface="Calibri"/>
                <a:cs typeface="Calibri"/>
                <a:sym typeface="Calibri"/>
              </a:rPr>
              <a:t>Baeza-Yates et al., </a:t>
            </a:r>
            <a:r>
              <a:rPr i="0" lang="en-US" sz="1400" u="sng">
                <a:solidFill>
                  <a:schemeClr val="hlink"/>
                </a:solidFill>
                <a:latin typeface="Calibri"/>
                <a:ea typeface="Calibri"/>
                <a:cs typeface="Calibri"/>
                <a:sym typeface="Calibri"/>
                <a:hlinkClick r:id="rId5"/>
              </a:rPr>
              <a:t>Characterization of national Web domains</a:t>
            </a:r>
            <a:r>
              <a:rPr lang="en-US">
                <a:latin typeface="Calibri"/>
                <a:ea typeface="Calibri"/>
                <a:cs typeface="Calibri"/>
                <a:sym typeface="Calibri"/>
              </a:rPr>
              <a:t>, </a:t>
            </a:r>
            <a:r>
              <a:rPr i="1" lang="en-US">
                <a:latin typeface="Calibri"/>
                <a:ea typeface="Calibri"/>
                <a:cs typeface="Calibri"/>
                <a:sym typeface="Calibri"/>
              </a:rPr>
              <a:t>ACM Trans. Internet Technol., </a:t>
            </a:r>
            <a:r>
              <a:rPr lang="en-US">
                <a:latin typeface="Calibri"/>
                <a:ea typeface="Calibri"/>
                <a:cs typeface="Calibri"/>
                <a:sym typeface="Calibri"/>
              </a:rPr>
              <a:t>May 2007</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Non-HTML File Content</a:t>
            </a:r>
            <a:endParaRPr/>
          </a:p>
        </p:txBody>
      </p:sp>
      <p:pic>
        <p:nvPicPr>
          <p:cNvPr descr="Stacked bar chart of non-html file content by region. PDF files are most common after HTML, followed by text files, word documents, and powerpoints." id="295" name="Google Shape;295;p31" title="Stacked bar chart of Non-HTML File Content"/>
          <p:cNvPicPr preferRelativeResize="0"/>
          <p:nvPr/>
        </p:nvPicPr>
        <p:blipFill rotWithShape="1">
          <a:blip r:embed="rId3">
            <a:alphaModFix/>
          </a:blip>
          <a:srcRect b="0" l="0" r="0" t="0"/>
          <a:stretch/>
        </p:blipFill>
        <p:spPr>
          <a:xfrm>
            <a:off x="1804388" y="1160338"/>
            <a:ext cx="5535216" cy="2914650"/>
          </a:xfrm>
          <a:prstGeom prst="rect">
            <a:avLst/>
          </a:prstGeom>
          <a:noFill/>
          <a:ln>
            <a:noFill/>
          </a:ln>
        </p:spPr>
      </p:pic>
      <p:sp>
        <p:nvSpPr>
          <p:cNvPr id="296" name="Google Shape;296;p31"/>
          <p:cNvSpPr txBox="1"/>
          <p:nvPr/>
        </p:nvSpPr>
        <p:spPr>
          <a:xfrm>
            <a:off x="1257300" y="4074975"/>
            <a:ext cx="6629400" cy="342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More than 95% of content was HTML</a:t>
            </a:r>
            <a:endParaRPr/>
          </a:p>
        </p:txBody>
      </p:sp>
      <p:sp>
        <p:nvSpPr>
          <p:cNvPr id="297" name="Google Shape;297;p31"/>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298" name="Google Shape;298;p31"/>
          <p:cNvSpPr txBox="1"/>
          <p:nvPr/>
        </p:nvSpPr>
        <p:spPr>
          <a:xfrm>
            <a:off x="685800" y="4629150"/>
            <a:ext cx="76962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i="0" lang="en-US" sz="1400" u="none">
                <a:solidFill>
                  <a:schemeClr val="dk1"/>
                </a:solidFill>
                <a:latin typeface="Calibri"/>
                <a:ea typeface="Calibri"/>
                <a:cs typeface="Calibri"/>
                <a:sym typeface="Calibri"/>
              </a:rPr>
              <a:t>Baeza-Yates et al., </a:t>
            </a:r>
            <a:r>
              <a:rPr i="0" lang="en-US" sz="1400" u="sng">
                <a:solidFill>
                  <a:schemeClr val="hlink"/>
                </a:solidFill>
                <a:latin typeface="Calibri"/>
                <a:ea typeface="Calibri"/>
                <a:cs typeface="Calibri"/>
                <a:sym typeface="Calibri"/>
                <a:hlinkClick r:id="rId4"/>
              </a:rPr>
              <a:t>Characterization of national Web domains</a:t>
            </a:r>
            <a:r>
              <a:rPr lang="en-US">
                <a:latin typeface="Calibri"/>
                <a:ea typeface="Calibri"/>
                <a:cs typeface="Calibri"/>
                <a:sym typeface="Calibri"/>
              </a:rPr>
              <a:t>, </a:t>
            </a:r>
            <a:r>
              <a:rPr i="1" lang="en-US">
                <a:latin typeface="Calibri"/>
                <a:ea typeface="Calibri"/>
                <a:cs typeface="Calibri"/>
                <a:sym typeface="Calibri"/>
              </a:rPr>
              <a:t>ACM Trans. Internet Technol., </a:t>
            </a:r>
            <a:r>
              <a:rPr lang="en-US">
                <a:latin typeface="Calibri"/>
                <a:ea typeface="Calibri"/>
                <a:cs typeface="Calibri"/>
                <a:sym typeface="Calibri"/>
              </a:rPr>
              <a:t>May 2007</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How Big Is the Web? </a:t>
            </a:r>
            <a:r>
              <a:rPr b="0" i="0" lang="en-US" sz="1600" u="none" cap="none" strike="noStrike">
                <a:solidFill>
                  <a:schemeClr val="dk1"/>
                </a:solidFill>
                <a:latin typeface="Calibri"/>
                <a:ea typeface="Calibri"/>
                <a:cs typeface="Calibri"/>
                <a:sym typeface="Calibri"/>
              </a:rPr>
              <a:t>(</a:t>
            </a:r>
            <a:r>
              <a:rPr lang="en-US" sz="1600"/>
              <a:t>2020-06-22</a:t>
            </a:r>
            <a:r>
              <a:rPr b="0" i="0" lang="en-US" sz="1600" u="none" cap="none" strike="noStrike">
                <a:solidFill>
                  <a:schemeClr val="dk1"/>
                </a:solidFill>
                <a:latin typeface="Calibri"/>
                <a:ea typeface="Calibri"/>
                <a:cs typeface="Calibri"/>
                <a:sym typeface="Calibri"/>
              </a:rPr>
              <a:t>)</a:t>
            </a:r>
            <a:endParaRPr/>
          </a:p>
        </p:txBody>
      </p:sp>
      <p:sp>
        <p:nvSpPr>
          <p:cNvPr id="94" name="Google Shape;94;p14"/>
          <p:cNvSpPr txBox="1"/>
          <p:nvPr/>
        </p:nvSpPr>
        <p:spPr>
          <a:xfrm>
            <a:off x="0" y="4638600"/>
            <a:ext cx="2399100" cy="2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source: </a:t>
            </a:r>
            <a:r>
              <a:rPr lang="en-US" sz="1300" u="sng">
                <a:solidFill>
                  <a:schemeClr val="hlink"/>
                </a:solidFill>
                <a:latin typeface="Calibri"/>
                <a:ea typeface="Calibri"/>
                <a:cs typeface="Calibri"/>
                <a:sym typeface="Calibri"/>
                <a:hlinkClick r:id="rId3"/>
              </a:rPr>
              <a:t>World Wide Web Size</a:t>
            </a:r>
            <a:r>
              <a:rPr i="0" lang="en-US" sz="1300" u="none" cap="none" strike="noStrike">
                <a:solidFill>
                  <a:schemeClr val="dk1"/>
                </a:solidFill>
                <a:latin typeface="Calibri"/>
                <a:ea typeface="Calibri"/>
                <a:cs typeface="Calibri"/>
                <a:sym typeface="Calibri"/>
              </a:rPr>
              <a:t> </a:t>
            </a:r>
            <a:endParaRPr sz="1300">
              <a:latin typeface="Calibri"/>
              <a:ea typeface="Calibri"/>
              <a:cs typeface="Calibri"/>
              <a:sym typeface="Calibri"/>
            </a:endParaRPr>
          </a:p>
        </p:txBody>
      </p:sp>
      <p:sp>
        <p:nvSpPr>
          <p:cNvPr id="95" name="Google Shape;95;p1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Graph that displays the number of indexed webpages from March to June, 2020. The count fluctuates between 50 and 70 billion over the course of those months." id="96" name="Google Shape;96;p14" title="Size of Indexed World Wide Web"/>
          <p:cNvPicPr preferRelativeResize="0"/>
          <p:nvPr/>
        </p:nvPicPr>
        <p:blipFill>
          <a:blip r:embed="rId4">
            <a:alphaModFix/>
          </a:blip>
          <a:stretch>
            <a:fillRect/>
          </a:stretch>
        </p:blipFill>
        <p:spPr>
          <a:xfrm>
            <a:off x="1747875" y="688913"/>
            <a:ext cx="5648252" cy="3949688"/>
          </a:xfrm>
          <a:prstGeom prst="rect">
            <a:avLst/>
          </a:prstGeom>
          <a:noFill/>
          <a:ln cap="flat" cmpd="sng" w="9525">
            <a:solidFill>
              <a:srgbClr val="000000"/>
            </a:solidFill>
            <a:prstDash val="solid"/>
            <a:round/>
            <a:headEnd len="sm" w="sm" type="none"/>
            <a:tailEnd len="sm" w="sm" type="none"/>
          </a:ln>
        </p:spPr>
      </p:pic>
      <p:sp>
        <p:nvSpPr>
          <p:cNvPr id="97" name="Google Shape;97;p14"/>
          <p:cNvSpPr txBox="1"/>
          <p:nvPr/>
        </p:nvSpPr>
        <p:spPr>
          <a:xfrm>
            <a:off x="7013675" y="3217750"/>
            <a:ext cx="1854300" cy="12183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June </a:t>
            </a:r>
            <a:r>
              <a:rPr lang="en-US" sz="2400">
                <a:latin typeface="Calibri"/>
                <a:ea typeface="Calibri"/>
                <a:cs typeface="Calibri"/>
                <a:sym typeface="Calibri"/>
              </a:rPr>
              <a:t>2020:</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at least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5.56 B pages</a:t>
            </a:r>
            <a:endParaRPr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457200" y="0"/>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lang="en-US" sz="4000"/>
              <a:t>How Has the Web Grown?</a:t>
            </a:r>
            <a:endParaRPr/>
          </a:p>
        </p:txBody>
      </p:sp>
      <p:sp>
        <p:nvSpPr>
          <p:cNvPr id="304" name="Google Shape;304;p32"/>
          <p:cNvSpPr txBox="1"/>
          <p:nvPr/>
        </p:nvSpPr>
        <p:spPr>
          <a:xfrm>
            <a:off x="0" y="4638600"/>
            <a:ext cx="2954400" cy="2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ref: </a:t>
            </a:r>
            <a:r>
              <a:rPr lang="en-US" u="sng">
                <a:solidFill>
                  <a:schemeClr val="hlink"/>
                </a:solidFill>
                <a:latin typeface="Calibri"/>
                <a:ea typeface="Calibri"/>
                <a:cs typeface="Calibri"/>
                <a:sym typeface="Calibri"/>
                <a:hlinkClick r:id="rId3"/>
              </a:rPr>
              <a:t>World Wide Web Size</a:t>
            </a:r>
            <a:r>
              <a:rPr i="0" lang="en-US" sz="1400" u="none" cap="none" strike="noStrike">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305" name="Google Shape;305;p32"/>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Graph showing the growth of the web over the last five years(from June 2015 to June 2020), as seen by Bing and Google. Google shows about 60 billion webpages in June 2020, up from 46-47 billion in June of 2015. Bing, however, stays flatlined at around 5 billion webpages from June 2015 to June 2020." id="306" name="Google Shape;306;p32" title="Growth of the Web"/>
          <p:cNvPicPr preferRelativeResize="0"/>
          <p:nvPr/>
        </p:nvPicPr>
        <p:blipFill>
          <a:blip r:embed="rId4">
            <a:alphaModFix/>
          </a:blip>
          <a:stretch>
            <a:fillRect/>
          </a:stretch>
        </p:blipFill>
        <p:spPr>
          <a:xfrm>
            <a:off x="1799913" y="784069"/>
            <a:ext cx="5544180" cy="3854532"/>
          </a:xfrm>
          <a:prstGeom prst="rect">
            <a:avLst/>
          </a:prstGeom>
          <a:noFill/>
          <a:ln cap="flat" cmpd="sng" w="9525">
            <a:solidFill>
              <a:srgbClr val="000000"/>
            </a:solidFill>
            <a:prstDash val="solid"/>
            <a:round/>
            <a:headEnd len="sm" w="sm" type="none"/>
            <a:tailEnd len="sm" w="sm" type="none"/>
          </a:ln>
        </p:spPr>
      </p:pic>
      <p:sp>
        <p:nvSpPr>
          <p:cNvPr id="307" name="Google Shape;307;p32"/>
          <p:cNvSpPr/>
          <p:nvPr/>
        </p:nvSpPr>
        <p:spPr>
          <a:xfrm>
            <a:off x="4887025" y="857400"/>
            <a:ext cx="809100" cy="2460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Estimating the Size of the Web</a:t>
            </a:r>
            <a:endParaRPr/>
          </a:p>
        </p:txBody>
      </p:sp>
      <p:sp>
        <p:nvSpPr>
          <p:cNvPr id="314" name="Google Shape;314;p33"/>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15" name="Google Shape;315;p33"/>
          <p:cNvSpPr txBox="1"/>
          <p:nvPr/>
        </p:nvSpPr>
        <p:spPr>
          <a:xfrm>
            <a:off x="170700" y="4494900"/>
            <a:ext cx="88026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van den Bosch et al., “</a:t>
            </a:r>
            <a:r>
              <a:rPr lang="en-US" sz="1300" u="sng">
                <a:solidFill>
                  <a:schemeClr val="hlink"/>
                </a:solidFill>
                <a:latin typeface="Calibri"/>
                <a:ea typeface="Calibri"/>
                <a:cs typeface="Calibri"/>
                <a:sym typeface="Calibri"/>
                <a:hlinkClick r:id="rId3"/>
              </a:rPr>
              <a:t>Estimating search engine index size variability: a 9-year longitudinal study</a:t>
            </a:r>
            <a:r>
              <a:rPr lang="en-US" sz="1300">
                <a:latin typeface="Calibri"/>
                <a:ea typeface="Calibri"/>
                <a:cs typeface="Calibri"/>
                <a:sym typeface="Calibri"/>
              </a:rPr>
              <a:t>”, </a:t>
            </a:r>
            <a:r>
              <a:rPr i="1" lang="en-US" sz="1300">
                <a:latin typeface="Calibri"/>
                <a:ea typeface="Calibri"/>
                <a:cs typeface="Calibri"/>
                <a:sym typeface="Calibri"/>
              </a:rPr>
              <a:t>Scientometrics</a:t>
            </a:r>
            <a:r>
              <a:rPr lang="en-US" sz="1300">
                <a:latin typeface="Calibri"/>
                <a:ea typeface="Calibri"/>
                <a:cs typeface="Calibri"/>
                <a:sym typeface="Calibri"/>
              </a:rPr>
              <a:t>, 2016</a:t>
            </a:r>
            <a:endParaRPr sz="1300">
              <a:latin typeface="Calibri"/>
              <a:ea typeface="Calibri"/>
              <a:cs typeface="Calibri"/>
              <a:sym typeface="Calibri"/>
            </a:endParaRPr>
          </a:p>
        </p:txBody>
      </p:sp>
      <p:pic>
        <p:nvPicPr>
          <p:cNvPr id="316" name="Google Shape;316;p33"/>
          <p:cNvPicPr preferRelativeResize="0"/>
          <p:nvPr/>
        </p:nvPicPr>
        <p:blipFill>
          <a:blip r:embed="rId4">
            <a:alphaModFix/>
          </a:blip>
          <a:stretch>
            <a:fillRect/>
          </a:stretch>
        </p:blipFill>
        <p:spPr>
          <a:xfrm>
            <a:off x="1938950" y="945350"/>
            <a:ext cx="5033051" cy="3514125"/>
          </a:xfrm>
          <a:prstGeom prst="rect">
            <a:avLst/>
          </a:prstGeom>
          <a:noFill/>
          <a:ln>
            <a:noFill/>
          </a:ln>
        </p:spPr>
      </p:pic>
      <p:sp>
        <p:nvSpPr>
          <p:cNvPr id="317" name="Google Shape;317;p33"/>
          <p:cNvSpPr txBox="1"/>
          <p:nvPr/>
        </p:nvSpPr>
        <p:spPr>
          <a:xfrm>
            <a:off x="90550" y="3635175"/>
            <a:ext cx="2954400" cy="2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1200">
                <a:latin typeface="Calibri"/>
                <a:ea typeface="Calibri"/>
                <a:cs typeface="Calibri"/>
                <a:sym typeface="Calibri"/>
              </a:rPr>
              <a:t>ref: </a:t>
            </a:r>
            <a:r>
              <a:rPr lang="en-US" sz="1200" u="sng">
                <a:solidFill>
                  <a:schemeClr val="hlink"/>
                </a:solidFill>
                <a:latin typeface="Calibri"/>
                <a:ea typeface="Calibri"/>
                <a:cs typeface="Calibri"/>
                <a:sym typeface="Calibri"/>
                <a:hlinkClick r:id="rId5"/>
              </a:rPr>
              <a:t>World Wide Web Size</a:t>
            </a:r>
            <a:r>
              <a:rPr i="0" lang="en-US" sz="1200" u="none" cap="none" strike="noStrike">
                <a:solidFill>
                  <a:schemeClr val="dk1"/>
                </a:solidFill>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Estimate Web Population</a:t>
            </a:r>
            <a:endParaRPr/>
          </a:p>
        </p:txBody>
      </p:sp>
      <p:sp>
        <p:nvSpPr>
          <p:cNvPr id="323" name="Google Shape;323;p34"/>
          <p:cNvSpPr txBox="1"/>
          <p:nvPr/>
        </p:nvSpPr>
        <p:spPr>
          <a:xfrm>
            <a:off x="63075" y="4600600"/>
            <a:ext cx="5865300" cy="27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lang="en-US" sz="1500">
                <a:solidFill>
                  <a:schemeClr val="dk1"/>
                </a:solidFill>
                <a:latin typeface="Calibri"/>
                <a:ea typeface="Calibri"/>
                <a:cs typeface="Calibri"/>
                <a:sym typeface="Calibri"/>
              </a:rPr>
              <a:t>L</a:t>
            </a:r>
            <a:r>
              <a:rPr b="0" i="0" lang="en-US" sz="1500" u="none">
                <a:solidFill>
                  <a:schemeClr val="dk1"/>
                </a:solidFill>
                <a:latin typeface="Calibri"/>
                <a:ea typeface="Calibri"/>
                <a:cs typeface="Calibri"/>
                <a:sym typeface="Calibri"/>
              </a:rPr>
              <a:t>awrence &amp; Giles, Searching the World Wide Web, </a:t>
            </a:r>
            <a:r>
              <a:rPr b="0" i="1" lang="en-US" sz="1500" u="none">
                <a:solidFill>
                  <a:schemeClr val="dk1"/>
                </a:solidFill>
                <a:latin typeface="Calibri"/>
                <a:ea typeface="Calibri"/>
                <a:cs typeface="Calibri"/>
                <a:sym typeface="Calibri"/>
              </a:rPr>
              <a:t>Science</a:t>
            </a:r>
            <a:r>
              <a:rPr b="0" i="0" lang="en-US" sz="1500" u="none">
                <a:solidFill>
                  <a:schemeClr val="dk1"/>
                </a:solidFill>
                <a:latin typeface="Calibri"/>
                <a:ea typeface="Calibri"/>
                <a:cs typeface="Calibri"/>
                <a:sym typeface="Calibri"/>
              </a:rPr>
              <a:t>, 1998</a:t>
            </a:r>
            <a:endParaRPr sz="1300"/>
          </a:p>
        </p:txBody>
      </p:sp>
      <p:sp>
        <p:nvSpPr>
          <p:cNvPr id="324" name="Google Shape;324;p3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A set of fish are shown, two groups being circled meaning that they have been captured. The circles overlap, meaning that the fish in both circles had been caught before. " id="325" name="Google Shape;325;p34" title="Capture-Recapture"/>
          <p:cNvPicPr preferRelativeResize="0"/>
          <p:nvPr/>
        </p:nvPicPr>
        <p:blipFill>
          <a:blip r:embed="rId3">
            <a:alphaModFix/>
          </a:blip>
          <a:stretch>
            <a:fillRect/>
          </a:stretch>
        </p:blipFill>
        <p:spPr>
          <a:xfrm>
            <a:off x="5001825" y="2193328"/>
            <a:ext cx="3871599" cy="1224350"/>
          </a:xfrm>
          <a:prstGeom prst="rect">
            <a:avLst/>
          </a:prstGeom>
          <a:noFill/>
          <a:ln>
            <a:noFill/>
          </a:ln>
        </p:spPr>
      </p:pic>
      <p:sp>
        <p:nvSpPr>
          <p:cNvPr id="326" name="Google Shape;326;p34"/>
          <p:cNvSpPr txBox="1"/>
          <p:nvPr/>
        </p:nvSpPr>
        <p:spPr>
          <a:xfrm>
            <a:off x="304800" y="4132825"/>
            <a:ext cx="8673300" cy="627000"/>
          </a:xfrm>
          <a:prstGeom prst="rect">
            <a:avLst/>
          </a:prstGeom>
          <a:noFill/>
          <a:ln>
            <a:noFill/>
          </a:ln>
        </p:spPr>
        <p:txBody>
          <a:bodyPr anchorCtr="0" anchor="t" bIns="91425" lIns="91425" spcFirstLastPara="1" rIns="91425" wrap="square" tIns="91425">
            <a:noAutofit/>
          </a:bodyPr>
          <a:lstStyle/>
          <a:p>
            <a:pPr indent="-311150" lvl="0" marL="342900" rtl="0" algn="l">
              <a:lnSpc>
                <a:spcPct val="80000"/>
              </a:lnSpc>
              <a:spcBef>
                <a:spcPts val="600"/>
              </a:spcBef>
              <a:spcAft>
                <a:spcPts val="0"/>
              </a:spcAft>
              <a:buClr>
                <a:schemeClr val="dk1"/>
              </a:buClr>
              <a:buSzPts val="2500"/>
              <a:buChar char="•"/>
            </a:pPr>
            <a:r>
              <a:rPr lang="en-US" sz="2500">
                <a:solidFill>
                  <a:schemeClr val="dk1"/>
                </a:solidFill>
                <a:latin typeface="Calibri"/>
                <a:ea typeface="Calibri"/>
                <a:cs typeface="Calibri"/>
                <a:sym typeface="Calibri"/>
              </a:rPr>
              <a:t>Estimated size of indexable Web in 1998 = 320 million pages</a:t>
            </a:r>
            <a:endParaRPr sz="2700">
              <a:solidFill>
                <a:schemeClr val="dk1"/>
              </a:solidFill>
              <a:latin typeface="Calibri"/>
              <a:ea typeface="Calibri"/>
              <a:cs typeface="Calibri"/>
              <a:sym typeface="Calibri"/>
            </a:endParaRPr>
          </a:p>
        </p:txBody>
      </p:sp>
      <p:sp>
        <p:nvSpPr>
          <p:cNvPr id="327" name="Google Shape;327;p34"/>
          <p:cNvSpPr txBox="1"/>
          <p:nvPr>
            <p:ph idx="1" type="body"/>
          </p:nvPr>
        </p:nvSpPr>
        <p:spPr>
          <a:xfrm>
            <a:off x="304800" y="1063226"/>
            <a:ext cx="7564500" cy="3184500"/>
          </a:xfrm>
          <a:prstGeom prst="rect">
            <a:avLst/>
          </a:prstGeom>
          <a:noFill/>
          <a:ln>
            <a:noFill/>
          </a:ln>
        </p:spPr>
        <p:txBody>
          <a:bodyPr anchorCtr="0" anchor="t" bIns="45700" lIns="91425" spcFirstLastPara="1" rIns="91425" wrap="square" tIns="45700">
            <a:noAutofit/>
          </a:bodyPr>
          <a:lstStyle/>
          <a:p>
            <a:pPr indent="-323850" lvl="0" marL="342900" marR="0" rtl="0" algn="l">
              <a:lnSpc>
                <a:spcPct val="8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Lawrence and Giles</a:t>
            </a:r>
            <a:r>
              <a:rPr lang="en-US" sz="2700"/>
              <a:t> </a:t>
            </a:r>
            <a:r>
              <a:rPr b="0" i="0" lang="en-US" sz="2700" u="none">
                <a:solidFill>
                  <a:schemeClr val="dk1"/>
                </a:solidFill>
                <a:latin typeface="Calibri"/>
                <a:ea typeface="Calibri"/>
                <a:cs typeface="Calibri"/>
                <a:sym typeface="Calibri"/>
              </a:rPr>
              <a:t>(1998) used capture-recapture method to estimate web page population</a:t>
            </a:r>
            <a:endParaRPr sz="2900"/>
          </a:p>
          <a:p>
            <a:pPr indent="-266700" lvl="1" marL="742950" marR="0" rtl="0" algn="l">
              <a:lnSpc>
                <a:spcPct val="80000"/>
              </a:lnSpc>
              <a:spcBef>
                <a:spcPts val="52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Submitted 575 queries to sets of 2 search engines</a:t>
            </a:r>
            <a:endParaRPr sz="2500"/>
          </a:p>
          <a:p>
            <a:pPr indent="400050" lvl="0" marL="342900" marR="0" rtl="0" algn="l">
              <a:lnSpc>
                <a:spcPct val="80000"/>
              </a:lnSpc>
              <a:spcBef>
                <a:spcPts val="520"/>
              </a:spcBef>
              <a:spcAft>
                <a:spcPts val="0"/>
              </a:spcAft>
              <a:buNone/>
            </a:pPr>
            <a:r>
              <a:t/>
            </a:r>
            <a:endParaRPr sz="2300"/>
          </a:p>
          <a:p>
            <a:pPr indent="400050" lvl="0" marL="342900" marR="0" rtl="0" algn="l">
              <a:lnSpc>
                <a:spcPct val="80000"/>
              </a:lnSpc>
              <a:spcBef>
                <a:spcPts val="520"/>
              </a:spcBef>
              <a:spcAft>
                <a:spcPts val="0"/>
              </a:spcAft>
              <a:buNone/>
            </a:pPr>
            <a:r>
              <a:t/>
            </a:r>
            <a:endParaRPr sz="2300"/>
          </a:p>
          <a:p>
            <a:pPr indent="-266700" lvl="1" marL="742950" marR="0" rtl="0" algn="l">
              <a:lnSpc>
                <a:spcPct val="80000"/>
              </a:lnSpc>
              <a:spcBef>
                <a:spcPts val="52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S1 = All pages returned by SE1</a:t>
            </a:r>
            <a:endParaRPr sz="2500"/>
          </a:p>
          <a:p>
            <a:pPr indent="-266700" lvl="1" marL="742950" marR="0" rtl="0" algn="l">
              <a:lnSpc>
                <a:spcPct val="80000"/>
              </a:lnSpc>
              <a:spcBef>
                <a:spcPts val="52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S2 = All pages returned by SE2</a:t>
            </a:r>
            <a:endParaRPr sz="2500"/>
          </a:p>
          <a:p>
            <a:pPr indent="-266700" lvl="1" marL="742950" marR="0" rtl="0" algn="l">
              <a:lnSpc>
                <a:spcPct val="80000"/>
              </a:lnSpc>
              <a:spcBef>
                <a:spcPts val="52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S1,2 = All pages returned by both SE1 and SE2</a:t>
            </a:r>
            <a:endParaRPr sz="2500"/>
          </a:p>
          <a:p>
            <a:pPr indent="-266700" lvl="1" marL="742950" marR="0" rtl="0" algn="l">
              <a:lnSpc>
                <a:spcPct val="80000"/>
              </a:lnSpc>
              <a:spcBef>
                <a:spcPts val="52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Size of indexable Web (N) = S</a:t>
            </a:r>
            <a:r>
              <a:rPr b="0" baseline="-25000" i="0" lang="en-US" sz="2300" u="none" cap="none" strike="noStrike">
                <a:solidFill>
                  <a:schemeClr val="dk1"/>
                </a:solidFill>
                <a:latin typeface="Calibri"/>
                <a:ea typeface="Calibri"/>
                <a:cs typeface="Calibri"/>
                <a:sym typeface="Calibri"/>
              </a:rPr>
              <a:t>1</a:t>
            </a:r>
            <a:r>
              <a:rPr b="0" i="0" lang="en-US" sz="2300" u="none" cap="none" strike="noStrike">
                <a:solidFill>
                  <a:schemeClr val="dk1"/>
                </a:solidFill>
                <a:latin typeface="Calibri"/>
                <a:ea typeface="Calibri"/>
                <a:cs typeface="Calibri"/>
                <a:sym typeface="Calibri"/>
              </a:rPr>
              <a:t> × S</a:t>
            </a:r>
            <a:r>
              <a:rPr b="0" baseline="-25000" i="0" lang="en-US" sz="2300" u="none" cap="none" strike="noStrike">
                <a:solidFill>
                  <a:schemeClr val="dk1"/>
                </a:solidFill>
                <a:latin typeface="Calibri"/>
                <a:ea typeface="Calibri"/>
                <a:cs typeface="Calibri"/>
                <a:sym typeface="Calibri"/>
              </a:rPr>
              <a:t>2</a:t>
            </a:r>
            <a:r>
              <a:rPr b="0" i="0" lang="en-US" sz="2300" u="none" cap="none" strike="noStrike">
                <a:solidFill>
                  <a:schemeClr val="dk1"/>
                </a:solidFill>
                <a:latin typeface="Calibri"/>
                <a:ea typeface="Calibri"/>
                <a:cs typeface="Calibri"/>
                <a:sym typeface="Calibri"/>
              </a:rPr>
              <a:t>/S</a:t>
            </a:r>
            <a:r>
              <a:rPr b="0" baseline="-25000" i="0" lang="en-US" sz="2300" u="none" cap="none" strike="noStrike">
                <a:solidFill>
                  <a:schemeClr val="dk1"/>
                </a:solidFill>
                <a:latin typeface="Calibri"/>
                <a:ea typeface="Calibri"/>
                <a:cs typeface="Calibri"/>
                <a:sym typeface="Calibri"/>
              </a:rPr>
              <a:t>1,2</a:t>
            </a:r>
            <a:r>
              <a:rPr b="0" i="0" lang="en-US" sz="2300" u="none" cap="none" strike="noStrike">
                <a:solidFill>
                  <a:schemeClr val="dk1"/>
                </a:solidFill>
                <a:latin typeface="Calibri"/>
                <a:ea typeface="Calibri"/>
                <a:cs typeface="Calibri"/>
                <a:sym typeface="Calibri"/>
              </a:rPr>
              <a:t> </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34" name="Google Shape;334;p3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HTTPArchive State of the Web</a:t>
            </a:r>
            <a:endParaRPr/>
          </a:p>
        </p:txBody>
      </p:sp>
      <p:sp>
        <p:nvSpPr>
          <p:cNvPr id="335" name="Google Shape;335;p35"/>
          <p:cNvSpPr txBox="1"/>
          <p:nvPr/>
        </p:nvSpPr>
        <p:spPr>
          <a:xfrm>
            <a:off x="46750" y="4572500"/>
            <a:ext cx="5400300" cy="3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refs: </a:t>
            </a:r>
            <a:r>
              <a:rPr lang="en-US" u="sng">
                <a:solidFill>
                  <a:schemeClr val="hlink"/>
                </a:solidFill>
                <a:latin typeface="Calibri"/>
                <a:ea typeface="Calibri"/>
                <a:cs typeface="Calibri"/>
                <a:sym typeface="Calibri"/>
                <a:hlinkClick r:id="rId3"/>
              </a:rPr>
              <a:t>HTTPArchive's State of the Web</a:t>
            </a:r>
            <a:r>
              <a:rPr lang="en-US">
                <a:latin typeface="Calibri"/>
                <a:ea typeface="Calibri"/>
                <a:cs typeface="Calibri"/>
                <a:sym typeface="Calibri"/>
              </a:rPr>
              <a:t>, </a:t>
            </a:r>
            <a:r>
              <a:rPr lang="en-US" u="sng">
                <a:solidFill>
                  <a:schemeClr val="hlink"/>
                </a:solidFill>
                <a:latin typeface="Calibri"/>
                <a:ea typeface="Calibri"/>
                <a:cs typeface="Calibri"/>
                <a:sym typeface="Calibri"/>
                <a:hlinkClick r:id="rId4"/>
              </a:rPr>
              <a:t>HTTPArchive FAQ</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 </a:t>
            </a:r>
            <a:endParaRPr>
              <a:latin typeface="Calibri"/>
              <a:ea typeface="Calibri"/>
              <a:cs typeface="Calibri"/>
              <a:sym typeface="Calibri"/>
            </a:endParaRPr>
          </a:p>
        </p:txBody>
      </p:sp>
      <p:pic>
        <p:nvPicPr>
          <p:cNvPr id="336" name="Google Shape;336;p35"/>
          <p:cNvPicPr preferRelativeResize="0"/>
          <p:nvPr/>
        </p:nvPicPr>
        <p:blipFill>
          <a:blip r:embed="rId5">
            <a:alphaModFix/>
          </a:blip>
          <a:stretch>
            <a:fillRect/>
          </a:stretch>
        </p:blipFill>
        <p:spPr>
          <a:xfrm>
            <a:off x="1515100" y="912556"/>
            <a:ext cx="6113793" cy="377521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WebPageTest</a:t>
            </a:r>
            <a:endParaRPr/>
          </a:p>
        </p:txBody>
      </p:sp>
      <p:sp>
        <p:nvSpPr>
          <p:cNvPr id="343" name="Google Shape;343;p36"/>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44" name="Google Shape;344;p36"/>
          <p:cNvSpPr txBox="1"/>
          <p:nvPr/>
        </p:nvSpPr>
        <p:spPr>
          <a:xfrm>
            <a:off x="30200" y="4564550"/>
            <a:ext cx="2998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source: </a:t>
            </a:r>
            <a:r>
              <a:rPr lang="en-US" sz="1300" u="sng">
                <a:solidFill>
                  <a:schemeClr val="hlink"/>
                </a:solidFill>
                <a:latin typeface="Calibri"/>
                <a:ea typeface="Calibri"/>
                <a:cs typeface="Calibri"/>
                <a:sym typeface="Calibri"/>
                <a:hlinkClick r:id="rId3"/>
              </a:rPr>
              <a:t>WebPageTest</a:t>
            </a:r>
            <a:r>
              <a:rPr lang="en-US" sz="1300">
                <a:latin typeface="Calibri"/>
                <a:ea typeface="Calibri"/>
                <a:cs typeface="Calibri"/>
                <a:sym typeface="Calibri"/>
              </a:rPr>
              <a:t> </a:t>
            </a:r>
            <a:endParaRPr sz="1300">
              <a:latin typeface="Calibri"/>
              <a:ea typeface="Calibri"/>
              <a:cs typeface="Calibri"/>
              <a:sym typeface="Calibri"/>
            </a:endParaRPr>
          </a:p>
        </p:txBody>
      </p:sp>
      <p:pic>
        <p:nvPicPr>
          <p:cNvPr id="345" name="Google Shape;345;p36"/>
          <p:cNvPicPr preferRelativeResize="0"/>
          <p:nvPr/>
        </p:nvPicPr>
        <p:blipFill>
          <a:blip r:embed="rId4">
            <a:alphaModFix/>
          </a:blip>
          <a:stretch>
            <a:fillRect/>
          </a:stretch>
        </p:blipFill>
        <p:spPr>
          <a:xfrm>
            <a:off x="2455725" y="995875"/>
            <a:ext cx="4158400" cy="37861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52" name="Google Shape;352;p3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HTTPArchive State of JavaScript</a:t>
            </a:r>
            <a:endParaRPr/>
          </a:p>
        </p:txBody>
      </p:sp>
      <p:sp>
        <p:nvSpPr>
          <p:cNvPr id="353" name="Google Shape;353;p37"/>
          <p:cNvSpPr txBox="1"/>
          <p:nvPr/>
        </p:nvSpPr>
        <p:spPr>
          <a:xfrm>
            <a:off x="54275" y="4572525"/>
            <a:ext cx="61431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a:t>
            </a:r>
            <a:r>
              <a:rPr lang="en-US" u="sng">
                <a:solidFill>
                  <a:schemeClr val="hlink"/>
                </a:solidFill>
                <a:latin typeface="Calibri"/>
                <a:ea typeface="Calibri"/>
                <a:cs typeface="Calibri"/>
                <a:sym typeface="Calibri"/>
                <a:hlinkClick r:id="rId3"/>
              </a:rPr>
              <a:t>HTTPArchive's State of JavaScript</a:t>
            </a:r>
            <a:r>
              <a:rPr lang="en-US">
                <a:latin typeface="Calibri"/>
                <a:ea typeface="Calibri"/>
                <a:cs typeface="Calibri"/>
                <a:sym typeface="Calibri"/>
              </a:rPr>
              <a:t> </a:t>
            </a:r>
            <a:endParaRPr>
              <a:latin typeface="Calibri"/>
              <a:ea typeface="Calibri"/>
              <a:cs typeface="Calibri"/>
              <a:sym typeface="Calibri"/>
            </a:endParaRPr>
          </a:p>
        </p:txBody>
      </p:sp>
      <p:pic>
        <p:nvPicPr>
          <p:cNvPr id="354" name="Google Shape;354;p37"/>
          <p:cNvPicPr preferRelativeResize="0"/>
          <p:nvPr/>
        </p:nvPicPr>
        <p:blipFill>
          <a:blip r:embed="rId4">
            <a:alphaModFix/>
          </a:blip>
          <a:stretch>
            <a:fillRect/>
          </a:stretch>
        </p:blipFill>
        <p:spPr>
          <a:xfrm>
            <a:off x="1545525" y="898350"/>
            <a:ext cx="6052931" cy="3759413"/>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8"/>
          <p:cNvSpPr txBox="1"/>
          <p:nvPr>
            <p:ph type="ctrTitle"/>
          </p:nvPr>
        </p:nvSpPr>
        <p:spPr>
          <a:xfrm>
            <a:off x="685800" y="399950"/>
            <a:ext cx="7772400" cy="2042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Web Science:</a:t>
            </a:r>
            <a:endParaRPr b="1" i="0" sz="4400" u="none" cap="none" strike="noStrike">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4000"/>
              <a:buFont typeface="Calibri"/>
              <a:buNone/>
            </a:pPr>
            <a:r>
              <a:rPr b="1" lang="en-US" sz="4000"/>
              <a:t>Measuring the Web</a:t>
            </a:r>
            <a:endParaRPr/>
          </a:p>
          <a:p>
            <a:pPr indent="0" lvl="0" marL="0" rtl="0" algn="ctr">
              <a:spcBef>
                <a:spcPts val="0"/>
              </a:spcBef>
              <a:spcAft>
                <a:spcPts val="0"/>
              </a:spcAft>
              <a:buClr>
                <a:schemeClr val="dk1"/>
              </a:buClr>
              <a:buSzPts val="4400"/>
              <a:buFont typeface="Calibri"/>
              <a:buNone/>
            </a:pPr>
            <a:r>
              <a:rPr lang="en-US" sz="3600"/>
              <a:t>(Part 2 - </a:t>
            </a:r>
            <a:r>
              <a:rPr lang="en-US" sz="3600"/>
              <a:t>How Dynamic Is the Web?</a:t>
            </a:r>
            <a:r>
              <a:rPr lang="en-US" sz="3600"/>
              <a:t>)</a:t>
            </a:r>
            <a:endParaRPr b="1"/>
          </a:p>
        </p:txBody>
      </p:sp>
      <p:sp>
        <p:nvSpPr>
          <p:cNvPr id="360" name="Google Shape;360;p38"/>
          <p:cNvSpPr txBox="1"/>
          <p:nvPr>
            <p:ph idx="1" type="subTitle"/>
          </p:nvPr>
        </p:nvSpPr>
        <p:spPr>
          <a:xfrm>
            <a:off x="1371600" y="2605225"/>
            <a:ext cx="6400800" cy="1314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CS 432/532</a:t>
            </a:r>
            <a:endParaRPr>
              <a:solidFill>
                <a:srgbClr val="404040"/>
              </a:solidFill>
            </a:endParaRPr>
          </a:p>
          <a:p>
            <a:pPr indent="0" lvl="0" marL="0" marR="0" rtl="0" algn="ctr">
              <a:lnSpc>
                <a:spcPct val="100000"/>
              </a:lnSpc>
              <a:spcBef>
                <a:spcPts val="640"/>
              </a:spcBef>
              <a:spcAft>
                <a:spcPts val="0"/>
              </a:spcAft>
              <a:buClr>
                <a:srgbClr val="404040"/>
              </a:buClr>
              <a:buSzPts val="3200"/>
              <a:buFont typeface="Arial"/>
              <a:buNone/>
            </a:pPr>
            <a:r>
              <a:rPr b="0" i="0" lang="en-US" sz="3200" u="none" cap="none" strike="noStrike">
                <a:solidFill>
                  <a:srgbClr val="404040"/>
                </a:solidFill>
                <a:latin typeface="Calibri"/>
                <a:ea typeface="Calibri"/>
                <a:cs typeface="Calibri"/>
                <a:sym typeface="Calibri"/>
              </a:rPr>
              <a:t>Old Dominion University</a:t>
            </a:r>
            <a:endParaRPr/>
          </a:p>
        </p:txBody>
      </p:sp>
      <p:sp>
        <p:nvSpPr>
          <p:cNvPr id="361" name="Google Shape;361;p38"/>
          <p:cNvSpPr txBox="1"/>
          <p:nvPr/>
        </p:nvSpPr>
        <p:spPr>
          <a:xfrm>
            <a:off x="800100" y="4487477"/>
            <a:ext cx="7543800" cy="60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i="0" lang="en-US" sz="1700" u="none" cap="none" strike="noStrike">
                <a:solidFill>
                  <a:schemeClr val="dk1"/>
                </a:solidFill>
                <a:latin typeface="Calibri"/>
                <a:ea typeface="Calibri"/>
                <a:cs typeface="Calibri"/>
                <a:sym typeface="Calibri"/>
              </a:rPr>
              <a:t>This work is licensed under a </a:t>
            </a:r>
            <a:r>
              <a:rPr i="0" lang="en-US" sz="1700" u="sng" cap="none" strike="noStrike">
                <a:solidFill>
                  <a:schemeClr val="hlink"/>
                </a:solidFill>
                <a:latin typeface="Calibri"/>
                <a:ea typeface="Calibri"/>
                <a:cs typeface="Calibri"/>
                <a:sym typeface="Calibri"/>
                <a:hlinkClick r:id="rId3"/>
              </a:rPr>
              <a:t>Creative Commons Attribution-NonCommercial-ShareAlike 3.0 Unported License</a:t>
            </a:r>
            <a:endParaRPr sz="1300">
              <a:latin typeface="Calibri"/>
              <a:ea typeface="Calibri"/>
              <a:cs typeface="Calibri"/>
              <a:sym typeface="Calibri"/>
            </a:endParaRPr>
          </a:p>
        </p:txBody>
      </p:sp>
      <p:pic>
        <p:nvPicPr>
          <p:cNvPr descr="Creative Commons License" id="362" name="Google Shape;362;p38"/>
          <p:cNvPicPr preferRelativeResize="0"/>
          <p:nvPr/>
        </p:nvPicPr>
        <p:blipFill rotWithShape="1">
          <a:blip r:embed="rId4">
            <a:alphaModFix/>
          </a:blip>
          <a:srcRect b="0" l="0" r="0" t="0"/>
          <a:stretch/>
        </p:blipFill>
        <p:spPr>
          <a:xfrm>
            <a:off x="4152900" y="4303025"/>
            <a:ext cx="628650" cy="221456"/>
          </a:xfrm>
          <a:prstGeom prst="rect">
            <a:avLst/>
          </a:prstGeom>
          <a:noFill/>
          <a:ln>
            <a:noFill/>
          </a:ln>
        </p:spPr>
      </p:pic>
      <p:sp>
        <p:nvSpPr>
          <p:cNvPr id="363" name="Google Shape;363;p38"/>
          <p:cNvSpPr txBox="1"/>
          <p:nvPr/>
        </p:nvSpPr>
        <p:spPr>
          <a:xfrm>
            <a:off x="255400" y="3936588"/>
            <a:ext cx="87819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300">
                <a:latin typeface="Calibri"/>
                <a:ea typeface="Calibri"/>
                <a:cs typeface="Calibri"/>
                <a:sym typeface="Calibri"/>
              </a:rPr>
              <a:t>Permission has been granted to use these slides from Frank McCown, Michael L. Nelson, Alexander Nwala, Michele C. Weigle</a:t>
            </a:r>
            <a:endParaRPr i="1" sz="13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How dynamic is the Web?</a:t>
            </a:r>
            <a:endParaRPr/>
          </a:p>
        </p:txBody>
      </p:sp>
      <p:sp>
        <p:nvSpPr>
          <p:cNvPr id="369" name="Google Shape;369;p39"/>
          <p:cNvSpPr txBox="1"/>
          <p:nvPr>
            <p:ph idx="4294967295" type="body"/>
          </p:nvPr>
        </p:nvSpPr>
        <p:spPr>
          <a:xfrm>
            <a:off x="457200" y="1200150"/>
            <a:ext cx="8437800" cy="3669600"/>
          </a:xfrm>
          <a:prstGeom prst="rect">
            <a:avLst/>
          </a:prstGeom>
          <a:noFill/>
          <a:ln>
            <a:noFill/>
          </a:ln>
        </p:spPr>
        <p:txBody>
          <a:bodyPr anchorCtr="0" anchor="t" bIns="45700" lIns="91425" spcFirstLastPara="1" rIns="91425" wrap="square" tIns="45700">
            <a:noAutofit/>
          </a:bodyPr>
          <a:lstStyle/>
          <a:p>
            <a:pPr indent="-336550" lvl="0" marL="342900" marR="0" rtl="0" algn="l">
              <a:lnSpc>
                <a:spcPct val="100000"/>
              </a:lnSpc>
              <a:spcBef>
                <a:spcPts val="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How often are pages added to the Web?</a:t>
            </a:r>
            <a:endParaRPr sz="3100"/>
          </a:p>
          <a:p>
            <a:pPr indent="-336550" lvl="0" marL="342900" marR="0" rtl="0" algn="l">
              <a:lnSpc>
                <a:spcPct val="100000"/>
              </a:lnSpc>
              <a:spcBef>
                <a:spcPts val="64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How often are pages are removed from the Web? </a:t>
            </a:r>
            <a:endParaRPr sz="3100"/>
          </a:p>
          <a:p>
            <a:pPr indent="-336550" lvl="0" marL="342900" marR="0" rtl="0" algn="l">
              <a:lnSpc>
                <a:spcPct val="100000"/>
              </a:lnSpc>
              <a:spcBef>
                <a:spcPts val="64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How often do pages change?</a:t>
            </a:r>
            <a:endParaRPr sz="3100"/>
          </a:p>
          <a:p>
            <a:pPr indent="-336550" lvl="0" marL="342900" marR="0" rtl="0" algn="l">
              <a:lnSpc>
                <a:spcPct val="100000"/>
              </a:lnSpc>
              <a:spcBef>
                <a:spcPts val="64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What kinds of changes do pages typically exhibit?</a:t>
            </a:r>
            <a:endParaRPr sz="3100"/>
          </a:p>
          <a:p>
            <a:pPr indent="-336550" lvl="0" marL="342900" marR="0" rtl="0" algn="l">
              <a:lnSpc>
                <a:spcPct val="100000"/>
              </a:lnSpc>
              <a:spcBef>
                <a:spcPts val="640"/>
              </a:spcBef>
              <a:spcAft>
                <a:spcPts val="0"/>
              </a:spcAft>
              <a:buClr>
                <a:schemeClr val="dk1"/>
              </a:buClr>
              <a:buSzPts val="3100"/>
              <a:buFont typeface="Arial"/>
              <a:buChar char="•"/>
            </a:pPr>
            <a:r>
              <a:rPr b="0" i="0" lang="en-US" sz="3100" u="none" cap="none" strike="noStrike">
                <a:solidFill>
                  <a:schemeClr val="dk1"/>
                </a:solidFill>
                <a:latin typeface="Calibri"/>
                <a:ea typeface="Calibri"/>
                <a:cs typeface="Calibri"/>
                <a:sym typeface="Calibri"/>
              </a:rPr>
              <a:t>How does the link structure change over time?</a:t>
            </a:r>
            <a:endParaRPr sz="3100"/>
          </a:p>
          <a:p>
            <a:pPr indent="-139700" lvl="0" marL="342900" marR="0" rtl="0" algn="l">
              <a:spcBef>
                <a:spcPts val="640"/>
              </a:spcBef>
              <a:spcAft>
                <a:spcPts val="0"/>
              </a:spcAft>
              <a:buClr>
                <a:schemeClr val="dk1"/>
              </a:buClr>
              <a:buSzPts val="3200"/>
              <a:buFont typeface="Arial"/>
              <a:buNone/>
            </a:pPr>
            <a:r>
              <a:t/>
            </a:r>
            <a:endParaRPr b="0" i="0" sz="3100" u="none">
              <a:solidFill>
                <a:schemeClr val="dk1"/>
              </a:solidFill>
              <a:latin typeface="Calibri"/>
              <a:ea typeface="Calibri"/>
              <a:cs typeface="Calibri"/>
              <a:sym typeface="Calibri"/>
            </a:endParaRPr>
          </a:p>
        </p:txBody>
      </p:sp>
      <p:sp>
        <p:nvSpPr>
          <p:cNvPr id="370" name="Google Shape;370;p39"/>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How dynamic is the Web?</a:t>
            </a:r>
            <a:endParaRPr/>
          </a:p>
        </p:txBody>
      </p:sp>
      <p:sp>
        <p:nvSpPr>
          <p:cNvPr id="376" name="Google Shape;376;p40"/>
          <p:cNvSpPr txBox="1"/>
          <p:nvPr>
            <p:ph idx="4294967295"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We focus on two studies that attempt to answer these questions:</a:t>
            </a:r>
            <a:endParaRPr sz="2600"/>
          </a:p>
          <a:p>
            <a:pPr indent="-247650" lvl="1" marL="742950" marR="0" rtl="0" algn="l">
              <a:lnSpc>
                <a:spcPct val="100000"/>
              </a:lnSpc>
              <a:spcBef>
                <a:spcPts val="56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2004 study (Fetterly et al.</a:t>
            </a:r>
            <a:r>
              <a:rPr b="0" baseline="30000" i="0" lang="en-US" sz="2200" u="none" cap="none" strike="noStrike">
                <a:solidFill>
                  <a:schemeClr val="dk1"/>
                </a:solidFill>
                <a:latin typeface="Calibri"/>
                <a:ea typeface="Calibri"/>
                <a:cs typeface="Calibri"/>
                <a:sym typeface="Calibri"/>
              </a:rPr>
              <a:t>1</a:t>
            </a:r>
            <a:r>
              <a:rPr b="0" i="0" lang="en-US" sz="2200" u="none" cap="none" strike="noStrike">
                <a:solidFill>
                  <a:schemeClr val="dk1"/>
                </a:solidFill>
                <a:latin typeface="Calibri"/>
                <a:ea typeface="Calibri"/>
                <a:cs typeface="Calibri"/>
                <a:sym typeface="Calibri"/>
              </a:rPr>
              <a:t>) of 150 million web pages over 11 weeks analyzed weekly snapshots</a:t>
            </a:r>
            <a:endParaRPr sz="2200"/>
          </a:p>
          <a:p>
            <a:pPr indent="-247650" lvl="1" marL="742950" marR="0" rtl="0" algn="l">
              <a:lnSpc>
                <a:spcPct val="100000"/>
              </a:lnSpc>
              <a:spcBef>
                <a:spcPts val="56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2004 study (Ntoulas et al.</a:t>
            </a:r>
            <a:r>
              <a:rPr b="0" baseline="30000" i="0" lang="en-US" sz="2200" u="none" cap="none" strike="noStrike">
                <a:solidFill>
                  <a:schemeClr val="dk1"/>
                </a:solidFill>
                <a:latin typeface="Calibri"/>
                <a:ea typeface="Calibri"/>
                <a:cs typeface="Calibri"/>
                <a:sym typeface="Calibri"/>
              </a:rPr>
              <a:t>2</a:t>
            </a:r>
            <a:r>
              <a:rPr b="0" i="0" lang="en-US" sz="2200" u="none" cap="none" strike="noStrike">
                <a:solidFill>
                  <a:schemeClr val="dk1"/>
                </a:solidFill>
                <a:latin typeface="Calibri"/>
                <a:ea typeface="Calibri"/>
                <a:cs typeface="Calibri"/>
                <a:sym typeface="Calibri"/>
              </a:rPr>
              <a:t>) of 150 websites over one year analyzed weekly snapshots</a:t>
            </a:r>
            <a:endParaRPr sz="2200"/>
          </a:p>
          <a:p>
            <a:pPr indent="0" lvl="0" marL="342900" marR="0" rtl="0" algn="l">
              <a:lnSpc>
                <a:spcPct val="100000"/>
              </a:lnSpc>
              <a:spcBef>
                <a:spcPts val="640"/>
              </a:spcBef>
              <a:spcAft>
                <a:spcPts val="0"/>
              </a:spcAft>
              <a:buNone/>
            </a:pPr>
            <a:r>
              <a:t/>
            </a:r>
            <a:endParaRPr sz="1200"/>
          </a:p>
          <a:p>
            <a:pPr indent="-304800" lvl="0" marL="342900" marR="0" rtl="0" algn="l">
              <a:lnSpc>
                <a:spcPct val="100000"/>
              </a:lnSpc>
              <a:spcBef>
                <a:spcPts val="64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What follows are some selected highlights</a:t>
            </a:r>
            <a:endParaRPr sz="2600"/>
          </a:p>
        </p:txBody>
      </p:sp>
      <p:sp>
        <p:nvSpPr>
          <p:cNvPr id="377" name="Google Shape;377;p40"/>
          <p:cNvSpPr txBox="1"/>
          <p:nvPr/>
        </p:nvSpPr>
        <p:spPr>
          <a:xfrm>
            <a:off x="0" y="4396951"/>
            <a:ext cx="9144000" cy="472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baseline="30000" i="0" lang="en-US" sz="1400" u="none">
                <a:solidFill>
                  <a:schemeClr val="dk1"/>
                </a:solidFill>
                <a:latin typeface="Calibri"/>
                <a:ea typeface="Calibri"/>
                <a:cs typeface="Calibri"/>
                <a:sym typeface="Calibri"/>
              </a:rPr>
              <a:t>1</a:t>
            </a:r>
            <a:r>
              <a:rPr b="0" i="0" lang="en-US" sz="1400" u="none">
                <a:solidFill>
                  <a:schemeClr val="dk1"/>
                </a:solidFill>
                <a:latin typeface="Calibri"/>
                <a:ea typeface="Calibri"/>
                <a:cs typeface="Calibri"/>
                <a:sym typeface="Calibri"/>
              </a:rPr>
              <a:t>Fetterly et al., </a:t>
            </a:r>
            <a:r>
              <a:rPr b="0" i="0" lang="en-US" sz="1400" u="sng">
                <a:solidFill>
                  <a:schemeClr val="hlink"/>
                </a:solidFill>
                <a:latin typeface="Calibri"/>
                <a:ea typeface="Calibri"/>
                <a:cs typeface="Calibri"/>
                <a:sym typeface="Calibri"/>
                <a:hlinkClick r:id="rId3"/>
              </a:rPr>
              <a:t>A large-scale study of the evolution of Web pages</a:t>
            </a:r>
            <a:r>
              <a:rPr b="0" i="0" lang="en-US" sz="1400" u="none">
                <a:solidFill>
                  <a:schemeClr val="dk1"/>
                </a:solidFill>
                <a:latin typeface="Calibri"/>
                <a:ea typeface="Calibri"/>
                <a:cs typeface="Calibri"/>
                <a:sym typeface="Calibri"/>
              </a:rPr>
              <a:t>, </a:t>
            </a:r>
            <a:r>
              <a:rPr b="0" i="1" lang="en-US" sz="1400" u="none">
                <a:solidFill>
                  <a:schemeClr val="dk1"/>
                </a:solidFill>
                <a:latin typeface="Calibri"/>
                <a:ea typeface="Calibri"/>
                <a:cs typeface="Calibri"/>
                <a:sym typeface="Calibri"/>
              </a:rPr>
              <a:t> Software Practice &amp; Experience, </a:t>
            </a:r>
            <a:r>
              <a:rPr b="0" i="0" lang="en-US" sz="1400" u="none">
                <a:solidFill>
                  <a:schemeClr val="dk1"/>
                </a:solidFill>
                <a:latin typeface="Calibri"/>
                <a:ea typeface="Calibri"/>
                <a:cs typeface="Calibri"/>
                <a:sym typeface="Calibri"/>
              </a:rPr>
              <a:t>2004</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 </a:t>
            </a:r>
            <a:br>
              <a:rPr b="0" i="0" lang="en-US" sz="1400" u="none">
                <a:solidFill>
                  <a:schemeClr val="dk1"/>
                </a:solidFill>
                <a:latin typeface="Calibri"/>
                <a:ea typeface="Calibri"/>
                <a:cs typeface="Calibri"/>
                <a:sym typeface="Calibri"/>
              </a:rPr>
            </a:br>
            <a:r>
              <a:rPr b="0" baseline="30000" i="0" lang="en-US" sz="1400" u="none">
                <a:solidFill>
                  <a:schemeClr val="dk1"/>
                </a:solidFill>
                <a:latin typeface="Calibri"/>
                <a:ea typeface="Calibri"/>
                <a:cs typeface="Calibri"/>
                <a:sym typeface="Calibri"/>
              </a:rPr>
              <a:t>2</a:t>
            </a:r>
            <a:r>
              <a:rPr b="0" i="0" lang="en-US" sz="1400" u="none">
                <a:solidFill>
                  <a:schemeClr val="dk1"/>
                </a:solidFill>
                <a:latin typeface="Calibri"/>
                <a:ea typeface="Calibri"/>
                <a:cs typeface="Calibri"/>
                <a:sym typeface="Calibri"/>
              </a:rPr>
              <a:t>Ntoulas et al., </a:t>
            </a:r>
            <a:r>
              <a:rPr b="0" i="0" lang="en-US" sz="1400" u="sng">
                <a:solidFill>
                  <a:schemeClr val="hlink"/>
                </a:solidFill>
                <a:latin typeface="Calibri"/>
                <a:ea typeface="Calibri"/>
                <a:cs typeface="Calibri"/>
                <a:sym typeface="Calibri"/>
                <a:hlinkClick r:id="rId4"/>
              </a:rPr>
              <a:t>What's new on the web?: the evolution of the web from a search engine perspective</a:t>
            </a:r>
            <a:r>
              <a:rPr b="0" i="0" lang="en-US" sz="1400" u="none">
                <a:solidFill>
                  <a:schemeClr val="dk1"/>
                </a:solidFill>
                <a:latin typeface="Calibri"/>
                <a:ea typeface="Calibri"/>
                <a:cs typeface="Calibri"/>
                <a:sym typeface="Calibri"/>
              </a:rPr>
              <a:t>, </a:t>
            </a:r>
            <a:r>
              <a:rPr b="0" i="1" lang="en-US" sz="1400" u="none">
                <a:solidFill>
                  <a:schemeClr val="dk1"/>
                </a:solidFill>
                <a:latin typeface="Calibri"/>
                <a:ea typeface="Calibri"/>
                <a:cs typeface="Calibri"/>
                <a:sym typeface="Calibri"/>
              </a:rPr>
              <a:t>Proc WWW 2004 </a:t>
            </a:r>
            <a:r>
              <a:rPr b="0" i="0" lang="en-US" sz="1400" u="none">
                <a:solidFill>
                  <a:schemeClr val="dk1"/>
                </a:solidFill>
                <a:latin typeface="Calibri"/>
                <a:ea typeface="Calibri"/>
                <a:cs typeface="Calibri"/>
                <a:sym typeface="Calibri"/>
              </a:rPr>
              <a:t> </a:t>
            </a:r>
            <a:endParaRPr/>
          </a:p>
        </p:txBody>
      </p:sp>
      <p:sp>
        <p:nvSpPr>
          <p:cNvPr id="378" name="Google Shape;378;p40"/>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Document Length</a:t>
            </a:r>
            <a:endParaRPr/>
          </a:p>
        </p:txBody>
      </p:sp>
      <p:pic>
        <p:nvPicPr>
          <p:cNvPr descr="Line graph that displays the distribution of length of documents overall and for selected top-level domains. This maxes out around 2^14 bytes." id="384" name="Google Shape;384;p41" title="Document Length Line Graph"/>
          <p:cNvPicPr preferRelativeResize="0"/>
          <p:nvPr/>
        </p:nvPicPr>
        <p:blipFill rotWithShape="1">
          <a:blip r:embed="rId3">
            <a:alphaModFix/>
          </a:blip>
          <a:srcRect b="0" l="0" r="0" t="0"/>
          <a:stretch/>
        </p:blipFill>
        <p:spPr>
          <a:xfrm>
            <a:off x="2085975" y="988819"/>
            <a:ext cx="4972050" cy="3165871"/>
          </a:xfrm>
          <a:prstGeom prst="rect">
            <a:avLst/>
          </a:prstGeom>
          <a:noFill/>
          <a:ln>
            <a:noFill/>
          </a:ln>
        </p:spPr>
      </p:pic>
      <p:sp>
        <p:nvSpPr>
          <p:cNvPr id="385" name="Google Shape;385;p41"/>
          <p:cNvSpPr txBox="1"/>
          <p:nvPr/>
        </p:nvSpPr>
        <p:spPr>
          <a:xfrm>
            <a:off x="7315200" y="4572000"/>
            <a:ext cx="18288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Fetterly et al.</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2004</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 </a:t>
            </a:r>
            <a:endParaRPr/>
          </a:p>
        </p:txBody>
      </p:sp>
      <p:sp>
        <p:nvSpPr>
          <p:cNvPr id="386" name="Google Shape;386;p41"/>
          <p:cNvSpPr txBox="1"/>
          <p:nvPr/>
        </p:nvSpPr>
        <p:spPr>
          <a:xfrm>
            <a:off x="3543300" y="4102594"/>
            <a:ext cx="20574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2</a:t>
            </a:r>
            <a:r>
              <a:rPr b="0" baseline="30000" i="1" lang="en-US" sz="1400" u="none">
                <a:solidFill>
                  <a:schemeClr val="dk1"/>
                </a:solidFill>
                <a:latin typeface="Calibri"/>
                <a:ea typeface="Calibri"/>
                <a:cs typeface="Calibri"/>
                <a:sym typeface="Calibri"/>
              </a:rPr>
              <a:t>n</a:t>
            </a:r>
            <a:r>
              <a:rPr b="0" i="0" lang="en-US" sz="1400" u="none">
                <a:solidFill>
                  <a:schemeClr val="dk1"/>
                </a:solidFill>
                <a:latin typeface="Calibri"/>
                <a:ea typeface="Calibri"/>
                <a:cs typeface="Calibri"/>
                <a:sym typeface="Calibri"/>
              </a:rPr>
              <a:t> bytes</a:t>
            </a:r>
            <a:endParaRPr/>
          </a:p>
        </p:txBody>
      </p:sp>
      <p:sp>
        <p:nvSpPr>
          <p:cNvPr id="387" name="Google Shape;387;p41"/>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88" name="Google Shape;388;p41"/>
          <p:cNvSpPr txBox="1"/>
          <p:nvPr/>
        </p:nvSpPr>
        <p:spPr>
          <a:xfrm>
            <a:off x="1418875" y="4281113"/>
            <a:ext cx="66294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Figure 2: Distribution of documents lengths </a:t>
            </a:r>
            <a:r>
              <a:rPr lang="en-US">
                <a:solidFill>
                  <a:srgbClr val="002060"/>
                </a:solidFill>
                <a:latin typeface="Calibri"/>
                <a:ea typeface="Calibri"/>
                <a:cs typeface="Calibri"/>
                <a:sym typeface="Calibri"/>
              </a:rPr>
              <a:t>overall </a:t>
            </a:r>
            <a:r>
              <a:rPr lang="en-US">
                <a:latin typeface="Calibri"/>
                <a:ea typeface="Calibri"/>
                <a:cs typeface="Calibri"/>
                <a:sym typeface="Calibri"/>
              </a:rPr>
              <a:t>and for selected top-level domains.</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Measuring the Web - Initial Studies</a:t>
            </a:r>
            <a:endParaRPr/>
          </a:p>
        </p:txBody>
      </p:sp>
      <p:sp>
        <p:nvSpPr>
          <p:cNvPr id="104" name="Google Shape;104;p15"/>
          <p:cNvSpPr txBox="1"/>
          <p:nvPr>
            <p:ph idx="1" type="body"/>
          </p:nvPr>
        </p:nvSpPr>
        <p:spPr>
          <a:xfrm>
            <a:off x="457200" y="1200150"/>
            <a:ext cx="8229600" cy="3624000"/>
          </a:xfrm>
          <a:prstGeom prst="rect">
            <a:avLst/>
          </a:prstGeom>
        </p:spPr>
        <p:txBody>
          <a:bodyPr anchorCtr="0" anchor="t" bIns="91425" lIns="91425" spcFirstLastPara="1" rIns="91425" wrap="square" tIns="91425">
            <a:noAutofit/>
          </a:bodyPr>
          <a:lstStyle/>
          <a:p>
            <a:pPr indent="-374650" lvl="0" marL="457200" rtl="0" algn="l">
              <a:spcBef>
                <a:spcPts val="640"/>
              </a:spcBef>
              <a:spcAft>
                <a:spcPts val="0"/>
              </a:spcAft>
              <a:buSzPts val="2300"/>
              <a:buChar char="•"/>
            </a:pPr>
            <a:r>
              <a:rPr lang="en-US" sz="2300"/>
              <a:t>MIT Study (1993-1995)</a:t>
            </a:r>
            <a:endParaRPr sz="2300"/>
          </a:p>
          <a:p>
            <a:pPr indent="-349250" lvl="1" marL="914400" rtl="0" algn="l">
              <a:spcBef>
                <a:spcPts val="0"/>
              </a:spcBef>
              <a:spcAft>
                <a:spcPts val="0"/>
              </a:spcAft>
              <a:buSzPts val="1900"/>
              <a:buChar char="–"/>
            </a:pPr>
            <a:r>
              <a:rPr lang="en-US" sz="1900"/>
              <a:t>How fast is the Web growing?</a:t>
            </a:r>
            <a:endParaRPr sz="1900"/>
          </a:p>
          <a:p>
            <a:pPr indent="0" lvl="0" marL="914400" rtl="0" algn="l">
              <a:spcBef>
                <a:spcPts val="640"/>
              </a:spcBef>
              <a:spcAft>
                <a:spcPts val="0"/>
              </a:spcAft>
              <a:buNone/>
            </a:pPr>
            <a:r>
              <a:t/>
            </a:r>
            <a:endParaRPr sz="300"/>
          </a:p>
          <a:p>
            <a:pPr indent="-374650" lvl="0" marL="457200" rtl="0" algn="l">
              <a:spcBef>
                <a:spcPts val="640"/>
              </a:spcBef>
              <a:spcAft>
                <a:spcPts val="0"/>
              </a:spcAft>
              <a:buSzPts val="2300"/>
              <a:buChar char="•"/>
            </a:pPr>
            <a:r>
              <a:rPr lang="en-US" sz="2300"/>
              <a:t>W3C Characterization (1998-1999)</a:t>
            </a:r>
            <a:endParaRPr sz="2300"/>
          </a:p>
          <a:p>
            <a:pPr indent="-349250" lvl="1" marL="914400" rtl="0" algn="l">
              <a:lnSpc>
                <a:spcPct val="80000"/>
              </a:lnSpc>
              <a:spcBef>
                <a:spcPts val="600"/>
              </a:spcBef>
              <a:spcAft>
                <a:spcPts val="0"/>
              </a:spcAft>
              <a:buSzPts val="1900"/>
              <a:buChar char="–"/>
            </a:pPr>
            <a:r>
              <a:rPr lang="en-US" sz="1900"/>
              <a:t>How many web pages are there? How fast is the Web growing?</a:t>
            </a:r>
            <a:endParaRPr sz="1900"/>
          </a:p>
          <a:p>
            <a:pPr indent="0" lvl="0" marL="457200" rtl="0" algn="l">
              <a:spcBef>
                <a:spcPts val="640"/>
              </a:spcBef>
              <a:spcAft>
                <a:spcPts val="0"/>
              </a:spcAft>
              <a:buNone/>
            </a:pPr>
            <a:r>
              <a:t/>
            </a:r>
            <a:endParaRPr sz="300"/>
          </a:p>
          <a:p>
            <a:pPr indent="-374650" lvl="0" marL="457200" rtl="0" algn="l">
              <a:spcBef>
                <a:spcPts val="640"/>
              </a:spcBef>
              <a:spcAft>
                <a:spcPts val="0"/>
              </a:spcAft>
              <a:buSzPts val="2300"/>
              <a:buChar char="•"/>
            </a:pPr>
            <a:r>
              <a:rPr lang="en-US" sz="2300"/>
              <a:t>OCLC (</a:t>
            </a:r>
            <a:r>
              <a:rPr lang="en-US" sz="2300"/>
              <a:t>1998-2002)</a:t>
            </a:r>
            <a:endParaRPr sz="2300"/>
          </a:p>
          <a:p>
            <a:pPr indent="-349250" lvl="1" marL="914400" rtl="0" algn="l">
              <a:spcBef>
                <a:spcPts val="0"/>
              </a:spcBef>
              <a:spcAft>
                <a:spcPts val="0"/>
              </a:spcAft>
              <a:buSzPts val="1900"/>
              <a:buChar char="–"/>
            </a:pPr>
            <a:r>
              <a:rPr lang="en-US" sz="1900"/>
              <a:t>Analyzed Web samples annually to look for trends</a:t>
            </a:r>
            <a:endParaRPr sz="1900"/>
          </a:p>
          <a:p>
            <a:pPr indent="0" lvl="0" marL="457200" rtl="0" algn="l">
              <a:spcBef>
                <a:spcPts val="640"/>
              </a:spcBef>
              <a:spcAft>
                <a:spcPts val="0"/>
              </a:spcAft>
              <a:buNone/>
            </a:pPr>
            <a:r>
              <a:t/>
            </a:r>
            <a:endParaRPr sz="300"/>
          </a:p>
          <a:p>
            <a:pPr indent="-374650" lvl="0" marL="457200" rtl="0" algn="l">
              <a:spcBef>
                <a:spcPts val="640"/>
              </a:spcBef>
              <a:spcAft>
                <a:spcPts val="0"/>
              </a:spcAft>
              <a:buSzPts val="2300"/>
              <a:buChar char="•"/>
            </a:pPr>
            <a:r>
              <a:rPr lang="en-US" sz="2300"/>
              <a:t>Baeza-Yates et al. (2000-2005)</a:t>
            </a:r>
            <a:endParaRPr sz="2300"/>
          </a:p>
          <a:p>
            <a:pPr indent="-349250" lvl="1" marL="914400" rtl="0" algn="l">
              <a:spcBef>
                <a:spcPts val="0"/>
              </a:spcBef>
              <a:spcAft>
                <a:spcPts val="0"/>
              </a:spcAft>
              <a:buSzPts val="1900"/>
              <a:buChar char="–"/>
            </a:pPr>
            <a:r>
              <a:rPr lang="en-US" sz="1900"/>
              <a:t>Examined languages, file sizes, pages per site, link structure, etc. of national domains</a:t>
            </a:r>
            <a:endParaRPr sz="1900"/>
          </a:p>
        </p:txBody>
      </p:sp>
      <p:sp>
        <p:nvSpPr>
          <p:cNvPr id="105" name="Google Shape;105;p15"/>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Successful Downloads</a:t>
            </a:r>
            <a:endParaRPr/>
          </a:p>
        </p:txBody>
      </p:sp>
      <p:pic>
        <p:nvPicPr>
          <p:cNvPr descr="Line graph showing the distribution of successful downloads based on domain. The domain with the highest rate of downloads is tied between de, jp, and edu. The lowest rate of successful downloads is held by the net domain." id="394" name="Google Shape;394;p42" title="Line Graph: Successful Downloads"/>
          <p:cNvPicPr preferRelativeResize="0"/>
          <p:nvPr/>
        </p:nvPicPr>
        <p:blipFill rotWithShape="1">
          <a:blip r:embed="rId3">
            <a:alphaModFix/>
          </a:blip>
          <a:srcRect b="0" l="0" r="0" t="0"/>
          <a:stretch/>
        </p:blipFill>
        <p:spPr>
          <a:xfrm>
            <a:off x="2166150" y="944344"/>
            <a:ext cx="4622006" cy="3171825"/>
          </a:xfrm>
          <a:prstGeom prst="rect">
            <a:avLst/>
          </a:prstGeom>
          <a:noFill/>
          <a:ln>
            <a:noFill/>
          </a:ln>
        </p:spPr>
      </p:pic>
      <p:sp>
        <p:nvSpPr>
          <p:cNvPr id="395" name="Google Shape;395;p42"/>
          <p:cNvSpPr txBox="1"/>
          <p:nvPr/>
        </p:nvSpPr>
        <p:spPr>
          <a:xfrm>
            <a:off x="3524650" y="4074188"/>
            <a:ext cx="19050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Weeks</a:t>
            </a:r>
            <a:endParaRPr/>
          </a:p>
        </p:txBody>
      </p:sp>
      <p:sp>
        <p:nvSpPr>
          <p:cNvPr id="396" name="Google Shape;396;p42"/>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397" name="Google Shape;397;p42"/>
          <p:cNvSpPr txBox="1"/>
          <p:nvPr/>
        </p:nvSpPr>
        <p:spPr>
          <a:xfrm>
            <a:off x="7315200" y="4572000"/>
            <a:ext cx="18288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Fetterly et al.</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2004</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 </a:t>
            </a:r>
            <a:endParaRPr/>
          </a:p>
        </p:txBody>
      </p:sp>
      <p:sp>
        <p:nvSpPr>
          <p:cNvPr id="398" name="Google Shape;398;p42"/>
          <p:cNvSpPr txBox="1"/>
          <p:nvPr/>
        </p:nvSpPr>
        <p:spPr>
          <a:xfrm>
            <a:off x="397300" y="4281113"/>
            <a:ext cx="85797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Figure 5: Distribution of successful downloads over crawl generations, broken down by selected top-level domains.</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3"/>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Rates of Change by TLD</a:t>
            </a:r>
            <a:endParaRPr/>
          </a:p>
        </p:txBody>
      </p:sp>
      <p:sp>
        <p:nvSpPr>
          <p:cNvPr id="404" name="Google Shape;404;p43"/>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Stacked bar chart of the rates of change for selected top-level domains. Most domains remain unchanged at least 60% of the time, while very few completely change." id="405" name="Google Shape;405;p43" title="Rates of Change by Domain"/>
          <p:cNvPicPr preferRelativeResize="0"/>
          <p:nvPr/>
        </p:nvPicPr>
        <p:blipFill>
          <a:blip r:embed="rId3">
            <a:alphaModFix/>
          </a:blip>
          <a:stretch>
            <a:fillRect/>
          </a:stretch>
        </p:blipFill>
        <p:spPr>
          <a:xfrm>
            <a:off x="2085975" y="908384"/>
            <a:ext cx="4972048" cy="3828346"/>
          </a:xfrm>
          <a:prstGeom prst="rect">
            <a:avLst/>
          </a:prstGeom>
          <a:noFill/>
          <a:ln>
            <a:noFill/>
          </a:ln>
        </p:spPr>
      </p:pic>
      <p:sp>
        <p:nvSpPr>
          <p:cNvPr id="406" name="Google Shape;406;p43"/>
          <p:cNvSpPr txBox="1"/>
          <p:nvPr/>
        </p:nvSpPr>
        <p:spPr>
          <a:xfrm>
            <a:off x="7315200" y="4572000"/>
            <a:ext cx="18288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Fetterly et al.</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2004</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New Pages</a:t>
            </a:r>
            <a:endParaRPr/>
          </a:p>
        </p:txBody>
      </p:sp>
      <p:pic>
        <p:nvPicPr>
          <p:cNvPr descr="The stacked bar chart shows a steady decline of the fraction of pages from the first crawl that still exist after a certain number of weeks. The total number of pages, however, remains relatively the same, as new pages are discovered." id="412" name="Google Shape;412;p44" title="Fraction of pages still existing"/>
          <p:cNvPicPr preferRelativeResize="0"/>
          <p:nvPr/>
        </p:nvPicPr>
        <p:blipFill rotWithShape="1">
          <a:blip r:embed="rId3">
            <a:alphaModFix/>
          </a:blip>
          <a:srcRect b="0" l="0" r="0" t="0"/>
          <a:stretch/>
        </p:blipFill>
        <p:spPr>
          <a:xfrm>
            <a:off x="2103838" y="1241300"/>
            <a:ext cx="4936331" cy="3450431"/>
          </a:xfrm>
          <a:prstGeom prst="rect">
            <a:avLst/>
          </a:prstGeom>
          <a:noFill/>
          <a:ln>
            <a:noFill/>
          </a:ln>
        </p:spPr>
      </p:pic>
      <p:sp>
        <p:nvSpPr>
          <p:cNvPr id="413" name="Google Shape;413;p44"/>
          <p:cNvSpPr txBox="1"/>
          <p:nvPr/>
        </p:nvSpPr>
        <p:spPr>
          <a:xfrm>
            <a:off x="7391400" y="4641044"/>
            <a:ext cx="17526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Ntoulas et al. , 2004</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 </a:t>
            </a:r>
            <a:endParaRPr/>
          </a:p>
        </p:txBody>
      </p:sp>
      <p:sp>
        <p:nvSpPr>
          <p:cNvPr id="414" name="Google Shape;414;p44"/>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Link Evolution</a:t>
            </a:r>
            <a:endParaRPr/>
          </a:p>
        </p:txBody>
      </p:sp>
      <p:pic>
        <p:nvPicPr>
          <p:cNvPr id="420" name="Google Shape;420;p45"/>
          <p:cNvPicPr preferRelativeResize="0"/>
          <p:nvPr/>
        </p:nvPicPr>
        <p:blipFill rotWithShape="1">
          <a:blip r:embed="rId3">
            <a:alphaModFix/>
          </a:blip>
          <a:srcRect b="0" l="0" r="0" t="0"/>
          <a:stretch/>
        </p:blipFill>
        <p:spPr>
          <a:xfrm>
            <a:off x="1953813" y="1063375"/>
            <a:ext cx="5236369" cy="3829050"/>
          </a:xfrm>
          <a:prstGeom prst="rect">
            <a:avLst/>
          </a:prstGeom>
          <a:noFill/>
          <a:ln>
            <a:noFill/>
          </a:ln>
        </p:spPr>
      </p:pic>
      <p:sp>
        <p:nvSpPr>
          <p:cNvPr id="421" name="Google Shape;421;p45"/>
          <p:cNvSpPr txBox="1"/>
          <p:nvPr/>
        </p:nvSpPr>
        <p:spPr>
          <a:xfrm>
            <a:off x="7391400" y="4626769"/>
            <a:ext cx="1752600" cy="22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rPr b="0" i="0" lang="en-US" sz="1400" u="none">
                <a:solidFill>
                  <a:schemeClr val="dk1"/>
                </a:solidFill>
                <a:latin typeface="Calibri"/>
                <a:ea typeface="Calibri"/>
                <a:cs typeface="Calibri"/>
                <a:sym typeface="Calibri"/>
              </a:rPr>
              <a:t>Ntoulas et al. , 2004</a:t>
            </a:r>
            <a:r>
              <a:rPr b="0" i="1" lang="en-US" sz="1400" u="none">
                <a:solidFill>
                  <a:schemeClr val="dk1"/>
                </a:solidFill>
                <a:latin typeface="Calibri"/>
                <a:ea typeface="Calibri"/>
                <a:cs typeface="Calibri"/>
                <a:sym typeface="Calibri"/>
              </a:rPr>
              <a:t> </a:t>
            </a:r>
            <a:r>
              <a:rPr b="0" i="0" lang="en-US" sz="1400" u="none">
                <a:solidFill>
                  <a:schemeClr val="dk1"/>
                </a:solidFill>
                <a:latin typeface="Calibri"/>
                <a:ea typeface="Calibri"/>
                <a:cs typeface="Calibri"/>
                <a:sym typeface="Calibri"/>
              </a:rPr>
              <a:t> </a:t>
            </a:r>
            <a:endParaRPr/>
          </a:p>
        </p:txBody>
      </p:sp>
      <p:sp>
        <p:nvSpPr>
          <p:cNvPr id="422" name="Google Shape;422;p45"/>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Summary of Findings</a:t>
            </a:r>
            <a:endParaRPr/>
          </a:p>
        </p:txBody>
      </p:sp>
      <p:sp>
        <p:nvSpPr>
          <p:cNvPr id="428" name="Google Shape;428;p46"/>
          <p:cNvSpPr txBox="1"/>
          <p:nvPr>
            <p:ph idx="4294967295" type="body"/>
          </p:nvPr>
        </p:nvSpPr>
        <p:spPr>
          <a:xfrm>
            <a:off x="457200" y="1151334"/>
            <a:ext cx="4040100" cy="479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Fetterly et al., 2004</a:t>
            </a:r>
            <a:endParaRPr/>
          </a:p>
        </p:txBody>
      </p:sp>
      <p:sp>
        <p:nvSpPr>
          <p:cNvPr id="429" name="Google Shape;429;p46"/>
          <p:cNvSpPr txBox="1"/>
          <p:nvPr>
            <p:ph idx="4294967295"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When pages change, they change in trivial ways or just their markup</a:t>
            </a:r>
            <a:endParaRPr sz="3000"/>
          </a:p>
          <a:p>
            <a:pPr indent="-330200" lvl="0" marL="342900" marR="0" rtl="0" algn="l">
              <a:lnSpc>
                <a:spcPct val="80000"/>
              </a:lnSpc>
              <a:spcBef>
                <a:spcPts val="44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Strong relationship between TLD and </a:t>
            </a:r>
            <a:r>
              <a:rPr b="0" i="1" lang="en-US" sz="2000" u="none">
                <a:solidFill>
                  <a:schemeClr val="dk1"/>
                </a:solidFill>
                <a:latin typeface="Calibri"/>
                <a:ea typeface="Calibri"/>
                <a:cs typeface="Calibri"/>
                <a:sym typeface="Calibri"/>
              </a:rPr>
              <a:t>rate</a:t>
            </a:r>
            <a:r>
              <a:rPr b="0" i="0" lang="en-US" sz="2000" u="none">
                <a:solidFill>
                  <a:schemeClr val="dk1"/>
                </a:solidFill>
                <a:latin typeface="Calibri"/>
                <a:ea typeface="Calibri"/>
                <a:cs typeface="Calibri"/>
                <a:sym typeface="Calibri"/>
              </a:rPr>
              <a:t> of change but not </a:t>
            </a:r>
            <a:r>
              <a:rPr b="0" i="1" lang="en-US" sz="2000" u="none">
                <a:solidFill>
                  <a:schemeClr val="dk1"/>
                </a:solidFill>
                <a:latin typeface="Calibri"/>
                <a:ea typeface="Calibri"/>
                <a:cs typeface="Calibri"/>
                <a:sym typeface="Calibri"/>
              </a:rPr>
              <a:t>degree</a:t>
            </a:r>
            <a:r>
              <a:rPr b="0" i="0" lang="en-US" sz="2000" u="none">
                <a:solidFill>
                  <a:schemeClr val="dk1"/>
                </a:solidFill>
                <a:latin typeface="Calibri"/>
                <a:ea typeface="Calibri"/>
                <a:cs typeface="Calibri"/>
                <a:sym typeface="Calibri"/>
              </a:rPr>
              <a:t> of change</a:t>
            </a:r>
            <a:endParaRPr sz="3000"/>
          </a:p>
          <a:p>
            <a:pPr indent="-330200" lvl="0" marL="342900" marR="0" rtl="0" algn="l">
              <a:lnSpc>
                <a:spcPct val="80000"/>
              </a:lnSpc>
              <a:spcBef>
                <a:spcPts val="44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larger the document, the more likely it is to be changed more frequently and significantly</a:t>
            </a:r>
            <a:endParaRPr sz="3000"/>
          </a:p>
          <a:p>
            <a:pPr indent="-330200" lvl="0" marL="342900" marR="0" rtl="0" algn="l">
              <a:lnSpc>
                <a:spcPct val="80000"/>
              </a:lnSpc>
              <a:spcBef>
                <a:spcPts val="44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Past frequency of changes to a page is good predictor of future page changes</a:t>
            </a:r>
            <a:endParaRPr i="1" sz="3000"/>
          </a:p>
        </p:txBody>
      </p:sp>
      <p:sp>
        <p:nvSpPr>
          <p:cNvPr id="430" name="Google Shape;430;p46"/>
          <p:cNvSpPr txBox="1"/>
          <p:nvPr>
            <p:ph idx="4294967295" type="body"/>
          </p:nvPr>
        </p:nvSpPr>
        <p:spPr>
          <a:xfrm>
            <a:off x="4645025" y="1151334"/>
            <a:ext cx="4041900" cy="479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Ntoulas et al., 2004</a:t>
            </a:r>
            <a:endParaRPr/>
          </a:p>
        </p:txBody>
      </p:sp>
      <p:sp>
        <p:nvSpPr>
          <p:cNvPr id="431" name="Google Shape;431;p46"/>
          <p:cNvSpPr txBox="1"/>
          <p:nvPr>
            <p:ph idx="4294967295"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8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Web page changes are usually minor</a:t>
            </a:r>
            <a:endParaRPr sz="3000"/>
          </a:p>
          <a:p>
            <a:pPr indent="-330200" lvl="0" marL="342900" marR="0" rtl="0" algn="l">
              <a:lnSpc>
                <a:spcPct val="80000"/>
              </a:lnSpc>
              <a:spcBef>
                <a:spcPts val="4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New pages are created at rate of 8% per week</a:t>
            </a:r>
            <a:endParaRPr sz="3000"/>
          </a:p>
          <a:p>
            <a:pPr indent="-330200" lvl="0" marL="342900" marR="0" rtl="0" algn="l">
              <a:lnSpc>
                <a:spcPct val="80000"/>
              </a:lnSpc>
              <a:spcBef>
                <a:spcPts val="400"/>
              </a:spcBef>
              <a:spcAft>
                <a:spcPts val="0"/>
              </a:spcAft>
              <a:buClr>
                <a:schemeClr val="dk1"/>
              </a:buClr>
              <a:buSzPts val="1800"/>
              <a:buFont typeface="Arial"/>
              <a:buChar char="•"/>
            </a:pPr>
            <a:r>
              <a:rPr b="0" i="1" lang="en-US" sz="1800" u="none">
                <a:solidFill>
                  <a:schemeClr val="dk1"/>
                </a:solidFill>
                <a:latin typeface="Calibri"/>
                <a:ea typeface="Calibri"/>
                <a:cs typeface="Calibri"/>
                <a:sym typeface="Calibri"/>
              </a:rPr>
              <a:t>Only 20% of pages today will be accessible in a year</a:t>
            </a:r>
            <a:endParaRPr i="1" sz="3000"/>
          </a:p>
          <a:p>
            <a:pPr indent="-330200" lvl="0" marL="342900" marR="0" rtl="0" algn="l">
              <a:lnSpc>
                <a:spcPct val="80000"/>
              </a:lnSpc>
              <a:spcBef>
                <a:spcPts val="4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Large number of pages borrow content from existing pages</a:t>
            </a:r>
            <a:endParaRPr sz="3000"/>
          </a:p>
          <a:p>
            <a:pPr indent="-330200" lvl="0" marL="342900" marR="0" rtl="0" algn="l">
              <a:lnSpc>
                <a:spcPct val="80000"/>
              </a:lnSpc>
              <a:spcBef>
                <a:spcPts val="4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Every week, 25% new links are created, and after 1 year, 80% of links are replaced with new ones</a:t>
            </a:r>
            <a:endParaRPr sz="3000"/>
          </a:p>
          <a:p>
            <a:pPr indent="-330200" lvl="0" marL="342900" marR="0" rtl="0" algn="l">
              <a:lnSpc>
                <a:spcPct val="80000"/>
              </a:lnSpc>
              <a:spcBef>
                <a:spcPts val="400"/>
              </a:spcBef>
              <a:spcAft>
                <a:spcPts val="0"/>
              </a:spcAft>
              <a:buClr>
                <a:schemeClr val="dk1"/>
              </a:buClr>
              <a:buSzPts val="1800"/>
              <a:buFont typeface="Arial"/>
              <a:buChar char="•"/>
            </a:pPr>
            <a:r>
              <a:rPr b="0" i="1" lang="en-US" sz="1800" u="none">
                <a:solidFill>
                  <a:schemeClr val="dk1"/>
                </a:solidFill>
                <a:latin typeface="Calibri"/>
                <a:ea typeface="Calibri"/>
                <a:cs typeface="Calibri"/>
                <a:sym typeface="Calibri"/>
              </a:rPr>
              <a:t>Past degree of change to web page is good predictor of future degree of change</a:t>
            </a:r>
            <a:endParaRPr i="1" sz="3000"/>
          </a:p>
        </p:txBody>
      </p:sp>
      <p:sp>
        <p:nvSpPr>
          <p:cNvPr id="432" name="Google Shape;432;p46"/>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7"/>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439" name="Google Shape;439;p47"/>
          <p:cNvSpPr txBox="1"/>
          <p:nvPr/>
        </p:nvSpPr>
        <p:spPr>
          <a:xfrm>
            <a:off x="0" y="4595781"/>
            <a:ext cx="34779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ref: </a:t>
            </a:r>
            <a:r>
              <a:rPr lang="en-US" u="sng">
                <a:solidFill>
                  <a:schemeClr val="hlink"/>
                </a:solidFill>
                <a:latin typeface="Calibri"/>
                <a:ea typeface="Calibri"/>
                <a:cs typeface="Calibri"/>
                <a:sym typeface="Calibri"/>
                <a:hlinkClick r:id="rId3"/>
              </a:rPr>
              <a:t>Internet stats from Our World in Data</a:t>
            </a:r>
            <a:r>
              <a:rPr lang="en-US">
                <a:latin typeface="Calibri"/>
                <a:ea typeface="Calibri"/>
                <a:cs typeface="Calibri"/>
                <a:sym typeface="Calibri"/>
              </a:rPr>
              <a:t> </a:t>
            </a:r>
            <a:endParaRPr>
              <a:latin typeface="Calibri"/>
              <a:ea typeface="Calibri"/>
              <a:cs typeface="Calibri"/>
              <a:sym typeface="Calibri"/>
            </a:endParaRPr>
          </a:p>
        </p:txBody>
      </p:sp>
      <p:sp>
        <p:nvSpPr>
          <p:cNvPr id="440" name="Google Shape;440;p47"/>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Rise of Social Media</a:t>
            </a:r>
            <a:endParaRPr/>
          </a:p>
        </p:txBody>
      </p:sp>
      <p:pic>
        <p:nvPicPr>
          <p:cNvPr descr="Line Graph showing the growth of social media between 2004 and 2018. The platform with the most users being Facebook with over 2 billion in 2018. The social media platform with the least users being Myspace, which stopped in 2011." id="441" name="Google Shape;441;p47" title="Line Graph of Social Media"/>
          <p:cNvPicPr preferRelativeResize="0"/>
          <p:nvPr/>
        </p:nvPicPr>
        <p:blipFill>
          <a:blip r:embed="rId4">
            <a:alphaModFix/>
          </a:blip>
          <a:stretch>
            <a:fillRect/>
          </a:stretch>
        </p:blipFill>
        <p:spPr>
          <a:xfrm>
            <a:off x="1814525" y="945537"/>
            <a:ext cx="5514938" cy="359923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8"/>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448" name="Google Shape;448;p48"/>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Today, we add lots of content, mainly through social media</a:t>
            </a:r>
            <a:endParaRPr/>
          </a:p>
        </p:txBody>
      </p:sp>
      <p:sp>
        <p:nvSpPr>
          <p:cNvPr id="449" name="Google Shape;449;p48"/>
          <p:cNvSpPr txBox="1"/>
          <p:nvPr>
            <p:ph idx="1" type="body"/>
          </p:nvPr>
        </p:nvSpPr>
        <p:spPr>
          <a:xfrm>
            <a:off x="457200" y="1200150"/>
            <a:ext cx="8229600" cy="3516300"/>
          </a:xfrm>
          <a:prstGeom prst="rect">
            <a:avLst/>
          </a:prstGeom>
        </p:spPr>
        <p:txBody>
          <a:bodyPr anchorCtr="0" anchor="t" bIns="91425" lIns="91425" spcFirstLastPara="1" rIns="91425" wrap="square" tIns="91425">
            <a:noAutofit/>
          </a:bodyPr>
          <a:lstStyle/>
          <a:p>
            <a:pPr indent="-387350" lvl="0" marL="457200" rtl="0" algn="l">
              <a:spcBef>
                <a:spcPts val="640"/>
              </a:spcBef>
              <a:spcAft>
                <a:spcPts val="0"/>
              </a:spcAft>
              <a:buSzPts val="2500"/>
              <a:buChar char="•"/>
            </a:pPr>
            <a:r>
              <a:rPr lang="en-US" sz="2500"/>
              <a:t>E</a:t>
            </a:r>
            <a:r>
              <a:rPr lang="en-US" sz="2500"/>
              <a:t>very day</a:t>
            </a:r>
            <a:endParaRPr sz="2500"/>
          </a:p>
          <a:p>
            <a:pPr indent="-361950" lvl="1" marL="914400" rtl="0" algn="l">
              <a:spcBef>
                <a:spcPts val="0"/>
              </a:spcBef>
              <a:spcAft>
                <a:spcPts val="0"/>
              </a:spcAft>
              <a:buSzPts val="2100"/>
              <a:buChar char="–"/>
            </a:pPr>
            <a:r>
              <a:rPr lang="en-US" sz="2100"/>
              <a:t>Facebook: more than 300 million photos uploaded </a:t>
            </a:r>
            <a:endParaRPr sz="2100"/>
          </a:p>
          <a:p>
            <a:pPr indent="-361950" lvl="1" marL="914400" rtl="0" algn="l">
              <a:spcBef>
                <a:spcPts val="0"/>
              </a:spcBef>
              <a:spcAft>
                <a:spcPts val="0"/>
              </a:spcAft>
              <a:buSzPts val="2100"/>
              <a:buChar char="–"/>
            </a:pPr>
            <a:r>
              <a:rPr lang="en-US" sz="2100"/>
              <a:t>Instagram: 95 million photos and videos shared </a:t>
            </a:r>
            <a:endParaRPr sz="2100"/>
          </a:p>
          <a:p>
            <a:pPr indent="0" lvl="0" marL="457200" rtl="0" algn="l">
              <a:spcBef>
                <a:spcPts val="640"/>
              </a:spcBef>
              <a:spcAft>
                <a:spcPts val="0"/>
              </a:spcAft>
              <a:buNone/>
            </a:pPr>
            <a:r>
              <a:t/>
            </a:r>
            <a:endParaRPr sz="800"/>
          </a:p>
          <a:p>
            <a:pPr indent="-361950" lvl="0" marL="457200" rtl="0" algn="l">
              <a:spcBef>
                <a:spcPts val="640"/>
              </a:spcBef>
              <a:spcAft>
                <a:spcPts val="0"/>
              </a:spcAft>
              <a:buSzPts val="2100"/>
              <a:buChar char="•"/>
            </a:pPr>
            <a:r>
              <a:rPr lang="en-US" sz="2500"/>
              <a:t>Every </a:t>
            </a:r>
            <a:r>
              <a:rPr i="1" lang="en-US" sz="2500"/>
              <a:t>minute</a:t>
            </a:r>
            <a:r>
              <a:rPr lang="en-US" sz="2500"/>
              <a:t> of the day</a:t>
            </a:r>
            <a:endParaRPr sz="2500"/>
          </a:p>
          <a:p>
            <a:pPr indent="-361950" lvl="1" marL="914400" rtl="0" algn="l">
              <a:spcBef>
                <a:spcPts val="0"/>
              </a:spcBef>
              <a:spcAft>
                <a:spcPts val="0"/>
              </a:spcAft>
              <a:buSzPts val="2100"/>
              <a:buChar char="–"/>
            </a:pPr>
            <a:r>
              <a:rPr lang="en-US" sz="2100"/>
              <a:t>Snapchat users: share 527,760 photos</a:t>
            </a:r>
            <a:endParaRPr sz="2100"/>
          </a:p>
          <a:p>
            <a:pPr indent="-361950" lvl="1" marL="914400" rtl="0" algn="l">
              <a:spcBef>
                <a:spcPts val="0"/>
              </a:spcBef>
              <a:spcAft>
                <a:spcPts val="0"/>
              </a:spcAft>
              <a:buSzPts val="2100"/>
              <a:buChar char="–"/>
            </a:pPr>
            <a:r>
              <a:rPr lang="en-US" sz="2100"/>
              <a:t>Twitter: 456,000 tweets are sent </a:t>
            </a:r>
            <a:endParaRPr sz="2100"/>
          </a:p>
          <a:p>
            <a:pPr indent="-361950" lvl="1" marL="914400" rtl="0" algn="l">
              <a:spcBef>
                <a:spcPts val="0"/>
              </a:spcBef>
              <a:spcAft>
                <a:spcPts val="0"/>
              </a:spcAft>
              <a:buSzPts val="2100"/>
              <a:buChar char="–"/>
            </a:pPr>
            <a:r>
              <a:rPr lang="en-US" sz="2100"/>
              <a:t>Instagram users: post 46,740 photos</a:t>
            </a:r>
            <a:endParaRPr sz="2100"/>
          </a:p>
          <a:p>
            <a:pPr indent="-361950" lvl="1" marL="914400" rtl="0" algn="l">
              <a:spcBef>
                <a:spcPts val="0"/>
              </a:spcBef>
              <a:spcAft>
                <a:spcPts val="0"/>
              </a:spcAft>
              <a:buSzPts val="2100"/>
              <a:buChar char="–"/>
            </a:pPr>
            <a:r>
              <a:rPr lang="en-US" sz="2100"/>
              <a:t>Facebook: 510,000 comments posted</a:t>
            </a:r>
            <a:endParaRPr sz="2100"/>
          </a:p>
          <a:p>
            <a:pPr indent="-361950" lvl="1" marL="914400" rtl="0" algn="l">
              <a:spcBef>
                <a:spcPts val="0"/>
              </a:spcBef>
              <a:spcAft>
                <a:spcPts val="0"/>
              </a:spcAft>
              <a:buSzPts val="2100"/>
              <a:buChar char="–"/>
            </a:pPr>
            <a:r>
              <a:rPr lang="en-US" sz="2100"/>
              <a:t>Wikipedia: 600 new page edits </a:t>
            </a:r>
            <a:endParaRPr sz="2100"/>
          </a:p>
        </p:txBody>
      </p:sp>
      <p:sp>
        <p:nvSpPr>
          <p:cNvPr id="450" name="Google Shape;450;p48"/>
          <p:cNvSpPr txBox="1"/>
          <p:nvPr/>
        </p:nvSpPr>
        <p:spPr>
          <a:xfrm>
            <a:off x="44350" y="4624481"/>
            <a:ext cx="83397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u="sng">
                <a:solidFill>
                  <a:schemeClr val="hlink"/>
                </a:solidFill>
                <a:latin typeface="Calibri"/>
                <a:ea typeface="Calibri"/>
                <a:cs typeface="Calibri"/>
                <a:sym typeface="Calibri"/>
                <a:hlinkClick r:id="rId3"/>
              </a:rPr>
              <a:t>"How Much Data Do We Create Every Day? The Mind-Blowing Stats Everyone Should Read"</a:t>
            </a:r>
            <a:r>
              <a:rPr lang="en-US" sz="1200">
                <a:latin typeface="Calibri"/>
                <a:ea typeface="Calibri"/>
                <a:cs typeface="Calibri"/>
                <a:sym typeface="Calibri"/>
              </a:rPr>
              <a:t>  (stats from 2017-2019)</a:t>
            </a:r>
            <a:endParaRPr sz="12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9"/>
          <p:cNvSpPr txBox="1"/>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You</a:t>
            </a:r>
            <a:r>
              <a:rPr lang="en-US" sz="4400">
                <a:solidFill>
                  <a:schemeClr val="dk1"/>
                </a:solidFill>
                <a:latin typeface="Calibri"/>
                <a:ea typeface="Calibri"/>
                <a:cs typeface="Calibri"/>
                <a:sym typeface="Calibri"/>
              </a:rPr>
              <a:t>T</a:t>
            </a:r>
            <a:r>
              <a:rPr b="0" i="0" lang="en-US" sz="4400" u="none">
                <a:solidFill>
                  <a:schemeClr val="dk1"/>
                </a:solidFill>
                <a:latin typeface="Calibri"/>
                <a:ea typeface="Calibri"/>
                <a:cs typeface="Calibri"/>
                <a:sym typeface="Calibri"/>
              </a:rPr>
              <a:t>ube</a:t>
            </a:r>
            <a:endParaRPr/>
          </a:p>
        </p:txBody>
      </p:sp>
      <p:sp>
        <p:nvSpPr>
          <p:cNvPr id="456" name="Google Shape;456;p49"/>
          <p:cNvSpPr txBox="1"/>
          <p:nvPr/>
        </p:nvSpPr>
        <p:spPr>
          <a:xfrm>
            <a:off x="96300" y="4638638"/>
            <a:ext cx="8951400" cy="2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lang="en-US" sz="1300">
                <a:latin typeface="Calibri"/>
                <a:ea typeface="Calibri"/>
                <a:cs typeface="Calibri"/>
                <a:sym typeface="Calibri"/>
              </a:rPr>
              <a:t>ref: </a:t>
            </a:r>
            <a:r>
              <a:rPr lang="en-US" sz="1300" u="sng">
                <a:solidFill>
                  <a:schemeClr val="hlink"/>
                </a:solidFill>
                <a:latin typeface="Calibri"/>
                <a:ea typeface="Calibri"/>
                <a:cs typeface="Calibri"/>
                <a:sym typeface="Calibri"/>
                <a:hlinkClick r:id="rId3"/>
              </a:rPr>
              <a:t>State of the YouTube Address — an overview of YouTube usage and growth</a:t>
            </a:r>
            <a:r>
              <a:rPr lang="en-US" sz="1300">
                <a:latin typeface="Calibri"/>
                <a:ea typeface="Calibri"/>
                <a:cs typeface="Calibri"/>
                <a:sym typeface="Calibri"/>
              </a:rPr>
              <a:t> </a:t>
            </a:r>
            <a:endParaRPr sz="1300">
              <a:latin typeface="Calibri"/>
              <a:ea typeface="Calibri"/>
              <a:cs typeface="Calibri"/>
              <a:sym typeface="Calibri"/>
            </a:endParaRPr>
          </a:p>
        </p:txBody>
      </p:sp>
      <p:sp>
        <p:nvSpPr>
          <p:cNvPr id="457" name="Google Shape;457;p49"/>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descr="Bar Chart of hours of Youtube Content being uploaded every minute between 2006 and 2018. The chart rises from 1 hour in 2006 to 563 hours in 2018." id="458" name="Google Shape;458;p49" title="Bar Chart of Youtube Content"/>
          <p:cNvPicPr preferRelativeResize="0"/>
          <p:nvPr/>
        </p:nvPicPr>
        <p:blipFill>
          <a:blip r:embed="rId4">
            <a:alphaModFix/>
          </a:blip>
          <a:stretch>
            <a:fillRect/>
          </a:stretch>
        </p:blipFill>
        <p:spPr>
          <a:xfrm>
            <a:off x="1736625" y="980763"/>
            <a:ext cx="5711045" cy="354868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0"/>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t>Links and Pages Can Still Disappear</a:t>
            </a:r>
            <a:endParaRPr sz="4000"/>
          </a:p>
        </p:txBody>
      </p:sp>
      <p:sp>
        <p:nvSpPr>
          <p:cNvPr id="464" name="Google Shape;464;p50"/>
          <p:cNvSpPr txBox="1"/>
          <p:nvPr>
            <p:ph idx="4294967295" type="body"/>
          </p:nvPr>
        </p:nvSpPr>
        <p:spPr>
          <a:xfrm>
            <a:off x="457200" y="1103006"/>
            <a:ext cx="8229600" cy="3654600"/>
          </a:xfrm>
          <a:prstGeom prst="rect">
            <a:avLst/>
          </a:prstGeom>
          <a:noFill/>
          <a:ln>
            <a:noFill/>
          </a:ln>
        </p:spPr>
        <p:txBody>
          <a:bodyPr anchorCtr="0" anchor="t" bIns="45700" lIns="91425" spcFirstLastPara="1" rIns="91425" wrap="square" tIns="45700">
            <a:noAutofit/>
          </a:bodyPr>
          <a:lstStyle/>
          <a:p>
            <a:pPr indent="-323850" lvl="0" marL="342900" marR="0" rtl="0" algn="l">
              <a:lnSpc>
                <a:spcPct val="8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Kahle ('97) - Average page lifetime is 44 days</a:t>
            </a:r>
            <a:endParaRPr sz="2900"/>
          </a:p>
          <a:p>
            <a:pPr indent="-323850" lvl="0" marL="342900" marR="0" rtl="0" algn="l">
              <a:lnSpc>
                <a:spcPct val="80000"/>
              </a:lnSpc>
              <a:spcBef>
                <a:spcPts val="48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Koehler ('99, '04) - 67% URLs lost in 4 years</a:t>
            </a:r>
            <a:endParaRPr sz="2900"/>
          </a:p>
          <a:p>
            <a:pPr indent="-323850" lvl="0" marL="342900" marR="0" rtl="0" algn="l">
              <a:lnSpc>
                <a:spcPct val="80000"/>
              </a:lnSpc>
              <a:spcBef>
                <a:spcPts val="48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Lawrence et al. ('01) - 23%-53% URLs in CiteSeer papers invalid over 5 year span (3% of invalid URLs "unfindable")</a:t>
            </a:r>
            <a:endParaRPr sz="2900"/>
          </a:p>
          <a:p>
            <a:pPr indent="-323850" lvl="0" marL="342900" marR="0" rtl="0" algn="l">
              <a:lnSpc>
                <a:spcPct val="80000"/>
              </a:lnSpc>
              <a:spcBef>
                <a:spcPts val="48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Spinellis ('03) - 27% URLs in CACM/Computer papers gone in 5 years</a:t>
            </a:r>
            <a:endParaRPr sz="2900"/>
          </a:p>
          <a:p>
            <a:pPr indent="-323850" lvl="0" marL="342900" marR="0" rtl="0" algn="l">
              <a:lnSpc>
                <a:spcPct val="80000"/>
              </a:lnSpc>
              <a:spcBef>
                <a:spcPts val="480"/>
              </a:spcBef>
              <a:spcAft>
                <a:spcPts val="0"/>
              </a:spcAft>
              <a:buClr>
                <a:schemeClr val="dk1"/>
              </a:buClr>
              <a:buSzPts val="2100"/>
              <a:buFont typeface="Arial"/>
              <a:buChar char="•"/>
            </a:pPr>
            <a:r>
              <a:rPr b="0" i="1" lang="en-US" sz="2100" u="none">
                <a:solidFill>
                  <a:schemeClr val="dk1"/>
                </a:solidFill>
                <a:latin typeface="Calibri"/>
                <a:ea typeface="Calibri"/>
                <a:cs typeface="Calibri"/>
                <a:sym typeface="Calibri"/>
              </a:rPr>
              <a:t>Fetterly et al. ('03) – about 0.5% of web pages disappeared per week </a:t>
            </a:r>
            <a:endParaRPr i="1" sz="2900"/>
          </a:p>
          <a:p>
            <a:pPr indent="-323850" lvl="0" marL="342900" marR="0" rtl="0" algn="l">
              <a:lnSpc>
                <a:spcPct val="80000"/>
              </a:lnSpc>
              <a:spcBef>
                <a:spcPts val="480"/>
              </a:spcBef>
              <a:spcAft>
                <a:spcPts val="0"/>
              </a:spcAft>
              <a:buClr>
                <a:schemeClr val="dk1"/>
              </a:buClr>
              <a:buSzPts val="2100"/>
              <a:buFont typeface="Arial"/>
              <a:buChar char="•"/>
            </a:pPr>
            <a:r>
              <a:rPr b="0" i="1" lang="en-US" sz="2100" u="none">
                <a:solidFill>
                  <a:schemeClr val="dk1"/>
                </a:solidFill>
                <a:latin typeface="Calibri"/>
                <a:ea typeface="Calibri"/>
                <a:cs typeface="Calibri"/>
                <a:sym typeface="Calibri"/>
              </a:rPr>
              <a:t>Ntoulas et al. ('04) – predicted only 20% of pages today will be accessible in a year</a:t>
            </a:r>
            <a:endParaRPr i="1" sz="2900"/>
          </a:p>
          <a:p>
            <a:pPr indent="-323850" lvl="0" marL="342900" marR="0" rtl="0" algn="l">
              <a:lnSpc>
                <a:spcPct val="80000"/>
              </a:lnSpc>
              <a:spcBef>
                <a:spcPts val="48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McCown et al. ('05) - 10 year half-life for URLs in D-Lib Magazine articles</a:t>
            </a:r>
            <a:endParaRPr sz="2900"/>
          </a:p>
          <a:p>
            <a:pPr indent="-323850" lvl="0" marL="342900" marR="0" rtl="0" algn="l">
              <a:lnSpc>
                <a:spcPct val="80000"/>
              </a:lnSpc>
              <a:spcBef>
                <a:spcPts val="48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SalahEldeen &amp; Nelson ('12) – 11% of URLs from Tweets disappear after 1 year</a:t>
            </a:r>
            <a:endParaRPr sz="2900"/>
          </a:p>
        </p:txBody>
      </p:sp>
      <p:sp>
        <p:nvSpPr>
          <p:cNvPr id="465" name="Google Shape;465;p50"/>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466" name="Google Shape;466;p50"/>
          <p:cNvSpPr txBox="1"/>
          <p:nvPr/>
        </p:nvSpPr>
        <p:spPr>
          <a:xfrm>
            <a:off x="7313400" y="1009988"/>
            <a:ext cx="1375200" cy="5271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US" sz="2800">
                <a:latin typeface="Calibri"/>
                <a:ea typeface="Calibri"/>
                <a:cs typeface="Calibri"/>
                <a:sym typeface="Calibri"/>
              </a:rPr>
              <a:t>Link Rot</a:t>
            </a:r>
            <a:endParaRPr i="1" sz="2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pic>
        <p:nvPicPr>
          <p:cNvPr id="473" name="Google Shape;473;p51"/>
          <p:cNvPicPr preferRelativeResize="0"/>
          <p:nvPr/>
        </p:nvPicPr>
        <p:blipFill>
          <a:blip r:embed="rId3">
            <a:alphaModFix/>
          </a:blip>
          <a:stretch>
            <a:fillRect/>
          </a:stretch>
        </p:blipFill>
        <p:spPr>
          <a:xfrm>
            <a:off x="692025" y="2599999"/>
            <a:ext cx="2774511" cy="2242151"/>
          </a:xfrm>
          <a:prstGeom prst="rect">
            <a:avLst/>
          </a:prstGeom>
          <a:noFill/>
          <a:ln cap="flat" cmpd="sng" w="9525">
            <a:solidFill>
              <a:srgbClr val="000000"/>
            </a:solidFill>
            <a:prstDash val="solid"/>
            <a:round/>
            <a:headEnd len="sm" w="sm" type="none"/>
            <a:tailEnd len="sm" w="sm" type="none"/>
          </a:ln>
        </p:spPr>
      </p:pic>
      <p:pic>
        <p:nvPicPr>
          <p:cNvPr id="474" name="Google Shape;474;p51"/>
          <p:cNvPicPr preferRelativeResize="0"/>
          <p:nvPr/>
        </p:nvPicPr>
        <p:blipFill>
          <a:blip r:embed="rId4">
            <a:alphaModFix/>
          </a:blip>
          <a:stretch>
            <a:fillRect/>
          </a:stretch>
        </p:blipFill>
        <p:spPr>
          <a:xfrm>
            <a:off x="4735686" y="2600560"/>
            <a:ext cx="2774505" cy="2241037"/>
          </a:xfrm>
          <a:prstGeom prst="rect">
            <a:avLst/>
          </a:prstGeom>
          <a:noFill/>
          <a:ln cap="flat" cmpd="sng" w="9525">
            <a:solidFill>
              <a:srgbClr val="000000"/>
            </a:solidFill>
            <a:prstDash val="solid"/>
            <a:round/>
            <a:headEnd len="sm" w="sm" type="none"/>
            <a:tailEnd len="sm" w="sm" type="none"/>
          </a:ln>
        </p:spPr>
      </p:pic>
      <p:pic>
        <p:nvPicPr>
          <p:cNvPr id="475" name="Google Shape;475;p51"/>
          <p:cNvPicPr preferRelativeResize="0"/>
          <p:nvPr/>
        </p:nvPicPr>
        <p:blipFill>
          <a:blip r:embed="rId5">
            <a:alphaModFix/>
          </a:blip>
          <a:stretch>
            <a:fillRect/>
          </a:stretch>
        </p:blipFill>
        <p:spPr>
          <a:xfrm>
            <a:off x="4770950" y="297753"/>
            <a:ext cx="2721598" cy="2189407"/>
          </a:xfrm>
          <a:prstGeom prst="rect">
            <a:avLst/>
          </a:prstGeom>
          <a:noFill/>
          <a:ln cap="flat" cmpd="sng" w="9525">
            <a:solidFill>
              <a:srgbClr val="000000"/>
            </a:solidFill>
            <a:prstDash val="solid"/>
            <a:round/>
            <a:headEnd len="sm" w="sm" type="none"/>
            <a:tailEnd len="sm" w="sm" type="none"/>
          </a:ln>
        </p:spPr>
      </p:pic>
      <p:pic>
        <p:nvPicPr>
          <p:cNvPr id="476" name="Google Shape;476;p51"/>
          <p:cNvPicPr preferRelativeResize="0"/>
          <p:nvPr/>
        </p:nvPicPr>
        <p:blipFill>
          <a:blip r:embed="rId6">
            <a:alphaModFix/>
          </a:blip>
          <a:stretch>
            <a:fillRect/>
          </a:stretch>
        </p:blipFill>
        <p:spPr>
          <a:xfrm>
            <a:off x="727300" y="292760"/>
            <a:ext cx="2721609" cy="219939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235400" y="205975"/>
            <a:ext cx="6154800" cy="98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MIT Study (1993-1995)</a:t>
            </a:r>
            <a:endParaRPr/>
          </a:p>
        </p:txBody>
      </p:sp>
      <p:sp>
        <p:nvSpPr>
          <p:cNvPr id="112" name="Google Shape;112;p16"/>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13" name="Google Shape;113;p16"/>
          <p:cNvSpPr txBox="1"/>
          <p:nvPr/>
        </p:nvSpPr>
        <p:spPr>
          <a:xfrm>
            <a:off x="0" y="4593475"/>
            <a:ext cx="32895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alibri"/>
                <a:ea typeface="Calibri"/>
                <a:cs typeface="Calibri"/>
                <a:sym typeface="Calibri"/>
              </a:rPr>
              <a:t>ref: </a:t>
            </a:r>
            <a:r>
              <a:rPr lang="en-US" sz="1300" u="sng">
                <a:solidFill>
                  <a:schemeClr val="hlink"/>
                </a:solidFill>
                <a:latin typeface="Calibri"/>
                <a:ea typeface="Calibri"/>
                <a:cs typeface="Calibri"/>
                <a:sym typeface="Calibri"/>
                <a:hlinkClick r:id="rId3"/>
              </a:rPr>
              <a:t>"Measuring the Growth of the Web"</a:t>
            </a:r>
            <a:r>
              <a:rPr lang="en-US" sz="1300">
                <a:latin typeface="Calibri"/>
                <a:ea typeface="Calibri"/>
                <a:cs typeface="Calibri"/>
                <a:sym typeface="Calibri"/>
              </a:rPr>
              <a:t> </a:t>
            </a:r>
            <a:endParaRPr sz="1300">
              <a:latin typeface="Calibri"/>
              <a:ea typeface="Calibri"/>
              <a:cs typeface="Calibri"/>
              <a:sym typeface="Calibri"/>
            </a:endParaRPr>
          </a:p>
        </p:txBody>
      </p:sp>
      <p:sp>
        <p:nvSpPr>
          <p:cNvPr id="114" name="Google Shape;114;p16"/>
          <p:cNvSpPr txBox="1"/>
          <p:nvPr>
            <p:ph idx="1" type="body"/>
          </p:nvPr>
        </p:nvSpPr>
        <p:spPr>
          <a:xfrm>
            <a:off x="235400" y="1155776"/>
            <a:ext cx="4511100" cy="3437700"/>
          </a:xfrm>
          <a:prstGeom prst="rect">
            <a:avLst/>
          </a:prstGeom>
        </p:spPr>
        <p:txBody>
          <a:bodyPr anchorCtr="0" anchor="t" bIns="91425" lIns="91425" spcFirstLastPara="1" rIns="91425" wrap="square" tIns="91425">
            <a:noAutofit/>
          </a:bodyPr>
          <a:lstStyle/>
          <a:p>
            <a:pPr indent="-431800" lvl="0" marL="457200" rtl="0" algn="l">
              <a:spcBef>
                <a:spcPts val="640"/>
              </a:spcBef>
              <a:spcAft>
                <a:spcPts val="0"/>
              </a:spcAft>
              <a:buSzPts val="3200"/>
              <a:buChar char="•"/>
            </a:pPr>
            <a:r>
              <a:rPr lang="en-US"/>
              <a:t>Crawled the web June 1993 to June 1995</a:t>
            </a:r>
            <a:endParaRPr/>
          </a:p>
          <a:p>
            <a:pPr indent="0" lvl="0" marL="457200" rtl="0" algn="l">
              <a:spcBef>
                <a:spcPts val="640"/>
              </a:spcBef>
              <a:spcAft>
                <a:spcPts val="0"/>
              </a:spcAft>
              <a:buNone/>
            </a:pPr>
            <a:r>
              <a:t/>
            </a:r>
            <a:endParaRPr sz="1200"/>
          </a:p>
          <a:p>
            <a:pPr indent="-431800" lvl="0" marL="457200" rtl="0" algn="l">
              <a:spcBef>
                <a:spcPts val="640"/>
              </a:spcBef>
              <a:spcAft>
                <a:spcPts val="0"/>
              </a:spcAft>
              <a:buSzPts val="3200"/>
              <a:buChar char="•"/>
            </a:pPr>
            <a:r>
              <a:rPr lang="en-US"/>
              <a:t>Used</a:t>
            </a:r>
            <a:r>
              <a:rPr lang="en-US"/>
              <a:t> World Wide Web Wanderer, the first automated Web agent or "spider"</a:t>
            </a:r>
            <a:endParaRPr/>
          </a:p>
        </p:txBody>
      </p:sp>
      <p:pic>
        <p:nvPicPr>
          <p:cNvPr descr="Chart displaying the number of websites, percentage of .com sites, and hosts per web server in intervals of about 6 months." id="115" name="Google Shape;115;p16" title="Summary Chart of Early Web Growth"/>
          <p:cNvPicPr preferRelativeResize="0"/>
          <p:nvPr/>
        </p:nvPicPr>
        <p:blipFill>
          <a:blip r:embed="rId4">
            <a:alphaModFix/>
          </a:blip>
          <a:stretch>
            <a:fillRect/>
          </a:stretch>
        </p:blipFill>
        <p:spPr>
          <a:xfrm>
            <a:off x="4880275" y="1726593"/>
            <a:ext cx="3111037" cy="1570556"/>
          </a:xfrm>
          <a:prstGeom prst="rect">
            <a:avLst/>
          </a:prstGeom>
          <a:noFill/>
          <a:ln>
            <a:noFill/>
          </a:ln>
        </p:spPr>
      </p:pic>
      <p:sp>
        <p:nvSpPr>
          <p:cNvPr id="116" name="Google Shape;116;p16"/>
          <p:cNvSpPr txBox="1"/>
          <p:nvPr/>
        </p:nvSpPr>
        <p:spPr>
          <a:xfrm>
            <a:off x="5137825" y="3325875"/>
            <a:ext cx="3711900" cy="153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“The growth of the Web has been remarkable even compared to the Internet at large”</a:t>
            </a:r>
            <a:endParaRPr sz="2400">
              <a:solidFill>
                <a:schemeClr val="dk1"/>
              </a:solidFill>
              <a:latin typeface="Calibri"/>
              <a:ea typeface="Calibri"/>
              <a:cs typeface="Calibri"/>
              <a:sym typeface="Calibri"/>
            </a:endParaRPr>
          </a:p>
        </p:txBody>
      </p:sp>
      <p:pic>
        <p:nvPicPr>
          <p:cNvPr descr="Graph displaying the rapid growth of the web between 1993 and 1995, jumping to 100,000 websites in January of 1996." id="117" name="Google Shape;117;p16" title="Growth Of Web Line Chart"/>
          <p:cNvPicPr preferRelativeResize="0"/>
          <p:nvPr/>
        </p:nvPicPr>
        <p:blipFill>
          <a:blip r:embed="rId5">
            <a:alphaModFix/>
          </a:blip>
          <a:stretch>
            <a:fillRect/>
          </a:stretch>
        </p:blipFill>
        <p:spPr>
          <a:xfrm>
            <a:off x="6456102" y="127325"/>
            <a:ext cx="2539998" cy="1570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2"/>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483" name="Google Shape;483;p52"/>
          <p:cNvSpPr txBox="1"/>
          <p:nvPr/>
        </p:nvSpPr>
        <p:spPr>
          <a:xfrm>
            <a:off x="372500" y="2628273"/>
            <a:ext cx="3726300" cy="136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onsolas"/>
                <a:ea typeface="Consolas"/>
                <a:cs typeface="Consolas"/>
                <a:sym typeface="Consolas"/>
              </a:rPr>
              <a:t>% curl -I http://google.com/asdlfsdflk</a:t>
            </a:r>
            <a:endParaRPr sz="1300">
              <a:latin typeface="Consolas"/>
              <a:ea typeface="Consolas"/>
              <a:cs typeface="Consolas"/>
              <a:sym typeface="Consolas"/>
            </a:endParaRPr>
          </a:p>
          <a:p>
            <a:pPr indent="0" lvl="0" marL="0" rtl="0" algn="l">
              <a:spcBef>
                <a:spcPts val="0"/>
              </a:spcBef>
              <a:spcAft>
                <a:spcPts val="0"/>
              </a:spcAft>
              <a:buNone/>
            </a:pPr>
            <a:r>
              <a:rPr b="1" lang="en-US" sz="1300">
                <a:latin typeface="Consolas"/>
                <a:ea typeface="Consolas"/>
                <a:cs typeface="Consolas"/>
                <a:sym typeface="Consolas"/>
              </a:rPr>
              <a:t>HTTP/1.1 404 Not Found</a:t>
            </a:r>
            <a:endParaRPr b="1"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Content-Type: text/html; charset=UTF-8</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Referrer-Policy: no-referrer</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Content-Length: 1571</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Date: Mon, 29 Jun 2020 17:54:04 GMT</a:t>
            </a:r>
            <a:endParaRPr sz="1300">
              <a:latin typeface="Consolas"/>
              <a:ea typeface="Consolas"/>
              <a:cs typeface="Consolas"/>
              <a:sym typeface="Consolas"/>
            </a:endParaRPr>
          </a:p>
        </p:txBody>
      </p:sp>
      <p:sp>
        <p:nvSpPr>
          <p:cNvPr id="484" name="Google Shape;484;p52"/>
          <p:cNvSpPr txBox="1"/>
          <p:nvPr/>
        </p:nvSpPr>
        <p:spPr>
          <a:xfrm>
            <a:off x="4573450" y="1954050"/>
            <a:ext cx="4494300" cy="285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onsolas"/>
                <a:ea typeface="Consolas"/>
                <a:cs typeface="Consolas"/>
                <a:sym typeface="Consolas"/>
              </a:rPr>
              <a:t>curl -I https://twitter.com/thisisnotarealaccount</a:t>
            </a:r>
            <a:endParaRPr sz="1200">
              <a:latin typeface="Consolas"/>
              <a:ea typeface="Consolas"/>
              <a:cs typeface="Consolas"/>
              <a:sym typeface="Consolas"/>
            </a:endParaRPr>
          </a:p>
          <a:p>
            <a:pPr indent="0" lvl="0" marL="0" rtl="0" algn="l">
              <a:spcBef>
                <a:spcPts val="0"/>
              </a:spcBef>
              <a:spcAft>
                <a:spcPts val="0"/>
              </a:spcAft>
              <a:buNone/>
            </a:pPr>
            <a:r>
              <a:rPr b="1" lang="en-US" sz="1200">
                <a:solidFill>
                  <a:srgbClr val="FF0000"/>
                </a:solidFill>
                <a:latin typeface="Consolas"/>
                <a:ea typeface="Consolas"/>
                <a:cs typeface="Consolas"/>
                <a:sym typeface="Consolas"/>
              </a:rPr>
              <a:t>HTTP/2 200</a:t>
            </a:r>
            <a:endParaRPr b="1" sz="1200">
              <a:solidFill>
                <a:srgbClr val="FF0000"/>
              </a:solidFill>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content-type: text/html; charset=utf-8</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date: Mon, 29 Jun 2020 17:54:13 GMT</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expiry: Tue, 31 Mar 1981 05:00:00 GMT</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last-modified: Mon, 29 Jun 2020 17:54:13 GMT</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pragma: no-cache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server: tsa_b</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strict-transport-security: max-age=631138519</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vary: Accept-Encoding</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x-content-type-options: nosniff</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x-frame-options: DENY</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x-powered-by: Express</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x-response-time: 48</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x-xss-protection: 0</a:t>
            </a:r>
            <a:endParaRPr sz="1200">
              <a:latin typeface="Consolas"/>
              <a:ea typeface="Consolas"/>
              <a:cs typeface="Consolas"/>
              <a:sym typeface="Consolas"/>
            </a:endParaRPr>
          </a:p>
        </p:txBody>
      </p:sp>
      <p:sp>
        <p:nvSpPr>
          <p:cNvPr id="485" name="Google Shape;485;p52"/>
          <p:cNvSpPr txBox="1"/>
          <p:nvPr/>
        </p:nvSpPr>
        <p:spPr>
          <a:xfrm>
            <a:off x="146300" y="372638"/>
            <a:ext cx="4178700" cy="1363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onsolas"/>
                <a:ea typeface="Consolas"/>
                <a:cs typeface="Consolas"/>
                <a:sym typeface="Consolas"/>
              </a:rPr>
              <a:t>% curl -Ik https://ww2.odu.edu/asdflaksdfjaldkf</a:t>
            </a:r>
            <a:endParaRPr sz="1200">
              <a:latin typeface="Consolas"/>
              <a:ea typeface="Consolas"/>
              <a:cs typeface="Consolas"/>
              <a:sym typeface="Consolas"/>
            </a:endParaRPr>
          </a:p>
          <a:p>
            <a:pPr indent="0" lvl="0" marL="0" rtl="0" algn="l">
              <a:spcBef>
                <a:spcPts val="0"/>
              </a:spcBef>
              <a:spcAft>
                <a:spcPts val="0"/>
              </a:spcAft>
              <a:buNone/>
            </a:pPr>
            <a:r>
              <a:rPr b="1" lang="en-US" sz="1200">
                <a:latin typeface="Consolas"/>
                <a:ea typeface="Consolas"/>
                <a:cs typeface="Consolas"/>
                <a:sym typeface="Consolas"/>
              </a:rPr>
              <a:t>HTTP/1.1 404 Not Found</a:t>
            </a:r>
            <a:endParaRPr b="1"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Date: Mon, 29 Jun 2020 17:54:43 GMT</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Server: Apache</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Vary: Accept-Encoding,User-Agent</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X-XSS-Protection: 1; mode=block</a:t>
            </a:r>
            <a:endParaRPr sz="1200">
              <a:latin typeface="Consolas"/>
              <a:ea typeface="Consolas"/>
              <a:cs typeface="Consolas"/>
              <a:sym typeface="Consolas"/>
            </a:endParaRPr>
          </a:p>
          <a:p>
            <a:pPr indent="0" lvl="0" marL="0" rtl="0" algn="l">
              <a:spcBef>
                <a:spcPts val="0"/>
              </a:spcBef>
              <a:spcAft>
                <a:spcPts val="0"/>
              </a:spcAft>
              <a:buNone/>
            </a:pPr>
            <a:r>
              <a:rPr lang="en-US" sz="1200">
                <a:latin typeface="Consolas"/>
                <a:ea typeface="Consolas"/>
                <a:cs typeface="Consolas"/>
                <a:sym typeface="Consolas"/>
              </a:rPr>
              <a:t>Content-Type: text/html</a:t>
            </a:r>
            <a:endParaRPr sz="1200">
              <a:latin typeface="Consolas"/>
              <a:ea typeface="Consolas"/>
              <a:cs typeface="Consolas"/>
              <a:sym typeface="Consolas"/>
            </a:endParaRPr>
          </a:p>
        </p:txBody>
      </p:sp>
      <p:sp>
        <p:nvSpPr>
          <p:cNvPr id="486" name="Google Shape;486;p52"/>
          <p:cNvSpPr txBox="1"/>
          <p:nvPr/>
        </p:nvSpPr>
        <p:spPr>
          <a:xfrm>
            <a:off x="4573450" y="372653"/>
            <a:ext cx="4533600" cy="132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300">
                <a:latin typeface="Consolas"/>
                <a:ea typeface="Consolas"/>
                <a:cs typeface="Consolas"/>
                <a:sym typeface="Consolas"/>
              </a:rPr>
              <a:t>% curl -Ik https://www.cs.odu.edu/asldkfasjdlfk</a:t>
            </a:r>
            <a:endParaRPr sz="1300">
              <a:latin typeface="Consolas"/>
              <a:ea typeface="Consolas"/>
              <a:cs typeface="Consolas"/>
              <a:sym typeface="Consolas"/>
            </a:endParaRPr>
          </a:p>
          <a:p>
            <a:pPr indent="0" lvl="0" marL="0" rtl="0" algn="l">
              <a:spcBef>
                <a:spcPts val="0"/>
              </a:spcBef>
              <a:spcAft>
                <a:spcPts val="0"/>
              </a:spcAft>
              <a:buNone/>
            </a:pPr>
            <a:r>
              <a:rPr b="1" lang="en-US" sz="1300">
                <a:latin typeface="Consolas"/>
                <a:ea typeface="Consolas"/>
                <a:cs typeface="Consolas"/>
                <a:sym typeface="Consolas"/>
              </a:rPr>
              <a:t>HTTP/1.1 404 Not Found</a:t>
            </a:r>
            <a:endParaRPr b="1"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Server: nginx</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Date: Mon, 29 Jun 2020 17:54:48 GMT</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Content-Type: text/html; charset=iso-8859-1</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Connection: keep-alive</a:t>
            </a:r>
            <a:endParaRPr sz="130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3"/>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493" name="Google Shape;493;p53"/>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Content Drift</a:t>
            </a:r>
            <a:endParaRPr/>
          </a:p>
        </p:txBody>
      </p:sp>
      <p:sp>
        <p:nvSpPr>
          <p:cNvPr id="494" name="Google Shape;494;p53"/>
          <p:cNvSpPr txBox="1"/>
          <p:nvPr/>
        </p:nvSpPr>
        <p:spPr>
          <a:xfrm>
            <a:off x="0" y="4446775"/>
            <a:ext cx="89073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Jones, Van de Sompel, Shankar, Klein, Tobin, Grover (2016) "</a:t>
            </a:r>
            <a:r>
              <a:rPr lang="en-US" sz="1200" u="sng">
                <a:solidFill>
                  <a:schemeClr val="hlink"/>
                </a:solidFill>
                <a:latin typeface="Calibri"/>
                <a:ea typeface="Calibri"/>
                <a:cs typeface="Calibri"/>
                <a:sym typeface="Calibri"/>
                <a:hlinkClick r:id="rId3"/>
              </a:rPr>
              <a:t>Scholarly Context Adrift: Three out of Four URI References Lead to Changed Content</a:t>
            </a:r>
            <a:r>
              <a:rPr lang="en-US" sz="1200">
                <a:latin typeface="Calibri"/>
                <a:ea typeface="Calibri"/>
                <a:cs typeface="Calibri"/>
                <a:sym typeface="Calibri"/>
              </a:rPr>
              <a:t>". </a:t>
            </a:r>
            <a:r>
              <a:rPr i="1" lang="en-US" sz="1200">
                <a:latin typeface="Calibri"/>
                <a:ea typeface="Calibri"/>
                <a:cs typeface="Calibri"/>
                <a:sym typeface="Calibri"/>
              </a:rPr>
              <a:t>PLoS ONE</a:t>
            </a:r>
            <a:r>
              <a:rPr lang="en-US" sz="1200">
                <a:latin typeface="Calibri"/>
                <a:ea typeface="Calibri"/>
                <a:cs typeface="Calibri"/>
                <a:sym typeface="Calibri"/>
              </a:rPr>
              <a:t> 11(12): e0167475. </a:t>
            </a:r>
            <a:endParaRPr sz="1200">
              <a:latin typeface="Calibri"/>
              <a:ea typeface="Calibri"/>
              <a:cs typeface="Calibri"/>
              <a:sym typeface="Calibri"/>
            </a:endParaRPr>
          </a:p>
        </p:txBody>
      </p:sp>
      <p:pic>
        <p:nvPicPr>
          <p:cNvPr id="495" name="Google Shape;495;p53"/>
          <p:cNvPicPr preferRelativeResize="0"/>
          <p:nvPr/>
        </p:nvPicPr>
        <p:blipFill>
          <a:blip r:embed="rId4">
            <a:alphaModFix/>
          </a:blip>
          <a:stretch>
            <a:fillRect/>
          </a:stretch>
        </p:blipFill>
        <p:spPr>
          <a:xfrm>
            <a:off x="2307063" y="932044"/>
            <a:ext cx="4529869" cy="3572681"/>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4"/>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Objectives</a:t>
            </a:r>
            <a:endParaRPr/>
          </a:p>
        </p:txBody>
      </p:sp>
      <p:sp>
        <p:nvSpPr>
          <p:cNvPr id="502" name="Google Shape;502;p54"/>
          <p:cNvSpPr txBox="1"/>
          <p:nvPr>
            <p:ph idx="12" type="sldNum"/>
          </p:nvPr>
        </p:nvSpPr>
        <p:spPr>
          <a:xfrm>
            <a:off x="6926950" y="4869675"/>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503" name="Google Shape;503;p54"/>
          <p:cNvSpPr txBox="1"/>
          <p:nvPr>
            <p:ph idx="1" type="body"/>
          </p:nvPr>
        </p:nvSpPr>
        <p:spPr>
          <a:xfrm>
            <a:off x="257950" y="1007344"/>
            <a:ext cx="8708100" cy="3862200"/>
          </a:xfrm>
          <a:prstGeom prst="rect">
            <a:avLst/>
          </a:prstGeom>
        </p:spPr>
        <p:txBody>
          <a:bodyPr anchorCtr="0" anchor="t" bIns="91425" lIns="91425" spcFirstLastPara="1" rIns="91425" wrap="square" tIns="91425">
            <a:noAutofit/>
          </a:bodyPr>
          <a:lstStyle/>
          <a:p>
            <a:pPr indent="-419100" lvl="0" marL="457200" rtl="0" algn="l">
              <a:spcBef>
                <a:spcPts val="640"/>
              </a:spcBef>
              <a:spcAft>
                <a:spcPts val="0"/>
              </a:spcAft>
              <a:buSzPts val="3000"/>
              <a:buChar char="•"/>
            </a:pPr>
            <a:r>
              <a:rPr lang="en-US" sz="3000"/>
              <a:t>Characterize the growth of the Web during the 1990s.</a:t>
            </a:r>
            <a:endParaRPr sz="3000"/>
          </a:p>
          <a:p>
            <a:pPr indent="-419100" lvl="0" marL="457200" rtl="0" algn="l">
              <a:spcBef>
                <a:spcPts val="0"/>
              </a:spcBef>
              <a:spcAft>
                <a:spcPts val="0"/>
              </a:spcAft>
              <a:buSzPts val="3000"/>
              <a:buChar char="•"/>
            </a:pPr>
            <a:r>
              <a:rPr lang="en-US" sz="3000"/>
              <a:t>Explain what it means that some web characteristics exhibit a power law distribution.</a:t>
            </a:r>
            <a:endParaRPr sz="3000"/>
          </a:p>
          <a:p>
            <a:pPr indent="-419100" lvl="0" marL="457200" rtl="0" algn="l">
              <a:spcBef>
                <a:spcPts val="0"/>
              </a:spcBef>
              <a:spcAft>
                <a:spcPts val="0"/>
              </a:spcAft>
              <a:buSzPts val="3000"/>
              <a:buChar char="•"/>
            </a:pPr>
            <a:r>
              <a:rPr lang="en-US" sz="3000"/>
              <a:t>Explain how researchers use search engines to estimate the size of the web.</a:t>
            </a:r>
            <a:endParaRPr sz="3000"/>
          </a:p>
          <a:p>
            <a:pPr indent="-419100" lvl="0" marL="457200" rtl="0" algn="l">
              <a:spcBef>
                <a:spcPts val="0"/>
              </a:spcBef>
              <a:spcAft>
                <a:spcPts val="0"/>
              </a:spcAft>
              <a:buSzPts val="3000"/>
              <a:buChar char="•"/>
            </a:pPr>
            <a:r>
              <a:rPr lang="en-US" sz="3000"/>
              <a:t>Differentiate between the concepts of link rot and content drift.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4294967295" type="title"/>
          </p:nvPr>
        </p:nvSpPr>
        <p:spPr>
          <a:xfrm>
            <a:off x="257400" y="205975"/>
            <a:ext cx="8728200" cy="955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3900" u="none" cap="none" strike="noStrike">
                <a:solidFill>
                  <a:schemeClr val="dk1"/>
                </a:solidFill>
                <a:latin typeface="Calibri"/>
                <a:ea typeface="Calibri"/>
                <a:cs typeface="Calibri"/>
                <a:sym typeface="Calibri"/>
              </a:rPr>
              <a:t>W3C Characterization Activity (1998-1999)</a:t>
            </a:r>
            <a:endParaRPr sz="4300"/>
          </a:p>
        </p:txBody>
      </p:sp>
      <p:sp>
        <p:nvSpPr>
          <p:cNvPr id="123" name="Google Shape;123;p17"/>
          <p:cNvSpPr txBox="1"/>
          <p:nvPr>
            <p:ph idx="4294967295" type="body"/>
          </p:nvPr>
        </p:nvSpPr>
        <p:spPr>
          <a:xfrm>
            <a:off x="457200" y="1200150"/>
            <a:ext cx="8429400" cy="3204900"/>
          </a:xfrm>
          <a:prstGeom prst="rect">
            <a:avLst/>
          </a:prstGeom>
          <a:noFill/>
          <a:ln>
            <a:noFill/>
          </a:ln>
        </p:spPr>
        <p:txBody>
          <a:bodyPr anchorCtr="0" anchor="t" bIns="45700" lIns="91425" spcFirstLastPara="1" rIns="91425" wrap="square" tIns="45700">
            <a:noAutofit/>
          </a:bodyPr>
          <a:lstStyle/>
          <a:p>
            <a:pPr indent="-336550" lvl="0" marL="342900" marR="0" rtl="0" algn="l">
              <a:lnSpc>
                <a:spcPct val="80000"/>
              </a:lnSpc>
              <a:spcBef>
                <a:spcPts val="600"/>
              </a:spcBef>
              <a:spcAft>
                <a:spcPts val="0"/>
              </a:spcAft>
              <a:buClr>
                <a:schemeClr val="dk1"/>
              </a:buClr>
              <a:buSzPts val="2900"/>
              <a:buFont typeface="Arial"/>
              <a:buChar char="•"/>
            </a:pPr>
            <a:r>
              <a:rPr b="0" i="0" lang="en-US" sz="3000" u="none" cap="none" strike="noStrike">
                <a:solidFill>
                  <a:schemeClr val="dk1"/>
                </a:solidFill>
                <a:latin typeface="Calibri"/>
                <a:ea typeface="Calibri"/>
                <a:cs typeface="Calibri"/>
                <a:sym typeface="Calibri"/>
              </a:rPr>
              <a:t>Provided definitions for common Web terms like resource, link, proxy, server, etc., some of which are now dated</a:t>
            </a:r>
            <a:br>
              <a:rPr b="0" i="0" lang="en-US" sz="30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t>
            </a:r>
            <a:r>
              <a:rPr lang="en-US" sz="2800" u="sng">
                <a:solidFill>
                  <a:schemeClr val="hlink"/>
                </a:solidFill>
                <a:hlinkClick r:id="rId3"/>
              </a:rPr>
              <a:t>Web Characterization Terminology &amp; Definitions</a:t>
            </a:r>
            <a:r>
              <a:rPr lang="en-US" sz="2800"/>
              <a:t>)</a:t>
            </a:r>
            <a:endParaRPr sz="2800"/>
          </a:p>
          <a:p>
            <a:pPr indent="0" lvl="0" marL="342900" marR="0" rtl="0" algn="l">
              <a:lnSpc>
                <a:spcPct val="80000"/>
              </a:lnSpc>
              <a:spcBef>
                <a:spcPts val="600"/>
              </a:spcBef>
              <a:spcAft>
                <a:spcPts val="0"/>
              </a:spcAft>
              <a:buNone/>
            </a:pPr>
            <a:r>
              <a:t/>
            </a:r>
            <a:endParaRPr sz="1000"/>
          </a:p>
          <a:p>
            <a:pPr indent="-342900" lvl="0" marL="342900" marR="0" rtl="0" algn="l">
              <a:lnSpc>
                <a:spcPct val="8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Attempted to answer questions like: How many web pages are there? How fast is the Web growing?</a:t>
            </a:r>
            <a:endParaRPr/>
          </a:p>
        </p:txBody>
      </p:sp>
      <p:sp>
        <p:nvSpPr>
          <p:cNvPr id="124" name="Google Shape;124;p17"/>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25" name="Google Shape;125;p17"/>
          <p:cNvSpPr txBox="1"/>
          <p:nvPr/>
        </p:nvSpPr>
        <p:spPr>
          <a:xfrm>
            <a:off x="566400" y="4533348"/>
            <a:ext cx="8320200" cy="336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US" sz="1600">
                <a:solidFill>
                  <a:schemeClr val="dk1"/>
                </a:solidFill>
                <a:latin typeface="Calibri"/>
                <a:ea typeface="Calibri"/>
                <a:cs typeface="Calibri"/>
                <a:sym typeface="Calibri"/>
              </a:rPr>
              <a:t>Summary: Pitkow, </a:t>
            </a:r>
            <a:r>
              <a:rPr lang="en-US" sz="1600" u="sng">
                <a:solidFill>
                  <a:schemeClr val="hlink"/>
                </a:solidFill>
                <a:latin typeface="Calibri"/>
                <a:ea typeface="Calibri"/>
                <a:cs typeface="Calibri"/>
                <a:sym typeface="Calibri"/>
                <a:hlinkClick r:id="rId4"/>
              </a:rPr>
              <a:t>Summary of WWW Characterizations</a:t>
            </a:r>
            <a:r>
              <a:rPr lang="en-US" sz="1600">
                <a:solidFill>
                  <a:schemeClr val="dk1"/>
                </a:solidFill>
                <a:latin typeface="Calibri"/>
                <a:ea typeface="Calibri"/>
                <a:cs typeface="Calibri"/>
                <a:sym typeface="Calibri"/>
              </a:rPr>
              <a:t>, </a:t>
            </a:r>
            <a:r>
              <a:rPr i="1" lang="en-US" sz="1600">
                <a:solidFill>
                  <a:schemeClr val="dk1"/>
                </a:solidFill>
                <a:latin typeface="Calibri"/>
                <a:ea typeface="Calibri"/>
                <a:cs typeface="Calibri"/>
                <a:sym typeface="Calibri"/>
              </a:rPr>
              <a:t>Journal of the World Wide Web</a:t>
            </a:r>
            <a:r>
              <a:rPr lang="en-US" sz="1600">
                <a:solidFill>
                  <a:schemeClr val="dk1"/>
                </a:solidFill>
                <a:latin typeface="Calibri"/>
                <a:ea typeface="Calibri"/>
                <a:cs typeface="Calibri"/>
                <a:sym typeface="Calibri"/>
              </a:rPr>
              <a:t>, 1999</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Web Page Popularity</a:t>
            </a:r>
            <a:endParaRPr/>
          </a:p>
        </p:txBody>
      </p:sp>
      <p:pic>
        <p:nvPicPr>
          <p:cNvPr id="131" name="Google Shape;131;p18"/>
          <p:cNvPicPr preferRelativeResize="0"/>
          <p:nvPr/>
        </p:nvPicPr>
        <p:blipFill rotWithShape="1">
          <a:blip r:embed="rId3">
            <a:alphaModFix/>
          </a:blip>
          <a:srcRect b="0" l="0" r="0" t="0"/>
          <a:stretch/>
        </p:blipFill>
        <p:spPr>
          <a:xfrm>
            <a:off x="1752600" y="857250"/>
            <a:ext cx="4171950" cy="3432573"/>
          </a:xfrm>
          <a:prstGeom prst="rect">
            <a:avLst/>
          </a:prstGeom>
          <a:noFill/>
          <a:ln>
            <a:noFill/>
          </a:ln>
        </p:spPr>
      </p:pic>
      <p:sp>
        <p:nvSpPr>
          <p:cNvPr id="132" name="Google Shape;132;p18"/>
          <p:cNvSpPr txBox="1"/>
          <p:nvPr/>
        </p:nvSpPr>
        <p:spPr>
          <a:xfrm>
            <a:off x="6248400" y="4641056"/>
            <a:ext cx="28956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1" lang="en-US" sz="1400" u="none" cap="none" strike="noStrike">
                <a:solidFill>
                  <a:schemeClr val="dk1"/>
                </a:solidFill>
                <a:latin typeface="Calibri"/>
                <a:ea typeface="Calibri"/>
                <a:cs typeface="Calibri"/>
                <a:sym typeface="Calibri"/>
              </a:rPr>
              <a:t>Summary of WWW Characterizations </a:t>
            </a:r>
            <a:endParaRPr/>
          </a:p>
        </p:txBody>
      </p:sp>
      <p:sp>
        <p:nvSpPr>
          <p:cNvPr id="133" name="Google Shape;133;p18"/>
          <p:cNvSpPr txBox="1"/>
          <p:nvPr/>
        </p:nvSpPr>
        <p:spPr>
          <a:xfrm>
            <a:off x="76200" y="4348850"/>
            <a:ext cx="8991600" cy="351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700" u="none" cap="none" strike="noStrike">
                <a:solidFill>
                  <a:schemeClr val="dk1"/>
                </a:solidFill>
                <a:latin typeface="Calibri"/>
                <a:ea typeface="Calibri"/>
                <a:cs typeface="Calibri"/>
                <a:sym typeface="Calibri"/>
              </a:rPr>
              <a:t>The Zipf distribution of number of page hits versus rank for five days of AOL December 1997 data</a:t>
            </a:r>
            <a:endParaRPr sz="1300"/>
          </a:p>
        </p:txBody>
      </p:sp>
      <p:sp>
        <p:nvSpPr>
          <p:cNvPr id="134" name="Google Shape;134;p18"/>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35" name="Google Shape;135;p18"/>
          <p:cNvSpPr txBox="1"/>
          <p:nvPr/>
        </p:nvSpPr>
        <p:spPr>
          <a:xfrm>
            <a:off x="4965600" y="1161200"/>
            <a:ext cx="3295800" cy="92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latin typeface="Calibri"/>
                <a:ea typeface="Calibri"/>
                <a:cs typeface="Calibri"/>
                <a:sym typeface="Calibri"/>
              </a:rPr>
              <a:t>Power law</a:t>
            </a:r>
            <a:r>
              <a:rPr lang="en-US" sz="1800">
                <a:latin typeface="Calibri"/>
                <a:ea typeface="Calibri"/>
                <a:cs typeface="Calibri"/>
                <a:sym typeface="Calibri"/>
              </a:rPr>
              <a:t> distributions - tell-tale is linear distribution on a log-log scale</a:t>
            </a:r>
            <a:endParaRPr sz="1800">
              <a:latin typeface="Calibri"/>
              <a:ea typeface="Calibri"/>
              <a:cs typeface="Calibri"/>
              <a:sym typeface="Calibri"/>
            </a:endParaRPr>
          </a:p>
        </p:txBody>
      </p:sp>
      <p:sp>
        <p:nvSpPr>
          <p:cNvPr id="136" name="Google Shape;136;p18"/>
          <p:cNvSpPr txBox="1"/>
          <p:nvPr/>
        </p:nvSpPr>
        <p:spPr>
          <a:xfrm>
            <a:off x="748875" y="512363"/>
            <a:ext cx="1002600" cy="3545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300">
                <a:solidFill>
                  <a:srgbClr val="0000FF"/>
                </a:solidFill>
                <a:latin typeface="Calibri"/>
                <a:ea typeface="Calibri"/>
                <a:cs typeface="Calibri"/>
                <a:sym typeface="Calibri"/>
              </a:rPr>
              <a:t>Page hits</a:t>
            </a:r>
            <a:endParaRPr sz="13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100 M</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 M</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 M</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100,000</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10,000</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1000</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100</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10</a:t>
            </a:r>
            <a:endParaRPr sz="1200">
              <a:solidFill>
                <a:srgbClr val="0000FF"/>
              </a:solidFill>
              <a:latin typeface="Calibri"/>
              <a:ea typeface="Calibri"/>
              <a:cs typeface="Calibri"/>
              <a:sym typeface="Calibri"/>
            </a:endParaRPr>
          </a:p>
          <a:p>
            <a:pPr indent="0" lvl="0" marL="0" rtl="0" algn="r">
              <a:spcBef>
                <a:spcPts val="0"/>
              </a:spcBef>
              <a:spcAft>
                <a:spcPts val="0"/>
              </a:spcAft>
              <a:buNone/>
            </a:pPr>
            <a:r>
              <a:t/>
            </a:r>
            <a:endParaRPr sz="1200">
              <a:solidFill>
                <a:srgbClr val="0000FF"/>
              </a:solidFill>
              <a:latin typeface="Calibri"/>
              <a:ea typeface="Calibri"/>
              <a:cs typeface="Calibri"/>
              <a:sym typeface="Calibri"/>
            </a:endParaRPr>
          </a:p>
          <a:p>
            <a:pPr indent="0" lvl="0" marL="0" rtl="0" algn="r">
              <a:spcBef>
                <a:spcPts val="0"/>
              </a:spcBef>
              <a:spcAft>
                <a:spcPts val="0"/>
              </a:spcAft>
              <a:buNone/>
            </a:pPr>
            <a:r>
              <a:rPr lang="en-US" sz="1200">
                <a:solidFill>
                  <a:srgbClr val="0000FF"/>
                </a:solidFill>
                <a:latin typeface="Calibri"/>
                <a:ea typeface="Calibri"/>
                <a:cs typeface="Calibri"/>
                <a:sym typeface="Calibri"/>
              </a:rPr>
              <a:t>1</a:t>
            </a:r>
            <a:endParaRPr sz="1200">
              <a:solidFill>
                <a:srgbClr val="0000FF"/>
              </a:solidFill>
              <a:latin typeface="Calibri"/>
              <a:ea typeface="Calibri"/>
              <a:cs typeface="Calibri"/>
              <a:sym typeface="Calibri"/>
            </a:endParaRPr>
          </a:p>
        </p:txBody>
      </p:sp>
      <p:sp>
        <p:nvSpPr>
          <p:cNvPr id="137" name="Google Shape;137;p18"/>
          <p:cNvSpPr/>
          <p:nvPr/>
        </p:nvSpPr>
        <p:spPr>
          <a:xfrm>
            <a:off x="2778600" y="1853606"/>
            <a:ext cx="310500" cy="22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4748775" y="3602419"/>
            <a:ext cx="310500" cy="22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1945075" y="1002919"/>
            <a:ext cx="310500" cy="22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46" name="Google Shape;146;p19"/>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Zipf’s Law</a:t>
            </a:r>
            <a:endParaRPr/>
          </a:p>
        </p:txBody>
      </p:sp>
      <p:sp>
        <p:nvSpPr>
          <p:cNvPr id="147" name="Google Shape;147;p19"/>
          <p:cNvSpPr txBox="1"/>
          <p:nvPr/>
        </p:nvSpPr>
        <p:spPr>
          <a:xfrm>
            <a:off x="4914300" y="4241600"/>
            <a:ext cx="4153500" cy="6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Calibri"/>
                <a:ea typeface="Calibri"/>
                <a:cs typeface="Calibri"/>
                <a:sym typeface="Calibri"/>
              </a:rPr>
              <a:t>Image credit: </a:t>
            </a:r>
            <a:r>
              <a:rPr lang="en-US" sz="1200">
                <a:latin typeface="Calibri"/>
                <a:ea typeface="Calibri"/>
                <a:cs typeface="Calibri"/>
                <a:sym typeface="Calibri"/>
              </a:rPr>
              <a:t>By SergioJimenez - Own work, CC BY-SA 4.0, https://commons.wikimedia.org/w/index.php?curid=45516736</a:t>
            </a:r>
            <a:endParaRPr sz="1200">
              <a:latin typeface="Calibri"/>
              <a:ea typeface="Calibri"/>
              <a:cs typeface="Calibri"/>
              <a:sym typeface="Calibri"/>
            </a:endParaRPr>
          </a:p>
          <a:p>
            <a:pPr indent="0" lvl="0" marL="0" rtl="0" algn="l">
              <a:spcBef>
                <a:spcPts val="0"/>
              </a:spcBef>
              <a:spcAft>
                <a:spcPts val="0"/>
              </a:spcAft>
              <a:buNone/>
            </a:pPr>
            <a:r>
              <a:rPr lang="en-US" sz="1200" u="sng">
                <a:solidFill>
                  <a:schemeClr val="hlink"/>
                </a:solidFill>
                <a:latin typeface="Calibri"/>
                <a:ea typeface="Calibri"/>
                <a:cs typeface="Calibri"/>
                <a:sym typeface="Calibri"/>
                <a:hlinkClick r:id="rId3"/>
              </a:rPr>
              <a:t>Zipf's Law (wikipedia)</a:t>
            </a:r>
            <a:r>
              <a:rPr lang="en-US" sz="1200">
                <a:latin typeface="Calibri"/>
                <a:ea typeface="Calibri"/>
                <a:cs typeface="Calibri"/>
                <a:sym typeface="Calibri"/>
              </a:rPr>
              <a:t> </a:t>
            </a:r>
            <a:endParaRPr sz="1200">
              <a:latin typeface="Calibri"/>
              <a:ea typeface="Calibri"/>
              <a:cs typeface="Calibri"/>
              <a:sym typeface="Calibri"/>
            </a:endParaRPr>
          </a:p>
        </p:txBody>
      </p:sp>
      <p:pic>
        <p:nvPicPr>
          <p:cNvPr descr="Line chart showcasing the results of use of Zipf's Law on different languages. " id="148" name="Google Shape;148;p19" title="Chart of Zipf's Law"/>
          <p:cNvPicPr preferRelativeResize="0"/>
          <p:nvPr/>
        </p:nvPicPr>
        <p:blipFill rotWithShape="1">
          <a:blip r:embed="rId4">
            <a:alphaModFix/>
          </a:blip>
          <a:srcRect b="1971" l="5906" r="7491" t="5039"/>
          <a:stretch/>
        </p:blipFill>
        <p:spPr>
          <a:xfrm>
            <a:off x="3763250" y="1004756"/>
            <a:ext cx="5332025" cy="3220498"/>
          </a:xfrm>
          <a:prstGeom prst="rect">
            <a:avLst/>
          </a:prstGeom>
          <a:noFill/>
          <a:ln>
            <a:noFill/>
          </a:ln>
        </p:spPr>
      </p:pic>
      <p:sp>
        <p:nvSpPr>
          <p:cNvPr id="149" name="Google Shape;149;p19"/>
          <p:cNvSpPr txBox="1"/>
          <p:nvPr>
            <p:ph idx="1" type="body"/>
          </p:nvPr>
        </p:nvSpPr>
        <p:spPr>
          <a:xfrm>
            <a:off x="168650" y="1063219"/>
            <a:ext cx="3637500" cy="3701100"/>
          </a:xfrm>
          <a:prstGeom prst="rect">
            <a:avLst/>
          </a:prstGeom>
        </p:spPr>
        <p:txBody>
          <a:bodyPr anchorCtr="0" anchor="t" bIns="91425" lIns="91425" spcFirstLastPara="1" rIns="91425" wrap="square" tIns="91425">
            <a:noAutofit/>
          </a:bodyPr>
          <a:lstStyle/>
          <a:p>
            <a:pPr indent="-400050" lvl="0" marL="457200" rtl="0" algn="l">
              <a:spcBef>
                <a:spcPts val="560"/>
              </a:spcBef>
              <a:spcAft>
                <a:spcPts val="0"/>
              </a:spcAft>
              <a:buSzPts val="2700"/>
              <a:buChar char="•"/>
            </a:pPr>
            <a:r>
              <a:rPr lang="en-US" sz="2700"/>
              <a:t>Originally formulated in study of linguistics</a:t>
            </a:r>
            <a:endParaRPr sz="2700"/>
          </a:p>
          <a:p>
            <a:pPr indent="0" lvl="0" marL="457200" rtl="0" algn="l">
              <a:spcBef>
                <a:spcPts val="560"/>
              </a:spcBef>
              <a:spcAft>
                <a:spcPts val="0"/>
              </a:spcAft>
              <a:buNone/>
            </a:pPr>
            <a:r>
              <a:t/>
            </a:r>
            <a:endParaRPr sz="1100"/>
          </a:p>
          <a:p>
            <a:pPr indent="-400050" lvl="0" marL="457200" rtl="0" algn="l">
              <a:spcBef>
                <a:spcPts val="560"/>
              </a:spcBef>
              <a:spcAft>
                <a:spcPts val="0"/>
              </a:spcAft>
              <a:buSzPts val="2700"/>
              <a:buChar char="•"/>
            </a:pPr>
            <a:r>
              <a:rPr lang="en-US" sz="2700"/>
              <a:t>The </a:t>
            </a:r>
            <a:r>
              <a:rPr lang="en-US" sz="2700"/>
              <a:t>frequency of any word is inversely proportional to its rank in the frequency table </a:t>
            </a:r>
            <a:endParaRPr sz="2700"/>
          </a:p>
        </p:txBody>
      </p:sp>
      <p:sp>
        <p:nvSpPr>
          <p:cNvPr id="150" name="Google Shape;150;p19"/>
          <p:cNvSpPr txBox="1"/>
          <p:nvPr/>
        </p:nvSpPr>
        <p:spPr>
          <a:xfrm>
            <a:off x="4271350" y="3304525"/>
            <a:ext cx="3123000" cy="568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rPr>
              <a:t>A plot of the rank versus frequency for the first 10 million words in 30 Wikipedias (dumps from October 2015) in a log-log scale.</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Power-law graph that demonstrates ranking of popularity. There are few items that dominate on the left and a lot more items with less to the right." id="156" name="Google Shape;156;p20" title="Power-law Graph Example"/>
          <p:cNvPicPr preferRelativeResize="0"/>
          <p:nvPr/>
        </p:nvPicPr>
        <p:blipFill>
          <a:blip r:embed="rId3">
            <a:alphaModFix/>
          </a:blip>
          <a:stretch>
            <a:fillRect/>
          </a:stretch>
        </p:blipFill>
        <p:spPr>
          <a:xfrm>
            <a:off x="4728225" y="1063219"/>
            <a:ext cx="3220932" cy="1677019"/>
          </a:xfrm>
          <a:prstGeom prst="rect">
            <a:avLst/>
          </a:prstGeom>
          <a:noFill/>
          <a:ln>
            <a:noFill/>
          </a:ln>
        </p:spPr>
      </p:pic>
      <p:sp>
        <p:nvSpPr>
          <p:cNvPr id="157" name="Google Shape;157;p20"/>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58" name="Google Shape;158;p20"/>
          <p:cNvSpPr txBox="1"/>
          <p:nvPr>
            <p:ph type="title"/>
          </p:nvPr>
        </p:nvSpPr>
        <p:spPr>
          <a:xfrm>
            <a:off x="457200" y="205978"/>
            <a:ext cx="82296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Power</a:t>
            </a:r>
            <a:r>
              <a:rPr lang="en-US"/>
              <a:t> Law</a:t>
            </a:r>
            <a:endParaRPr/>
          </a:p>
        </p:txBody>
      </p:sp>
      <p:sp>
        <p:nvSpPr>
          <p:cNvPr id="159" name="Google Shape;159;p20"/>
          <p:cNvSpPr txBox="1"/>
          <p:nvPr/>
        </p:nvSpPr>
        <p:spPr>
          <a:xfrm>
            <a:off x="2399700" y="4602000"/>
            <a:ext cx="6553200" cy="3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libri"/>
                <a:ea typeface="Calibri"/>
                <a:cs typeface="Calibri"/>
                <a:sym typeface="Calibri"/>
              </a:rPr>
              <a:t>Image credit: By M. W. Toews - Own work, CC BY 4.0, https://commons.wikimedia.org/w/index.php?curid=63281920</a:t>
            </a:r>
            <a:endParaRPr sz="1000">
              <a:latin typeface="Calibri"/>
              <a:ea typeface="Calibri"/>
              <a:cs typeface="Calibri"/>
              <a:sym typeface="Calibri"/>
            </a:endParaRPr>
          </a:p>
        </p:txBody>
      </p:sp>
      <p:sp>
        <p:nvSpPr>
          <p:cNvPr id="160" name="Google Shape;160;p20"/>
          <p:cNvSpPr txBox="1"/>
          <p:nvPr>
            <p:ph idx="1" type="body"/>
          </p:nvPr>
        </p:nvSpPr>
        <p:spPr>
          <a:xfrm>
            <a:off x="248425" y="1063225"/>
            <a:ext cx="4365000" cy="1607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US" sz="2300"/>
              <a:t>Relative change in one quantity results in a proportional change in the other quantity.</a:t>
            </a:r>
            <a:endParaRPr sz="2300"/>
          </a:p>
          <a:p>
            <a:pPr indent="-374650" lvl="0" marL="457200" rtl="0" algn="l">
              <a:spcBef>
                <a:spcPts val="0"/>
              </a:spcBef>
              <a:spcAft>
                <a:spcPts val="0"/>
              </a:spcAft>
              <a:buSzPts val="2300"/>
              <a:buChar char="•"/>
            </a:pPr>
            <a:r>
              <a:rPr lang="en-US" sz="2300"/>
              <a:t>One quantity varies as a </a:t>
            </a:r>
            <a:r>
              <a:rPr i="1" lang="en-US" sz="2300"/>
              <a:t>power</a:t>
            </a:r>
            <a:r>
              <a:rPr lang="en-US" sz="2300"/>
              <a:t> of another</a:t>
            </a:r>
            <a:endParaRPr sz="2300"/>
          </a:p>
        </p:txBody>
      </p:sp>
      <p:pic>
        <p:nvPicPr>
          <p:cNvPr descr="An example of a log-log plot with a straight line decreasing." id="161" name="Google Shape;161;p20" title="Log-log plot."/>
          <p:cNvPicPr preferRelativeResize="0"/>
          <p:nvPr/>
        </p:nvPicPr>
        <p:blipFill rotWithShape="1">
          <a:blip r:embed="rId4">
            <a:alphaModFix/>
          </a:blip>
          <a:srcRect b="0" l="1777" r="0" t="0"/>
          <a:stretch/>
        </p:blipFill>
        <p:spPr>
          <a:xfrm>
            <a:off x="248425" y="2636550"/>
            <a:ext cx="2151278" cy="2187564"/>
          </a:xfrm>
          <a:prstGeom prst="rect">
            <a:avLst/>
          </a:prstGeom>
          <a:noFill/>
          <a:ln>
            <a:noFill/>
          </a:ln>
        </p:spPr>
      </p:pic>
      <p:sp>
        <p:nvSpPr>
          <p:cNvPr id="162" name="Google Shape;162;p20"/>
          <p:cNvSpPr txBox="1"/>
          <p:nvPr/>
        </p:nvSpPr>
        <p:spPr>
          <a:xfrm>
            <a:off x="2212000" y="3520478"/>
            <a:ext cx="2259300" cy="614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dk1"/>
                </a:solidFill>
              </a:rPr>
              <a:t>A straight line on a log–log plot is necessary but insufficient evidence for power-laws.</a:t>
            </a:r>
            <a:endParaRPr/>
          </a:p>
        </p:txBody>
      </p:sp>
      <p:sp>
        <p:nvSpPr>
          <p:cNvPr id="163" name="Google Shape;163;p20"/>
          <p:cNvSpPr txBox="1"/>
          <p:nvPr/>
        </p:nvSpPr>
        <p:spPr>
          <a:xfrm>
            <a:off x="4809850" y="2713550"/>
            <a:ext cx="3534300" cy="6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latin typeface="Calibri"/>
                <a:ea typeface="Calibri"/>
                <a:cs typeface="Calibri"/>
                <a:sym typeface="Calibri"/>
              </a:rPr>
              <a:t>Image credit: </a:t>
            </a:r>
            <a:r>
              <a:rPr lang="en-US" sz="1000">
                <a:latin typeface="Calibri"/>
                <a:ea typeface="Calibri"/>
                <a:cs typeface="Calibri"/>
                <a:sym typeface="Calibri"/>
              </a:rPr>
              <a:t>By User:Husky - Own work, Public Domain, https://commons.wikimedia.org/w/index.php?curid=1449504</a:t>
            </a:r>
            <a:endParaRPr sz="1000">
              <a:latin typeface="Calibri"/>
              <a:ea typeface="Calibri"/>
              <a:cs typeface="Calibri"/>
              <a:sym typeface="Calibri"/>
            </a:endParaRPr>
          </a:p>
          <a:p>
            <a:pPr indent="0" lvl="0" marL="0" rtl="0" algn="l">
              <a:spcBef>
                <a:spcPts val="0"/>
              </a:spcBef>
              <a:spcAft>
                <a:spcPts val="0"/>
              </a:spcAft>
              <a:buNone/>
            </a:pPr>
            <a:r>
              <a:rPr lang="en-US" sz="1000" u="sng">
                <a:solidFill>
                  <a:schemeClr val="hlink"/>
                </a:solidFill>
                <a:latin typeface="Calibri"/>
                <a:ea typeface="Calibri"/>
                <a:cs typeface="Calibri"/>
                <a:sym typeface="Calibri"/>
                <a:hlinkClick r:id="rId5"/>
              </a:rPr>
              <a:t>Power Law (wikipedia)</a:t>
            </a:r>
            <a:r>
              <a:rPr lang="en-US"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sp>
        <p:nvSpPr>
          <p:cNvPr id="164" name="Google Shape;164;p20"/>
          <p:cNvSpPr txBox="1"/>
          <p:nvPr/>
        </p:nvSpPr>
        <p:spPr>
          <a:xfrm>
            <a:off x="5811100" y="1149048"/>
            <a:ext cx="3123000" cy="857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a:t>An example power-law graph that demonstrates ranking of popularity. To the right is the long tail, and to the left are the few that dominate (also known as the 80–20 rule).</a:t>
            </a:r>
            <a:endParaRPr sz="1100"/>
          </a:p>
        </p:txBody>
      </p:sp>
      <p:sp>
        <p:nvSpPr>
          <p:cNvPr id="165" name="Google Shape;165;p20"/>
          <p:cNvSpPr txBox="1"/>
          <p:nvPr>
            <p:ph idx="1" type="body"/>
          </p:nvPr>
        </p:nvSpPr>
        <p:spPr>
          <a:xfrm>
            <a:off x="4693025" y="3387499"/>
            <a:ext cx="4365000" cy="1344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US" sz="2000"/>
              <a:t>A small number of items is clustered at the top of a distribution (or at the bottom), taking up 95% of the resources.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idx="4294967295"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Web Page Popularity</a:t>
            </a:r>
            <a:endParaRPr/>
          </a:p>
        </p:txBody>
      </p:sp>
      <p:sp>
        <p:nvSpPr>
          <p:cNvPr id="171" name="Google Shape;171;p21"/>
          <p:cNvSpPr txBox="1"/>
          <p:nvPr/>
        </p:nvSpPr>
        <p:spPr>
          <a:xfrm>
            <a:off x="914400" y="4346975"/>
            <a:ext cx="7620000" cy="52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0" i="0" lang="en-US" sz="1700" u="none" cap="none" strike="noStrike">
                <a:solidFill>
                  <a:schemeClr val="dk1"/>
                </a:solidFill>
                <a:latin typeface="Calibri"/>
                <a:ea typeface="Calibri"/>
                <a:cs typeface="Calibri"/>
                <a:sym typeface="Calibri"/>
              </a:rPr>
              <a:t>The number of clicks per user at the Xerox WWW Site during May 1998.</a:t>
            </a:r>
            <a:endParaRPr sz="1300"/>
          </a:p>
          <a:p>
            <a:pPr indent="0" lvl="0" marL="0" marR="0" rtl="0" algn="ctr">
              <a:lnSpc>
                <a:spcPct val="100000"/>
              </a:lnSpc>
              <a:spcBef>
                <a:spcPts val="0"/>
              </a:spcBef>
              <a:spcAft>
                <a:spcPts val="0"/>
              </a:spcAft>
              <a:buClr>
                <a:schemeClr val="dk1"/>
              </a:buClr>
              <a:buSzPts val="1800"/>
              <a:buFont typeface="Calibri"/>
              <a:buNone/>
            </a:pPr>
            <a:r>
              <a:rPr b="0" i="0" lang="en-US" sz="1700" u="none" cap="none" strike="noStrike">
                <a:solidFill>
                  <a:schemeClr val="dk1"/>
                </a:solidFill>
                <a:latin typeface="Calibri"/>
                <a:ea typeface="Calibri"/>
                <a:cs typeface="Calibri"/>
                <a:sym typeface="Calibri"/>
              </a:rPr>
              <a:t>The curve follows an </a:t>
            </a:r>
            <a:r>
              <a:rPr lang="en-US" sz="1700">
                <a:solidFill>
                  <a:schemeClr val="dk1"/>
                </a:solidFill>
                <a:latin typeface="Calibri"/>
                <a:ea typeface="Calibri"/>
                <a:cs typeface="Calibri"/>
                <a:sym typeface="Calibri"/>
              </a:rPr>
              <a:t>i</a:t>
            </a:r>
            <a:r>
              <a:rPr b="0" i="0" lang="en-US" sz="1700" u="none" cap="none" strike="noStrike">
                <a:solidFill>
                  <a:schemeClr val="dk1"/>
                </a:solidFill>
                <a:latin typeface="Calibri"/>
                <a:ea typeface="Calibri"/>
                <a:cs typeface="Calibri"/>
                <a:sym typeface="Calibri"/>
              </a:rPr>
              <a:t>nverse Gaussian Distribution, which has a heavy right tail.</a:t>
            </a:r>
            <a:endParaRPr sz="1300"/>
          </a:p>
        </p:txBody>
      </p:sp>
      <p:pic>
        <p:nvPicPr>
          <p:cNvPr descr="Power-Law graph showing the number of clicks per user on a specific webpage." id="172" name="Google Shape;172;p21" title="Power-Law Web Page Popularity"/>
          <p:cNvPicPr preferRelativeResize="0"/>
          <p:nvPr/>
        </p:nvPicPr>
        <p:blipFill rotWithShape="1">
          <a:blip r:embed="rId3">
            <a:alphaModFix/>
          </a:blip>
          <a:srcRect b="0" l="0" r="0" t="0"/>
          <a:stretch/>
        </p:blipFill>
        <p:spPr>
          <a:xfrm>
            <a:off x="1482725" y="948928"/>
            <a:ext cx="4566047" cy="3394472"/>
          </a:xfrm>
          <a:prstGeom prst="rect">
            <a:avLst/>
          </a:prstGeom>
          <a:noFill/>
          <a:ln>
            <a:noFill/>
          </a:ln>
        </p:spPr>
      </p:pic>
      <p:sp>
        <p:nvSpPr>
          <p:cNvPr id="173" name="Google Shape;173;p21"/>
          <p:cNvSpPr txBox="1"/>
          <p:nvPr>
            <p:ph idx="12" type="sldNum"/>
          </p:nvPr>
        </p:nvSpPr>
        <p:spPr>
          <a:xfrm>
            <a:off x="6934200" y="4869656"/>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74" name="Google Shape;174;p21"/>
          <p:cNvSpPr txBox="1"/>
          <p:nvPr/>
        </p:nvSpPr>
        <p:spPr>
          <a:xfrm>
            <a:off x="6248400" y="4112419"/>
            <a:ext cx="28956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alibri"/>
              <a:buNone/>
            </a:pPr>
            <a:r>
              <a:rPr b="0" i="1" lang="en-US" sz="1400" u="none" cap="none" strike="noStrike">
                <a:solidFill>
                  <a:schemeClr val="dk1"/>
                </a:solidFill>
                <a:latin typeface="Calibri"/>
                <a:ea typeface="Calibri"/>
                <a:cs typeface="Calibri"/>
                <a:sym typeface="Calibri"/>
              </a:rPr>
              <a:t>Summary of WWW Characterizations </a:t>
            </a:r>
            <a:endParaRPr/>
          </a:p>
        </p:txBody>
      </p:sp>
      <p:sp>
        <p:nvSpPr>
          <p:cNvPr id="175" name="Google Shape;175;p21"/>
          <p:cNvSpPr txBox="1"/>
          <p:nvPr/>
        </p:nvSpPr>
        <p:spPr>
          <a:xfrm>
            <a:off x="3943700" y="2417775"/>
            <a:ext cx="2581200" cy="68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Average: 8 clicks per site</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Typical: 1 click per site</a:t>
            </a:r>
            <a:endParaRPr sz="1800">
              <a:latin typeface="Calibri"/>
              <a:ea typeface="Calibri"/>
              <a:cs typeface="Calibri"/>
              <a:sym typeface="Calibri"/>
            </a:endParaRPr>
          </a:p>
        </p:txBody>
      </p:sp>
      <p:pic>
        <p:nvPicPr>
          <p:cNvPr descr="Power-law graph that demonstrates ranking of popularity. There are few items that dominate on the left and a lot more items with less to the right." id="176" name="Google Shape;176;p21" title="Power-law Graph Example"/>
          <p:cNvPicPr preferRelativeResize="0"/>
          <p:nvPr/>
        </p:nvPicPr>
        <p:blipFill>
          <a:blip r:embed="rId4">
            <a:alphaModFix/>
          </a:blip>
          <a:stretch>
            <a:fillRect/>
          </a:stretch>
        </p:blipFill>
        <p:spPr>
          <a:xfrm>
            <a:off x="6598558" y="948919"/>
            <a:ext cx="1646459" cy="85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