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656cf54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g33656cf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992870bd7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5" name="Google Shape;275;g8992870bd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0baabb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0baabbe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92870bd7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6" name="Google Shape;396;g8992870b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0baabb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a0baabbe9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09f9c30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a09f9c3073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09f9c30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a09f9c307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09f9c307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a09f9c3073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9f9c30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a09f9c3073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09f9c30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a09f9c3073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992870bd7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1" name="Google Shape;731;g8992870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baabbe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a0baabbe9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160bec7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160bec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9160bec72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569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s.cornell.edu/home/kleinber/networks-book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hyperlink" Target="http://nancybenet.com/dont-follow-the-crowd/" TargetMode="External"/><Relationship Id="rId5" Type="http://schemas.openxmlformats.org/officeDocument/2006/relationships/hyperlink" Target="https://www.cartoonstock.com/directory/r/remember_to_follow_the_crowd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cornell.edu/home/kleinber/networks-book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hyperlink" Target="http://www.nejm.org/doi/full/10.1056/NEJMsa066082" TargetMode="External"/><Relationship Id="rId5" Type="http://schemas.openxmlformats.org/officeDocument/2006/relationships/hyperlink" Target="http://www.ted.com/talks/nicholas_christakis_the_hidden_influence_of_social_network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nejm.org/doi/full/10.1056/NEJMsa06608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hyperlink" Target="http://dx.doi.org/10.1007/s11524-012-9703-9" TargetMode="External"/><Relationship Id="rId5" Type="http://schemas.openxmlformats.org/officeDocument/2006/relationships/hyperlink" Target="http://dx.doi.org/10.1007/s11524-012-9703-9" TargetMode="External"/><Relationship Id="rId6" Type="http://schemas.openxmlformats.org/officeDocument/2006/relationships/hyperlink" Target="http://dx.doi.org/10.1007/s11524-012-9703-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hyperlink" Target="http://dx.doi.org/10.1007/s11524-012-9703-9" TargetMode="External"/><Relationship Id="rId5" Type="http://schemas.openxmlformats.org/officeDocument/2006/relationships/hyperlink" Target="http://dx.doi.org/10.1007/s11524-012-9703-9" TargetMode="External"/><Relationship Id="rId6" Type="http://schemas.openxmlformats.org/officeDocument/2006/relationships/hyperlink" Target="http://dx.doi.org/10.1007/s11524-012-9703-9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://www.npr.org/blogs/thetwo-way/2013/11/15/245458444/study-odds-of-being-murdered-closely-tied-to-social-networks" TargetMode="External"/><Relationship Id="rId5" Type="http://schemas.openxmlformats.org/officeDocument/2006/relationships/hyperlink" Target="http://dx.doi.org/10.2105/AJPH.2013.30144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cs.cornell.edu/home/kleinber/networks-boo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hyperlink" Target="http://classics.mit.edu/Plato/phaedrus.html" TargetMode="External"/><Relationship Id="rId6" Type="http://schemas.openxmlformats.org/officeDocument/2006/relationships/hyperlink" Target="http://classics.mit.edu/Plato/phaedrus.html" TargetMode="External"/><Relationship Id="rId7" Type="http://schemas.openxmlformats.org/officeDocument/2006/relationships/hyperlink" Target="http://en.wikipedia.org/wiki/Phaedrus_(dialogue)" TargetMode="External"/><Relationship Id="rId8" Type="http://schemas.openxmlformats.org/officeDocument/2006/relationships/hyperlink" Target="http://en.wikipedia.org/wiki/Phaedrus_(dialogue)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cs.cornell.edu/home/kleinber/networks-book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www.soc.duke.edu/~jmoody77/ajs_reprint.pdf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Relationship Id="rId4" Type="http://schemas.openxmlformats.org/officeDocument/2006/relationships/hyperlink" Target="http://jazzfish.livejournal.com/profil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9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311325"/>
            <a:ext cx="77724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Selection &amp; Social Influence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1 - Homophily)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Generated Network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assigned a gender according to gender balance of real network</a:t>
            </a:r>
            <a:endParaRPr sz="2700"/>
          </a:p>
          <a:p>
            <a:pPr indent="-3111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cross-gender edges should not change significantly relative to real network</a:t>
            </a:r>
            <a:endParaRPr sz="27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fraction </a:t>
            </a:r>
            <a:r>
              <a:rPr b="0" i="1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males and </a:t>
            </a:r>
            <a:r>
              <a:rPr b="0" i="1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females:</a:t>
            </a:r>
            <a:endParaRPr sz="27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963458" y="3680722"/>
            <a:ext cx="1608888" cy="367171"/>
            <a:chOff x="0" y="0"/>
            <a:chExt cx="2147483647" cy="2147483646"/>
          </a:xfrm>
        </p:grpSpPr>
        <p:cxnSp>
          <p:nvCxnSpPr>
            <p:cNvPr id="195" name="Google Shape;195;p22"/>
            <p:cNvCxnSpPr/>
            <p:nvPr/>
          </p:nvCxnSpPr>
          <p:spPr>
            <a:xfrm rot="10800000">
              <a:off x="803288250" y="1076682799"/>
              <a:ext cx="540907144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196" name="Google Shape;196;p22"/>
            <p:cNvSpPr/>
            <p:nvPr/>
          </p:nvSpPr>
          <p:spPr>
            <a:xfrm>
              <a:off x="0" y="0"/>
              <a:ext cx="803288252" cy="2147483646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344195394" y="0"/>
              <a:ext cx="803288252" cy="2147483646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963434" y="4213606"/>
            <a:ext cx="1643615" cy="367171"/>
            <a:chOff x="0" y="0"/>
            <a:chExt cx="2147483647" cy="2147483646"/>
          </a:xfrm>
        </p:grpSpPr>
        <p:sp>
          <p:nvSpPr>
            <p:cNvPr id="199" name="Google Shape;199;p22"/>
            <p:cNvSpPr/>
            <p:nvPr/>
          </p:nvSpPr>
          <p:spPr>
            <a:xfrm>
              <a:off x="0" y="0"/>
              <a:ext cx="786291042" cy="2147483646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361192604" y="0"/>
              <a:ext cx="786291042" cy="2147483646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22"/>
            <p:cNvCxnSpPr/>
            <p:nvPr/>
          </p:nvCxnSpPr>
          <p:spPr>
            <a:xfrm rot="10800000">
              <a:off x="786291040" y="1073742526"/>
              <a:ext cx="574901564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grpSp>
        <p:nvGrpSpPr>
          <p:cNvPr id="202" name="Google Shape;202;p22"/>
          <p:cNvGrpSpPr/>
          <p:nvPr/>
        </p:nvGrpSpPr>
        <p:grpSpPr>
          <a:xfrm>
            <a:off x="4570677" y="3668181"/>
            <a:ext cx="1649977" cy="367171"/>
            <a:chOff x="0" y="0"/>
            <a:chExt cx="2147483647" cy="2147483646"/>
          </a:xfrm>
        </p:grpSpPr>
        <p:cxnSp>
          <p:nvCxnSpPr>
            <p:cNvPr id="203" name="Google Shape;203;p22"/>
            <p:cNvCxnSpPr/>
            <p:nvPr/>
          </p:nvCxnSpPr>
          <p:spPr>
            <a:xfrm rot="10800000">
              <a:off x="784657664" y="1076684671"/>
              <a:ext cx="57816818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204" name="Google Shape;204;p22"/>
            <p:cNvSpPr/>
            <p:nvPr/>
          </p:nvSpPr>
          <p:spPr>
            <a:xfrm>
              <a:off x="0" y="0"/>
              <a:ext cx="784657764" cy="2147483646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362827097" y="0"/>
              <a:ext cx="784656549" cy="2147483646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4572480" y="4213606"/>
            <a:ext cx="1635461" cy="367171"/>
            <a:chOff x="0" y="0"/>
            <a:chExt cx="2147483647" cy="2147483646"/>
          </a:xfrm>
        </p:grpSpPr>
        <p:sp>
          <p:nvSpPr>
            <p:cNvPr id="207" name="Google Shape;207;p22"/>
            <p:cNvSpPr/>
            <p:nvPr/>
          </p:nvSpPr>
          <p:spPr>
            <a:xfrm>
              <a:off x="1355575014" y="0"/>
              <a:ext cx="791908632" cy="2147483646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0" y="0"/>
              <a:ext cx="791909859" cy="2147483646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2"/>
            <p:cNvCxnSpPr/>
            <p:nvPr/>
          </p:nvCxnSpPr>
          <p:spPr>
            <a:xfrm rot="10800000">
              <a:off x="791909956" y="1073742526"/>
              <a:ext cx="563665057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210" name="Google Shape;210;p22"/>
          <p:cNvSpPr txBox="1"/>
          <p:nvPr/>
        </p:nvSpPr>
        <p:spPr>
          <a:xfrm>
            <a:off x="2580913" y="3629850"/>
            <a:ext cx="1828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0.45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2818063" y="4162463"/>
            <a:ext cx="16764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0.11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6784800" y="3926719"/>
            <a:ext cx="1752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0.44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304375" y="3813590"/>
            <a:ext cx="381000" cy="615600"/>
          </a:xfrm>
          <a:prstGeom prst="rightBrace">
            <a:avLst>
              <a:gd fmla="val 836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3"/>
          <p:cNvCxnSpPr/>
          <p:nvPr/>
        </p:nvCxnSpPr>
        <p:spPr>
          <a:xfrm rot="10800000">
            <a:off x="1036549" y="2103712"/>
            <a:ext cx="912900" cy="1653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009650" y="457200"/>
            <a:ext cx="73152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 Test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If the fraction of heterogeneous (cross-gender) edges is significantly less than 2</a:t>
            </a:r>
            <a:r>
              <a:rPr b="0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there is evidence for homophily</a:t>
            </a:r>
            <a:endParaRPr sz="3000"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3"/>
          <p:cNvCxnSpPr/>
          <p:nvPr/>
        </p:nvCxnSpPr>
        <p:spPr>
          <a:xfrm rot="10800000">
            <a:off x="1225412" y="2256374"/>
            <a:ext cx="525600" cy="324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22" name="Google Shape;222;p23"/>
          <p:cNvCxnSpPr/>
          <p:nvPr/>
        </p:nvCxnSpPr>
        <p:spPr>
          <a:xfrm rot="10800000">
            <a:off x="1387562" y="4530328"/>
            <a:ext cx="1144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23" name="Google Shape;223;p23"/>
          <p:cNvCxnSpPr/>
          <p:nvPr/>
        </p:nvCxnSpPr>
        <p:spPr>
          <a:xfrm flipH="1" rot="10800000">
            <a:off x="3071812" y="3317138"/>
            <a:ext cx="633300" cy="105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224" name="Google Shape;224;p23"/>
          <p:cNvSpPr/>
          <p:nvPr/>
        </p:nvSpPr>
        <p:spPr>
          <a:xfrm>
            <a:off x="2532062" y="4313634"/>
            <a:ext cx="631800" cy="4335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 flipH="1">
            <a:off x="1317712" y="2102644"/>
            <a:ext cx="1754100" cy="1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26" name="Google Shape;226;p23"/>
          <p:cNvCxnSpPr/>
          <p:nvPr/>
        </p:nvCxnSpPr>
        <p:spPr>
          <a:xfrm rot="10800000">
            <a:off x="1001662" y="2320434"/>
            <a:ext cx="69900" cy="1993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227" name="Google Shape;227;p23"/>
          <p:cNvSpPr/>
          <p:nvPr/>
        </p:nvSpPr>
        <p:spPr>
          <a:xfrm>
            <a:off x="685800" y="1887140"/>
            <a:ext cx="631800" cy="4335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650" y="4313634"/>
            <a:ext cx="631800" cy="4335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3"/>
          <p:cNvCxnSpPr/>
          <p:nvPr/>
        </p:nvCxnSpPr>
        <p:spPr>
          <a:xfrm rot="10800000">
            <a:off x="3422662" y="2103843"/>
            <a:ext cx="315900" cy="1141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230" name="Google Shape;230;p23"/>
          <p:cNvSpPr/>
          <p:nvPr/>
        </p:nvSpPr>
        <p:spPr>
          <a:xfrm>
            <a:off x="1658937" y="2516981"/>
            <a:ext cx="631800" cy="4347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422650" y="3075384"/>
            <a:ext cx="631800" cy="4335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5010150" y="3228975"/>
            <a:ext cx="633300" cy="4335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357687" y="4143375"/>
            <a:ext cx="631800" cy="4335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 flipH="1" rot="10800000">
            <a:off x="2198687" y="2103974"/>
            <a:ext cx="1188900" cy="477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35" name="Google Shape;235;p23"/>
          <p:cNvCxnSpPr/>
          <p:nvPr/>
        </p:nvCxnSpPr>
        <p:spPr>
          <a:xfrm flipH="1">
            <a:off x="1949350" y="2951559"/>
            <a:ext cx="25500" cy="589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36" name="Google Shape;236;p23"/>
          <p:cNvCxnSpPr/>
          <p:nvPr/>
        </p:nvCxnSpPr>
        <p:spPr>
          <a:xfrm flipH="1">
            <a:off x="1295412" y="3911203"/>
            <a:ext cx="430200" cy="465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37" name="Google Shape;237;p23"/>
          <p:cNvCxnSpPr/>
          <p:nvPr/>
        </p:nvCxnSpPr>
        <p:spPr>
          <a:xfrm rot="10800000">
            <a:off x="2171737" y="3911137"/>
            <a:ext cx="452400" cy="465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38" name="Google Shape;238;p23"/>
          <p:cNvCxnSpPr/>
          <p:nvPr/>
        </p:nvCxnSpPr>
        <p:spPr>
          <a:xfrm flipH="1" rot="10800000">
            <a:off x="1974850" y="2103712"/>
            <a:ext cx="1447800" cy="1653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39" name="Google Shape;239;p23"/>
          <p:cNvCxnSpPr/>
          <p:nvPr/>
        </p:nvCxnSpPr>
        <p:spPr>
          <a:xfrm rot="10800000">
            <a:off x="3611612" y="2256178"/>
            <a:ext cx="1492200" cy="1035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40" name="Google Shape;240;p23"/>
          <p:cNvCxnSpPr/>
          <p:nvPr/>
        </p:nvCxnSpPr>
        <p:spPr>
          <a:xfrm rot="10800000">
            <a:off x="4054350" y="3292068"/>
            <a:ext cx="955800" cy="15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41" name="Google Shape;241;p23"/>
          <p:cNvCxnSpPr/>
          <p:nvPr/>
        </p:nvCxnSpPr>
        <p:spPr>
          <a:xfrm>
            <a:off x="3962400" y="3445669"/>
            <a:ext cx="487500" cy="760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42" name="Google Shape;242;p23"/>
          <p:cNvCxnSpPr/>
          <p:nvPr/>
        </p:nvCxnSpPr>
        <p:spPr>
          <a:xfrm flipH="1">
            <a:off x="4897449" y="3662363"/>
            <a:ext cx="430200" cy="544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43" name="Google Shape;243;p23"/>
          <p:cNvCxnSpPr/>
          <p:nvPr/>
        </p:nvCxnSpPr>
        <p:spPr>
          <a:xfrm flipH="1">
            <a:off x="3163987" y="4360069"/>
            <a:ext cx="1193700" cy="170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244" name="Google Shape;244;p23"/>
          <p:cNvCxnSpPr/>
          <p:nvPr/>
        </p:nvCxnSpPr>
        <p:spPr>
          <a:xfrm flipH="1" rot="10800000">
            <a:off x="1974850" y="3292012"/>
            <a:ext cx="1447800" cy="465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245" name="Google Shape;245;p23"/>
          <p:cNvSpPr/>
          <p:nvPr/>
        </p:nvSpPr>
        <p:spPr>
          <a:xfrm>
            <a:off x="3071812" y="1885950"/>
            <a:ext cx="633300" cy="4335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631950" y="3540919"/>
            <a:ext cx="633300" cy="4335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356400" y="1467450"/>
            <a:ext cx="2391300" cy="337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2" l="0" r="-1723" t="-8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on Homophily Test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57200" y="1109700"/>
            <a:ext cx="82296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"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less than" – How significant?  A deviation below the mean is suitable</a:t>
            </a:r>
            <a:endParaRPr sz="2800"/>
          </a:p>
          <a:p>
            <a:pPr indent="-317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network had significantly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2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cross-gender edges?</a:t>
            </a:r>
            <a:endParaRPr sz="28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homophily (i.e., "heterophily")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Male-Female dating relationships</a:t>
            </a:r>
            <a:endParaRPr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24"/>
          <p:cNvGrpSpPr/>
          <p:nvPr/>
        </p:nvGrpSpPr>
        <p:grpSpPr>
          <a:xfrm>
            <a:off x="2722731" y="3888012"/>
            <a:ext cx="3578219" cy="937282"/>
            <a:chOff x="0" y="0"/>
            <a:chExt cx="2147483647" cy="2147483647"/>
          </a:xfrm>
        </p:grpSpPr>
        <p:cxnSp>
          <p:nvCxnSpPr>
            <p:cNvPr id="256" name="Google Shape;256;p24"/>
            <p:cNvCxnSpPr/>
            <p:nvPr/>
          </p:nvCxnSpPr>
          <p:spPr>
            <a:xfrm flipH="1" rot="10800000">
              <a:off x="1400493512" y="420260144"/>
              <a:ext cx="566369050" cy="420259515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257" name="Google Shape;257;p24"/>
            <p:cNvCxnSpPr/>
            <p:nvPr/>
          </p:nvCxnSpPr>
          <p:spPr>
            <a:xfrm>
              <a:off x="1400493512" y="886704008"/>
              <a:ext cx="566369050" cy="840520542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258" name="Google Shape;258;p24"/>
            <p:cNvCxnSpPr/>
            <p:nvPr/>
          </p:nvCxnSpPr>
          <p:spPr>
            <a:xfrm rot="10800000">
              <a:off x="361242008" y="886704008"/>
              <a:ext cx="26775491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259" name="Google Shape;259;p24"/>
            <p:cNvSpPr/>
            <p:nvPr/>
          </p:nvSpPr>
          <p:spPr>
            <a:xfrm>
              <a:off x="0" y="464135400"/>
              <a:ext cx="361242054" cy="842829455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628996919" y="464135400"/>
              <a:ext cx="361242054" cy="842829455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1219872488" y="464135400"/>
              <a:ext cx="361242054" cy="842829455"/>
            </a:xfrm>
            <a:prstGeom prst="ellipse">
              <a:avLst/>
            </a:prstGeom>
            <a:solidFill>
              <a:srgbClr val="DCE6F2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24"/>
            <p:cNvCxnSpPr/>
            <p:nvPr/>
          </p:nvCxnSpPr>
          <p:spPr>
            <a:xfrm rot="10800000">
              <a:off x="990239010" y="886704008"/>
              <a:ext cx="229633477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263" name="Google Shape;263;p24"/>
            <p:cNvSpPr/>
            <p:nvPr/>
          </p:nvSpPr>
          <p:spPr>
            <a:xfrm>
              <a:off x="1786241592" y="0"/>
              <a:ext cx="361242054" cy="840520542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786241592" y="1306963104"/>
              <a:ext cx="361242054" cy="840520542"/>
            </a:xfrm>
            <a:prstGeom prst="ellipse">
              <a:avLst/>
            </a:prstGeom>
            <a:solidFill>
              <a:srgbClr val="FE8A7E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on Homophily Test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200150"/>
            <a:ext cx="8539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 test can be used to test any  characteristic like race, age, native language, preferences, etc.</a:t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characteristics that have more than 2 values, can perform a general version of the same type of calculation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ctrTitle"/>
          </p:nvPr>
        </p:nvSpPr>
        <p:spPr>
          <a:xfrm>
            <a:off x="685800" y="311325"/>
            <a:ext cx="77724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Selection &amp; Social Influence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2 - Selection and Social Influence)</a:t>
            </a:r>
            <a:endParaRPr b="1"/>
          </a:p>
        </p:txBody>
      </p:sp>
      <p:sp>
        <p:nvSpPr>
          <p:cNvPr id="278" name="Google Shape;278;p26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762000" y="1314450"/>
            <a:ext cx="73914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based on Ch 4 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“Networks in Their Surrounding Contexts”)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1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Networks, Crowds and Markets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Easley &amp; Kleinberg (2010)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i="1" lang="en-US" sz="1800">
                <a:solidFill>
                  <a:schemeClr val="dk1"/>
                </a:solidFill>
              </a:rPr>
              <a:t>abbreviated as EK10)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457200" y="1020925"/>
            <a:ext cx="41415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homophily often present in a social </a:t>
            </a:r>
            <a:r>
              <a:rPr lang="en-US" sz="3000"/>
              <a:t>n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etwork?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i="1" sz="30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People tend to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</a:t>
            </a:r>
            <a:r>
              <a:rPr lang="en-US" sz="3000"/>
              <a:t>who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like themselve</a:t>
            </a:r>
            <a:r>
              <a:rPr lang="en-US" sz="3000"/>
              <a:t>s</a:t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50" y="1393353"/>
            <a:ext cx="3962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48075" y="988163"/>
            <a:ext cx="8780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operate at different scales and levels of intentionalit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0" y="1669969"/>
            <a:ext cx="46626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0" i="1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actively choose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that are like yourself among a small group of people</a:t>
            </a:r>
            <a:endParaRPr sz="13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school's population is relatively homogeneous compared to overall population, so your </a:t>
            </a:r>
            <a:r>
              <a:rPr b="0" i="1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compels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to choose friends like yourself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400" y="1739978"/>
            <a:ext cx="3962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 and Immutable Characteristics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457200" y="1371600"/>
            <a:ext cx="8229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operates differently based on type of characteristic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Characteristics that don't change (gender, race) or change consistently with the population (age, generation)</a:t>
            </a:r>
            <a:endParaRPr sz="28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317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Characteristics that can change over time (behaviors, beliefs, interests, opinions)</a:t>
            </a:r>
            <a:endParaRPr sz="2800"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457200" y="1200150"/>
            <a:ext cx="53310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has shown that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(surprise!) people are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susceptible to </a:t>
            </a: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change their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behaviors to more closely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resemble the behaviors of </a:t>
            </a:r>
            <a:b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friends</a:t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nancybenet.com/wp-content/uploads/2013/02/follow-the-crowd.jpg" id="318" name="Google Shape;3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500" y="971550"/>
            <a:ext cx="2667000" cy="34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/>
        </p:nvSpPr>
        <p:spPr>
          <a:xfrm>
            <a:off x="2512800" y="4595775"/>
            <a:ext cx="663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Cartoon credit:</a:t>
            </a:r>
            <a:r>
              <a:rPr i="0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https://www.cartoonstock.com/directory/r/remember_to_follow_the_crowd.asp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762000" y="1314450"/>
            <a:ext cx="73914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based on Ch 4 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“Networks in Their Surrounding Contexts”)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1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Networks, Crowds and Markets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Easley &amp; Kleinberg (2010)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i="1" lang="en-US" sz="1800">
                <a:solidFill>
                  <a:schemeClr val="dk1"/>
                </a:solidFill>
              </a:rPr>
              <a:t>abbreviated as EK10)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and Social Influence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457200" y="1200150"/>
            <a:ext cx="82296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 is reverse of selection</a:t>
            </a:r>
            <a:endParaRPr sz="28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1" lang="en-US" sz="2400" u="none" cap="none" strike="noStrike">
                <a:solidFill>
                  <a:srgbClr val="E06666"/>
                </a:solidFill>
              </a:rPr>
              <a:t>Selection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Individual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drive the formation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i="1"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</a:rPr>
              <a:t>Social influence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Existing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shape people's mutable </a:t>
            </a:r>
            <a:r>
              <a:rPr b="0" i="1" lang="en-US" sz="24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 i="1" sz="2400">
              <a:solidFill>
                <a:srgbClr val="E06666"/>
              </a:solidFill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304800" y="3652838"/>
            <a:ext cx="3962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Characteristics 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6778625" y="3643313"/>
            <a:ext cx="2060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1981200" y="3200400"/>
            <a:ext cx="5410200" cy="457200"/>
          </a:xfrm>
          <a:prstGeom prst="curvedDownArrow">
            <a:avLst>
              <a:gd fmla="val 20383" name="adj1"/>
              <a:gd fmla="val 21296" name="adj2"/>
              <a:gd fmla="val 16200" name="adj3"/>
            </a:avLst>
          </a:prstGeom>
          <a:gradFill>
            <a:gsLst>
              <a:gs pos="0">
                <a:srgbClr val="FFF200"/>
              </a:gs>
              <a:gs pos="44999">
                <a:srgbClr val="FF7A00"/>
              </a:gs>
              <a:gs pos="69999">
                <a:srgbClr val="FF0300"/>
              </a:gs>
              <a:gs pos="100000">
                <a:srgbClr val="4D080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2701962" y="3264913"/>
            <a:ext cx="3968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3200"/>
              <a:buFont typeface="Calibri"/>
              <a:buNone/>
            </a:pPr>
            <a:r>
              <a:rPr b="1" i="1" lang="en-US" sz="3200" u="none" cap="none" strike="noStrik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 i="1"/>
          </a:p>
        </p:txBody>
      </p:sp>
      <p:sp>
        <p:nvSpPr>
          <p:cNvPr id="331" name="Google Shape;331;p32"/>
          <p:cNvSpPr/>
          <p:nvPr/>
        </p:nvSpPr>
        <p:spPr>
          <a:xfrm>
            <a:off x="3273425" y="4233863"/>
            <a:ext cx="2901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</a:t>
            </a:r>
            <a:endParaRPr i="1"/>
          </a:p>
        </p:txBody>
      </p:sp>
      <p:sp>
        <p:nvSpPr>
          <p:cNvPr id="332" name="Google Shape;332;p32"/>
          <p:cNvSpPr/>
          <p:nvPr/>
        </p:nvSpPr>
        <p:spPr>
          <a:xfrm rot="10800000">
            <a:off x="1981200" y="4270772"/>
            <a:ext cx="5410200" cy="457200"/>
          </a:xfrm>
          <a:prstGeom prst="curvedDownArrow">
            <a:avLst>
              <a:gd fmla="val 20383" name="adj1"/>
              <a:gd fmla="val 21296" name="adj2"/>
              <a:gd fmla="val 16200" name="adj3"/>
            </a:avLst>
          </a:prstGeom>
          <a:gradFill>
            <a:gsLst>
              <a:gs pos="0">
                <a:srgbClr val="FFF200"/>
              </a:gs>
              <a:gs pos="44999">
                <a:srgbClr val="FF7A00"/>
              </a:gs>
              <a:gs pos="69999">
                <a:srgbClr val="FF0300"/>
              </a:gs>
              <a:gs pos="100000">
                <a:srgbClr val="4D080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Longitudinal Studies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457200" y="1200150"/>
            <a:ext cx="82296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tell if selection or social influence at play with a single snapshot of a network </a:t>
            </a:r>
            <a:endParaRPr sz="29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238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Longitudinal studies tracking social connections and individual behaviors over time can help researchers uncover effect of social influence</a:t>
            </a:r>
            <a:endParaRPr sz="29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238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behavior change after changes to network, or does network change after changes in behavior?</a:t>
            </a:r>
            <a:endParaRPr sz="2900"/>
          </a:p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Teenage Drug Use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Is d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rug use affected more by selection or social influence?</a:t>
            </a:r>
            <a:endParaRPr sz="2700"/>
          </a:p>
          <a:p>
            <a:pPr indent="-2667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these </a:t>
            </a:r>
            <a:r>
              <a:rPr lang="en-US" sz="2500"/>
              <a:t>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ffects can be helpful in developing interventions</a:t>
            </a:r>
            <a:endParaRPr sz="2300"/>
          </a:p>
          <a:p>
            <a:pPr indent="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drug use displays homophily in a network, targeting </a:t>
            </a:r>
            <a:r>
              <a:rPr b="0" i="1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(get friends to influence other friends to stop) might work best</a:t>
            </a:r>
            <a:endParaRPr sz="2700"/>
          </a:p>
          <a:p>
            <a:pPr indent="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homophily due to </a:t>
            </a:r>
            <a:r>
              <a:rPr b="0" i="1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former drug users may choose new friends and drug-using behavior of others is not strongly affected</a:t>
            </a:r>
            <a:endParaRPr sz="2700"/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 of Obesity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57200" y="1200150"/>
            <a:ext cx="54108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Christakis and Fowler</a:t>
            </a:r>
            <a:r>
              <a:rPr lang="en-US" sz="2800"/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tracked obesity status</a:t>
            </a:r>
            <a:r>
              <a:rPr lang="en-US" sz="2800"/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social network of 12,000 people over</a:t>
            </a:r>
            <a:r>
              <a:rPr lang="en-US" sz="2800"/>
              <a:t>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years</a:t>
            </a:r>
            <a:endParaRPr sz="600"/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homophily based on obesity status</a:t>
            </a:r>
            <a:endParaRPr sz="600"/>
          </a:p>
          <a:p>
            <a:pPr indent="-317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wanted to know why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400" y="1504300"/>
            <a:ext cx="3084625" cy="199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/>
        </p:nvSpPr>
        <p:spPr>
          <a:xfrm>
            <a:off x="114300" y="4555875"/>
            <a:ext cx="8572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>
                <a:latin typeface="Calibri"/>
                <a:ea typeface="Calibri"/>
                <a:cs typeface="Calibri"/>
                <a:sym typeface="Calibri"/>
              </a:rPr>
              <a:t>Christakis &amp; Fowler, </a:t>
            </a:r>
            <a:r>
              <a:rPr i="0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The Spread of Obesity in a Large Social Network over 32 Years</a:t>
            </a:r>
            <a:r>
              <a:rPr i="0" lang="en-US">
                <a:latin typeface="Calibri"/>
                <a:ea typeface="Calibri"/>
                <a:cs typeface="Calibri"/>
                <a:sym typeface="Calibri"/>
              </a:rPr>
              <a:t> (2007)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5871713" y="3495850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Nicholas Christakis: The hidden influence of social networks | TED Talk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Obesity Homophily?</a:t>
            </a:r>
            <a:endParaRPr/>
          </a:p>
        </p:txBody>
      </p: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457200" y="1200150"/>
            <a:ext cx="8229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effects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people choose to befriend others of similar obesity status?</a:t>
            </a:r>
            <a:endParaRPr sz="2500"/>
          </a:p>
          <a:p>
            <a:pPr indent="-4699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Confounding effects of homophily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other factors that correlate with obesity status?</a:t>
            </a:r>
            <a:endParaRPr sz="2500"/>
          </a:p>
          <a:p>
            <a:pPr indent="-46990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if friends changed their obesity status, did it influence person's future obesity status?</a:t>
            </a:r>
            <a:endParaRPr sz="2500"/>
          </a:p>
          <a:p>
            <a:pPr indent="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5143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Discovered significant evidence for hypothesis 3 as well as 1 and 2: Obesity is a type of “contagion” that can spread through social influence!</a:t>
            </a:r>
            <a:endParaRPr sz="2500"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36"/>
          <p:cNvSpPr txBox="1"/>
          <p:nvPr/>
        </p:nvSpPr>
        <p:spPr>
          <a:xfrm>
            <a:off x="114300" y="4555875"/>
            <a:ext cx="8572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>
                <a:latin typeface="Calibri"/>
                <a:ea typeface="Calibri"/>
                <a:cs typeface="Calibri"/>
                <a:sym typeface="Calibri"/>
              </a:rPr>
              <a:t>Christakis &amp; Fowler, </a:t>
            </a:r>
            <a:r>
              <a:rPr i="0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The Spread of Obesity in a Large Social Network over 32 Years (2007)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Homicide is Also Contagious</a:t>
            </a:r>
            <a:endParaRPr/>
          </a:p>
        </p:txBody>
      </p:sp>
      <p:pic>
        <p:nvPicPr>
          <p:cNvPr descr="social-network-gunshot.png"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950" y="1003175"/>
            <a:ext cx="5269708" cy="363497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0" y="4596825"/>
            <a:ext cx="613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Papachristos, Braga, Hureau,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“</a:t>
            </a:r>
            <a:r>
              <a:rPr i="0"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Social Networks and the Risk of Gunshot Injury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”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2012,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7097450" y="2008125"/>
            <a:ext cx="1866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(Boston, link=observed colocation by police)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ston-giant-component.png" id="379" name="Google Shape;3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950" y="956794"/>
            <a:ext cx="4628025" cy="3306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0" y="4262888"/>
            <a:ext cx="9144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 Probability of gunshot victimization is related to one’s network distance to other gunshot victims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7097450" y="2008125"/>
            <a:ext cx="186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(Boston, link=observed colocation by police)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85% of Victims in Giant Component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0" y="4596825"/>
            <a:ext cx="613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Papachristos, Braga, Hureau, 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“</a:t>
            </a:r>
            <a:r>
              <a:rPr i="0"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Social Networks and the Risk of Gunshot Injury</a:t>
            </a: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”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2012,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ability-homicide.png" id="389" name="Google Shape;3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769575"/>
            <a:ext cx="4972051" cy="393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 txBox="1"/>
          <p:nvPr>
            <p:ph type="title"/>
          </p:nvPr>
        </p:nvSpPr>
        <p:spPr>
          <a:xfrm>
            <a:off x="0" y="205978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41% of Homicides in 4% of Population</a:t>
            </a:r>
            <a:endParaRPr/>
          </a:p>
        </p:txBody>
      </p:sp>
      <p:sp>
        <p:nvSpPr>
          <p:cNvPr id="391" name="Google Shape;391;p39"/>
          <p:cNvSpPr txBox="1"/>
          <p:nvPr/>
        </p:nvSpPr>
        <p:spPr>
          <a:xfrm>
            <a:off x="19125" y="4434338"/>
            <a:ext cx="9105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Study: Odds Of Being Murdered Closely Tied To Social Networks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, NPR, 2013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Papachristos and Wildeman,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“Network Exposure and Homicide Victimization in an African American Community”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, 2013</a:t>
            </a:r>
            <a:r>
              <a:rPr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5939625" y="1910700"/>
            <a:ext cx="3009600" cy="3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Link=co-offending arrest records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ctrTitle"/>
          </p:nvPr>
        </p:nvSpPr>
        <p:spPr>
          <a:xfrm>
            <a:off x="685800" y="311325"/>
            <a:ext cx="77724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Selection &amp; Social Influence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3 - Affiliation and Closure)</a:t>
            </a:r>
            <a:endParaRPr b="1"/>
          </a:p>
        </p:txBody>
      </p:sp>
      <p:sp>
        <p:nvSpPr>
          <p:cNvPr id="399" name="Google Shape;399;p40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/>
          <p:nvPr/>
        </p:nvSpPr>
        <p:spPr>
          <a:xfrm>
            <a:off x="762000" y="1314450"/>
            <a:ext cx="73914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based on Ch 4 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“Networks in Their Surrounding Contexts”)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1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Networks, Crowds and Markets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Easley &amp; Kleinberg (2010)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i="1" lang="en-US" sz="1800">
                <a:solidFill>
                  <a:schemeClr val="dk1"/>
                </a:solidFill>
              </a:rPr>
              <a:t>abbreviated as EK10)</a:t>
            </a:r>
            <a:endParaRPr/>
          </a:p>
        </p:txBody>
      </p:sp>
      <p:sp>
        <p:nvSpPr>
          <p:cNvPr id="408" name="Google Shape;408;p4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agments of a papyrus roll of the Phaedrus from the 2nd century AD" id="99" name="Google Shape;99;p15" title="Plato-Phaedru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2686050"/>
            <a:ext cx="2571750" cy="1320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to-book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14350"/>
            <a:ext cx="22479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3429000" y="609600"/>
            <a:ext cx="5127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proverb says that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"birds of a feather flock together";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suppose that equality of years inclines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 to the same pleasures,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begets friendship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…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711900" y="4066675"/>
            <a:ext cx="6562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700" u="sng">
                <a:solidFill>
                  <a:schemeClr val="hlink"/>
                </a:solidFill>
                <a:hlinkClick r:id="rId5"/>
              </a:rPr>
              <a:t>Phaedrus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 by Plato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700" u="sng">
                <a:solidFill>
                  <a:schemeClr val="hlink"/>
                </a:solidFill>
                <a:hlinkClick r:id="rId7"/>
              </a:rPr>
              <a:t>Phaedrus</a:t>
            </a:r>
            <a:r>
              <a:rPr lang="en-US" sz="1700" u="sng">
                <a:solidFill>
                  <a:schemeClr val="hlink"/>
                </a:solidFill>
                <a:hlinkClick r:id="rId8"/>
              </a:rPr>
              <a:t> (dialogue)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(Wikipedia)</a:t>
            </a: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(ca. 370BC) </a:t>
            </a:r>
            <a:endParaRPr sz="13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Social-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Affiliation Network</a:t>
            </a:r>
            <a:endParaRPr/>
          </a:p>
        </p:txBody>
      </p:sp>
      <p:sp>
        <p:nvSpPr>
          <p:cNvPr id="414" name="Google Shape;414;p42"/>
          <p:cNvSpPr txBox="1"/>
          <p:nvPr>
            <p:ph idx="1" type="body"/>
          </p:nvPr>
        </p:nvSpPr>
        <p:spPr>
          <a:xfrm>
            <a:off x="457200" y="1200150"/>
            <a:ext cx="8268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context into the network by showing connections to activities, companies, organizations, neighborhoods, etc.</a:t>
            </a:r>
            <a:endParaRPr sz="2700"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b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700"/>
          </a:p>
          <a:p>
            <a:pPr indent="-3111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Bipartite graph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every edge joins two nodes belonging to different sets (and no edges join nodes that belong to the same set)</a:t>
            </a:r>
            <a:endParaRPr sz="2700"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2298334" y="2245612"/>
            <a:ext cx="3800206" cy="1069780"/>
            <a:chOff x="0" y="0"/>
            <a:chExt cx="2147483647" cy="2147483647"/>
          </a:xfrm>
        </p:grpSpPr>
        <p:cxnSp>
          <p:nvCxnSpPr>
            <p:cNvPr id="416" name="Google Shape;416;p42"/>
            <p:cNvCxnSpPr/>
            <p:nvPr/>
          </p:nvCxnSpPr>
          <p:spPr>
            <a:xfrm rot="10800000">
              <a:off x="768240671" y="388244836"/>
              <a:ext cx="43667466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17" name="Google Shape;417;p42"/>
            <p:cNvSpPr/>
            <p:nvPr/>
          </p:nvSpPr>
          <p:spPr>
            <a:xfrm>
              <a:off x="0" y="0"/>
              <a:ext cx="768240553" cy="77649155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0" y="1370992096"/>
              <a:ext cx="768240553" cy="77649155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204915333" y="0"/>
              <a:ext cx="942568313" cy="77649155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Chess Club</a:t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204915333" y="1370992096"/>
              <a:ext cx="942568313" cy="77649155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  <p:cxnSp>
          <p:nvCxnSpPr>
            <p:cNvPr id="421" name="Google Shape;421;p42"/>
            <p:cNvCxnSpPr/>
            <p:nvPr/>
          </p:nvCxnSpPr>
          <p:spPr>
            <a:xfrm rot="10800000">
              <a:off x="655439726" y="663252894"/>
              <a:ext cx="549475064" cy="109598564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22" name="Google Shape;422;p42"/>
            <p:cNvCxnSpPr/>
            <p:nvPr/>
          </p:nvCxnSpPr>
          <p:spPr>
            <a:xfrm rot="10800000">
              <a:off x="768240671" y="1759238538"/>
              <a:ext cx="43667466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423" name="Google Shape;423;p42"/>
          <p:cNvSpPr txBox="1"/>
          <p:nvPr/>
        </p:nvSpPr>
        <p:spPr>
          <a:xfrm>
            <a:off x="6587850" y="2218566"/>
            <a:ext cx="1828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Affiliations, or </a:t>
            </a:r>
            <a:r>
              <a:rPr b="0" i="1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foci</a:t>
            </a:r>
            <a:endParaRPr i="1"/>
          </a:p>
        </p:txBody>
      </p:sp>
      <p:sp>
        <p:nvSpPr>
          <p:cNvPr id="424" name="Google Shape;424;p42"/>
          <p:cNvSpPr/>
          <p:nvPr/>
        </p:nvSpPr>
        <p:spPr>
          <a:xfrm>
            <a:off x="6329087" y="2244759"/>
            <a:ext cx="258900" cy="1028700"/>
          </a:xfrm>
          <a:prstGeom prst="rightBrace">
            <a:avLst>
              <a:gd fmla="val 340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Social-Affiliation Network</a:t>
            </a:r>
            <a:endParaRPr/>
          </a:p>
        </p:txBody>
      </p:sp>
      <p:sp>
        <p:nvSpPr>
          <p:cNvPr id="431" name="Google Shape;431;p43"/>
          <p:cNvSpPr txBox="1"/>
          <p:nvPr>
            <p:ph idx="1" type="body"/>
          </p:nvPr>
        </p:nvSpPr>
        <p:spPr>
          <a:xfrm>
            <a:off x="457200" y="1200150"/>
            <a:ext cx="8229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edges: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to person: Friendship or other social relationship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to foci: Participation in the focus</a:t>
            </a:r>
            <a:endParaRPr/>
          </a:p>
        </p:txBody>
      </p:sp>
      <p:grpSp>
        <p:nvGrpSpPr>
          <p:cNvPr id="432" name="Google Shape;432;p43"/>
          <p:cNvGrpSpPr/>
          <p:nvPr/>
        </p:nvGrpSpPr>
        <p:grpSpPr>
          <a:xfrm>
            <a:off x="1458849" y="3297423"/>
            <a:ext cx="6024183" cy="1145255"/>
            <a:chOff x="0" y="0"/>
            <a:chExt cx="2147483647" cy="2147483647"/>
          </a:xfrm>
        </p:grpSpPr>
        <p:cxnSp>
          <p:nvCxnSpPr>
            <p:cNvPr id="433" name="Google Shape;433;p43"/>
            <p:cNvCxnSpPr/>
            <p:nvPr/>
          </p:nvCxnSpPr>
          <p:spPr>
            <a:xfrm rot="10800000">
              <a:off x="1277493950" y="362955774"/>
              <a:ext cx="275442898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34" name="Google Shape;434;p43"/>
            <p:cNvSpPr/>
            <p:nvPr/>
          </p:nvSpPr>
          <p:spPr>
            <a:xfrm>
              <a:off x="792909029" y="0"/>
              <a:ext cx="484584976" cy="72590988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1607917603" y="1421573759"/>
              <a:ext cx="484584976" cy="72590988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1552936849" y="0"/>
              <a:ext cx="594546797" cy="725909887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Chess Club</a:t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737928275" y="1421573759"/>
              <a:ext cx="594546797" cy="725909887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  <p:cxnSp>
          <p:nvCxnSpPr>
            <p:cNvPr id="438" name="Google Shape;438;p43"/>
            <p:cNvCxnSpPr/>
            <p:nvPr/>
          </p:nvCxnSpPr>
          <p:spPr>
            <a:xfrm rot="10800000">
              <a:off x="1034931975" y="725909974"/>
              <a:ext cx="0" cy="69566378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39" name="Google Shape;439;p43"/>
            <p:cNvCxnSpPr/>
            <p:nvPr/>
          </p:nvCxnSpPr>
          <p:spPr>
            <a:xfrm>
              <a:off x="1332474839" y="1784528034"/>
              <a:ext cx="275442898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40" name="Google Shape;440;p43"/>
            <p:cNvSpPr/>
            <p:nvPr/>
          </p:nvSpPr>
          <p:spPr>
            <a:xfrm>
              <a:off x="0" y="0"/>
              <a:ext cx="484585328" cy="72590988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0" y="1421573759"/>
              <a:ext cx="484585328" cy="72590988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  <p:cxnSp>
          <p:nvCxnSpPr>
            <p:cNvPr id="442" name="Google Shape;442;p43"/>
            <p:cNvCxnSpPr/>
            <p:nvPr/>
          </p:nvCxnSpPr>
          <p:spPr>
            <a:xfrm rot="10800000">
              <a:off x="484585314" y="362955774"/>
              <a:ext cx="308323372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43" name="Google Shape;443;p43"/>
            <p:cNvCxnSpPr/>
            <p:nvPr/>
          </p:nvCxnSpPr>
          <p:spPr>
            <a:xfrm rot="10800000">
              <a:off x="242562110" y="725909974"/>
              <a:ext cx="0" cy="69566378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444" name="Google Shape;444;p43"/>
          <p:cNvSpPr/>
          <p:nvPr/>
        </p:nvSpPr>
        <p:spPr>
          <a:xfrm>
            <a:off x="558800" y="2064544"/>
            <a:ext cx="2843100" cy="1418100"/>
          </a:xfrm>
          <a:custGeom>
            <a:rect b="b" l="l" r="r" t="t"/>
            <a:pathLst>
              <a:path extrusionOk="0" h="120000" w="120000">
                <a:moveTo>
                  <a:pt x="20808" y="0"/>
                </a:moveTo>
                <a:cubicBezTo>
                  <a:pt x="6341" y="15725"/>
                  <a:pt x="-8124" y="31451"/>
                  <a:pt x="5377" y="45483"/>
                </a:cubicBezTo>
                <a:cubicBezTo>
                  <a:pt x="18879" y="59516"/>
                  <a:pt x="82746" y="71774"/>
                  <a:pt x="101820" y="84193"/>
                </a:cubicBezTo>
                <a:cubicBezTo>
                  <a:pt x="120894" y="96612"/>
                  <a:pt x="120358" y="108306"/>
                  <a:pt x="119822" y="119999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5691187" y="2396728"/>
            <a:ext cx="1554300" cy="1085700"/>
          </a:xfrm>
          <a:custGeom>
            <a:rect b="b" l="l" r="r" t="t"/>
            <a:pathLst>
              <a:path extrusionOk="0" h="120000" w="120000">
                <a:moveTo>
                  <a:pt x="67659" y="0"/>
                </a:moveTo>
                <a:cubicBezTo>
                  <a:pt x="97333" y="8210"/>
                  <a:pt x="127008" y="16421"/>
                  <a:pt x="118529" y="31578"/>
                </a:cubicBezTo>
                <a:cubicBezTo>
                  <a:pt x="110051" y="46736"/>
                  <a:pt x="36515" y="76210"/>
                  <a:pt x="16789" y="90947"/>
                </a:cubicBezTo>
                <a:cubicBezTo>
                  <a:pt x="-2935" y="105684"/>
                  <a:pt x="179" y="120000"/>
                  <a:pt x="179" y="120000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Closure Processes</a:t>
            </a:r>
            <a:endParaRPr/>
          </a:p>
        </p:txBody>
      </p:sp>
      <p:grpSp>
        <p:nvGrpSpPr>
          <p:cNvPr id="452" name="Google Shape;452;p44"/>
          <p:cNvGrpSpPr/>
          <p:nvPr/>
        </p:nvGrpSpPr>
        <p:grpSpPr>
          <a:xfrm>
            <a:off x="698648" y="1264100"/>
            <a:ext cx="3151472" cy="930691"/>
            <a:chOff x="0" y="0"/>
            <a:chExt cx="2147483647" cy="2147483647"/>
          </a:xfrm>
        </p:grpSpPr>
        <p:sp>
          <p:nvSpPr>
            <p:cNvPr id="453" name="Google Shape;453;p44"/>
            <p:cNvSpPr/>
            <p:nvPr/>
          </p:nvSpPr>
          <p:spPr>
            <a:xfrm>
              <a:off x="1221098016" y="0"/>
              <a:ext cx="926385630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0" y="0"/>
              <a:ext cx="926386303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0" y="1254055522"/>
              <a:ext cx="926386303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  <p:cxnSp>
          <p:nvCxnSpPr>
            <p:cNvPr id="456" name="Google Shape;456;p44"/>
            <p:cNvCxnSpPr/>
            <p:nvPr/>
          </p:nvCxnSpPr>
          <p:spPr>
            <a:xfrm rot="10800000">
              <a:off x="926386227" y="446713907"/>
              <a:ext cx="29471244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57" name="Google Shape;457;p44"/>
            <p:cNvCxnSpPr/>
            <p:nvPr/>
          </p:nvCxnSpPr>
          <p:spPr>
            <a:xfrm rot="10800000">
              <a:off x="463708184" y="893428029"/>
              <a:ext cx="0" cy="36062896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58" name="Google Shape;458;p44"/>
            <p:cNvCxnSpPr/>
            <p:nvPr/>
          </p:nvCxnSpPr>
          <p:spPr>
            <a:xfrm flipH="1">
              <a:off x="790365078" y="763136504"/>
              <a:ext cx="566754069" cy="62121242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459" name="Google Shape;459;p44"/>
          <p:cNvSpPr txBox="1"/>
          <p:nvPr/>
        </p:nvSpPr>
        <p:spPr>
          <a:xfrm>
            <a:off x="4387025" y="1174713"/>
            <a:ext cx="304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Triadic closure </a:t>
            </a:r>
            <a:endParaRPr/>
          </a:p>
        </p:txBody>
      </p:sp>
      <p:grpSp>
        <p:nvGrpSpPr>
          <p:cNvPr id="460" name="Google Shape;460;p44"/>
          <p:cNvGrpSpPr/>
          <p:nvPr/>
        </p:nvGrpSpPr>
        <p:grpSpPr>
          <a:xfrm>
            <a:off x="697336" y="2437396"/>
            <a:ext cx="3125651" cy="940082"/>
            <a:chOff x="0" y="0"/>
            <a:chExt cx="2147483647" cy="2147483647"/>
          </a:xfrm>
        </p:grpSpPr>
        <p:sp>
          <p:nvSpPr>
            <p:cNvPr id="461" name="Google Shape;461;p44"/>
            <p:cNvSpPr/>
            <p:nvPr/>
          </p:nvSpPr>
          <p:spPr>
            <a:xfrm>
              <a:off x="17662038" y="0"/>
              <a:ext cx="898680415" cy="88479970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  <p:cxnSp>
          <p:nvCxnSpPr>
            <p:cNvPr id="462" name="Google Shape;462;p44"/>
            <p:cNvCxnSpPr/>
            <p:nvPr/>
          </p:nvCxnSpPr>
          <p:spPr>
            <a:xfrm rot="10800000">
              <a:off x="916342482" y="442399779"/>
              <a:ext cx="297135966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63" name="Google Shape;463;p44"/>
            <p:cNvSpPr/>
            <p:nvPr/>
          </p:nvSpPr>
          <p:spPr>
            <a:xfrm>
              <a:off x="1213478448" y="0"/>
              <a:ext cx="934005198" cy="88479970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0" y="1262683944"/>
              <a:ext cx="934005198" cy="88479970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cxnSp>
          <p:nvCxnSpPr>
            <p:cNvPr id="465" name="Google Shape;465;p44"/>
            <p:cNvCxnSpPr/>
            <p:nvPr/>
          </p:nvCxnSpPr>
          <p:spPr>
            <a:xfrm rot="10800000">
              <a:off x="467521840" y="884799493"/>
              <a:ext cx="0" cy="37788298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66" name="Google Shape;466;p44"/>
            <p:cNvCxnSpPr/>
            <p:nvPr/>
          </p:nvCxnSpPr>
          <p:spPr>
            <a:xfrm flipH="1">
              <a:off x="796864919" y="755767309"/>
              <a:ext cx="553753063" cy="635950523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grpSp>
        <p:nvGrpSpPr>
          <p:cNvPr id="467" name="Google Shape;467;p44"/>
          <p:cNvGrpSpPr/>
          <p:nvPr/>
        </p:nvGrpSpPr>
        <p:grpSpPr>
          <a:xfrm>
            <a:off x="696147" y="3594460"/>
            <a:ext cx="3177459" cy="985719"/>
            <a:chOff x="0" y="0"/>
            <a:chExt cx="2147483647" cy="2147483647"/>
          </a:xfrm>
        </p:grpSpPr>
        <p:cxnSp>
          <p:nvCxnSpPr>
            <p:cNvPr id="468" name="Google Shape;468;p44"/>
            <p:cNvCxnSpPr/>
            <p:nvPr/>
          </p:nvCxnSpPr>
          <p:spPr>
            <a:xfrm>
              <a:off x="918890232" y="421592352"/>
              <a:ext cx="34445589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69" name="Google Shape;469;p44"/>
            <p:cNvSpPr/>
            <p:nvPr/>
          </p:nvSpPr>
          <p:spPr>
            <a:xfrm>
              <a:off x="0" y="0"/>
              <a:ext cx="918890153" cy="8431837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0" y="1304299946"/>
              <a:ext cx="918890153" cy="8431837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cxnSp>
          <p:nvCxnSpPr>
            <p:cNvPr id="471" name="Google Shape;471;p44"/>
            <p:cNvCxnSpPr/>
            <p:nvPr/>
          </p:nvCxnSpPr>
          <p:spPr>
            <a:xfrm>
              <a:off x="459956200" y="843183310"/>
              <a:ext cx="0" cy="461116553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72" name="Google Shape;472;p44"/>
            <p:cNvCxnSpPr/>
            <p:nvPr/>
          </p:nvCxnSpPr>
          <p:spPr>
            <a:xfrm flipH="1">
              <a:off x="783969868" y="739982642"/>
              <a:ext cx="671535112" cy="68728186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73" name="Google Shape;473;p44"/>
            <p:cNvSpPr/>
            <p:nvPr/>
          </p:nvSpPr>
          <p:spPr>
            <a:xfrm>
              <a:off x="1263345497" y="0"/>
              <a:ext cx="884138149" cy="843183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</p:grpSp>
      <p:sp>
        <p:nvSpPr>
          <p:cNvPr id="474" name="Google Shape;474;p44"/>
          <p:cNvSpPr txBox="1"/>
          <p:nvPr/>
        </p:nvSpPr>
        <p:spPr>
          <a:xfrm>
            <a:off x="4426250" y="2216849"/>
            <a:ext cx="3429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closure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closure due to selection</a:t>
            </a:r>
            <a:endParaRPr/>
          </a:p>
        </p:txBody>
      </p:sp>
      <p:sp>
        <p:nvSpPr>
          <p:cNvPr id="475" name="Google Shape;475;p44"/>
          <p:cNvSpPr txBox="1"/>
          <p:nvPr/>
        </p:nvSpPr>
        <p:spPr>
          <a:xfrm>
            <a:off x="4456575" y="3383226"/>
            <a:ext cx="34290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closure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closure due to social influence</a:t>
            </a:r>
            <a:endParaRPr/>
          </a:p>
        </p:txBody>
      </p:sp>
      <p:sp>
        <p:nvSpPr>
          <p:cNvPr id="476" name="Google Shape;476;p4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 About Closure</a:t>
            </a:r>
            <a:endParaRPr/>
          </a:p>
        </p:txBody>
      </p:sp>
      <p:sp>
        <p:nvSpPr>
          <p:cNvPr id="482" name="Google Shape;482;p45"/>
          <p:cNvSpPr txBox="1"/>
          <p:nvPr>
            <p:ph idx="1" type="body"/>
          </p:nvPr>
        </p:nvSpPr>
        <p:spPr>
          <a:xfrm>
            <a:off x="381000" y="1200150"/>
            <a:ext cx="48249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closure: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W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is the probability that two people form a link as a function of the number of foci they are jointly affiliated with?</a:t>
            </a:r>
            <a:endParaRPr sz="2800"/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-3175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closure: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/>
              <a:t>W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is the probability that a person becomes involved in a particular focus as a function of the number of friends who are already involved in it?</a:t>
            </a:r>
            <a:endParaRPr sz="2800"/>
          </a:p>
        </p:txBody>
      </p:sp>
      <p:grpSp>
        <p:nvGrpSpPr>
          <p:cNvPr id="483" name="Google Shape;483;p45"/>
          <p:cNvGrpSpPr/>
          <p:nvPr/>
        </p:nvGrpSpPr>
        <p:grpSpPr>
          <a:xfrm>
            <a:off x="5453752" y="1459912"/>
            <a:ext cx="3125650" cy="940082"/>
            <a:chOff x="0" y="0"/>
            <a:chExt cx="2147483647" cy="2147483647"/>
          </a:xfrm>
        </p:grpSpPr>
        <p:sp>
          <p:nvSpPr>
            <p:cNvPr id="484" name="Google Shape;484;p45"/>
            <p:cNvSpPr/>
            <p:nvPr/>
          </p:nvSpPr>
          <p:spPr>
            <a:xfrm>
              <a:off x="17661298" y="0"/>
              <a:ext cx="898681206" cy="88479955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  <p:cxnSp>
          <p:nvCxnSpPr>
            <p:cNvPr id="485" name="Google Shape;485;p45"/>
            <p:cNvCxnSpPr/>
            <p:nvPr/>
          </p:nvCxnSpPr>
          <p:spPr>
            <a:xfrm rot="10800000">
              <a:off x="916343008" y="442399703"/>
              <a:ext cx="29713600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86" name="Google Shape;486;p45"/>
            <p:cNvSpPr/>
            <p:nvPr/>
          </p:nvSpPr>
          <p:spPr>
            <a:xfrm>
              <a:off x="1213479012" y="0"/>
              <a:ext cx="934004634" cy="88479955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0" y="1262684094"/>
              <a:ext cx="934004634" cy="88479955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cxnSp>
          <p:nvCxnSpPr>
            <p:cNvPr id="488" name="Google Shape;488;p45"/>
            <p:cNvCxnSpPr/>
            <p:nvPr/>
          </p:nvCxnSpPr>
          <p:spPr>
            <a:xfrm rot="10800000">
              <a:off x="467521816" y="884799708"/>
              <a:ext cx="0" cy="37788292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89" name="Google Shape;489;p45"/>
            <p:cNvCxnSpPr/>
            <p:nvPr/>
          </p:nvCxnSpPr>
          <p:spPr>
            <a:xfrm flipH="1">
              <a:off x="796864934" y="755767181"/>
              <a:ext cx="553754452" cy="63595041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90" name="Google Shape;490;p45"/>
            <p:cNvSpPr/>
            <p:nvPr/>
          </p:nvSpPr>
          <p:spPr>
            <a:xfrm>
              <a:off x="1231140640" y="1262684094"/>
              <a:ext cx="898681206" cy="88479955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Ping Pong</a:t>
              </a:r>
              <a:endParaRPr/>
            </a:p>
          </p:txBody>
        </p:sp>
        <p:cxnSp>
          <p:nvCxnSpPr>
            <p:cNvPr id="491" name="Google Shape;491;p45"/>
            <p:cNvCxnSpPr/>
            <p:nvPr/>
          </p:nvCxnSpPr>
          <p:spPr>
            <a:xfrm rot="10800000">
              <a:off x="1679961676" y="884799708"/>
              <a:ext cx="0" cy="37788292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92" name="Google Shape;492;p45"/>
            <p:cNvCxnSpPr/>
            <p:nvPr/>
          </p:nvCxnSpPr>
          <p:spPr>
            <a:xfrm>
              <a:off x="934004480" y="1705083798"/>
              <a:ext cx="29713600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grpSp>
        <p:nvGrpSpPr>
          <p:cNvPr id="493" name="Google Shape;493;p45"/>
          <p:cNvGrpSpPr/>
          <p:nvPr/>
        </p:nvGrpSpPr>
        <p:grpSpPr>
          <a:xfrm>
            <a:off x="5418773" y="3289091"/>
            <a:ext cx="3203280" cy="985719"/>
            <a:chOff x="0" y="0"/>
            <a:chExt cx="2147483647" cy="2147483647"/>
          </a:xfrm>
        </p:grpSpPr>
        <p:cxnSp>
          <p:nvCxnSpPr>
            <p:cNvPr id="494" name="Google Shape;494;p45"/>
            <p:cNvCxnSpPr/>
            <p:nvPr/>
          </p:nvCxnSpPr>
          <p:spPr>
            <a:xfrm>
              <a:off x="911084358" y="421592632"/>
              <a:ext cx="342543282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95" name="Google Shape;495;p45"/>
            <p:cNvSpPr/>
            <p:nvPr/>
          </p:nvSpPr>
          <p:spPr>
            <a:xfrm>
              <a:off x="0" y="0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0" y="1304300083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cxnSp>
          <p:nvCxnSpPr>
            <p:cNvPr id="497" name="Google Shape;497;p45"/>
            <p:cNvCxnSpPr/>
            <p:nvPr/>
          </p:nvCxnSpPr>
          <p:spPr>
            <a:xfrm>
              <a:off x="456048841" y="843183522"/>
              <a:ext cx="0" cy="46111647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498" name="Google Shape;498;p45"/>
            <p:cNvCxnSpPr/>
            <p:nvPr/>
          </p:nvCxnSpPr>
          <p:spPr>
            <a:xfrm flipH="1">
              <a:off x="778323799" y="739981477"/>
              <a:ext cx="664818131" cy="68728310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499" name="Google Shape;499;p45"/>
            <p:cNvSpPr/>
            <p:nvPr/>
          </p:nvSpPr>
          <p:spPr>
            <a:xfrm>
              <a:off x="1253627572" y="0"/>
              <a:ext cx="876627597" cy="84318360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Band</a:t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236399433" y="1304300083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Jill</a:t>
              </a:r>
              <a:endParaRPr/>
            </a:p>
          </p:txBody>
        </p:sp>
        <p:cxnSp>
          <p:nvCxnSpPr>
            <p:cNvPr id="501" name="Google Shape;501;p45"/>
            <p:cNvCxnSpPr/>
            <p:nvPr/>
          </p:nvCxnSpPr>
          <p:spPr>
            <a:xfrm rot="10800000">
              <a:off x="911084430" y="1725890973"/>
              <a:ext cx="325315002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02" name="Google Shape;502;p45"/>
            <p:cNvCxnSpPr/>
            <p:nvPr/>
          </p:nvCxnSpPr>
          <p:spPr>
            <a:xfrm>
              <a:off x="1691434628" y="843183522"/>
              <a:ext cx="0" cy="46111647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503" name="Google Shape;503;p4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 About Closure</a:t>
            </a:r>
            <a:endParaRPr/>
          </a:p>
        </p:txBody>
      </p:sp>
      <p:sp>
        <p:nvSpPr>
          <p:cNvPr id="509" name="Google Shape;509;p46"/>
          <p:cNvSpPr txBox="1"/>
          <p:nvPr>
            <p:ph idx="1" type="body"/>
          </p:nvPr>
        </p:nvSpPr>
        <p:spPr>
          <a:xfrm>
            <a:off x="457200" y="1200150"/>
            <a:ext cx="82296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Sue be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likely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become friends with Alice if they shared more than one friend?</a:t>
            </a:r>
            <a:endParaRPr sz="3000"/>
          </a:p>
          <a:p>
            <a:pPr indent="-3302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is triadic closure dependent on the number of shared friends?</a:t>
            </a:r>
            <a:endParaRPr sz="3000"/>
          </a:p>
          <a:p>
            <a:pPr indent="-3302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formally: What is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two people form a link as a function of the number of mutual friends they share?</a:t>
            </a:r>
            <a:endParaRPr sz="3000"/>
          </a:p>
        </p:txBody>
      </p:sp>
      <p:grpSp>
        <p:nvGrpSpPr>
          <p:cNvPr id="510" name="Google Shape;510;p46"/>
          <p:cNvGrpSpPr/>
          <p:nvPr/>
        </p:nvGrpSpPr>
        <p:grpSpPr>
          <a:xfrm>
            <a:off x="803423" y="3795368"/>
            <a:ext cx="3151472" cy="930691"/>
            <a:chOff x="0" y="0"/>
            <a:chExt cx="2147483647" cy="2147483647"/>
          </a:xfrm>
        </p:grpSpPr>
        <p:sp>
          <p:nvSpPr>
            <p:cNvPr id="511" name="Google Shape;511;p46"/>
            <p:cNvSpPr/>
            <p:nvPr/>
          </p:nvSpPr>
          <p:spPr>
            <a:xfrm>
              <a:off x="1221098016" y="0"/>
              <a:ext cx="926385630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0" y="0"/>
              <a:ext cx="926386303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0" y="1254055522"/>
              <a:ext cx="926386303" cy="89342812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  <p:cxnSp>
          <p:nvCxnSpPr>
            <p:cNvPr id="514" name="Google Shape;514;p46"/>
            <p:cNvCxnSpPr/>
            <p:nvPr/>
          </p:nvCxnSpPr>
          <p:spPr>
            <a:xfrm rot="10800000">
              <a:off x="926386227" y="446713907"/>
              <a:ext cx="29471244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15" name="Google Shape;515;p46"/>
            <p:cNvCxnSpPr/>
            <p:nvPr/>
          </p:nvCxnSpPr>
          <p:spPr>
            <a:xfrm rot="10800000">
              <a:off x="463708184" y="893428029"/>
              <a:ext cx="0" cy="36062896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16" name="Google Shape;516;p46"/>
            <p:cNvCxnSpPr/>
            <p:nvPr/>
          </p:nvCxnSpPr>
          <p:spPr>
            <a:xfrm flipH="1">
              <a:off x="790365078" y="763136504"/>
              <a:ext cx="566754069" cy="62121242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grpSp>
        <p:nvGrpSpPr>
          <p:cNvPr id="517" name="Google Shape;517;p46"/>
          <p:cNvGrpSpPr/>
          <p:nvPr/>
        </p:nvGrpSpPr>
        <p:grpSpPr>
          <a:xfrm>
            <a:off x="5047479" y="3744864"/>
            <a:ext cx="3151472" cy="930692"/>
            <a:chOff x="0" y="0"/>
            <a:chExt cx="2147483646" cy="2147483647"/>
          </a:xfrm>
        </p:grpSpPr>
        <p:sp>
          <p:nvSpPr>
            <p:cNvPr id="518" name="Google Shape;518;p46"/>
            <p:cNvSpPr/>
            <p:nvPr/>
          </p:nvSpPr>
          <p:spPr>
            <a:xfrm>
              <a:off x="1221098052" y="0"/>
              <a:ext cx="926385594" cy="89342797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0" y="0"/>
              <a:ext cx="926386268" cy="89342797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0" y="1254055675"/>
              <a:ext cx="926386268" cy="89342797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  <p:cxnSp>
          <p:nvCxnSpPr>
            <p:cNvPr id="521" name="Google Shape;521;p46"/>
            <p:cNvCxnSpPr/>
            <p:nvPr/>
          </p:nvCxnSpPr>
          <p:spPr>
            <a:xfrm rot="10800000">
              <a:off x="926386274" y="446713830"/>
              <a:ext cx="29471243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22" name="Google Shape;522;p46"/>
            <p:cNvCxnSpPr/>
            <p:nvPr/>
          </p:nvCxnSpPr>
          <p:spPr>
            <a:xfrm rot="10800000">
              <a:off x="463708166" y="893428245"/>
              <a:ext cx="0" cy="3606289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23" name="Google Shape;523;p46"/>
            <p:cNvCxnSpPr/>
            <p:nvPr/>
          </p:nvCxnSpPr>
          <p:spPr>
            <a:xfrm flipH="1">
              <a:off x="790365293" y="763136373"/>
              <a:ext cx="566754047" cy="621212322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524" name="Google Shape;524;p46"/>
            <p:cNvSpPr/>
            <p:nvPr/>
          </p:nvSpPr>
          <p:spPr>
            <a:xfrm>
              <a:off x="1221098052" y="1254055675"/>
              <a:ext cx="926385594" cy="893427971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Moe</a:t>
              </a:r>
              <a:endParaRPr/>
            </a:p>
          </p:txBody>
        </p:sp>
        <p:cxnSp>
          <p:nvCxnSpPr>
            <p:cNvPr id="525" name="Google Shape;525;p46"/>
            <p:cNvCxnSpPr/>
            <p:nvPr/>
          </p:nvCxnSpPr>
          <p:spPr>
            <a:xfrm>
              <a:off x="1683775580" y="893427661"/>
              <a:ext cx="0" cy="3606289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526" name="Google Shape;526;p46"/>
            <p:cNvCxnSpPr/>
            <p:nvPr/>
          </p:nvCxnSpPr>
          <p:spPr>
            <a:xfrm>
              <a:off x="926386349" y="1700769506"/>
              <a:ext cx="294712431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527" name="Google Shape;527;p4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  <p:sp>
        <p:nvSpPr>
          <p:cNvPr id="533" name="Google Shape;533;p47"/>
          <p:cNvSpPr txBox="1"/>
          <p:nvPr>
            <p:ph idx="1" type="body"/>
          </p:nvPr>
        </p:nvSpPr>
        <p:spPr>
          <a:xfrm>
            <a:off x="457200" y="1171850"/>
            <a:ext cx="82296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two snapshots of network at times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500"/>
          </a:p>
          <a:p>
            <a:pPr indent="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46990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identify all pairs of nodes who have exactly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 at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who are not directly connected by an edge</a:t>
            </a:r>
            <a:endParaRPr sz="2500"/>
          </a:p>
          <a:p>
            <a:pPr indent="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46990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 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fraction of these pairs that form an edge by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is the probability that a link will form between two people with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</a:t>
            </a:r>
            <a:endParaRPr sz="2500"/>
          </a:p>
          <a:p>
            <a:pPr indent="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469900" lvl="0" marL="5143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 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function of </a:t>
            </a:r>
            <a:r>
              <a:rPr b="0" i="1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illustrate effect of common friends on link formation</a:t>
            </a:r>
            <a:endParaRPr sz="2500"/>
          </a:p>
        </p:txBody>
      </p:sp>
      <p:sp>
        <p:nvSpPr>
          <p:cNvPr id="534" name="Google Shape;534;p47"/>
          <p:cNvSpPr txBox="1"/>
          <p:nvPr/>
        </p:nvSpPr>
        <p:spPr>
          <a:xfrm>
            <a:off x="1013150" y="4251825"/>
            <a:ext cx="78636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b="0" i="1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k=0, we might become friends, but chances (T(0)) are low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	  k=10, we have a lot of friends in common, so chan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(</a:t>
            </a:r>
            <a: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T(10)) are high</a:t>
            </a:r>
            <a:endParaRPr sz="1300"/>
          </a:p>
        </p:txBody>
      </p:sp>
      <p:sp>
        <p:nvSpPr>
          <p:cNvPr id="535" name="Google Shape;535;p4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48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41" name="Google Shape;541;p48"/>
          <p:cNvSpPr txBox="1"/>
          <p:nvPr>
            <p:ph idx="1" type="body"/>
          </p:nvPr>
        </p:nvSpPr>
        <p:spPr>
          <a:xfrm>
            <a:off x="457200" y="11239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AutoNum type="arabicPeriod"/>
            </a:pPr>
            <a:r>
              <a:rPr lang="en-US"/>
              <a:t>Take two snapshots of network at times </a:t>
            </a:r>
            <a:r>
              <a:rPr i="1" lang="en-US"/>
              <a:t>t</a:t>
            </a:r>
            <a:r>
              <a:rPr baseline="-25000" i="1" lang="en-US"/>
              <a:t>1</a:t>
            </a:r>
            <a:r>
              <a:rPr lang="en-US"/>
              <a:t> and </a:t>
            </a:r>
            <a:r>
              <a:rPr i="1" lang="en-US"/>
              <a:t>t</a:t>
            </a:r>
            <a:r>
              <a:rPr baseline="-25000" i="1" lang="en-US"/>
              <a:t>2</a:t>
            </a:r>
            <a:endParaRPr sz="3000"/>
          </a:p>
        </p:txBody>
      </p:sp>
      <p:cxnSp>
        <p:nvCxnSpPr>
          <p:cNvPr id="542" name="Google Shape;542;p48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543" name="Google Shape;543;p48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44" name="Google Shape;544;p48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8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8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48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48" name="Google Shape;548;p48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8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8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2" name="Google Shape;552;p48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53" name="Google Shape;553;p48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554" name="Google Shape;554;p48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55" name="Google Shape;555;p48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8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48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59" name="Google Shape;559;p48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563" name="Google Shape;563;p4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48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p49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70" name="Google Shape;570;p49"/>
          <p:cNvSpPr txBox="1"/>
          <p:nvPr>
            <p:ph idx="1" type="body"/>
          </p:nvPr>
        </p:nvSpPr>
        <p:spPr>
          <a:xfrm>
            <a:off x="457200" y="11239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For each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identify all pairs of nodes who have exactly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 at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who are not directly connected by an edge</a:t>
            </a:r>
            <a:endParaRPr sz="3000"/>
          </a:p>
        </p:txBody>
      </p:sp>
      <p:cxnSp>
        <p:nvCxnSpPr>
          <p:cNvPr id="571" name="Google Shape;571;p49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572" name="Google Shape;572;p49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73" name="Google Shape;573;p49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9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49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77" name="Google Shape;577;p49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9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1" name="Google Shape;581;p49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82" name="Google Shape;582;p49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583" name="Google Shape;583;p49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84" name="Google Shape;584;p49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9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9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49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88" name="Google Shape;588;p49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9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9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9"/>
          <p:cNvSpPr txBox="1"/>
          <p:nvPr/>
        </p:nvSpPr>
        <p:spPr>
          <a:xfrm>
            <a:off x="4081462" y="3507581"/>
            <a:ext cx="122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/>
          </a:p>
        </p:txBody>
      </p:sp>
      <p:cxnSp>
        <p:nvCxnSpPr>
          <p:cNvPr id="592" name="Google Shape;592;p49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593" name="Google Shape;593;p4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49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50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00" name="Google Shape;600;p50"/>
          <p:cNvSpPr txBox="1"/>
          <p:nvPr>
            <p:ph idx="1" type="body"/>
          </p:nvPr>
        </p:nvSpPr>
        <p:spPr>
          <a:xfrm>
            <a:off x="457200" y="11239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For each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identify all pairs of nodes who have exactly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 at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who are not directly connected by an edge</a:t>
            </a:r>
            <a:endParaRPr sz="3000"/>
          </a:p>
        </p:txBody>
      </p:sp>
      <p:cxnSp>
        <p:nvCxnSpPr>
          <p:cNvPr id="601" name="Google Shape;601;p50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02" name="Google Shape;602;p50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03" name="Google Shape;603;p50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0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0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50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07" name="Google Shape;607;p50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0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0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1" name="Google Shape;611;p50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12" name="Google Shape;612;p50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13" name="Google Shape;613;p50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14" name="Google Shape;614;p50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0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50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18" name="Google Shape;618;p50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p50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22" name="Google Shape;622;p5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50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  <p:sp>
        <p:nvSpPr>
          <p:cNvPr id="624" name="Google Shape;624;p50"/>
          <p:cNvSpPr txBox="1"/>
          <p:nvPr/>
        </p:nvSpPr>
        <p:spPr>
          <a:xfrm>
            <a:off x="4081462" y="3507581"/>
            <a:ext cx="122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9" name="Google Shape;629;p51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30" name="Google Shape;630;p51"/>
          <p:cNvSpPr txBox="1"/>
          <p:nvPr>
            <p:ph idx="1" type="body"/>
          </p:nvPr>
        </p:nvSpPr>
        <p:spPr>
          <a:xfrm>
            <a:off x="457200" y="11239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For each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identify all pairs of nodes who have exactly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 at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who are not directly connected by an edge</a:t>
            </a:r>
            <a:endParaRPr sz="3000"/>
          </a:p>
        </p:txBody>
      </p:sp>
      <p:cxnSp>
        <p:nvCxnSpPr>
          <p:cNvPr id="631" name="Google Shape;631;p51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32" name="Google Shape;632;p51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33" name="Google Shape;633;p51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1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1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51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37" name="Google Shape;637;p51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1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1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42" name="Google Shape;642;p51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43" name="Google Shape;643;p51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44" name="Google Shape;644;p51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1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1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51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48" name="Google Shape;648;p51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1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1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51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52" name="Google Shape;652;p5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51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  <p:sp>
        <p:nvSpPr>
          <p:cNvPr id="654" name="Google Shape;654;p51"/>
          <p:cNvSpPr txBox="1"/>
          <p:nvPr/>
        </p:nvSpPr>
        <p:spPr>
          <a:xfrm>
            <a:off x="4081462" y="3507581"/>
            <a:ext cx="122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200150"/>
            <a:ext cx="44343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friends are more 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you in age, 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race, interests, opinions,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 than a random 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individuals</a:t>
            </a:r>
            <a:endParaRPr sz="3100"/>
          </a:p>
          <a:p>
            <a:pPr indent="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36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principle that we tend to be similar to our friends</a:t>
            </a:r>
            <a:endParaRPr sz="3100"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950" y="1393353"/>
            <a:ext cx="39624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9" name="Google Shape;659;p52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60" name="Google Shape;660;p52"/>
          <p:cNvSpPr txBox="1"/>
          <p:nvPr>
            <p:ph idx="1" type="body"/>
          </p:nvPr>
        </p:nvSpPr>
        <p:spPr>
          <a:xfrm>
            <a:off x="457200" y="11239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For each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identify all pairs of nodes who have exactly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 in common at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who are not directly connected by an edge</a:t>
            </a:r>
            <a:endParaRPr sz="3000"/>
          </a:p>
        </p:txBody>
      </p:sp>
      <p:cxnSp>
        <p:nvCxnSpPr>
          <p:cNvPr id="661" name="Google Shape;661;p52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62" name="Google Shape;662;p52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63" name="Google Shape;663;p52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2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52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67" name="Google Shape;667;p52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2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1" name="Google Shape;671;p52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72" name="Google Shape;672;p52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73" name="Google Shape;673;p52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74" name="Google Shape;674;p52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2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52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78" name="Google Shape;678;p52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52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82" name="Google Shape;682;p5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52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  <p:sp>
        <p:nvSpPr>
          <p:cNvPr id="684" name="Google Shape;684;p52"/>
          <p:cNvSpPr txBox="1"/>
          <p:nvPr/>
        </p:nvSpPr>
        <p:spPr>
          <a:xfrm>
            <a:off x="4132213" y="4004379"/>
            <a:ext cx="1224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685" name="Google Shape;685;p52"/>
          <p:cNvSpPr txBox="1"/>
          <p:nvPr/>
        </p:nvSpPr>
        <p:spPr>
          <a:xfrm>
            <a:off x="4081462" y="3507581"/>
            <a:ext cx="122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53"/>
          <p:cNvCxnSpPr/>
          <p:nvPr/>
        </p:nvCxnSpPr>
        <p:spPr>
          <a:xfrm flipH="1">
            <a:off x="6558012" y="2847975"/>
            <a:ext cx="234900" cy="7656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91" name="Google Shape;691;p53"/>
          <p:cNvSpPr txBox="1"/>
          <p:nvPr>
            <p:ph idx="1" type="body"/>
          </p:nvPr>
        </p:nvSpPr>
        <p:spPr>
          <a:xfrm>
            <a:off x="457200" y="1047750"/>
            <a:ext cx="8229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3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3000"/>
              <a:t> Define </a:t>
            </a:r>
            <a:r>
              <a:rPr i="1" lang="en-US" sz="3000"/>
              <a:t>T(k)</a:t>
            </a:r>
            <a:r>
              <a:rPr lang="en-US" sz="3000"/>
              <a:t> = fraction of pairs that form an edge by </a:t>
            </a:r>
            <a:r>
              <a:rPr i="1" lang="en-US" sz="3000"/>
              <a:t>t</a:t>
            </a:r>
            <a:r>
              <a:rPr baseline="-25000" i="1" lang="en-US" sz="3000"/>
              <a:t>2</a:t>
            </a:r>
            <a:r>
              <a:rPr lang="en-US" sz="3000"/>
              <a:t>. This is the probability that a link will form between two people with </a:t>
            </a:r>
            <a:r>
              <a:rPr i="1" lang="en-US" sz="3000"/>
              <a:t>k</a:t>
            </a:r>
            <a:r>
              <a:rPr lang="en-US" sz="3000"/>
              <a:t> friends in common</a:t>
            </a:r>
            <a:endParaRPr sz="3000"/>
          </a:p>
        </p:txBody>
      </p:sp>
      <p:cxnSp>
        <p:nvCxnSpPr>
          <p:cNvPr id="692" name="Google Shape;692;p53"/>
          <p:cNvCxnSpPr/>
          <p:nvPr/>
        </p:nvCxnSpPr>
        <p:spPr>
          <a:xfrm rot="10800000">
            <a:off x="1735274" y="3218268"/>
            <a:ext cx="617400" cy="265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693" name="Google Shape;693;p53"/>
          <p:cNvCxnSpPr/>
          <p:nvPr/>
        </p:nvCxnSpPr>
        <p:spPr>
          <a:xfrm flipH="1">
            <a:off x="1561950" y="2847975"/>
            <a:ext cx="9336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94" name="Google Shape;694;p53"/>
          <p:cNvSpPr/>
          <p:nvPr/>
        </p:nvSpPr>
        <p:spPr>
          <a:xfrm>
            <a:off x="1195387" y="28479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3"/>
          <p:cNvSpPr/>
          <p:nvPr/>
        </p:nvSpPr>
        <p:spPr>
          <a:xfrm>
            <a:off x="2260600" y="342066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3"/>
          <p:cNvSpPr/>
          <p:nvPr/>
        </p:nvSpPr>
        <p:spPr>
          <a:xfrm>
            <a:off x="2495550" y="2631281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53"/>
          <p:cNvCxnSpPr/>
          <p:nvPr/>
        </p:nvCxnSpPr>
        <p:spPr>
          <a:xfrm flipH="1" rot="10800000">
            <a:off x="3041650" y="4019597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698" name="Google Shape;698;p53"/>
          <p:cNvSpPr/>
          <p:nvPr/>
        </p:nvSpPr>
        <p:spPr>
          <a:xfrm>
            <a:off x="3462337" y="3802856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3"/>
          <p:cNvSpPr/>
          <p:nvPr/>
        </p:nvSpPr>
        <p:spPr>
          <a:xfrm>
            <a:off x="2501900" y="4219575"/>
            <a:ext cx="6318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3"/>
          <p:cNvSpPr/>
          <p:nvPr/>
        </p:nvSpPr>
        <p:spPr>
          <a:xfrm>
            <a:off x="3462337" y="3146822"/>
            <a:ext cx="633300" cy="433200"/>
          </a:xfrm>
          <a:prstGeom prst="ellipse">
            <a:avLst/>
          </a:prstGeom>
          <a:solidFill>
            <a:srgbClr val="E9EAF7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3"/>
          <p:cNvSpPr txBox="1"/>
          <p:nvPr/>
        </p:nvSpPr>
        <p:spPr>
          <a:xfrm>
            <a:off x="1080125" y="4399350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2" name="Google Shape;702;p53"/>
          <p:cNvSpPr txBox="1"/>
          <p:nvPr/>
        </p:nvSpPr>
        <p:spPr>
          <a:xfrm>
            <a:off x="5545200" y="4399346"/>
            <a:ext cx="1224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703" name="Google Shape;703;p53"/>
          <p:cNvCxnSpPr/>
          <p:nvPr/>
        </p:nvCxnSpPr>
        <p:spPr>
          <a:xfrm rot="10800000">
            <a:off x="5716724" y="3193256"/>
            <a:ext cx="617400" cy="266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cxnSp>
        <p:nvCxnSpPr>
          <p:cNvPr id="704" name="Google Shape;704;p53"/>
          <p:cNvCxnSpPr/>
          <p:nvPr/>
        </p:nvCxnSpPr>
        <p:spPr>
          <a:xfrm flipH="1">
            <a:off x="5545199" y="2824163"/>
            <a:ext cx="931800" cy="21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705" name="Google Shape;705;p53"/>
          <p:cNvSpPr/>
          <p:nvPr/>
        </p:nvSpPr>
        <p:spPr>
          <a:xfrm>
            <a:off x="5176837" y="28241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6242050" y="3396853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3"/>
          <p:cNvSpPr/>
          <p:nvPr/>
        </p:nvSpPr>
        <p:spPr>
          <a:xfrm>
            <a:off x="6477000" y="2606278"/>
            <a:ext cx="631800" cy="4344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53"/>
          <p:cNvCxnSpPr/>
          <p:nvPr/>
        </p:nvCxnSpPr>
        <p:spPr>
          <a:xfrm flipH="1" rot="10800000">
            <a:off x="7023100" y="3995784"/>
            <a:ext cx="684300" cy="298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709" name="Google Shape;709;p53"/>
          <p:cNvSpPr/>
          <p:nvPr/>
        </p:nvSpPr>
        <p:spPr>
          <a:xfrm>
            <a:off x="7445375" y="3779044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3"/>
          <p:cNvSpPr/>
          <p:nvPr/>
        </p:nvSpPr>
        <p:spPr>
          <a:xfrm>
            <a:off x="6483350" y="4195763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3"/>
          <p:cNvSpPr/>
          <p:nvPr/>
        </p:nvSpPr>
        <p:spPr>
          <a:xfrm>
            <a:off x="7445375" y="3123009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53"/>
          <p:cNvCxnSpPr/>
          <p:nvPr/>
        </p:nvCxnSpPr>
        <p:spPr>
          <a:xfrm rot="10800000">
            <a:off x="7761287" y="3556143"/>
            <a:ext cx="0" cy="222900"/>
          </a:xfrm>
          <a:prstGeom prst="straightConnector1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10"/>
              </a:srgbClr>
            </a:outerShdw>
          </a:effectLst>
        </p:spPr>
      </p:cxnSp>
      <p:sp>
        <p:nvSpPr>
          <p:cNvPr id="713" name="Google Shape;713;p5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4" name="Google Shape;714;p53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  <p:sp>
        <p:nvSpPr>
          <p:cNvPr id="715" name="Google Shape;715;p53"/>
          <p:cNvSpPr txBox="1"/>
          <p:nvPr/>
        </p:nvSpPr>
        <p:spPr>
          <a:xfrm>
            <a:off x="7150700" y="2557462"/>
            <a:ext cx="1603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T(1)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1/1</a:t>
            </a:r>
            <a:endParaRPr/>
          </a:p>
        </p:txBody>
      </p:sp>
      <p:sp>
        <p:nvSpPr>
          <p:cNvPr id="716" name="Google Shape;716;p53"/>
          <p:cNvSpPr txBox="1"/>
          <p:nvPr/>
        </p:nvSpPr>
        <p:spPr>
          <a:xfrm>
            <a:off x="7423425" y="4191018"/>
            <a:ext cx="1603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T(0)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1/11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4"/>
          <p:cNvSpPr txBox="1"/>
          <p:nvPr>
            <p:ph idx="1" type="body"/>
          </p:nvPr>
        </p:nvSpPr>
        <p:spPr>
          <a:xfrm>
            <a:off x="457200" y="1047750"/>
            <a:ext cx="82296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Plot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function of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illustrate effect of common friends on link formation</a:t>
            </a:r>
            <a:endParaRPr sz="30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4"/>
          <p:cNvSpPr txBox="1"/>
          <p:nvPr/>
        </p:nvSpPr>
        <p:spPr>
          <a:xfrm>
            <a:off x="457200" y="2800350"/>
            <a:ext cx="1452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 of link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</a:t>
            </a:r>
            <a:endParaRPr/>
          </a:p>
        </p:txBody>
      </p:sp>
      <p:sp>
        <p:nvSpPr>
          <p:cNvPr id="723" name="Google Shape;723;p54"/>
          <p:cNvSpPr txBox="1"/>
          <p:nvPr/>
        </p:nvSpPr>
        <p:spPr>
          <a:xfrm>
            <a:off x="3352800" y="4154102"/>
            <a:ext cx="3429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Friends in common</a:t>
            </a:r>
            <a:endParaRPr/>
          </a:p>
        </p:txBody>
      </p:sp>
      <p:cxnSp>
        <p:nvCxnSpPr>
          <p:cNvPr id="724" name="Google Shape;724;p54"/>
          <p:cNvCxnSpPr/>
          <p:nvPr/>
        </p:nvCxnSpPr>
        <p:spPr>
          <a:xfrm rot="10800000">
            <a:off x="2090737" y="2000400"/>
            <a:ext cx="0" cy="2228700"/>
          </a:xfrm>
          <a:prstGeom prst="straightConnector1">
            <a:avLst/>
          </a:prstGeom>
          <a:noFill/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725" name="Google Shape;725;p54"/>
          <p:cNvCxnSpPr/>
          <p:nvPr/>
        </p:nvCxnSpPr>
        <p:spPr>
          <a:xfrm>
            <a:off x="2090737" y="4229100"/>
            <a:ext cx="6138900" cy="0"/>
          </a:xfrm>
          <a:prstGeom prst="straightConnector1">
            <a:avLst/>
          </a:prstGeom>
          <a:noFill/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726" name="Google Shape;726;p54"/>
          <p:cNvSpPr/>
          <p:nvPr/>
        </p:nvSpPr>
        <p:spPr>
          <a:xfrm>
            <a:off x="2266950" y="2228850"/>
            <a:ext cx="5124600" cy="18111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5846" y="111560"/>
                  <a:pt x="11692" y="103120"/>
                  <a:pt x="16984" y="100425"/>
                </a:cubicBezTo>
                <a:cubicBezTo>
                  <a:pt x="22276" y="97730"/>
                  <a:pt x="26646" y="109077"/>
                  <a:pt x="31753" y="103829"/>
                </a:cubicBezTo>
                <a:cubicBezTo>
                  <a:pt x="36861" y="98581"/>
                  <a:pt x="41907" y="74042"/>
                  <a:pt x="47630" y="68936"/>
                </a:cubicBezTo>
                <a:cubicBezTo>
                  <a:pt x="53353" y="63829"/>
                  <a:pt x="60430" y="77588"/>
                  <a:pt x="66092" y="73191"/>
                </a:cubicBezTo>
                <a:cubicBezTo>
                  <a:pt x="71753" y="68794"/>
                  <a:pt x="75569" y="48226"/>
                  <a:pt x="81600" y="42553"/>
                </a:cubicBezTo>
                <a:cubicBezTo>
                  <a:pt x="87630" y="36879"/>
                  <a:pt x="95876" y="46241"/>
                  <a:pt x="102276" y="39148"/>
                </a:cubicBezTo>
                <a:cubicBezTo>
                  <a:pt x="108676" y="32056"/>
                  <a:pt x="114338" y="16028"/>
                  <a:pt x="120000" y="0"/>
                </a:cubicBezTo>
              </a:path>
            </a:pathLst>
          </a:cu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8" name="Google Shape;728;p54"/>
          <p:cNvSpPr txBox="1"/>
          <p:nvPr>
            <p:ph type="title"/>
          </p:nvPr>
        </p:nvSpPr>
        <p:spPr>
          <a:xfrm>
            <a:off x="204175" y="205975"/>
            <a:ext cx="878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Methodology: Measuring Triadic Closure</a:t>
            </a:r>
            <a:endParaRPr sz="4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5"/>
          <p:cNvSpPr txBox="1"/>
          <p:nvPr>
            <p:ph type="ctrTitle"/>
          </p:nvPr>
        </p:nvSpPr>
        <p:spPr>
          <a:xfrm>
            <a:off x="685800" y="311325"/>
            <a:ext cx="8103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Selection &amp; Social Influence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4 - Closure in Real-World Networks)</a:t>
            </a:r>
            <a:endParaRPr b="1"/>
          </a:p>
        </p:txBody>
      </p:sp>
      <p:sp>
        <p:nvSpPr>
          <p:cNvPr id="734" name="Google Shape;734;p55"/>
          <p:cNvSpPr txBox="1"/>
          <p:nvPr/>
        </p:nvSpPr>
        <p:spPr>
          <a:xfrm>
            <a:off x="1371600" y="23943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5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736" name="Google Shape;73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5"/>
          <p:cNvSpPr txBox="1"/>
          <p:nvPr/>
        </p:nvSpPr>
        <p:spPr>
          <a:xfrm>
            <a:off x="255400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6"/>
          <p:cNvSpPr txBox="1"/>
          <p:nvPr/>
        </p:nvSpPr>
        <p:spPr>
          <a:xfrm>
            <a:off x="762000" y="1314450"/>
            <a:ext cx="73914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based on Ch 4 (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“Networks in Their Surrounding Contexts”)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1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Networks, Crowds and Markets</a:t>
            </a: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Easley &amp; Kleinberg (2010)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i="1" lang="en-US" sz="1800">
                <a:solidFill>
                  <a:schemeClr val="dk1"/>
                </a:solidFill>
              </a:rPr>
              <a:t>abbreviated as EK10)</a:t>
            </a:r>
            <a:endParaRPr/>
          </a:p>
        </p:txBody>
      </p:sp>
      <p:sp>
        <p:nvSpPr>
          <p:cNvPr id="743" name="Google Shape;743;p5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Social Network</a:t>
            </a:r>
            <a:endParaRPr/>
          </a:p>
        </p:txBody>
      </p:sp>
      <p:sp>
        <p:nvSpPr>
          <p:cNvPr id="749" name="Google Shape;749;p57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Kossinets and Watts (2006) examined email communication of 22,000 students over one year at a large US university </a:t>
            </a:r>
            <a:endParaRPr sz="27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link between two people if an email was sent between the two in the last 60 days</a:t>
            </a:r>
            <a:endParaRPr sz="27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snapshot is one day apart</a:t>
            </a:r>
            <a:endParaRPr sz="27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 sz="500"/>
          </a:p>
          <a:p>
            <a:pPr indent="-3111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1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averaged over multiple pairs of snapshots</a:t>
            </a:r>
            <a:endParaRPr sz="27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974075"/>
            <a:ext cx="5629275" cy="366474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Triadic Closure in Email Data Set</a:t>
            </a:r>
            <a:endParaRPr/>
          </a:p>
        </p:txBody>
      </p:sp>
      <p:grpSp>
        <p:nvGrpSpPr>
          <p:cNvPr id="757" name="Google Shape;757;p58"/>
          <p:cNvGrpSpPr/>
          <p:nvPr/>
        </p:nvGrpSpPr>
        <p:grpSpPr>
          <a:xfrm>
            <a:off x="2543765" y="2332925"/>
            <a:ext cx="1786860" cy="1705850"/>
            <a:chOff x="0" y="0"/>
            <a:chExt cx="2147483647" cy="2147483647"/>
          </a:xfrm>
        </p:grpSpPr>
        <p:sp>
          <p:nvSpPr>
            <p:cNvPr id="758" name="Google Shape;758;p58"/>
            <p:cNvSpPr/>
            <p:nvPr/>
          </p:nvSpPr>
          <p:spPr>
            <a:xfrm rot="5040000">
              <a:off x="-306621631" y="1452800701"/>
              <a:ext cx="1342676102" cy="41363936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8"/>
            <p:cNvSpPr txBox="1"/>
            <p:nvPr/>
          </p:nvSpPr>
          <p:spPr>
            <a:xfrm>
              <a:off x="112171567" y="0"/>
              <a:ext cx="2035312079" cy="1341571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6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Almost no emails exchanged when no friends in common</a:t>
              </a:r>
              <a:endParaRPr sz="1200"/>
            </a:p>
          </p:txBody>
        </p:sp>
      </p:grpSp>
      <p:sp>
        <p:nvSpPr>
          <p:cNvPr id="760" name="Google Shape;760;p58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4.9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  <p:sp>
        <p:nvSpPr>
          <p:cNvPr id="761" name="Google Shape;761;p58"/>
          <p:cNvSpPr txBox="1"/>
          <p:nvPr/>
        </p:nvSpPr>
        <p:spPr>
          <a:xfrm>
            <a:off x="4572000" y="1371600"/>
            <a:ext cx="1120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</a:t>
            </a:r>
            <a:endParaRPr sz="1200"/>
          </a:p>
        </p:txBody>
      </p:sp>
      <p:cxnSp>
        <p:nvCxnSpPr>
          <p:cNvPr id="762" name="Google Shape;762;p58"/>
          <p:cNvCxnSpPr/>
          <p:nvPr/>
        </p:nvCxnSpPr>
        <p:spPr>
          <a:xfrm flipH="1" rot="10800000">
            <a:off x="5562600" y="1428900"/>
            <a:ext cx="990600" cy="5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3" name="Google Shape;763;p58"/>
          <p:cNvSpPr txBox="1"/>
          <p:nvPr/>
        </p:nvSpPr>
        <p:spPr>
          <a:xfrm>
            <a:off x="4267200" y="1924050"/>
            <a:ext cx="160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model</a:t>
            </a:r>
            <a:endParaRPr sz="1200"/>
          </a:p>
        </p:txBody>
      </p:sp>
      <p:cxnSp>
        <p:nvCxnSpPr>
          <p:cNvPr id="764" name="Google Shape;764;p58"/>
          <p:cNvCxnSpPr/>
          <p:nvPr/>
        </p:nvCxnSpPr>
        <p:spPr>
          <a:xfrm flipH="1">
            <a:off x="4800600" y="2228850"/>
            <a:ext cx="152400" cy="7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5" name="Google Shape;765;p58"/>
          <p:cNvSpPr txBox="1"/>
          <p:nvPr/>
        </p:nvSpPr>
        <p:spPr>
          <a:xfrm>
            <a:off x="5943600" y="3219450"/>
            <a:ext cx="142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conservative simple model</a:t>
            </a:r>
            <a:endParaRPr sz="1200"/>
          </a:p>
        </p:txBody>
      </p:sp>
      <p:cxnSp>
        <p:nvCxnSpPr>
          <p:cNvPr id="766" name="Google Shape;766;p58"/>
          <p:cNvCxnSpPr/>
          <p:nvPr/>
        </p:nvCxnSpPr>
        <p:spPr>
          <a:xfrm rot="10800000">
            <a:off x="5410200" y="3028950"/>
            <a:ext cx="762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7" name="Google Shape;767;p5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974075"/>
            <a:ext cx="5629275" cy="3664744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Triadic Closure in Email Data Set</a:t>
            </a:r>
            <a:endParaRPr/>
          </a:p>
        </p:txBody>
      </p:sp>
      <p:grpSp>
        <p:nvGrpSpPr>
          <p:cNvPr id="774" name="Google Shape;774;p59"/>
          <p:cNvGrpSpPr/>
          <p:nvPr/>
        </p:nvGrpSpPr>
        <p:grpSpPr>
          <a:xfrm>
            <a:off x="2842557" y="2317858"/>
            <a:ext cx="1676156" cy="1678528"/>
            <a:chOff x="0" y="0"/>
            <a:chExt cx="2147483647" cy="2147483647"/>
          </a:xfrm>
        </p:grpSpPr>
        <p:sp>
          <p:nvSpPr>
            <p:cNvPr id="775" name="Google Shape;775;p59"/>
            <p:cNvSpPr/>
            <p:nvPr/>
          </p:nvSpPr>
          <p:spPr>
            <a:xfrm rot="5040000">
              <a:off x="-388795885" y="1307252637"/>
              <a:ext cx="1703262307" cy="50045802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9"/>
            <p:cNvSpPr txBox="1"/>
            <p:nvPr/>
          </p:nvSpPr>
          <p:spPr>
            <a:xfrm>
              <a:off x="130547938" y="0"/>
              <a:ext cx="2016935708" cy="967494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Significant increase going from 1 to 2 friends</a:t>
              </a:r>
              <a:endParaRPr sz="1000"/>
            </a:p>
          </p:txBody>
        </p:sp>
        <p:sp>
          <p:nvSpPr>
            <p:cNvPr id="777" name="Google Shape;777;p59"/>
            <p:cNvSpPr/>
            <p:nvPr/>
          </p:nvSpPr>
          <p:spPr>
            <a:xfrm rot="5040000">
              <a:off x="423033963" y="1253067877"/>
              <a:ext cx="1431979698" cy="4204876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59"/>
          <p:cNvGrpSpPr/>
          <p:nvPr/>
        </p:nvGrpSpPr>
        <p:grpSpPr>
          <a:xfrm>
            <a:off x="3820350" y="992931"/>
            <a:ext cx="2859741" cy="1215693"/>
            <a:chOff x="0" y="0"/>
            <a:chExt cx="2147483647" cy="2147483647"/>
          </a:xfrm>
        </p:grpSpPr>
        <p:sp>
          <p:nvSpPr>
            <p:cNvPr id="779" name="Google Shape;779;p59"/>
            <p:cNvSpPr txBox="1"/>
            <p:nvPr/>
          </p:nvSpPr>
          <p:spPr>
            <a:xfrm>
              <a:off x="0" y="501841660"/>
              <a:ext cx="1182668424" cy="1645641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Significant increase but on much smaller subpopulation</a:t>
              </a:r>
              <a:endParaRPr sz="1000"/>
            </a:p>
          </p:txBody>
        </p:sp>
        <p:sp>
          <p:nvSpPr>
            <p:cNvPr id="780" name="Google Shape;780;p59"/>
            <p:cNvSpPr/>
            <p:nvPr/>
          </p:nvSpPr>
          <p:spPr>
            <a:xfrm rot="-2940000">
              <a:off x="1146213376" y="479287614"/>
              <a:ext cx="1009563465" cy="6870559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9"/>
            <p:cNvSpPr/>
            <p:nvPr/>
          </p:nvSpPr>
          <p:spPr>
            <a:xfrm rot="-1200000">
              <a:off x="1244667275" y="1206602377"/>
              <a:ext cx="500532342" cy="7070235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5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3" name="Google Shape;783;p59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4.9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3" y="974075"/>
            <a:ext cx="5629275" cy="3664744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Triadic Closure in Email Data Set</a:t>
            </a:r>
            <a:endParaRPr/>
          </a:p>
        </p:txBody>
      </p:sp>
      <p:sp>
        <p:nvSpPr>
          <p:cNvPr id="790" name="Google Shape;790;p60"/>
          <p:cNvSpPr txBox="1"/>
          <p:nvPr/>
        </p:nvSpPr>
        <p:spPr>
          <a:xfrm>
            <a:off x="3810000" y="1101400"/>
            <a:ext cx="21336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None/>
            </a:pP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Baseline model: probability </a:t>
            </a:r>
            <a:r>
              <a:rPr b="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 of forming link when </a:t>
            </a:r>
            <a:r>
              <a:rPr b="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 friends in common</a:t>
            </a:r>
            <a:b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b="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(k) </a:t>
            </a: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= 1 – (1 – </a:t>
            </a:r>
            <a:r>
              <a:rPr b="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1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200"/>
          </a:p>
        </p:txBody>
      </p:sp>
      <p:sp>
        <p:nvSpPr>
          <p:cNvPr id="791" name="Google Shape;791;p60"/>
          <p:cNvSpPr/>
          <p:nvPr/>
        </p:nvSpPr>
        <p:spPr>
          <a:xfrm rot="2041778">
            <a:off x="4741698" y="2567370"/>
            <a:ext cx="519458" cy="1493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20105" y="42058"/>
                  <a:pt x="40210" y="84117"/>
                  <a:pt x="51789" y="91764"/>
                </a:cubicBezTo>
                <a:cubicBezTo>
                  <a:pt x="63368" y="99411"/>
                  <a:pt x="58105" y="41176"/>
                  <a:pt x="69473" y="45882"/>
                </a:cubicBezTo>
                <a:cubicBezTo>
                  <a:pt x="80842" y="50588"/>
                  <a:pt x="100421" y="85294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0"/>
          <p:cNvSpPr/>
          <p:nvPr/>
        </p:nvSpPr>
        <p:spPr>
          <a:xfrm rot="-8169774">
            <a:off x="6255487" y="2571964"/>
            <a:ext cx="397193" cy="22335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20105" y="42058"/>
                  <a:pt x="40210" y="84117"/>
                  <a:pt x="51789" y="91764"/>
                </a:cubicBezTo>
                <a:cubicBezTo>
                  <a:pt x="63368" y="99411"/>
                  <a:pt x="58105" y="41176"/>
                  <a:pt x="69473" y="45882"/>
                </a:cubicBezTo>
                <a:cubicBezTo>
                  <a:pt x="80842" y="50588"/>
                  <a:pt x="100421" y="85294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0"/>
          <p:cNvSpPr txBox="1"/>
          <p:nvPr/>
        </p:nvSpPr>
        <p:spPr>
          <a:xfrm>
            <a:off x="5498225" y="2899200"/>
            <a:ext cx="1941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None/>
            </a:pPr>
            <a:r>
              <a:rPr b="0" i="1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b="0" i="1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(k) </a:t>
            </a:r>
            <a:r>
              <a:rPr b="0" i="0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= 1 – (1 – </a:t>
            </a:r>
            <a:r>
              <a:rPr b="0" i="1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1" lang="en-US" sz="15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endParaRPr sz="1100"/>
          </a:p>
        </p:txBody>
      </p:sp>
      <p:sp>
        <p:nvSpPr>
          <p:cNvPr id="794" name="Google Shape;794;p60"/>
          <p:cNvSpPr txBox="1"/>
          <p:nvPr/>
        </p:nvSpPr>
        <p:spPr>
          <a:xfrm>
            <a:off x="2535325" y="2692513"/>
            <a:ext cx="2511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probability of sending email,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relationship is independent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completely realistic)</a:t>
            </a:r>
            <a:endParaRPr sz="1100"/>
          </a:p>
        </p:txBody>
      </p:sp>
      <p:sp>
        <p:nvSpPr>
          <p:cNvPr id="795" name="Google Shape;795;p6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6" name="Google Shape;796;p60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4.9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Social Network</a:t>
            </a:r>
            <a:endParaRPr/>
          </a:p>
        </p:txBody>
      </p:sp>
      <p:sp>
        <p:nvSpPr>
          <p:cNvPr id="802" name="Google Shape;802;p61"/>
          <p:cNvSpPr txBox="1"/>
          <p:nvPr>
            <p:ph idx="1" type="body"/>
          </p:nvPr>
        </p:nvSpPr>
        <p:spPr>
          <a:xfrm>
            <a:off x="457200" y="1200150"/>
            <a:ext cx="82296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evaluate focal closure, Kossinets and Watts obtained class schedules for 22,000 students</a:t>
            </a:r>
            <a:endParaRPr sz="2700"/>
          </a:p>
          <a:p>
            <a:pPr indent="-31115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social-affiliation network where classes are foci</a:t>
            </a:r>
            <a:endParaRPr sz="2700"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2500"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Determined probability of link formation as function of number of shared foci</a:t>
            </a:r>
            <a:endParaRPr sz="2700"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3" name="Google Shape;803;p61"/>
          <p:cNvGrpSpPr/>
          <p:nvPr/>
        </p:nvGrpSpPr>
        <p:grpSpPr>
          <a:xfrm>
            <a:off x="2758177" y="2717212"/>
            <a:ext cx="3125650" cy="940082"/>
            <a:chOff x="0" y="0"/>
            <a:chExt cx="2147483647" cy="2147483647"/>
          </a:xfrm>
        </p:grpSpPr>
        <p:sp>
          <p:nvSpPr>
            <p:cNvPr id="804" name="Google Shape;804;p61"/>
            <p:cNvSpPr/>
            <p:nvPr/>
          </p:nvSpPr>
          <p:spPr>
            <a:xfrm>
              <a:off x="17661298" y="0"/>
              <a:ext cx="898681206" cy="88479955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 101</a:t>
              </a:r>
              <a:endParaRPr/>
            </a:p>
          </p:txBody>
        </p:sp>
        <p:cxnSp>
          <p:nvCxnSpPr>
            <p:cNvPr id="805" name="Google Shape;805;p61"/>
            <p:cNvCxnSpPr/>
            <p:nvPr/>
          </p:nvCxnSpPr>
          <p:spPr>
            <a:xfrm rot="10800000">
              <a:off x="916343008" y="442399703"/>
              <a:ext cx="29713600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06" name="Google Shape;806;p61"/>
            <p:cNvSpPr/>
            <p:nvPr/>
          </p:nvSpPr>
          <p:spPr>
            <a:xfrm>
              <a:off x="1213479012" y="0"/>
              <a:ext cx="934004634" cy="88479955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807" name="Google Shape;807;p61"/>
            <p:cNvSpPr/>
            <p:nvPr/>
          </p:nvSpPr>
          <p:spPr>
            <a:xfrm>
              <a:off x="0" y="1262684094"/>
              <a:ext cx="934004634" cy="88479955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cxnSp>
          <p:nvCxnSpPr>
            <p:cNvPr id="808" name="Google Shape;808;p61"/>
            <p:cNvCxnSpPr/>
            <p:nvPr/>
          </p:nvCxnSpPr>
          <p:spPr>
            <a:xfrm rot="10800000">
              <a:off x="467521816" y="884799708"/>
              <a:ext cx="0" cy="37788292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09" name="Google Shape;809;p61"/>
            <p:cNvCxnSpPr/>
            <p:nvPr/>
          </p:nvCxnSpPr>
          <p:spPr>
            <a:xfrm flipH="1">
              <a:off x="796864934" y="755767181"/>
              <a:ext cx="553754452" cy="63595041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10" name="Google Shape;810;p61"/>
            <p:cNvSpPr/>
            <p:nvPr/>
          </p:nvSpPr>
          <p:spPr>
            <a:xfrm>
              <a:off x="1231140640" y="1262684094"/>
              <a:ext cx="898681206" cy="88479955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HIST 202</a:t>
              </a:r>
              <a:endParaRPr/>
            </a:p>
          </p:txBody>
        </p:sp>
        <p:cxnSp>
          <p:nvCxnSpPr>
            <p:cNvPr id="811" name="Google Shape;811;p61"/>
            <p:cNvCxnSpPr/>
            <p:nvPr/>
          </p:nvCxnSpPr>
          <p:spPr>
            <a:xfrm rot="10800000">
              <a:off x="1679961676" y="884799708"/>
              <a:ext cx="0" cy="37788292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12" name="Google Shape;812;p61"/>
            <p:cNvCxnSpPr/>
            <p:nvPr/>
          </p:nvCxnSpPr>
          <p:spPr>
            <a:xfrm>
              <a:off x="934004480" y="1705083798"/>
              <a:ext cx="297136003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813" name="Google Shape;813;p6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500" y="706113"/>
            <a:ext cx="5928275" cy="40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54250" y="4594550"/>
            <a:ext cx="7725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1700">
                <a:latin typeface="Calibri"/>
                <a:ea typeface="Calibri"/>
                <a:cs typeface="Calibri"/>
                <a:sym typeface="Calibri"/>
              </a:rPr>
              <a:t>Moody, </a:t>
            </a:r>
            <a:r>
              <a:rPr i="0"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Race, School Integration, and Friendship Segregation in America</a:t>
            </a:r>
            <a:r>
              <a:rPr i="0" lang="en-US" sz="1700">
                <a:latin typeface="Calibri"/>
                <a:ea typeface="Calibri"/>
                <a:cs typeface="Calibri"/>
                <a:sym typeface="Calibri"/>
              </a:rPr>
              <a:t> (2001)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04800" y="171450"/>
            <a:ext cx="8534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from town's middle and high schools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1344225" y="488970"/>
            <a:ext cx="6199402" cy="4364711"/>
            <a:chOff x="106378" y="482194"/>
            <a:chExt cx="9010759" cy="6328420"/>
          </a:xfrm>
        </p:grpSpPr>
        <p:sp>
          <p:nvSpPr>
            <p:cNvPr id="121" name="Google Shape;121;p17"/>
            <p:cNvSpPr/>
            <p:nvPr/>
          </p:nvSpPr>
          <p:spPr>
            <a:xfrm rot="-1139952">
              <a:off x="1295433" y="3124258"/>
              <a:ext cx="7619909" cy="2514513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840064">
              <a:off x="457218" y="1219139"/>
              <a:ext cx="6400759" cy="251461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689736" y="1033455"/>
              <a:ext cx="1341300" cy="8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 school</a:t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106378" y="5257778"/>
              <a:ext cx="1341300" cy="9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 school</a:t>
              </a: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1720357" y="607512"/>
            <a:ext cx="6509245" cy="4168857"/>
            <a:chOff x="0" y="0"/>
            <a:chExt cx="2147483646" cy="2147483646"/>
          </a:xfrm>
        </p:grpSpPr>
        <p:sp>
          <p:nvSpPr>
            <p:cNvPr id="126" name="Google Shape;126;p17"/>
            <p:cNvSpPr/>
            <p:nvPr/>
          </p:nvSpPr>
          <p:spPr>
            <a:xfrm rot="1980000">
              <a:off x="418804784" y="450644517"/>
              <a:ext cx="1207878792" cy="780322608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2520000">
              <a:off x="12076978" y="836393014"/>
              <a:ext cx="1207878799" cy="780322247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256867389" y="1688883427"/>
              <a:ext cx="890616257" cy="268934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Clustering by race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800" y="959788"/>
            <a:ext cx="5536406" cy="367903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62"/>
          <p:cNvSpPr txBox="1"/>
          <p:nvPr>
            <p:ph type="title"/>
          </p:nvPr>
        </p:nvSpPr>
        <p:spPr>
          <a:xfrm>
            <a:off x="457200" y="12544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Closure in Email Data Set</a:t>
            </a:r>
            <a:endParaRPr/>
          </a:p>
        </p:txBody>
      </p:sp>
      <p:grpSp>
        <p:nvGrpSpPr>
          <p:cNvPr id="820" name="Google Shape;820;p62"/>
          <p:cNvGrpSpPr/>
          <p:nvPr/>
        </p:nvGrpSpPr>
        <p:grpSpPr>
          <a:xfrm>
            <a:off x="2534450" y="1432949"/>
            <a:ext cx="1575000" cy="1945754"/>
            <a:chOff x="0" y="0"/>
            <a:chExt cx="2147483646" cy="2147483647"/>
          </a:xfrm>
        </p:grpSpPr>
        <p:sp>
          <p:nvSpPr>
            <p:cNvPr id="821" name="Google Shape;821;p62"/>
            <p:cNvSpPr txBox="1"/>
            <p:nvPr/>
          </p:nvSpPr>
          <p:spPr>
            <a:xfrm>
              <a:off x="0" y="0"/>
              <a:ext cx="2147483646" cy="1138276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6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Sharing a class has nearly same effect as sharing a friend</a:t>
              </a:r>
              <a:endParaRPr sz="1200"/>
            </a:p>
          </p:txBody>
        </p:sp>
        <p:sp>
          <p:nvSpPr>
            <p:cNvPr id="822" name="Google Shape;822;p62"/>
            <p:cNvSpPr/>
            <p:nvPr/>
          </p:nvSpPr>
          <p:spPr>
            <a:xfrm rot="1679991">
              <a:off x="548207225" y="1342629015"/>
              <a:ext cx="1195666685" cy="6940163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62"/>
          <p:cNvGrpSpPr/>
          <p:nvPr/>
        </p:nvGrpSpPr>
        <p:grpSpPr>
          <a:xfrm>
            <a:off x="4923757" y="2742677"/>
            <a:ext cx="2174929" cy="1308301"/>
            <a:chOff x="0" y="0"/>
            <a:chExt cx="2147483646" cy="2147483647"/>
          </a:xfrm>
        </p:grpSpPr>
        <p:sp>
          <p:nvSpPr>
            <p:cNvPr id="824" name="Google Shape;824;p62"/>
            <p:cNvSpPr/>
            <p:nvPr/>
          </p:nvSpPr>
          <p:spPr>
            <a:xfrm rot="-7800000">
              <a:off x="589580566" y="159604535"/>
              <a:ext cx="635139734" cy="4002754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2"/>
            <p:cNvSpPr txBox="1"/>
            <p:nvPr/>
          </p:nvSpPr>
          <p:spPr>
            <a:xfrm>
              <a:off x="0" y="719275665"/>
              <a:ext cx="2147483646" cy="1428207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Diminishing returns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200"/>
                <a:buFont typeface="Calibri"/>
                <a:buNone/>
              </a:pPr>
              <a:r>
                <a:rPr b="0" i="0" lang="en-US" sz="12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(if we share 3+ classes and we're </a:t>
              </a:r>
              <a:r>
                <a:rPr b="0" i="1" lang="en-US" sz="12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still</a:t>
              </a:r>
              <a:r>
                <a:rPr b="0" i="0" lang="en-US" sz="12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 not friends, I just don't like you)</a:t>
              </a:r>
              <a:endParaRPr/>
            </a:p>
          </p:txBody>
        </p:sp>
      </p:grpSp>
      <p:sp>
        <p:nvSpPr>
          <p:cNvPr id="826" name="Google Shape;826;p62"/>
          <p:cNvSpPr/>
          <p:nvPr/>
        </p:nvSpPr>
        <p:spPr>
          <a:xfrm>
            <a:off x="5599880" y="1623627"/>
            <a:ext cx="443100" cy="15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20105" y="42058"/>
                  <a:pt x="40210" y="84117"/>
                  <a:pt x="51789" y="91764"/>
                </a:cubicBezTo>
                <a:cubicBezTo>
                  <a:pt x="63368" y="99411"/>
                  <a:pt x="58105" y="41176"/>
                  <a:pt x="69473" y="45882"/>
                </a:cubicBezTo>
                <a:cubicBezTo>
                  <a:pt x="80842" y="50588"/>
                  <a:pt x="100421" y="85294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2"/>
          <p:cNvSpPr txBox="1"/>
          <p:nvPr/>
        </p:nvSpPr>
        <p:spPr>
          <a:xfrm>
            <a:off x="4218703" y="1254084"/>
            <a:ext cx="2177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None/>
            </a:pPr>
            <a:r>
              <a:rPr b="0" i="1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b="0" i="1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(k) </a:t>
            </a:r>
            <a:r>
              <a:rPr b="0" i="0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= 1 – (1 – </a:t>
            </a:r>
            <a:r>
              <a:rPr b="0" i="1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30000" i="1" lang="en-US" sz="18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828" name="Google Shape;828;p6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62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Membership Closure</a:t>
            </a:r>
            <a:endParaRPr/>
          </a:p>
        </p:txBody>
      </p:sp>
      <p:sp>
        <p:nvSpPr>
          <p:cNvPr id="835" name="Google Shape;835;p63"/>
          <p:cNvSpPr txBox="1"/>
          <p:nvPr>
            <p:ph idx="1" type="body"/>
          </p:nvPr>
        </p:nvSpPr>
        <p:spPr>
          <a:xfrm>
            <a:off x="457200" y="1200150"/>
            <a:ext cx="82296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Backstrom et al. (2006) created social-affiliation network for LiveJournal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Friendships designated by users in their profile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Foci are membership in user-defined communities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6" name="Google Shape;836;p63"/>
          <p:cNvGrpSpPr/>
          <p:nvPr/>
        </p:nvGrpSpPr>
        <p:grpSpPr>
          <a:xfrm>
            <a:off x="2845436" y="3523645"/>
            <a:ext cx="3203280" cy="985719"/>
            <a:chOff x="0" y="0"/>
            <a:chExt cx="2147483647" cy="2147483647"/>
          </a:xfrm>
        </p:grpSpPr>
        <p:cxnSp>
          <p:nvCxnSpPr>
            <p:cNvPr id="837" name="Google Shape;837;p63"/>
            <p:cNvCxnSpPr/>
            <p:nvPr/>
          </p:nvCxnSpPr>
          <p:spPr>
            <a:xfrm>
              <a:off x="911084358" y="421592632"/>
              <a:ext cx="342543282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38" name="Google Shape;838;p63"/>
            <p:cNvSpPr/>
            <p:nvPr/>
          </p:nvSpPr>
          <p:spPr>
            <a:xfrm>
              <a:off x="0" y="0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839" name="Google Shape;839;p63"/>
            <p:cNvSpPr/>
            <p:nvPr/>
          </p:nvSpPr>
          <p:spPr>
            <a:xfrm>
              <a:off x="0" y="1304300083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cxnSp>
          <p:nvCxnSpPr>
            <p:cNvPr id="840" name="Google Shape;840;p63"/>
            <p:cNvCxnSpPr/>
            <p:nvPr/>
          </p:nvCxnSpPr>
          <p:spPr>
            <a:xfrm>
              <a:off x="456048841" y="843183522"/>
              <a:ext cx="0" cy="46111647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41" name="Google Shape;841;p63"/>
            <p:cNvCxnSpPr/>
            <p:nvPr/>
          </p:nvCxnSpPr>
          <p:spPr>
            <a:xfrm flipH="1">
              <a:off x="778323175" y="739982871"/>
              <a:ext cx="664817468" cy="68728174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42" name="Google Shape;842;p63"/>
            <p:cNvSpPr/>
            <p:nvPr/>
          </p:nvSpPr>
          <p:spPr>
            <a:xfrm>
              <a:off x="1253627572" y="0"/>
              <a:ext cx="876626991" cy="84318356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1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Jazz Comm</a:t>
              </a:r>
              <a:endParaRPr sz="1300"/>
            </a:p>
          </p:txBody>
        </p:sp>
        <p:sp>
          <p:nvSpPr>
            <p:cNvPr id="843" name="Google Shape;843;p63"/>
            <p:cNvSpPr/>
            <p:nvPr/>
          </p:nvSpPr>
          <p:spPr>
            <a:xfrm>
              <a:off x="1236399433" y="1304300083"/>
              <a:ext cx="911084213" cy="84318356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Jill</a:t>
              </a:r>
              <a:endParaRPr/>
            </a:p>
          </p:txBody>
        </p:sp>
        <p:cxnSp>
          <p:nvCxnSpPr>
            <p:cNvPr id="844" name="Google Shape;844;p63"/>
            <p:cNvCxnSpPr/>
            <p:nvPr/>
          </p:nvCxnSpPr>
          <p:spPr>
            <a:xfrm rot="10800000">
              <a:off x="911084412" y="1725890973"/>
              <a:ext cx="325314376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45" name="Google Shape;845;p63"/>
            <p:cNvCxnSpPr/>
            <p:nvPr/>
          </p:nvCxnSpPr>
          <p:spPr>
            <a:xfrm>
              <a:off x="1691434628" y="843183522"/>
              <a:ext cx="0" cy="461116478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846" name="Google Shape;846;p6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LiveJournal User Profile Example</a:t>
            </a:r>
            <a:endParaRPr/>
          </a:p>
        </p:txBody>
      </p:sp>
      <p:pic>
        <p:nvPicPr>
          <p:cNvPr descr="livejournal.png" id="852" name="Google Shape;8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971550"/>
            <a:ext cx="4914900" cy="37921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3" name="Google Shape;853;p64"/>
          <p:cNvSpPr txBox="1"/>
          <p:nvPr/>
        </p:nvSpPr>
        <p:spPr>
          <a:xfrm>
            <a:off x="5536150" y="4409000"/>
            <a:ext cx="2296800" cy="2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jazzfish - LiveJournal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sp>
        <p:nvSpPr>
          <p:cNvPr id="854" name="Google Shape;854;p6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925" y="642938"/>
            <a:ext cx="5822156" cy="4050506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Closure in LiveJournal Data Set</a:t>
            </a:r>
            <a:endParaRPr/>
          </a:p>
        </p:txBody>
      </p:sp>
      <p:grpSp>
        <p:nvGrpSpPr>
          <p:cNvPr id="861" name="Google Shape;861;p65"/>
          <p:cNvGrpSpPr/>
          <p:nvPr/>
        </p:nvGrpSpPr>
        <p:grpSpPr>
          <a:xfrm>
            <a:off x="2769327" y="3430825"/>
            <a:ext cx="2219923" cy="824379"/>
            <a:chOff x="0" y="0"/>
            <a:chExt cx="2147483647" cy="2147483647"/>
          </a:xfrm>
        </p:grpSpPr>
        <p:sp>
          <p:nvSpPr>
            <p:cNvPr id="862" name="Google Shape;862;p65"/>
            <p:cNvSpPr txBox="1"/>
            <p:nvPr/>
          </p:nvSpPr>
          <p:spPr>
            <a:xfrm>
              <a:off x="785670368" y="0"/>
              <a:ext cx="1361813278" cy="2147472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6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Significant increase going from 1 to 2</a:t>
              </a:r>
              <a:endParaRPr sz="1200"/>
            </a:p>
          </p:txBody>
        </p:sp>
        <p:sp>
          <p:nvSpPr>
            <p:cNvPr id="863" name="Google Shape;863;p65"/>
            <p:cNvSpPr/>
            <p:nvPr/>
          </p:nvSpPr>
          <p:spPr>
            <a:xfrm rot="7140000">
              <a:off x="87023050" y="868767042"/>
              <a:ext cx="645481411" cy="10398208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65"/>
          <p:cNvGrpSpPr/>
          <p:nvPr/>
        </p:nvGrpSpPr>
        <p:grpSpPr>
          <a:xfrm>
            <a:off x="4630003" y="2269113"/>
            <a:ext cx="1574997" cy="1290011"/>
            <a:chOff x="0" y="0"/>
            <a:chExt cx="2147483647" cy="2147483647"/>
          </a:xfrm>
        </p:grpSpPr>
        <p:sp>
          <p:nvSpPr>
            <p:cNvPr id="865" name="Google Shape;865;p65"/>
            <p:cNvSpPr/>
            <p:nvPr/>
          </p:nvSpPr>
          <p:spPr>
            <a:xfrm rot="-8880000">
              <a:off x="391575416" y="182471264"/>
              <a:ext cx="910929282" cy="8304647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5"/>
            <p:cNvSpPr txBox="1"/>
            <p:nvPr/>
          </p:nvSpPr>
          <p:spPr>
            <a:xfrm>
              <a:off x="0" y="1300242847"/>
              <a:ext cx="2147483647" cy="84724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6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Diminishing returns</a:t>
              </a:r>
              <a:endParaRPr sz="1200"/>
            </a:p>
          </p:txBody>
        </p:sp>
      </p:grpSp>
      <p:sp>
        <p:nvSpPr>
          <p:cNvPr id="867" name="Google Shape;867;p6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8" name="Google Shape;868;p65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Membership Closure</a:t>
            </a:r>
            <a:endParaRPr/>
          </a:p>
        </p:txBody>
      </p:sp>
      <p:sp>
        <p:nvSpPr>
          <p:cNvPr id="874" name="Google Shape;874;p66"/>
          <p:cNvSpPr txBox="1"/>
          <p:nvPr>
            <p:ph idx="1" type="body"/>
          </p:nvPr>
        </p:nvSpPr>
        <p:spPr>
          <a:xfrm>
            <a:off x="457200" y="1200150"/>
            <a:ext cx="8229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Crandall et al. (2008) created social-affiliation network for Wikipedia</a:t>
            </a:r>
            <a:endParaRPr sz="28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for editors maintaining a user talk page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if two editors have communicated using talk page(s)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Foci are articles edited by editors</a:t>
            </a:r>
            <a:endParaRPr sz="2400"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66"/>
          <p:cNvGrpSpPr/>
          <p:nvPr/>
        </p:nvGrpSpPr>
        <p:grpSpPr>
          <a:xfrm>
            <a:off x="2718436" y="3606562"/>
            <a:ext cx="3203280" cy="985719"/>
            <a:chOff x="0" y="0"/>
            <a:chExt cx="2147483647" cy="2147483647"/>
          </a:xfrm>
        </p:grpSpPr>
        <p:cxnSp>
          <p:nvCxnSpPr>
            <p:cNvPr id="876" name="Google Shape;876;p66"/>
            <p:cNvCxnSpPr/>
            <p:nvPr/>
          </p:nvCxnSpPr>
          <p:spPr>
            <a:xfrm>
              <a:off x="911084358" y="422024134"/>
              <a:ext cx="342543282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77" name="Google Shape;877;p66"/>
            <p:cNvSpPr/>
            <p:nvPr/>
          </p:nvSpPr>
          <p:spPr>
            <a:xfrm>
              <a:off x="0" y="0"/>
              <a:ext cx="911084238" cy="84404678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Sue</a:t>
              </a:r>
              <a:endParaRPr/>
            </a:p>
          </p:txBody>
        </p:sp>
        <p:sp>
          <p:nvSpPr>
            <p:cNvPr id="878" name="Google Shape;878;p66"/>
            <p:cNvSpPr/>
            <p:nvPr/>
          </p:nvSpPr>
          <p:spPr>
            <a:xfrm>
              <a:off x="0" y="1303436904"/>
              <a:ext cx="911084213" cy="84404674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Gary</a:t>
              </a:r>
              <a:endParaRPr/>
            </a:p>
          </p:txBody>
        </p:sp>
        <p:cxnSp>
          <p:nvCxnSpPr>
            <p:cNvPr id="879" name="Google Shape;879;p66"/>
            <p:cNvCxnSpPr/>
            <p:nvPr/>
          </p:nvCxnSpPr>
          <p:spPr>
            <a:xfrm>
              <a:off x="456048841" y="844046527"/>
              <a:ext cx="0" cy="459389945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80" name="Google Shape;880;p66"/>
            <p:cNvCxnSpPr/>
            <p:nvPr/>
          </p:nvCxnSpPr>
          <p:spPr>
            <a:xfrm flipH="1">
              <a:off x="778323175" y="740737825"/>
              <a:ext cx="664817468" cy="68798721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sp>
          <p:nvSpPr>
            <p:cNvPr id="881" name="Google Shape;881;p66"/>
            <p:cNvSpPr/>
            <p:nvPr/>
          </p:nvSpPr>
          <p:spPr>
            <a:xfrm>
              <a:off x="1253627572" y="0"/>
              <a:ext cx="876626991" cy="84404674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5400">
              <a:solidFill>
                <a:srgbClr val="1025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19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Jazz Article</a:t>
              </a:r>
              <a:endParaRPr sz="1300"/>
            </a:p>
          </p:txBody>
        </p:sp>
        <p:sp>
          <p:nvSpPr>
            <p:cNvPr id="882" name="Google Shape;882;p66"/>
            <p:cNvSpPr/>
            <p:nvPr/>
          </p:nvSpPr>
          <p:spPr>
            <a:xfrm>
              <a:off x="1236399433" y="1303436904"/>
              <a:ext cx="911084213" cy="84404674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17375E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Jill</a:t>
              </a:r>
              <a:endParaRPr/>
            </a:p>
          </p:txBody>
        </p:sp>
        <p:cxnSp>
          <p:nvCxnSpPr>
            <p:cNvPr id="883" name="Google Shape;883;p66"/>
            <p:cNvCxnSpPr/>
            <p:nvPr/>
          </p:nvCxnSpPr>
          <p:spPr>
            <a:xfrm rot="10800000">
              <a:off x="911084412" y="1725459296"/>
              <a:ext cx="325314376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  <p:cxnSp>
          <p:nvCxnSpPr>
            <p:cNvPr id="884" name="Google Shape;884;p66"/>
            <p:cNvCxnSpPr/>
            <p:nvPr/>
          </p:nvCxnSpPr>
          <p:spPr>
            <a:xfrm>
              <a:off x="1691434628" y="844046527"/>
              <a:ext cx="0" cy="459389945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38100">
                <a:srgbClr val="808080">
                  <a:alpha val="39607"/>
                </a:srgbClr>
              </a:outerShdw>
            </a:effectLst>
          </p:spPr>
        </p:cxnSp>
      </p:grpSp>
      <p:sp>
        <p:nvSpPr>
          <p:cNvPr id="885" name="Google Shape;885;p6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7"/>
          <p:cNvSpPr txBox="1"/>
          <p:nvPr>
            <p:ph type="title"/>
          </p:nvPr>
        </p:nvSpPr>
        <p:spPr>
          <a:xfrm>
            <a:off x="3810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 User Talk Pages</a:t>
            </a:r>
            <a:endParaRPr/>
          </a:p>
        </p:txBody>
      </p:sp>
      <p:pic>
        <p:nvPicPr>
          <p:cNvPr descr="user-talk-page-wikipedia.jpg" id="891" name="Google Shape;8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313" y="796225"/>
            <a:ext cx="5210983" cy="40093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2" name="Google Shape;892;p6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650" y="1020313"/>
            <a:ext cx="5500688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Closure in Wikipedia Data Set</a:t>
            </a:r>
            <a:endParaRPr/>
          </a:p>
        </p:txBody>
      </p:sp>
      <p:sp>
        <p:nvSpPr>
          <p:cNvPr id="899" name="Google Shape;899;p68"/>
          <p:cNvSpPr txBox="1"/>
          <p:nvPr/>
        </p:nvSpPr>
        <p:spPr>
          <a:xfrm>
            <a:off x="3792138" y="3231529"/>
            <a:ext cx="1575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800"/>
              <a:buFont typeface="Calibri"/>
              <a:buNone/>
            </a:pPr>
            <a:r>
              <a:rPr b="0" i="0" lang="en-US" sz="16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Significant increase going from 1 to 2</a:t>
            </a:r>
            <a:endParaRPr sz="1200"/>
          </a:p>
        </p:txBody>
      </p:sp>
      <p:sp>
        <p:nvSpPr>
          <p:cNvPr id="900" name="Google Shape;900;p68"/>
          <p:cNvSpPr/>
          <p:nvPr/>
        </p:nvSpPr>
        <p:spPr>
          <a:xfrm rot="9046642">
            <a:off x="3018752" y="3660330"/>
            <a:ext cx="801395" cy="39698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20105" y="42058"/>
                  <a:pt x="40210" y="84117"/>
                  <a:pt x="51789" y="91764"/>
                </a:cubicBezTo>
                <a:cubicBezTo>
                  <a:pt x="63368" y="99411"/>
                  <a:pt x="58105" y="41176"/>
                  <a:pt x="69473" y="45882"/>
                </a:cubicBezTo>
                <a:cubicBezTo>
                  <a:pt x="80842" y="50588"/>
                  <a:pt x="100421" y="85294"/>
                  <a:pt x="120000" y="120000"/>
                </a:cubicBezTo>
              </a:path>
            </a:pathLst>
          </a:custGeom>
          <a:noFill/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68"/>
          <p:cNvGrpSpPr/>
          <p:nvPr/>
        </p:nvGrpSpPr>
        <p:grpSpPr>
          <a:xfrm>
            <a:off x="5321603" y="2658506"/>
            <a:ext cx="1574997" cy="1305621"/>
            <a:chOff x="0" y="0"/>
            <a:chExt cx="2147483647" cy="2147483647"/>
          </a:xfrm>
        </p:grpSpPr>
        <p:sp>
          <p:nvSpPr>
            <p:cNvPr id="902" name="Google Shape;902;p68"/>
            <p:cNvSpPr/>
            <p:nvPr/>
          </p:nvSpPr>
          <p:spPr>
            <a:xfrm rot="-8880000">
              <a:off x="471952130" y="180263132"/>
              <a:ext cx="910929282" cy="82088429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0105" y="42058"/>
                    <a:pt x="40210" y="84117"/>
                    <a:pt x="51789" y="91764"/>
                  </a:cubicBezTo>
                  <a:cubicBezTo>
                    <a:pt x="63368" y="99411"/>
                    <a:pt x="58105" y="41176"/>
                    <a:pt x="69473" y="45882"/>
                  </a:cubicBezTo>
                  <a:cubicBezTo>
                    <a:pt x="80842" y="50588"/>
                    <a:pt x="100421" y="85294"/>
                    <a:pt x="120000" y="120000"/>
                  </a:cubicBezTo>
                </a:path>
              </a:pathLst>
            </a:cu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8"/>
            <p:cNvSpPr txBox="1"/>
            <p:nvPr/>
          </p:nvSpPr>
          <p:spPr>
            <a:xfrm>
              <a:off x="0" y="1310014709"/>
              <a:ext cx="2147483647" cy="837468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375E"/>
                </a:buClr>
                <a:buSzPts val="1800"/>
                <a:buFont typeface="Calibri"/>
                <a:buNone/>
              </a:pPr>
              <a:r>
                <a:rPr b="0" i="0" lang="en-US" sz="1600" u="none">
                  <a:solidFill>
                    <a:srgbClr val="17375E"/>
                  </a:solidFill>
                  <a:latin typeface="Calibri"/>
                  <a:ea typeface="Calibri"/>
                  <a:cs typeface="Calibri"/>
                  <a:sym typeface="Calibri"/>
                </a:rPr>
                <a:t>Diminishing returns</a:t>
              </a:r>
              <a:endParaRPr sz="1200"/>
            </a:p>
          </p:txBody>
        </p:sp>
      </p:grpSp>
      <p:sp>
        <p:nvSpPr>
          <p:cNvPr id="904" name="Google Shape;904;p68"/>
          <p:cNvSpPr txBox="1"/>
          <p:nvPr/>
        </p:nvSpPr>
        <p:spPr>
          <a:xfrm>
            <a:off x="1028600" y="2422950"/>
            <a:ext cx="685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T(k)</a:t>
            </a:r>
            <a:endParaRPr/>
          </a:p>
        </p:txBody>
      </p:sp>
      <p:sp>
        <p:nvSpPr>
          <p:cNvPr id="905" name="Google Shape;905;p6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6" name="Google Shape;906;p68"/>
          <p:cNvSpPr txBox="1"/>
          <p:nvPr/>
        </p:nvSpPr>
        <p:spPr>
          <a:xfrm>
            <a:off x="922075" y="4639959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and Social Influence</a:t>
            </a:r>
            <a:endParaRPr/>
          </a:p>
        </p:txBody>
      </p:sp>
      <p:sp>
        <p:nvSpPr>
          <p:cNvPr id="912" name="Google Shape;912;p69"/>
          <p:cNvSpPr txBox="1"/>
          <p:nvPr>
            <p:ph idx="1" type="body"/>
          </p:nvPr>
        </p:nvSpPr>
        <p:spPr>
          <a:xfrm>
            <a:off x="457200" y="1200150"/>
            <a:ext cx="84891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examination of Wikipedia data set to see evidence of homophily produced by selection and social influence</a:t>
            </a:r>
            <a:endParaRPr sz="26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measure similarity of two editors?</a:t>
            </a:r>
            <a:endParaRPr sz="2600"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articles edited by both editors</a:t>
            </a:r>
            <a:b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articles edited by at least one editor</a:t>
            </a:r>
            <a:endParaRPr sz="26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048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</a:t>
            </a:r>
            <a:r>
              <a:rPr b="0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neighborhood overlap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two editors in an affiliation network of editors and articles</a:t>
            </a:r>
            <a:endParaRPr sz="2600"/>
          </a:p>
        </p:txBody>
      </p:sp>
      <p:cxnSp>
        <p:nvCxnSpPr>
          <p:cNvPr id="913" name="Google Shape;913;p69"/>
          <p:cNvCxnSpPr/>
          <p:nvPr/>
        </p:nvCxnSpPr>
        <p:spPr>
          <a:xfrm>
            <a:off x="1181100" y="3092125"/>
            <a:ext cx="678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4" name="Google Shape;914;p6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and Social Influence</a:t>
            </a:r>
            <a:endParaRPr/>
          </a:p>
        </p:txBody>
      </p:sp>
      <p:sp>
        <p:nvSpPr>
          <p:cNvPr id="920" name="Google Shape;920;p70"/>
          <p:cNvSpPr txBox="1"/>
          <p:nvPr>
            <p:ph idx="1" type="body"/>
          </p:nvPr>
        </p:nvSpPr>
        <p:spPr>
          <a:xfrm>
            <a:off x="457200" y="1200150"/>
            <a:ext cx="8229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 of Wikipedia editors who have communicated are significantly more similar in behavior than editors who have never communicated</a:t>
            </a:r>
            <a:endParaRPr sz="28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homophily arise because…</a:t>
            </a:r>
            <a:endParaRPr sz="28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editors are talking with editors who have edited the same article?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editors are led to the articles by those they talk to?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influence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400"/>
          </a:p>
        </p:txBody>
      </p:sp>
      <p:sp>
        <p:nvSpPr>
          <p:cNvPr id="921" name="Google Shape;921;p7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500" y="264184"/>
            <a:ext cx="5707856" cy="43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1"/>
          <p:cNvSpPr txBox="1"/>
          <p:nvPr/>
        </p:nvSpPr>
        <p:spPr>
          <a:xfrm>
            <a:off x="5553950" y="3116700"/>
            <a:ext cx="3506700" cy="67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= since averaged over many pairs,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tells us more than anecdotes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= does not inform us re: any single pair</a:t>
            </a:r>
            <a:endParaRPr/>
          </a:p>
        </p:txBody>
      </p:sp>
      <p:sp>
        <p:nvSpPr>
          <p:cNvPr id="928" name="Google Shape;928;p7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9" name="Google Shape;929;p71"/>
          <p:cNvSpPr txBox="1"/>
          <p:nvPr/>
        </p:nvSpPr>
        <p:spPr>
          <a:xfrm>
            <a:off x="909625" y="4607053"/>
            <a:ext cx="746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4.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[E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K10]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0" y="205978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Why Do We Study This?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Recommending edges in the graph is life blood of social networks </a:t>
            </a:r>
            <a:endParaRPr/>
          </a:p>
        </p:txBody>
      </p:sp>
      <p:pic>
        <p:nvPicPr>
          <p:cNvPr descr="facebook-1.jpg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700" y="1190625"/>
            <a:ext cx="1931974" cy="307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-1.jpg"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3186" y="1219200"/>
            <a:ext cx="2030788" cy="307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-2.jpg"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25" y="1219200"/>
            <a:ext cx="1837550" cy="315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6167437" y="4246959"/>
            <a:ext cx="2709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recommending to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Nelson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for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recommend to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81000" y="4362450"/>
            <a:ext cx="240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recommending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for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Nelson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041650" y="4312444"/>
            <a:ext cx="2775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recommending people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Nelson</a:t>
            </a:r>
            <a:r>
              <a:rPr i="0" lang="en-US" sz="1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follow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36" name="Google Shape;936;p7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7" name="Google Shape;937;p72"/>
          <p:cNvSpPr txBox="1"/>
          <p:nvPr>
            <p:ph idx="1" type="body"/>
          </p:nvPr>
        </p:nvSpPr>
        <p:spPr>
          <a:xfrm>
            <a:off x="457200" y="1200150"/>
            <a:ext cx="8229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Define homophily.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how selection affects homophily.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how social influence affects homophily.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the difference between focal closure and membership closure in a social-affiliation network.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the process/steps for measuring how triadic closure is dependent upon the number of shared friends.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 and Triadic Closure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Triadic closure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When two individuals share a common friend, a friendship between the two is more likely to occur</a:t>
            </a:r>
            <a:endParaRPr sz="28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Homophily suggests two individuals are more alike because of common friend, so link may occur even if neither is aware of mutual friend!</a:t>
            </a:r>
            <a:endParaRPr sz="28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attribute formation of link to any one factor</a:t>
            </a:r>
            <a:endParaRPr sz="28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990600" y="2286000"/>
            <a:ext cx="708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develop a simple test for the presence of homophily?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1"/>
          <p:cNvCxnSpPr/>
          <p:nvPr/>
        </p:nvCxnSpPr>
        <p:spPr>
          <a:xfrm rot="10800000">
            <a:off x="2098587" y="2098949"/>
            <a:ext cx="912900" cy="1653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Male/Female Network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77550" y="1143000"/>
            <a:ext cx="8883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this network look like if it did </a:t>
            </a:r>
            <a:r>
              <a:rPr b="0" i="1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exhibit homophily?</a:t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rot="10800000">
            <a:off x="2287449" y="2252813"/>
            <a:ext cx="525600" cy="3237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62" name="Google Shape;162;p21"/>
          <p:cNvCxnSpPr/>
          <p:nvPr/>
        </p:nvCxnSpPr>
        <p:spPr>
          <a:xfrm rot="10800000">
            <a:off x="2451100" y="4526756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63" name="Google Shape;163;p21"/>
          <p:cNvCxnSpPr/>
          <p:nvPr/>
        </p:nvCxnSpPr>
        <p:spPr>
          <a:xfrm flipH="1" rot="10800000">
            <a:off x="4133850" y="3313565"/>
            <a:ext cx="633300" cy="1059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164" name="Google Shape;164;p21"/>
          <p:cNvSpPr/>
          <p:nvPr/>
        </p:nvSpPr>
        <p:spPr>
          <a:xfrm>
            <a:off x="3594100" y="4310063"/>
            <a:ext cx="6333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2381250" y="2099071"/>
            <a:ext cx="17526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66" name="Google Shape;166;p21"/>
          <p:cNvCxnSpPr/>
          <p:nvPr/>
        </p:nvCxnSpPr>
        <p:spPr>
          <a:xfrm rot="10800000">
            <a:off x="2063700" y="2315662"/>
            <a:ext cx="69900" cy="1994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167" name="Google Shape;167;p21"/>
          <p:cNvSpPr/>
          <p:nvPr/>
        </p:nvSpPr>
        <p:spPr>
          <a:xfrm>
            <a:off x="1747837" y="1882378"/>
            <a:ext cx="6333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817687" y="4310063"/>
            <a:ext cx="6333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 rot="10800000">
            <a:off x="4484699" y="2099072"/>
            <a:ext cx="315900" cy="1143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170" name="Google Shape;170;p21"/>
          <p:cNvSpPr/>
          <p:nvPr/>
        </p:nvSpPr>
        <p:spPr>
          <a:xfrm>
            <a:off x="2720975" y="2513409"/>
            <a:ext cx="6318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484687" y="3070622"/>
            <a:ext cx="631800" cy="4344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073775" y="3224213"/>
            <a:ext cx="631800" cy="4332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419725" y="4138613"/>
            <a:ext cx="633300" cy="434400"/>
          </a:xfrm>
          <a:prstGeom prst="ellipse">
            <a:avLst/>
          </a:prstGeom>
          <a:solidFill>
            <a:srgbClr val="FE8A7E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 flipH="1" rot="10800000">
            <a:off x="3260725" y="2098912"/>
            <a:ext cx="1190700" cy="477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75" name="Google Shape;175;p21"/>
          <p:cNvCxnSpPr/>
          <p:nvPr/>
        </p:nvCxnSpPr>
        <p:spPr>
          <a:xfrm flipH="1">
            <a:off x="3011387" y="2946797"/>
            <a:ext cx="25500" cy="589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76" name="Google Shape;176;p21"/>
          <p:cNvCxnSpPr/>
          <p:nvPr/>
        </p:nvCxnSpPr>
        <p:spPr>
          <a:xfrm flipH="1">
            <a:off x="2357449" y="3906440"/>
            <a:ext cx="430200" cy="466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77" name="Google Shape;177;p21"/>
          <p:cNvCxnSpPr/>
          <p:nvPr/>
        </p:nvCxnSpPr>
        <p:spPr>
          <a:xfrm rot="10800000">
            <a:off x="3235362" y="3906665"/>
            <a:ext cx="452400" cy="466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78" name="Google Shape;178;p21"/>
          <p:cNvCxnSpPr/>
          <p:nvPr/>
        </p:nvCxnSpPr>
        <p:spPr>
          <a:xfrm flipH="1" rot="10800000">
            <a:off x="3036887" y="2098949"/>
            <a:ext cx="1447800" cy="1653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79" name="Google Shape;179;p21"/>
          <p:cNvCxnSpPr/>
          <p:nvPr/>
        </p:nvCxnSpPr>
        <p:spPr>
          <a:xfrm rot="10800000">
            <a:off x="4673650" y="2252606"/>
            <a:ext cx="1492200" cy="103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80" name="Google Shape;180;p21"/>
          <p:cNvCxnSpPr/>
          <p:nvPr/>
        </p:nvCxnSpPr>
        <p:spPr>
          <a:xfrm rot="10800000">
            <a:off x="5116474" y="3288506"/>
            <a:ext cx="957300" cy="152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81" name="Google Shape;181;p21"/>
          <p:cNvCxnSpPr/>
          <p:nvPr/>
        </p:nvCxnSpPr>
        <p:spPr>
          <a:xfrm>
            <a:off x="5024437" y="3440906"/>
            <a:ext cx="487500" cy="76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82" name="Google Shape;182;p21"/>
          <p:cNvCxnSpPr/>
          <p:nvPr/>
        </p:nvCxnSpPr>
        <p:spPr>
          <a:xfrm flipH="1">
            <a:off x="5959487" y="3657600"/>
            <a:ext cx="430200" cy="545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83" name="Google Shape;183;p21"/>
          <p:cNvCxnSpPr/>
          <p:nvPr/>
        </p:nvCxnSpPr>
        <p:spPr>
          <a:xfrm flipH="1">
            <a:off x="4227524" y="4356497"/>
            <a:ext cx="1192200" cy="170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cxnSp>
        <p:nvCxnSpPr>
          <p:cNvPr id="184" name="Google Shape;184;p21"/>
          <p:cNvCxnSpPr/>
          <p:nvPr/>
        </p:nvCxnSpPr>
        <p:spPr>
          <a:xfrm flipH="1" rot="10800000">
            <a:off x="3036887" y="3288450"/>
            <a:ext cx="1447800" cy="464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</p:cxnSp>
      <p:sp>
        <p:nvSpPr>
          <p:cNvPr id="185" name="Google Shape;185;p21"/>
          <p:cNvSpPr/>
          <p:nvPr/>
        </p:nvSpPr>
        <p:spPr>
          <a:xfrm>
            <a:off x="4133850" y="1882378"/>
            <a:ext cx="633300" cy="4332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693987" y="3536156"/>
            <a:ext cx="633300" cy="434400"/>
          </a:xfrm>
          <a:prstGeom prst="ellipse">
            <a:avLst/>
          </a:prstGeom>
          <a:solidFill>
            <a:srgbClr val="DCE6F2"/>
          </a:solidFill>
          <a:ln cap="flat" cmpd="sng" w="25400">
            <a:solidFill>
              <a:srgbClr val="17375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80808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