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CE8EEC-53E1-419B-A55D-FC8518AF8C3C}">
  <a:tblStyle styleId="{66CE8EEC-53E1-419B-A55D-FC8518AF8C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ada1bea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g35ada1be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f47842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1f478423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f47842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1f478423d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f47842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1f478423d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52c9b75f_1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0" name="Google Shape;190;g7f52c9b75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f52c9b75f_1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f52c9b75f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f52c9b75f_1_2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1f47842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1f478423d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114ec3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2114ec38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2114ec381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2114ec3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72114ec381_0_8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52c9b75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f52c9b75f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114ec381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2114ec3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2114ec381_0_9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2114ec381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2114ec38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2114ec381_0_1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2114ec381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2114ec3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72114ec381_0_10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2114ec381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2114ec38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2114ec381_0_1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2114ec38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72114ec381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114ec381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2114ec38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72114ec381_0_1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f64eb47c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f64eb47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7f64eb47ca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2114ec381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3" name="Google Shape;313;g72114ec3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114ec38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114ec3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2114ec381_0_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9be7d5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9f9be7d5a9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52c9b75f_1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52c9b75f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f52c9b75f_1_2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f64eb47ca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f64eb47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7f64eb47ca_0_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2114ec3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72114ec381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f64eb47c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f64eb47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7f64eb47ca_0_6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f64eb47ca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f64eb47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7f64eb47ca_0_6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f64eb47ca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f64eb47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7f64eb47ca_0_8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f64eb47ca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f64eb47c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7f64eb47ca_0_9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f64eb47ca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f64eb47c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7f64eb47ca_0_1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f64eb47ca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f64eb47c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7f64eb47ca_0_1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f64eb47c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f64eb47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7f64eb47ca_0_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2114ec381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9" name="Google Shape;439;g72114ec3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52c9b75f_1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52c9b75f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f52c9b75f_1_2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f9be7d5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9f9be7d5a9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2114ec3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72114ec38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f64eb47ca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f64eb47c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7f64eb47ca_0_15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f64eb47ca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f64eb47c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7f64eb47ca_0_2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f64eb47ca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f64eb47c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7f64eb47ca_0_18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f64eb47ca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f64eb47c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7f64eb47ca_0_1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f64eb47ca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f64eb47c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7f64eb47ca_0_20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f64eb47ca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f64eb47c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7f64eb47ca_0_2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f64eb47ca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f64eb47c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7f64eb47ca_0_2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f64eb47ca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f64eb47c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7f64eb47ca_0_2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103c1df3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9103c1d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9103c1df3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f478423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f4784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1f478423d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5694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19144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1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4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en.wikipedia.org/wiki/Stop_wor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github.com/arthur-e/Programming-Collective-Intelligence/blob/master/chapter3/blogdata.tx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ijUMKMC4f9I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github.com/arthur-e/Programming-Collective-Intelligence/blob/master/chapter3/blogdata.tx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lotly.com/python/dendrogram/" TargetMode="External"/><Relationship Id="rId4" Type="http://schemas.openxmlformats.org/officeDocument/2006/relationships/hyperlink" Target="https://docs.scipy.org/doc/scipy/reference/generated/scipy.cluster.hierarchy.dendrogram.html" TargetMode="External"/><Relationship Id="rId5" Type="http://schemas.openxmlformats.org/officeDocument/2006/relationships/hyperlink" Target="https://python-graph-gallery.com/400-basic-dendrogram/" TargetMode="External"/><Relationship Id="rId6" Type="http://schemas.openxmlformats.org/officeDocument/2006/relationships/hyperlink" Target="https://python-graph-gallery.com/401-customised-dendrogram/" TargetMode="External"/><Relationship Id="rId7" Type="http://schemas.openxmlformats.org/officeDocument/2006/relationships/hyperlink" Target="https://scikit-learn.org/stable/auto_examples/cluster/plot_agglomerative_dendrogram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reativecommons.org/licenses/by-nc-sa/3.0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YIGtalP1mv0" TargetMode="External"/><Relationship Id="rId4" Type="http://schemas.openxmlformats.org/officeDocument/2006/relationships/hyperlink" Target="https://www.youtube.com/watch?v=YIGtalP1mv0" TargetMode="External"/><Relationship Id="rId5" Type="http://schemas.openxmlformats.org/officeDocument/2006/relationships/hyperlink" Target="https://www.youtube.com/watch?v=YIGtalP1mv0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owardsdatascience.com/machine-learning-algorithms-part-9-k-means-example-in-python-f2ad05ed5203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hyperlink" Target="https://github.com/arthur-e/Programming-Collective-Intelligence/blob/master/chapter3/blogdata.tx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cikit-learn.org/stable/modules/generated/sklearn.cluster.KMeans.html" TargetMode="External"/><Relationship Id="rId4" Type="http://schemas.openxmlformats.org/officeDocument/2006/relationships/hyperlink" Target="https://jakevdp.github.io/PythonDataScienceHandbook/05.11-k-means.html" TargetMode="External"/><Relationship Id="rId5" Type="http://schemas.openxmlformats.org/officeDocument/2006/relationships/hyperlink" Target="https://towardsdatascience.com/machine-learning-algorithms-part-9-k-means-example-in-python-f2ad05ed5203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hyperlink" Target="https://github.com/arthur-e/Programming-Collective-Intelligence/blob/master/chapter3/blogdata.tx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Relationship Id="rId4" Type="http://schemas.openxmlformats.org/officeDocument/2006/relationships/hyperlink" Target="https://github.com/arthur-e/Programming-Collective-Intelligence/tree/master/chapter3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arthur-e/Programming-Collective-Intelligence/tree/master/chapter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hyperlink" Target="https://github.com/arthur-e/Programming-Collective-Intelligence/tree/master/chapter3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RSS_(file_format)" TargetMode="External"/><Relationship Id="rId4" Type="http://schemas.openxmlformats.org/officeDocument/2006/relationships/hyperlink" Target="http://en.wikipedia.org/wiki/Atom_(standard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565856"/>
            <a:ext cx="7772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Clustering Algorithms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1 - Intro to Clustering and Preparing the Data)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25075" y="205969"/>
            <a:ext cx="893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for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Blog-Term Matrix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200150"/>
            <a:ext cx="4239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on pp. 31-32 for grabbing feeds, getting terms from title and summary (RSS) or description (Atom)</a:t>
            </a:r>
            <a:endParaRPr sz="30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Sample feed URIs in chapter3/feedlist.txt</a:t>
            </a:r>
            <a:endParaRPr sz="2200"/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Sample blog-term matrix in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chapter3/blogdata.txt</a:t>
            </a:r>
            <a:endParaRPr sz="3000"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808400" y="1181100"/>
            <a:ext cx="4022400" cy="3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Returns title and dictionary of </a:t>
            </a:r>
            <a:endParaRPr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word counts for an RSS feed</a:t>
            </a:r>
            <a:endParaRPr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getwordcounts</a:t>
            </a: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(url):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# Parse the feed</a:t>
            </a:r>
            <a:endParaRPr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d=feedparser.parse(url)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wc={}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# Loop over all the entries</a:t>
            </a:r>
            <a:endParaRPr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# description==RSS; summary==Atom</a:t>
            </a:r>
            <a:endParaRPr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 e in d.entries: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'summary' in e: summary=e.summary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else: summary=e.description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# Extract a list of words</a:t>
            </a:r>
            <a:endParaRPr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words=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getwords</a:t>
            </a: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(e.title+' '</a:t>
            </a:r>
            <a:r>
              <a:rPr i="0" lang="en-US" sz="1100" u="none" cap="none" strike="noStrike">
                <a:latin typeface="Consolas"/>
                <a:ea typeface="Consolas"/>
                <a:cs typeface="Consolas"/>
                <a:sym typeface="Consolas"/>
              </a:rPr>
              <a:t>+summary</a:t>
            </a: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word in words: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wc.setdefault(word,0)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wc[word]+=1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d.feed.title,wc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25050" y="4504725"/>
            <a:ext cx="8935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4808400" y="890006"/>
            <a:ext cx="376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Beginning of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generatefeedvector.py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52400" y="205978"/>
            <a:ext cx="891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Code </a:t>
            </a:r>
            <a:r>
              <a:rPr lang="en-US"/>
              <a:t>"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Fakes</a:t>
            </a:r>
            <a:r>
              <a:rPr lang="en-US"/>
              <a:t>"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Stopwords, TF-IDF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1200150"/>
            <a:ext cx="8382900" cy="3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i="1" lang="en-US" sz="1700"/>
              <a:t>Stopwords</a:t>
            </a:r>
            <a:r>
              <a:rPr lang="en-US" sz="1700"/>
              <a:t> - most common words in a language</a:t>
            </a:r>
            <a:endParaRPr sz="17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/>
              <a:t>"the", "and", "in", …</a:t>
            </a:r>
            <a:endParaRPr sz="17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Can be approximated with words that have high TF </a:t>
            </a:r>
            <a:endParaRPr sz="17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Very unique words - may only appear in a single blog</a:t>
            </a:r>
            <a:endParaRPr sz="17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Can be approximated with words that have high IDF</a:t>
            </a:r>
            <a:endParaRPr sz="17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/>
              <a:t>low IDF means that it appears in many docs</a:t>
            </a:r>
            <a:endParaRPr sz="17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Intuition</a:t>
            </a:r>
            <a:endParaRPr sz="17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/>
              <a:t>term that appears in many documents will get a low IDF; that term is not what the document is "about"</a:t>
            </a:r>
            <a:endParaRPr sz="17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lang="en-US" sz="1700"/>
              <a:t>term that appears in just one or a few documents is a good discriminator and will get a high IDF; if appears in that document a lot, it will also get a high TF and the resulting high TF-IDF means that term captures the "aboutness" of the document</a:t>
            </a:r>
            <a:endParaRPr sz="1700"/>
          </a:p>
        </p:txBody>
      </p:sp>
      <p:pic>
        <p:nvPicPr>
          <p:cNvPr descr="tf"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225" y="1289200"/>
            <a:ext cx="1623275" cy="58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f"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3197" y="2369050"/>
            <a:ext cx="2484985" cy="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75125" y="926325"/>
            <a:ext cx="393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Stop word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(Wikipedia)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52400" y="205978"/>
            <a:ext cx="891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Code </a:t>
            </a:r>
            <a:r>
              <a:rPr lang="en-US"/>
              <a:t>"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Fakes</a:t>
            </a:r>
            <a:r>
              <a:rPr lang="en-US"/>
              <a:t>"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Stopwords, TF-IDF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2232750" y="1104476"/>
            <a:ext cx="4678500" cy="149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8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0" lang="en-US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bc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i="0" lang="en-US" sz="1800" u="none" cap="none" strike="noStrike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apcount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.items():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sz="18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frac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=float(</a:t>
            </a:r>
            <a:r>
              <a:rPr i="0" lang="en-US" sz="18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bc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)/len(feedlist)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sz="1800" u="none" cap="none" strike="noStrike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i="0" lang="en-US" sz="18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frac</a:t>
            </a:r>
            <a:r>
              <a:rPr i="0" lang="en-US" sz="1800" u="none" cap="none" strike="noStrike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-US" sz="1800" u="none" cap="none" strike="noStrike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i="0" lang="en-US" sz="18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frac</a:t>
            </a:r>
            <a:r>
              <a:rPr i="0" lang="en-US" sz="1800" u="none" cap="none" strike="noStrike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-US" sz="1800" u="none" cap="none" strike="noStrike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800" u="none" cap="none" strike="noStrike">
                <a:solidFill>
                  <a:srgbClr val="7F6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18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.append(</a:t>
            </a:r>
            <a:r>
              <a:rPr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1035075" y="2641144"/>
            <a:ext cx="7241400" cy="2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apcount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is an array that indicates how many blogs each word appears in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is the word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bc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is the blog count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frac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is the percentage of blogs that the word appears in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is the final list of words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Blog-Term Matrix</a:t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-2499" l="2830" r="8145" t="2500"/>
          <a:stretch/>
        </p:blipFill>
        <p:spPr>
          <a:xfrm>
            <a:off x="1800613" y="1114106"/>
            <a:ext cx="5542775" cy="30952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5"/>
          <p:cNvSpPr txBox="1"/>
          <p:nvPr/>
        </p:nvSpPr>
        <p:spPr>
          <a:xfrm>
            <a:off x="1800625" y="4260263"/>
            <a:ext cx="54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Table 3-1 from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Subset of blog word frequencies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67350" y="4564975"/>
            <a:ext cx="20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blogdata.txt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685800" y="514350"/>
            <a:ext cx="77724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Clustering Algorithms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2 - Hierarchical Clustering and Dendrogram)</a:t>
            </a:r>
            <a:endParaRPr b="1"/>
          </a:p>
        </p:txBody>
      </p:sp>
      <p:sp>
        <p:nvSpPr>
          <p:cNvPr id="193" name="Google Shape;193;p26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195" name="Google Shape;1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667025" y="1180388"/>
            <a:ext cx="8019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These slides assume you have already watched the assigned 365 Data Science video on </a:t>
            </a:r>
            <a: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"Flat and Hierarchical Clustering | The Dendrogram Explained"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137" y="2399794"/>
            <a:ext cx="3220059" cy="1802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550" y="2411744"/>
            <a:ext cx="3208706" cy="1802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762000" y="872775"/>
            <a:ext cx="76779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3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abbreviated as PCI)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Remember the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Blog-Term Matrix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-2499" l="2830" r="8145" t="2500"/>
          <a:stretch/>
        </p:blipFill>
        <p:spPr>
          <a:xfrm>
            <a:off x="1800613" y="1114106"/>
            <a:ext cx="5542775" cy="30952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29"/>
          <p:cNvSpPr txBox="1"/>
          <p:nvPr/>
        </p:nvSpPr>
        <p:spPr>
          <a:xfrm>
            <a:off x="1800625" y="4260263"/>
            <a:ext cx="54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Table 3-1 from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Subset of blog word frequencies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67350" y="4564975"/>
            <a:ext cx="201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blogdata.txt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gclust" id="226" name="Google Shape;226;p30"/>
          <p:cNvPicPr preferRelativeResize="0"/>
          <p:nvPr/>
        </p:nvPicPr>
        <p:blipFill rotWithShape="1">
          <a:blip r:embed="rId3">
            <a:alphaModFix/>
          </a:blip>
          <a:srcRect b="43352" l="0" r="0" t="8514"/>
          <a:stretch/>
        </p:blipFill>
        <p:spPr>
          <a:xfrm>
            <a:off x="1025625" y="1012519"/>
            <a:ext cx="6414849" cy="38209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Towards a Dendrogram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5136500" y="954650"/>
            <a:ext cx="1267200" cy="27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Political blogs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6013875" y="2820463"/>
            <a:ext cx="983400" cy="273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Tech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blogs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5551200" y="1296498"/>
            <a:ext cx="3135600" cy="116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Andrew Sullivan | The Daily Dish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Little Green Footballs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Eschaton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Talking Points Memo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Daily Kos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6472800" y="3200702"/>
            <a:ext cx="2595000" cy="99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Official Google Blog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Search Engine Roundtable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Google Operating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Google Blogoscoped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Functions</a:t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166050" y="4347356"/>
            <a:ext cx="8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457200" y="993600"/>
            <a:ext cx="83454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required imports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619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readfile(filename)</a:t>
            </a:r>
            <a:r>
              <a:rPr lang="en-US" sz="2100"/>
              <a:t> - returns arrays of rownames, colnames, data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pearson(v1, v2)</a:t>
            </a:r>
            <a:r>
              <a:rPr lang="en-US" sz="2100"/>
              <a:t> - returns Pearson correlation between two vectors of numbers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rotatematrix(data)</a:t>
            </a:r>
            <a:r>
              <a:rPr lang="en-US" sz="2100"/>
              <a:t> - returns rotated matrix (rows become columns and columns become rows)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762000" y="872775"/>
            <a:ext cx="76779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3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abbreviated as PCI)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457200" y="993600"/>
            <a:ext cx="83454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class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bicluster</a:t>
            </a:r>
            <a:r>
              <a:rPr lang="en-US" sz="2200"/>
              <a:t> - data structure to hold the clustering information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hcluster(rows, distance=pearson)</a:t>
            </a:r>
            <a:r>
              <a:rPr lang="en-US" sz="2200"/>
              <a:t> - does the hierarchical clustering, default distance function is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pearson()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printclust(clust, labels=None, n=0)</a:t>
            </a:r>
            <a:r>
              <a:rPr lang="en-US" sz="2200"/>
              <a:t> -  traverses the cluster and prints an ASCII text representation</a:t>
            </a:r>
            <a:endParaRPr sz="2200"/>
          </a:p>
        </p:txBody>
      </p:sp>
      <p:sp>
        <p:nvSpPr>
          <p:cNvPr id="250" name="Google Shape;250;p32"/>
          <p:cNvSpPr txBox="1"/>
          <p:nvPr/>
        </p:nvSpPr>
        <p:spPr>
          <a:xfrm>
            <a:off x="166050" y="4347356"/>
            <a:ext cx="8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 (pg. 37)</a:t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457200" y="993600"/>
            <a:ext cx="83454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Generate hierarchical cluster, print ASCII clusters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59" name="Google Shape;259;p33"/>
          <p:cNvSpPr txBox="1"/>
          <p:nvPr/>
        </p:nvSpPr>
        <p:spPr>
          <a:xfrm>
            <a:off x="244275" y="1835601"/>
            <a:ext cx="5138700" cy="15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blognames, words, data = readfile(</a:t>
            </a:r>
            <a:r>
              <a:rPr lang="en-US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"blogdata.txt"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clust = hcluster(data)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printclust(clust, labels=blognames)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500" y="1755450"/>
            <a:ext cx="3003697" cy="25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p33"/>
          <p:cNvSpPr txBox="1"/>
          <p:nvPr/>
        </p:nvSpPr>
        <p:spPr>
          <a:xfrm>
            <a:off x="166050" y="4347356"/>
            <a:ext cx="8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Drawing the Dendrogram</a:t>
            </a:r>
            <a:endParaRPr/>
          </a:p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457200" y="993600"/>
            <a:ext cx="83454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getheight(clust)</a:t>
            </a:r>
            <a:r>
              <a:rPr lang="en-US" sz="1900"/>
              <a:t> - returns the total height of a given cluster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92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getdepth(clust)</a:t>
            </a:r>
            <a:r>
              <a:rPr lang="en-US" sz="1900"/>
              <a:t> - returns the error depth of the cluster, the maximum possible error from each branch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drawdendrogram(clust, labels, jpeg='clusters.jpg')</a:t>
            </a:r>
            <a:r>
              <a:rPr lang="en-US" sz="1900"/>
              <a:t> - creates a dendrogram image with the default name of clusters.jpg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drawnode(draw, clust, x, y, scaling, labels)</a:t>
            </a:r>
            <a:r>
              <a:rPr lang="en-US" sz="1900"/>
              <a:t> - takes and cluster and its location, calculates where the child nodes should be, and draws lines to them</a:t>
            </a:r>
            <a:endParaRPr sz="1900"/>
          </a:p>
        </p:txBody>
      </p:sp>
      <p:sp>
        <p:nvSpPr>
          <p:cNvPr id="270" name="Google Shape;270;p34"/>
          <p:cNvSpPr txBox="1"/>
          <p:nvPr/>
        </p:nvSpPr>
        <p:spPr>
          <a:xfrm>
            <a:off x="166050" y="4423556"/>
            <a:ext cx="8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 (pg. 40)</a:t>
            </a:r>
            <a:endParaRPr/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457200" y="993600"/>
            <a:ext cx="8345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Draw dendrogram</a:t>
            </a:r>
            <a:endParaRPr sz="2800"/>
          </a:p>
        </p:txBody>
      </p:sp>
      <p:sp>
        <p:nvSpPr>
          <p:cNvPr id="279" name="Google Shape;279;p35"/>
          <p:cNvSpPr txBox="1"/>
          <p:nvPr/>
        </p:nvSpPr>
        <p:spPr>
          <a:xfrm>
            <a:off x="366425" y="1669856"/>
            <a:ext cx="4716000" cy="7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drawdendrogram(clust, blognames, 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jpeg=</a:t>
            </a:r>
            <a:r>
              <a:rPr lang="en-US" sz="165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'blogclust.jpg'</a:t>
            </a: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451" y="1129801"/>
            <a:ext cx="3440151" cy="345537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35"/>
          <p:cNvSpPr txBox="1"/>
          <p:nvPr/>
        </p:nvSpPr>
        <p:spPr>
          <a:xfrm>
            <a:off x="166050" y="4347356"/>
            <a:ext cx="8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Generate a Term-Blog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  <a:endParaRPr/>
          </a:p>
        </p:txBody>
      </p:sp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 b="-2499" l="2830" r="8145" t="2500"/>
          <a:stretch/>
        </p:blipFill>
        <p:spPr>
          <a:xfrm>
            <a:off x="457200" y="1951819"/>
            <a:ext cx="3367729" cy="18806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89" name="Google Shape;289;p36"/>
          <p:cNvGraphicFramePr/>
          <p:nvPr/>
        </p:nvGraphicFramePr>
        <p:xfrm>
          <a:off x="4269413" y="216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{66CE8EEC-53E1-419B-A55D-FC8518AF8C3C}</a:tableStyleId>
              </a:tblPr>
              <a:tblGrid>
                <a:gridCol w="965775"/>
                <a:gridCol w="1081075"/>
                <a:gridCol w="959700"/>
                <a:gridCol w="1648825"/>
              </a:tblGrid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Gothamist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GigaOM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Quick Online Tips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"china"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"kids"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"music"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"yahoo"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290" name="Google Shape;290;p36"/>
          <p:cNvSpPr txBox="1"/>
          <p:nvPr/>
        </p:nvSpPr>
        <p:spPr>
          <a:xfrm>
            <a:off x="3007800" y="1063219"/>
            <a:ext cx="3128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Rotate the matrix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166050" y="4347356"/>
            <a:ext cx="8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 (pg. 40)</a:t>
            </a:r>
            <a:endParaRPr/>
          </a:p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457200" y="993600"/>
            <a:ext cx="6344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Rotate the matrix, cluster, draw dendrogram of words</a:t>
            </a:r>
            <a:endParaRPr sz="2800"/>
          </a:p>
        </p:txBody>
      </p:sp>
      <p:sp>
        <p:nvSpPr>
          <p:cNvPr id="300" name="Google Shape;300;p37"/>
          <p:cNvSpPr txBox="1"/>
          <p:nvPr/>
        </p:nvSpPr>
        <p:spPr>
          <a:xfrm>
            <a:off x="1236975" y="2016999"/>
            <a:ext cx="4991700" cy="15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rdata = rotatematrix(data)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wordclust = hcluster(rdata)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drawdendrogram(wordclust, labels=words, 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jpeg=</a:t>
            </a:r>
            <a:r>
              <a:rPr lang="en-US" sz="165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'wordclust.jpg'</a:t>
            </a:r>
            <a:r>
              <a:rPr lang="en-US" sz="16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20248" t="0"/>
          <a:stretch/>
        </p:blipFill>
        <p:spPr>
          <a:xfrm>
            <a:off x="7044775" y="489877"/>
            <a:ext cx="1933175" cy="38019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37"/>
          <p:cNvSpPr txBox="1"/>
          <p:nvPr/>
        </p:nvSpPr>
        <p:spPr>
          <a:xfrm>
            <a:off x="166050" y="4347356"/>
            <a:ext cx="88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Dendrograms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457200" y="1200150"/>
            <a:ext cx="85494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700"/>
              <a:t>Plotly - 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Dendrograms | Python</a:t>
            </a:r>
            <a:r>
              <a:rPr lang="en-US" sz="2300"/>
              <a:t> </a:t>
            </a:r>
            <a:endParaRPr sz="23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700"/>
              <a:t>SciPy - </a:t>
            </a:r>
            <a:r>
              <a:rPr lang="en-US" sz="2300" u="sng">
                <a:solidFill>
                  <a:schemeClr val="hlink"/>
                </a:solidFill>
                <a:hlinkClick r:id="rId4"/>
              </a:rPr>
              <a:t>scipy.cluster.hierarchy.dendrogram</a:t>
            </a:r>
            <a:endParaRPr sz="23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SciPy dendrogram tutorial/examples</a:t>
            </a:r>
            <a:endParaRPr sz="27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 u="sng">
                <a:solidFill>
                  <a:schemeClr val="hlink"/>
                </a:solidFill>
                <a:hlinkClick r:id="rId5"/>
              </a:rPr>
              <a:t>#400 Basic Dendrogram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 u="sng">
                <a:solidFill>
                  <a:schemeClr val="hlink"/>
                </a:solidFill>
                <a:hlinkClick r:id="rId6"/>
              </a:rPr>
              <a:t>#401 Customised dendrogram</a:t>
            </a:r>
            <a:endParaRPr sz="23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700"/>
              <a:t>SciPy and sklearn - </a:t>
            </a:r>
            <a:r>
              <a:rPr lang="en-US" sz="2300" u="sng">
                <a:solidFill>
                  <a:schemeClr val="hlink"/>
                </a:solidFill>
                <a:hlinkClick r:id="rId7"/>
              </a:rPr>
              <a:t>Plot Hierarchical Clustering Dendrogram</a:t>
            </a:r>
            <a:r>
              <a:rPr lang="en-US" sz="2300"/>
              <a:t> </a:t>
            </a:r>
            <a:endParaRPr sz="2300"/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ctrTitle"/>
          </p:nvPr>
        </p:nvSpPr>
        <p:spPr>
          <a:xfrm>
            <a:off x="685800" y="514350"/>
            <a:ext cx="77724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Clustering Algorithms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3 - k-Means Clustering)</a:t>
            </a:r>
            <a:endParaRPr b="1"/>
          </a:p>
        </p:txBody>
      </p:sp>
      <p:sp>
        <p:nvSpPr>
          <p:cNvPr id="316" name="Google Shape;316;p39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</a:t>
            </a:r>
            <a:r>
              <a:rPr lang="en-US"/>
              <a:t> Clustering</a:t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667025" y="1027988"/>
            <a:ext cx="8019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These slides assume you have already watched up to time 4:44 of the assigned 365 Data Science video on </a:t>
            </a:r>
            <a: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"</a:t>
            </a:r>
            <a: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 Means Clustering: Pros and Cons of K Means Clustering</a:t>
            </a:r>
            <a: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"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2199" y="2282775"/>
            <a:ext cx="3319163" cy="18585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8" name="Google Shape;32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350" y="2282775"/>
            <a:ext cx="3285263" cy="1858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1"/>
          <p:cNvSpPr txBox="1"/>
          <p:nvPr/>
        </p:nvSpPr>
        <p:spPr>
          <a:xfrm>
            <a:off x="762000" y="872775"/>
            <a:ext cx="76779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3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abbreviated as PCI)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Similarity to Clusters...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Ch 2 - compute similarity between pairs of items</a:t>
            </a:r>
            <a:endParaRPr sz="2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Ch 3 - discover and group </a:t>
            </a:r>
            <a:r>
              <a:rPr i="1" lang="en-US" sz="2800"/>
              <a:t>(cluster) </a:t>
            </a:r>
            <a:r>
              <a:rPr lang="en-US" sz="2800"/>
              <a:t>things that are similar</a:t>
            </a:r>
            <a:endParaRPr sz="2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want to cluster our information because we want to: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find unknown groups or patterns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visualize our results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457200" y="205969"/>
            <a:ext cx="5763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Review</a:t>
            </a:r>
            <a:endParaRPr/>
          </a:p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42"/>
          <p:cNvSpPr txBox="1"/>
          <p:nvPr/>
        </p:nvSpPr>
        <p:spPr>
          <a:xfrm>
            <a:off x="5367450" y="4595825"/>
            <a:ext cx="350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K-means Clustering Python Example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284525" y="963950"/>
            <a:ext cx="58959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(e.g. 2) random points as cluster centers called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centroids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Assign each data point to the closest cluster by calculating its distance with respect to each centroid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Determine the new cluster center by computing the average (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 of the assigned points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Repeat steps 2 and 3 until none of the cluster assignments change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625" y="1271625"/>
            <a:ext cx="1909240" cy="10828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625" y="2400786"/>
            <a:ext cx="1909240" cy="112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3624" y="75462"/>
            <a:ext cx="1909240" cy="11182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3625" y="3569465"/>
            <a:ext cx="1909240" cy="10732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42"/>
          <p:cNvSpPr txBox="1"/>
          <p:nvPr/>
        </p:nvSpPr>
        <p:spPr>
          <a:xfrm>
            <a:off x="8343975" y="456469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8343975" y="1652625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8343975" y="2776125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8343975" y="3950475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Remember the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Blog-Term Matrix</a:t>
            </a:r>
            <a:endParaRPr/>
          </a:p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p43"/>
          <p:cNvPicPr preferRelativeResize="0"/>
          <p:nvPr/>
        </p:nvPicPr>
        <p:blipFill rotWithShape="1">
          <a:blip r:embed="rId3">
            <a:alphaModFix/>
          </a:blip>
          <a:srcRect b="-2499" l="2830" r="8145" t="2500"/>
          <a:stretch/>
        </p:blipFill>
        <p:spPr>
          <a:xfrm>
            <a:off x="1800613" y="1114106"/>
            <a:ext cx="5542775" cy="30952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43"/>
          <p:cNvSpPr txBox="1"/>
          <p:nvPr/>
        </p:nvSpPr>
        <p:spPr>
          <a:xfrm>
            <a:off x="1800625" y="4260263"/>
            <a:ext cx="54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Table 3-1 from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Subset of blog word frequencies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3"/>
          <p:cNvSpPr txBox="1"/>
          <p:nvPr/>
        </p:nvSpPr>
        <p:spPr>
          <a:xfrm>
            <a:off x="67350" y="4564975"/>
            <a:ext cx="19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blogdata.txt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Clustering</a:t>
            </a:r>
            <a:endParaRPr/>
          </a:p>
        </p:txBody>
      </p:sp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457200" y="993600"/>
            <a:ext cx="83454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kcluster(rows, distance=pearson, k=4)</a:t>
            </a:r>
            <a:r>
              <a:rPr lang="en-US" sz="2400"/>
              <a:t> - does the k-means clustering algorithm, </a:t>
            </a:r>
            <a:r>
              <a:rPr lang="en-US" sz="2400"/>
              <a:t>default distance function 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pearson()</a:t>
            </a:r>
            <a:r>
              <a:rPr lang="en-US" sz="2400"/>
              <a:t>, default </a:t>
            </a:r>
            <a:r>
              <a:rPr i="1" lang="en-US" sz="2400"/>
              <a:t>k</a:t>
            </a:r>
            <a:r>
              <a:rPr lang="en-US" sz="2400"/>
              <a:t> is 4</a:t>
            </a:r>
            <a:endParaRPr sz="2400"/>
          </a:p>
        </p:txBody>
      </p:sp>
      <p:sp>
        <p:nvSpPr>
          <p:cNvPr id="369" name="Google Shape;369;p44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kcluster()</a:t>
            </a:r>
            <a:r>
              <a:rPr lang="en-US"/>
              <a:t> - Step 1</a:t>
            </a:r>
            <a:endParaRPr/>
          </a:p>
        </p:txBody>
      </p:sp>
      <p:sp>
        <p:nvSpPr>
          <p:cNvPr id="376" name="Google Shape;376;p4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5"/>
          <p:cNvSpPr txBox="1"/>
          <p:nvPr/>
        </p:nvSpPr>
        <p:spPr>
          <a:xfrm>
            <a:off x="337500" y="1420778"/>
            <a:ext cx="8469000" cy="101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Create k randomly placed centroids</a:t>
            </a:r>
            <a:endParaRPr sz="15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clusters = [[random.random() * (ranges[i][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- ranges[i][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 + ranges[i][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5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(rows[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]))] </a:t>
            </a:r>
            <a:r>
              <a:rPr lang="en-US" sz="15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(k)]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49" y="75462"/>
            <a:ext cx="1909240" cy="11182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45"/>
          <p:cNvSpPr txBox="1"/>
          <p:nvPr/>
        </p:nvSpPr>
        <p:spPr>
          <a:xfrm>
            <a:off x="8694900" y="75469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337500" y="2531269"/>
            <a:ext cx="8531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- 0-700 (number of columns in the first row of data, or number of words)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- 0-3 (assume k=4)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ranges[]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- minimum and maximum values for each row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kcluster()</a:t>
            </a:r>
            <a:r>
              <a:rPr lang="en-US"/>
              <a:t> - Step 2</a:t>
            </a:r>
            <a:endParaRPr/>
          </a:p>
        </p:txBody>
      </p:sp>
      <p:sp>
        <p:nvSpPr>
          <p:cNvPr id="388" name="Google Shape;388;p4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46"/>
          <p:cNvSpPr txBox="1"/>
          <p:nvPr/>
        </p:nvSpPr>
        <p:spPr>
          <a:xfrm>
            <a:off x="337500" y="1244150"/>
            <a:ext cx="5873100" cy="21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5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Find which centroid is the closest for each row</a:t>
            </a:r>
            <a:endParaRPr sz="115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1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(rows)):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row = rows[j]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bestmatch = </a:t>
            </a:r>
            <a:r>
              <a:rPr lang="en-US" sz="11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5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1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d = distance(clusters[i], row)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 &lt; distance(clusters[bestmatch], row):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bestmatch = i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bestmatches[bestmatch].append(j)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337500" y="3424252"/>
            <a:ext cx="85317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- current row						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- current cluster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distance(clusters[bestmatch], row)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- distance between centroid and row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bestmatches[i]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list of row ids in cluster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0" y="93169"/>
            <a:ext cx="1909240" cy="10828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46"/>
          <p:cNvSpPr txBox="1"/>
          <p:nvPr/>
        </p:nvSpPr>
        <p:spPr>
          <a:xfrm>
            <a:off x="8694900" y="93169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kcluster()</a:t>
            </a:r>
            <a:r>
              <a:rPr lang="en-US"/>
              <a:t> - Step 3</a:t>
            </a:r>
            <a:endParaRPr/>
          </a:p>
        </p:txBody>
      </p:sp>
      <p:sp>
        <p:nvSpPr>
          <p:cNvPr id="400" name="Google Shape;400;p4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47"/>
          <p:cNvSpPr txBox="1"/>
          <p:nvPr/>
        </p:nvSpPr>
        <p:spPr>
          <a:xfrm>
            <a:off x="337500" y="1063225"/>
            <a:ext cx="5873100" cy="239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5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Move the centroids to the average of their members</a:t>
            </a:r>
            <a:endParaRPr sz="115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1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avgs = [</a:t>
            </a:r>
            <a:r>
              <a:rPr lang="en-US" sz="11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(rows[</a:t>
            </a:r>
            <a:r>
              <a:rPr lang="en-US" sz="11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(bestmatches[i]) &gt; </a:t>
            </a:r>
            <a:r>
              <a:rPr lang="en-US" sz="11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rowid </a:t>
            </a:r>
            <a:r>
              <a:rPr lang="en-US" sz="11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bestmatches[i]: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lang="en-US" sz="11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(rows[rowid])):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avgs[m] += rows[rowid][m]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1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1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(avgs)):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avgs[j] /= </a:t>
            </a:r>
            <a:r>
              <a:rPr lang="en-US" sz="11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(bestmatches[i])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clusters[i] = avgs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47"/>
          <p:cNvSpPr txBox="1"/>
          <p:nvPr/>
        </p:nvSpPr>
        <p:spPr>
          <a:xfrm>
            <a:off x="337500" y="3522700"/>
            <a:ext cx="7717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current row				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current cluster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avgs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- average of each column over all rows in the cluster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bestmatches[i]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list of row ids in cluster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0" y="76245"/>
            <a:ext cx="1909240" cy="112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4" name="Google Shape;404;p47"/>
          <p:cNvSpPr txBox="1"/>
          <p:nvPr/>
        </p:nvSpPr>
        <p:spPr>
          <a:xfrm>
            <a:off x="8694900" y="70584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7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kcluster()</a:t>
            </a:r>
            <a:r>
              <a:rPr lang="en-US"/>
              <a:t> - Step 4</a:t>
            </a:r>
            <a:endParaRPr/>
          </a:p>
        </p:txBody>
      </p:sp>
      <p:sp>
        <p:nvSpPr>
          <p:cNvPr id="412" name="Google Shape;412;p4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661300" y="1374150"/>
            <a:ext cx="7020900" cy="299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 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'Iteration %d'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% t)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bestmatches = [[]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(k)]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>
              <a:solidFill>
                <a:srgbClr val="FF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If the results are the same as last time, this is complete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bestmatches == lastmatches: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>
              <a:solidFill>
                <a:srgbClr val="AF00DB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lastmatches = bestmatches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4" name="Google Shape;4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0" y="97968"/>
            <a:ext cx="1909240" cy="10732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48"/>
          <p:cNvSpPr txBox="1"/>
          <p:nvPr/>
        </p:nvSpPr>
        <p:spPr>
          <a:xfrm>
            <a:off x="8694900" y="97978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8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(pg. 44)</a:t>
            </a:r>
            <a:endParaRPr/>
          </a:p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457200" y="993600"/>
            <a:ext cx="83454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Run k-means with 10 clusters on blogdata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25" name="Google Shape;425;p49"/>
          <p:cNvSpPr txBox="1"/>
          <p:nvPr/>
        </p:nvSpPr>
        <p:spPr>
          <a:xfrm>
            <a:off x="783875" y="1990144"/>
            <a:ext cx="4680900" cy="37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kclust = kcluster(data, k=</a:t>
            </a:r>
            <a:r>
              <a:rPr lang="en-US" sz="18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6308575" y="1663002"/>
            <a:ext cx="1795500" cy="16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Iteration 0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Iteration 1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Iteration 2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Iteration 3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Iteration 4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Iteration 5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872175" y="3440897"/>
            <a:ext cx="708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latin typeface="Calibri"/>
                <a:ea typeface="Calibri"/>
                <a:cs typeface="Calibri"/>
                <a:sym typeface="Calibri"/>
              </a:rPr>
              <a:t>Note that because we start with randomly-placed centroids, we may get different clusters each time we run the algorithm.</a:t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sklearn Python</a:t>
            </a:r>
            <a:r>
              <a:rPr lang="en-US"/>
              <a:t> Library for k-Means</a:t>
            </a:r>
            <a:endParaRPr/>
          </a:p>
        </p:txBody>
      </p:sp>
      <p:sp>
        <p:nvSpPr>
          <p:cNvPr id="435" name="Google Shape;435;p50"/>
          <p:cNvSpPr txBox="1"/>
          <p:nvPr>
            <p:ph idx="1" type="body"/>
          </p:nvPr>
        </p:nvSpPr>
        <p:spPr>
          <a:xfrm>
            <a:off x="457200" y="1200150"/>
            <a:ext cx="85494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Reference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sklearn.cluster.KMeans</a:t>
            </a:r>
            <a:endParaRPr sz="2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Examples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In Depth: k-Means Clustering | Python Data Science Handbook</a:t>
            </a:r>
            <a:r>
              <a:rPr lang="en-US" sz="2600"/>
              <a:t>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K-Means Clustering</a:t>
            </a:r>
            <a:r>
              <a:rPr lang="en-US" sz="2600"/>
              <a:t> </a:t>
            </a:r>
            <a:endParaRPr sz="2600"/>
          </a:p>
        </p:txBody>
      </p:sp>
      <p:sp>
        <p:nvSpPr>
          <p:cNvPr id="436" name="Google Shape;436;p5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>
            <p:ph type="ctrTitle"/>
          </p:nvPr>
        </p:nvSpPr>
        <p:spPr>
          <a:xfrm>
            <a:off x="685800" y="514350"/>
            <a:ext cx="77724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Clustering Algorithms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4 - Multidimensional Scaling)</a:t>
            </a:r>
            <a:endParaRPr b="1"/>
          </a:p>
        </p:txBody>
      </p:sp>
      <p:sp>
        <p:nvSpPr>
          <p:cNvPr id="442" name="Google Shape;442;p51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444" name="Google Shape;44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1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80900" y="205969"/>
            <a:ext cx="8611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/>
              <a:t>Supervised vs. Unsupervised Learning</a:t>
            </a:r>
            <a:endParaRPr sz="43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Clustering is an example of </a:t>
            </a:r>
            <a:r>
              <a:rPr i="1" lang="en-US" sz="3100"/>
              <a:t>unsupervised </a:t>
            </a:r>
            <a:r>
              <a:rPr lang="en-US" sz="3100"/>
              <a:t>learning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we don't know what the correct answer is before we start</a:t>
            </a:r>
            <a:endParaRPr sz="27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Supervised learning is based on first being provided a set of inputs and known outputs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supervised learning examples in later chapters</a:t>
            </a:r>
            <a:endParaRPr sz="27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52"/>
          <p:cNvSpPr txBox="1"/>
          <p:nvPr/>
        </p:nvSpPr>
        <p:spPr>
          <a:xfrm>
            <a:off x="762000" y="872775"/>
            <a:ext cx="76779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3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abbreviated as PCI)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Remember the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Blog-Term Matrix</a:t>
            </a:r>
            <a:endParaRPr/>
          </a:p>
        </p:txBody>
      </p:sp>
      <p:sp>
        <p:nvSpPr>
          <p:cNvPr id="457" name="Google Shape;457;p5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8" name="Google Shape;458;p53"/>
          <p:cNvPicPr preferRelativeResize="0"/>
          <p:nvPr/>
        </p:nvPicPr>
        <p:blipFill rotWithShape="1">
          <a:blip r:embed="rId3">
            <a:alphaModFix/>
          </a:blip>
          <a:srcRect b="-2499" l="2830" r="8145" t="2500"/>
          <a:stretch/>
        </p:blipFill>
        <p:spPr>
          <a:xfrm>
            <a:off x="1800613" y="1114106"/>
            <a:ext cx="5542775" cy="30952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53"/>
          <p:cNvSpPr txBox="1"/>
          <p:nvPr/>
        </p:nvSpPr>
        <p:spPr>
          <a:xfrm>
            <a:off x="1800625" y="4260263"/>
            <a:ext cx="54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Table 3-1 from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Subset of blog word frequencies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3"/>
          <p:cNvSpPr txBox="1"/>
          <p:nvPr/>
        </p:nvSpPr>
        <p:spPr>
          <a:xfrm>
            <a:off x="67350" y="4564975"/>
            <a:ext cx="19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blogdata.txt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Multidimensional Scaling (MDS)</a:t>
            </a:r>
            <a:endParaRPr/>
          </a:p>
        </p:txBody>
      </p:sp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457200" y="1200150"/>
            <a:ext cx="82296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 to visualize </a:t>
            </a: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-dimensional data in 2 or 3 dimensions</a:t>
            </a:r>
            <a:endParaRPr sz="3400"/>
          </a:p>
          <a:p>
            <a:pPr indent="-355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perfect representation of data, but allows us to visualize it without our heads exploding</a:t>
            </a:r>
            <a:endParaRPr sz="3400"/>
          </a:p>
          <a:p>
            <a:pPr indent="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item-item distance matrix 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(note: 1-similarity)</a:t>
            </a:r>
            <a:endParaRPr sz="3400"/>
          </a:p>
        </p:txBody>
      </p:sp>
      <p:pic>
        <p:nvPicPr>
          <p:cNvPr descr="table-3-2" id="467" name="Google Shape;46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150" y="3293419"/>
            <a:ext cx="5457825" cy="1476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8" name="Google Shape;468;p5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54"/>
          <p:cNvSpPr txBox="1"/>
          <p:nvPr/>
        </p:nvSpPr>
        <p:spPr>
          <a:xfrm>
            <a:off x="854225" y="4461656"/>
            <a:ext cx="71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PCI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5"/>
          <p:cNvPicPr preferRelativeResize="0"/>
          <p:nvPr/>
        </p:nvPicPr>
        <p:blipFill rotWithShape="1">
          <a:blip r:embed="rId3">
            <a:alphaModFix/>
          </a:blip>
          <a:srcRect b="0" l="8729" r="4321" t="4131"/>
          <a:stretch/>
        </p:blipFill>
        <p:spPr>
          <a:xfrm>
            <a:off x="7173525" y="47813"/>
            <a:ext cx="1584953" cy="1158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6" name="Google Shape;476;p55"/>
          <p:cNvSpPr txBox="1"/>
          <p:nvPr>
            <p:ph type="title"/>
          </p:nvPr>
        </p:nvSpPr>
        <p:spPr>
          <a:xfrm>
            <a:off x="457200" y="205969"/>
            <a:ext cx="5763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MDS Overview</a:t>
            </a:r>
            <a:endParaRPr/>
          </a:p>
        </p:txBody>
      </p:sp>
      <p:sp>
        <p:nvSpPr>
          <p:cNvPr id="477" name="Google Shape;477;p5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55"/>
          <p:cNvSpPr txBox="1"/>
          <p:nvPr/>
        </p:nvSpPr>
        <p:spPr>
          <a:xfrm>
            <a:off x="284525" y="963950"/>
            <a:ext cx="62721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Randomly drop items in 2d graph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Measure all inter-item distances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Compare with actual item-item distance for 1 item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Move item in 2D space (ex. A moves closer to B (good), further from C (good), closer to D (bad))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Repeat steps 2-4 for all items until no more changes can be made without increasing the error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6703700" y="450600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6697563" y="1653666"/>
            <a:ext cx="372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5"/>
          <p:cNvSpPr txBox="1"/>
          <p:nvPr/>
        </p:nvSpPr>
        <p:spPr>
          <a:xfrm>
            <a:off x="6697578" y="2820469"/>
            <a:ext cx="378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6691578" y="4061456"/>
            <a:ext cx="378900" cy="35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525" y="1290767"/>
            <a:ext cx="1188712" cy="10790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4" name="Google Shape;48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525" y="2453952"/>
            <a:ext cx="1188713" cy="108631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5" name="Google Shape;48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1270" y="3650903"/>
            <a:ext cx="1207101" cy="117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Multidimensional Scaling - Python</a:t>
            </a:r>
            <a:endParaRPr/>
          </a:p>
        </p:txBody>
      </p:sp>
      <p:sp>
        <p:nvSpPr>
          <p:cNvPr id="492" name="Google Shape;492;p5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56"/>
          <p:cNvSpPr txBox="1"/>
          <p:nvPr>
            <p:ph idx="1" type="body"/>
          </p:nvPr>
        </p:nvSpPr>
        <p:spPr>
          <a:xfrm>
            <a:off x="457200" y="993600"/>
            <a:ext cx="83454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scaledown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(data, distance=pearson, rate=0.01)</a:t>
            </a:r>
            <a:r>
              <a:rPr lang="en-US" sz="2400"/>
              <a:t> - performs the MDS algorithm, returns a vector with the x,y coordinates of each item, learning rate (how much to move items) is default 0.01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draw2d(data, labels, jpeg="mds2d.jpg")</a:t>
            </a:r>
            <a:r>
              <a:rPr lang="en-US" sz="2400"/>
              <a:t> - function to display the labels in 2d space</a:t>
            </a:r>
            <a:endParaRPr sz="2400"/>
          </a:p>
        </p:txBody>
      </p:sp>
      <p:sp>
        <p:nvSpPr>
          <p:cNvPr id="494" name="Google Shape;494;p56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scaledown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/>
              <a:t> - Step 1</a:t>
            </a:r>
            <a:endParaRPr/>
          </a:p>
        </p:txBody>
      </p:sp>
      <p:sp>
        <p:nvSpPr>
          <p:cNvPr id="501" name="Google Shape;501;p5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57"/>
          <p:cNvSpPr txBox="1"/>
          <p:nvPr/>
        </p:nvSpPr>
        <p:spPr>
          <a:xfrm>
            <a:off x="400750" y="1042999"/>
            <a:ext cx="6596700" cy="21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n =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# The real distances between every pair of items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realdist = [[distance(data[i], data[j])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(n)]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endParaRPr sz="1100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n)]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Randomly initialize the starting points of the locations in 2D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loc = [[random.random(), random.random()]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fakedist = [[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(n)]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57"/>
          <p:cNvSpPr txBox="1"/>
          <p:nvPr/>
        </p:nvSpPr>
        <p:spPr>
          <a:xfrm>
            <a:off x="306150" y="3104175"/>
            <a:ext cx="8531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- number of rows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realdist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- compute actual distance (with pearson) between every pair of items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loc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- will hold the 2d x,y locations, initialize to random points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fakedist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will hold chart distance between every pair of items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57"/>
          <p:cNvPicPr preferRelativeResize="0"/>
          <p:nvPr/>
        </p:nvPicPr>
        <p:blipFill rotWithShape="1">
          <a:blip r:embed="rId3">
            <a:alphaModFix/>
          </a:blip>
          <a:srcRect b="0" l="8729" r="4321" t="4131"/>
          <a:stretch/>
        </p:blipFill>
        <p:spPr>
          <a:xfrm>
            <a:off x="7173525" y="47813"/>
            <a:ext cx="1584953" cy="1158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5" name="Google Shape;505;p57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scaledown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/>
              <a:t> - Step 2</a:t>
            </a:r>
            <a:endParaRPr/>
          </a:p>
        </p:txBody>
      </p:sp>
      <p:sp>
        <p:nvSpPr>
          <p:cNvPr id="512" name="Google Shape;512;p5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58"/>
          <p:cNvSpPr txBox="1"/>
          <p:nvPr/>
        </p:nvSpPr>
        <p:spPr>
          <a:xfrm>
            <a:off x="426750" y="1471629"/>
            <a:ext cx="8290500" cy="17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Find projected distances</a:t>
            </a:r>
            <a:endParaRPr sz="155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5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5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fakedist[i][j] = sqrt(</a:t>
            </a:r>
            <a:r>
              <a:rPr lang="en-US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(loc[i][x] - loc[j][x], </a:t>
            </a:r>
            <a:r>
              <a:rPr lang="en-US" sz="15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5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(loc[i]))]))</a:t>
            </a:r>
            <a:endParaRPr sz="18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330400" y="3412566"/>
            <a:ext cx="85317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fakedist[i][j]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- Euclidean distance between position of row i and position of row j on the graph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750" y="165111"/>
            <a:ext cx="1188712" cy="10790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6" name="Google Shape;516;p58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scaledown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/>
              <a:t> - Step 3</a:t>
            </a:r>
            <a:endParaRPr/>
          </a:p>
        </p:txBody>
      </p:sp>
      <p:sp>
        <p:nvSpPr>
          <p:cNvPr id="523" name="Google Shape;523;p5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59"/>
          <p:cNvSpPr txBox="1"/>
          <p:nvPr/>
        </p:nvSpPr>
        <p:spPr>
          <a:xfrm>
            <a:off x="337500" y="1249350"/>
            <a:ext cx="7846800" cy="255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3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-US" sz="13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3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3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3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j == k: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13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sz="1350">
              <a:solidFill>
                <a:srgbClr val="AF00DB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35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The error is percent difference between the distances</a:t>
            </a:r>
            <a:endParaRPr sz="135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errorterm = (fakedist[j][k] - realdist[j][k]) / realdist[j][k]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Keep track of the total error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totalerror += </a:t>
            </a:r>
            <a:r>
              <a:rPr lang="en-US" sz="12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n-US" sz="12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(errorterm)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59"/>
          <p:cNvSpPr txBox="1"/>
          <p:nvPr/>
        </p:nvSpPr>
        <p:spPr>
          <a:xfrm>
            <a:off x="337500" y="3865406"/>
            <a:ext cx="7717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errorterm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percent difference between the distances (real distance and graph distance)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800" y="121358"/>
            <a:ext cx="1188713" cy="108631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7" name="Google Shape;527;p59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scaledown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/>
              <a:t> - Step 4</a:t>
            </a:r>
            <a:endParaRPr/>
          </a:p>
        </p:txBody>
      </p:sp>
      <p:sp>
        <p:nvSpPr>
          <p:cNvPr id="534" name="Google Shape;534;p6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5" name="Google Shape;535;p60"/>
          <p:cNvSpPr txBox="1"/>
          <p:nvPr/>
        </p:nvSpPr>
        <p:spPr>
          <a:xfrm>
            <a:off x="457200" y="1344425"/>
            <a:ext cx="8487300" cy="30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Each point needs to be moved away from or towards the other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point in proportion to how much error it has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grad[k][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+= (loc[k][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- loc[j][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 / fakedist[j][k] * errorterm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grad[k][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+= (loc[k][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- loc[j][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 / fakedist[j][k] * errorterm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b="1">
              <a:solidFill>
                <a:srgbClr val="FF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Move each of the points by the learning rate times the gradient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loc[k][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-= rate * grad[k][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loc[k][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-= rate * grad[k][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AF00DB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6" name="Google Shape;5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545" y="47416"/>
            <a:ext cx="1207101" cy="117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7" name="Google Shape;537;p60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scaledown()</a:t>
            </a:r>
            <a:r>
              <a:rPr lang="en-US"/>
              <a:t> - Step 5</a:t>
            </a:r>
            <a:endParaRPr/>
          </a:p>
        </p:txBody>
      </p:sp>
      <p:sp>
        <p:nvSpPr>
          <p:cNvPr id="544" name="Google Shape;544;p6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61"/>
          <p:cNvSpPr txBox="1"/>
          <p:nvPr/>
        </p:nvSpPr>
        <p:spPr>
          <a:xfrm>
            <a:off x="298275" y="1432998"/>
            <a:ext cx="7638900" cy="14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5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If the answer got worse by moving the points, we are done</a:t>
            </a:r>
            <a:endParaRPr sz="155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lasterror </a:t>
            </a:r>
            <a:r>
              <a:rPr lang="en-US" sz="15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lasterror &lt; totalerror: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550">
              <a:solidFill>
                <a:srgbClr val="AF00DB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lasterror = totalerror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AF00DB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Things First…</a:t>
            </a:r>
            <a:endParaRPr/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457200" y="1200150"/>
            <a:ext cx="85332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to be clustered need numerical scores that "describe" the items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11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examples:</a:t>
            </a:r>
            <a:endParaRPr sz="2700"/>
          </a:p>
          <a:p>
            <a:pPr indent="-2540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en-US" sz="2300"/>
              <a:t>c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ustomers can be described by the amount of purchases they make each month</a:t>
            </a:r>
            <a:endParaRPr sz="2300"/>
          </a:p>
          <a:p>
            <a:pPr indent="-2540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en-US" sz="2300"/>
              <a:t>m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ovies can be described by the ratings given to them by critics</a:t>
            </a:r>
            <a:endParaRPr sz="2300"/>
          </a:p>
          <a:p>
            <a:pPr indent="-2540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i="1" lang="en-US" sz="2300">
                <a:solidFill>
                  <a:srgbClr val="000000"/>
                </a:solidFill>
              </a:rPr>
              <a:t>d</a:t>
            </a:r>
            <a:r>
              <a:rPr b="0" i="1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ocuments (and webpages) can be described by the number of times they use certain word</a:t>
            </a:r>
            <a:r>
              <a:rPr i="1" lang="en-US" sz="2300">
                <a:solidFill>
                  <a:srgbClr val="000000"/>
                </a:solidFill>
              </a:rPr>
              <a:t>s</a:t>
            </a:r>
            <a:endParaRPr b="0" i="1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(pg. 52)</a:t>
            </a:r>
            <a:endParaRPr/>
          </a:p>
        </p:txBody>
      </p:sp>
      <p:sp>
        <p:nvSpPr>
          <p:cNvPr id="553" name="Google Shape;553;p6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62"/>
          <p:cNvSpPr txBox="1"/>
          <p:nvPr>
            <p:ph idx="1" type="body"/>
          </p:nvPr>
        </p:nvSpPr>
        <p:spPr>
          <a:xfrm>
            <a:off x="457200" y="993600"/>
            <a:ext cx="83454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Run MDS on blogdata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55" name="Google Shape;555;p62"/>
          <p:cNvSpPr txBox="1"/>
          <p:nvPr/>
        </p:nvSpPr>
        <p:spPr>
          <a:xfrm>
            <a:off x="620550" y="1571175"/>
            <a:ext cx="7144800" cy="80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coords = scaledown(data)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draw2d(coords, blognames, jpeg=</a:t>
            </a:r>
            <a:r>
              <a:rPr lang="en-US" sz="1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'blogs2d.jpg'</a:t>
            </a:r>
            <a:r>
              <a:rPr lang="en-US" sz="1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6" name="Google Shape;5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75" y="2488199"/>
            <a:ext cx="3777990" cy="225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7" name="Google Shape;55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150" y="2455150"/>
            <a:ext cx="2068495" cy="206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8" name="Google Shape;558;p62"/>
          <p:cNvSpPr txBox="1"/>
          <p:nvPr/>
        </p:nvSpPr>
        <p:spPr>
          <a:xfrm>
            <a:off x="13650" y="4598300"/>
            <a:ext cx="3972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code: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Ch 3 GitHub repo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65" name="Google Shape;565;p6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63"/>
          <p:cNvSpPr txBox="1"/>
          <p:nvPr>
            <p:ph idx="1" type="body"/>
          </p:nvPr>
        </p:nvSpPr>
        <p:spPr>
          <a:xfrm>
            <a:off x="257950" y="1007344"/>
            <a:ext cx="87081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Distinguish between unsupervised learning and supervised learning.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Differentiate between agglomerative and divisive clustering.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Explain how a dendrogram is constructed.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Explain the main steps in k-means clustering.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Describe the purpose of multidimensional scaling (MDS).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Explain the steps of multidimensional scaling.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Similar Web</a:t>
            </a:r>
            <a:r>
              <a:rPr lang="en-US"/>
              <a:t>p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</a:t>
            </a:r>
            <a:endParaRPr/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457200" y="1098575"/>
            <a:ext cx="84873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webpages, how would we cluster them?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i="1" lang="en-US" sz="2000"/>
              <a:t>documents (and webpages) can be described by the number of times they use certain words</a:t>
            </a:r>
            <a:endParaRPr sz="20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terms</a:t>
            </a:r>
            <a:endParaRPr sz="2400"/>
          </a:p>
          <a:p>
            <a:pPr indent="-234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reak each string by whitespace</a:t>
            </a:r>
            <a:endParaRPr sz="2000"/>
          </a:p>
          <a:p>
            <a:pPr indent="-234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onvert to lowercase</a:t>
            </a:r>
            <a:endParaRPr sz="2000"/>
          </a:p>
          <a:p>
            <a:pPr indent="-234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emove HTML tags (b</a:t>
            </a:r>
            <a:r>
              <a:rPr lang="en-US" sz="2000"/>
              <a:t>oilerplate removal)</a:t>
            </a:r>
            <a:endParaRPr sz="2000"/>
          </a:p>
          <a:p>
            <a:pPr indent="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292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 frequency of each term in each document</a:t>
            </a:r>
            <a:endParaRPr sz="2400"/>
          </a:p>
          <a:p>
            <a:pPr indent="-234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emove common terms (i.e., stop words, high TF) and very unique terms (i.e., high IDF)</a:t>
            </a:r>
            <a:endParaRPr sz="20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Blogs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2123" t="0"/>
          <a:stretch/>
        </p:blipFill>
        <p:spPr>
          <a:xfrm>
            <a:off x="248675" y="330438"/>
            <a:ext cx="3182676" cy="39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950" y="1115828"/>
            <a:ext cx="2520074" cy="362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496" y="1551019"/>
            <a:ext cx="2456924" cy="331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4228" y="92438"/>
            <a:ext cx="2313261" cy="331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Grabbing Blog Feeds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 read blogs, newsfeeds, etc. in HTML, but machines read blogs in the XML-based syndication formats RSS or Atom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RSS</a:t>
            </a:r>
            <a:r>
              <a:rPr lang="en-US" sz="1800"/>
              <a:t> (Wikipedia)</a:t>
            </a:r>
            <a:endParaRPr sz="1800"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Atom (Web standard)</a:t>
            </a:r>
            <a:r>
              <a:rPr lang="en-US" sz="1800"/>
              <a:t> (Wikipedia)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These feeds contain a number of blog posts and include the blog post title and often the full text of each blog post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Blog-Term Matrix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-2499" l="2830" r="8145" t="2500"/>
          <a:stretch/>
        </p:blipFill>
        <p:spPr>
          <a:xfrm>
            <a:off x="1800613" y="1114106"/>
            <a:ext cx="5542775" cy="30952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1"/>
          <p:cNvSpPr txBox="1"/>
          <p:nvPr/>
        </p:nvSpPr>
        <p:spPr>
          <a:xfrm>
            <a:off x="1800625" y="4260263"/>
            <a:ext cx="54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Table 3-1 from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Subset of blog word frequencies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