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4459171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g72445917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700109f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700109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2700109f5_0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700109f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2700109f5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700109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2700109f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700109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2700109f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700109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2700109f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700109f5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g72700109f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0f0f9e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9f0f0f9ef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2700109f5_0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2700109f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2700109f5_0_3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700109f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2700109f5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700109f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2700109f5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4459171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244591710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2700109f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2700109f5_0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700109f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2700109f5_0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f0f0f9ef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f0f0f9e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f0f0f9ef7_0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2700109f5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2700109f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2700109f5_0_37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700109f5_0_4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700109f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72700109f5_0_4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2700109f5_0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2700109f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72700109f5_0_4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2700109f5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2700109f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72700109f5_0_4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2700109f5_0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2700109f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72700109f5_0_4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2700109f5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2700109f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72700109f5_0_47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2700109f5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g72700109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700109f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700109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2700109f5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f0f0f9e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9f0f0f9ef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2700109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72700109f5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2700109f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2700109f5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2700109f5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2700109f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72700109f5_0_5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2700109f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72700109f5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700109f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72700109f5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2700109f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72700109f5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2700109f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72700109f5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2700109f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2700109f5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f83ebe64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f83ebe6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7f83ebe645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f83ebe6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7f83ebe64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f83ebe645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f83ebe6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7f83ebe645_0_9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a808d36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a808d3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8a808d369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727f077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a727f077b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f83ebe64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f83ebe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7f83ebe645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16372eda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16372e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916372eda3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700109f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70010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2700109f5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700109f5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700109f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2700109f5_0_3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569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hyperlink" Target="https://www.dailymotion.com/video/x2hwqlw" TargetMode="External"/><Relationship Id="rId7" Type="http://schemas.openxmlformats.org/officeDocument/2006/relationships/hyperlink" Target="http://en.wikipedia.org/wiki/Spam_(Monty_Python)" TargetMode="External"/><Relationship Id="rId8" Type="http://schemas.openxmlformats.org/officeDocument/2006/relationships/hyperlink" Target="https://docs.python.org/2/faq/general.html#why-is-it-called-pyth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ciir.cs.umass.edu/irbook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athsisfun.com/data/probability-events-conditional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hyperlink" Target="https://www.mathsisfun.com/data/probability-events-condition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ciir.cs.umass.edu/irbook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hyperlink" Target="https://www.mathsisfun.com/data/probability-events-conditional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s://www.mathsisfun.com/data/probability-events-conditional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ciir.cs.umass.edu/irbook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eb.stanford.edu/class/cs124/lec/naivebayes.pdf" TargetMode="External"/><Relationship Id="rId4" Type="http://schemas.openxmlformats.org/officeDocument/2006/relationships/hyperlink" Target="https://web.archive.org/web/20180329131247/http://web.stanford.edu:80/class/cs124/lec/naivebayes.pdf" TargetMode="External"/><Relationship Id="rId5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hyperlink" Target="https://web.stanford.edu/class/cs124/lec/naivebayes.pdf" TargetMode="External"/><Relationship Id="rId5" Type="http://schemas.openxmlformats.org/officeDocument/2006/relationships/hyperlink" Target="https://web.archive.org/web/20180329131247/http://web.stanford.edu:80/class/cs124/lec/naivebayes.pdf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hyperlink" Target="https://web.stanford.edu/class/cs124/lec/naivebayes.pdf" TargetMode="External"/><Relationship Id="rId5" Type="http://schemas.openxmlformats.org/officeDocument/2006/relationships/hyperlink" Target="https://web.archive.org/web/20180329131247/http://web.stanford.edu:80/class/cs124/lec/naivebayes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g"/><Relationship Id="rId4" Type="http://schemas.openxmlformats.org/officeDocument/2006/relationships/hyperlink" Target="https://effectsizefaq.com/2010/05/31/i-always-get-confused-about-type-i-and-ii-errors-can-you-show-me-something-to-help-me-remember-the-difference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hyperlink" Target="https://en.wikipedia.org/wiki/Confusion_matrix" TargetMode="External"/><Relationship Id="rId5" Type="http://schemas.openxmlformats.org/officeDocument/2006/relationships/hyperlink" Target="https://towardsdatascience.com/understanding-confusion-matrix-a9ad42dcfd62" TargetMode="External"/><Relationship Id="rId6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hyperlink" Target="https://en.wikipedia.org/wiki/Precision_and_recal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hyperlink" Target="https://www.dailymotion.com/video/x2hwqlw" TargetMode="External"/><Relationship Id="rId6" Type="http://schemas.openxmlformats.org/officeDocument/2006/relationships/hyperlink" Target="http://en.wikipedia.org/wiki/Spam_(Monty_Python)" TargetMode="External"/><Relationship Id="rId7" Type="http://schemas.openxmlformats.org/officeDocument/2006/relationships/hyperlink" Target="https://docs.python.org/2/faq/general.html#why-is-it-called-python" TargetMode="External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65856"/>
            <a:ext cx="7772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Document Filtering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1 - Intro to Classifiers)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57200" y="1200150"/>
            <a:ext cx="8229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Classification is a supervised learning problem.</a:t>
            </a:r>
            <a:endParaRPr sz="3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Training set</a:t>
            </a:r>
            <a:endParaRPr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set of fully labeled items (items and their classification) used to build the model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Testing set</a:t>
            </a:r>
            <a:endParaRPr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</a:t>
            </a:r>
            <a:r>
              <a:rPr lang="en-US" sz="2600"/>
              <a:t>et of unlabeled items given to the model for automatic classification</a:t>
            </a:r>
            <a:endParaRPr sz="2600"/>
          </a:p>
        </p:txBody>
      </p:sp>
      <p:sp>
        <p:nvSpPr>
          <p:cNvPr id="170" name="Google Shape;170;p22"/>
          <p:cNvSpPr txBox="1"/>
          <p:nvPr/>
        </p:nvSpPr>
        <p:spPr>
          <a:xfrm>
            <a:off x="237475" y="4623450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84950" y="205969"/>
            <a:ext cx="871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Classifying with Supervised Learning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57200" y="1200150"/>
            <a:ext cx="82296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"teach" the program to learn the difference between spam as unsolicited bulk email, luncheon meat, and comedy troupes by providing examples of each </a:t>
            </a:r>
            <a:r>
              <a:rPr i="1" lang="en-US" sz="2500"/>
              <a:t>classification</a:t>
            </a:r>
            <a:endParaRPr sz="2700"/>
          </a:p>
        </p:txBody>
      </p:sp>
      <p:pic>
        <p:nvPicPr>
          <p:cNvPr descr="spam-meat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686050"/>
            <a:ext cx="15430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14540" l="0" r="59359" t="17483"/>
          <a:stretch/>
        </p:blipFill>
        <p:spPr>
          <a:xfrm>
            <a:off x="457200" y="2520319"/>
            <a:ext cx="2267024" cy="21684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0" name="Google Shape;180;p23"/>
          <p:cNvGrpSpPr/>
          <p:nvPr/>
        </p:nvGrpSpPr>
        <p:grpSpPr>
          <a:xfrm>
            <a:off x="5122175" y="2699688"/>
            <a:ext cx="3564632" cy="1809675"/>
            <a:chOff x="5354645" y="3505200"/>
            <a:chExt cx="3389400" cy="2412900"/>
          </a:xfrm>
        </p:grpSpPr>
        <p:pic>
          <p:nvPicPr>
            <p:cNvPr descr="spam-monty-python" id="181" name="Google Shape;18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10200" y="3505200"/>
              <a:ext cx="2992437" cy="177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3"/>
            <p:cNvSpPr txBox="1"/>
            <p:nvPr/>
          </p:nvSpPr>
          <p:spPr>
            <a:xfrm>
              <a:off x="5354645" y="5257800"/>
              <a:ext cx="33894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Spam - Monty Python's Flying Circus</a:t>
              </a: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Spam (Monty Python)</a:t>
              </a:r>
              <a:r>
                <a:rPr lang="en-US" sz="1000">
                  <a:latin typeface="Calibri"/>
                  <a:ea typeface="Calibri"/>
                  <a:cs typeface="Calibri"/>
                  <a:sym typeface="Calibri"/>
                </a:rPr>
                <a:t> (Wikipedia)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Why is it called Python?</a:t>
              </a:r>
              <a:r>
                <a:rPr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1114669"/>
            <a:ext cx="82296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</a:t>
            </a:r>
            <a:r>
              <a:rPr b="0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classifying documents</a:t>
            </a:r>
            <a:endParaRPr sz="26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is anything you can determine that is present or absent in the item</a:t>
            </a:r>
            <a:endParaRPr sz="26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features are common enough to appear frequently but not all the time (cf. stopwords)</a:t>
            </a:r>
            <a:endParaRPr sz="26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document are a useful feature</a:t>
            </a:r>
            <a:endParaRPr sz="26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spam detection, certain words like </a:t>
            </a:r>
            <a:r>
              <a:rPr i="1" lang="en-US" sz="2600"/>
              <a:t>casino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appear more often in spam t</a:t>
            </a:r>
            <a:r>
              <a:rPr lang="en-US" sz="2600"/>
              <a:t>han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2600"/>
              <a:t>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pam</a:t>
            </a:r>
            <a:endParaRPr sz="26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for Spam Classifica</a:t>
            </a:r>
            <a:r>
              <a:rPr lang="en-US"/>
              <a:t>tion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200150"/>
            <a:ext cx="84999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features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depending on type of document</a:t>
            </a:r>
            <a:endParaRPr sz="26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pointing in?  Links pointing out?</a:t>
            </a:r>
            <a:endParaRPr sz="22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 list?  Sender's email and IP address?</a:t>
            </a:r>
            <a:endParaRPr sz="2200"/>
          </a:p>
          <a:p>
            <a:pPr indent="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features</a:t>
            </a:r>
            <a:endParaRPr i="1" sz="26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certain words or phrases</a:t>
            </a:r>
            <a:endParaRPr sz="22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and sizes of words</a:t>
            </a:r>
            <a:endParaRPr sz="22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length</a:t>
            </a:r>
            <a:endParaRPr sz="2200"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analysis</a:t>
            </a:r>
            <a:endParaRPr sz="2200"/>
          </a:p>
          <a:p>
            <a:pPr indent="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048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focus on internal features to build a classifier</a:t>
            </a:r>
            <a:endParaRPr sz="2600"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03950" y="205969"/>
            <a:ext cx="860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with</a:t>
            </a:r>
            <a:r>
              <a:rPr lang="en-US"/>
              <a:t> 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upervised Learning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200150"/>
            <a:ext cx="8229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an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item's features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classification</a:t>
            </a:r>
            <a:endParaRPr sz="3300"/>
          </a:p>
          <a:p>
            <a:pPr indent="-2921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= document</a:t>
            </a:r>
            <a:endParaRPr sz="2900"/>
          </a:p>
          <a:p>
            <a:pPr indent="-2921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= word</a:t>
            </a:r>
            <a:endParaRPr sz="2900"/>
          </a:p>
          <a:p>
            <a:pPr indent="-2921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= {good|bad}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521550" y="3199300"/>
            <a:ext cx="8388300" cy="153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quick brown fox jumps over the lazy dog",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"make quick money in the online casino",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uy pharmaceuticals now",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he quick rabbit jumps fences",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685800" y="565856"/>
            <a:ext cx="7772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Document Filtering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2 - Classifiers and Probabilities)</a:t>
            </a:r>
            <a:endParaRPr b="1"/>
          </a:p>
        </p:txBody>
      </p:sp>
      <p:sp>
        <p:nvSpPr>
          <p:cNvPr id="210" name="Google Shape;210;p27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212" name="Google Shape;2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644550" y="175894"/>
            <a:ext cx="78549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references: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6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9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Search Engines: Information Retrieval in Practice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Croft, Metzler, and Strohman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abbreviated as SEIRP)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Counts to Probabilities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2748575"/>
            <a:ext cx="8229600" cy="21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Count the number of times a word falls into a category </a:t>
            </a:r>
            <a:r>
              <a:rPr lang="en-US" sz="2500"/>
              <a:t>{good|bad} 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"</a:t>
            </a:r>
            <a:r>
              <a:rPr lang="en-US" sz="2100"/>
              <a:t>q</a:t>
            </a:r>
            <a:r>
              <a:rPr lang="en-US" sz="2100"/>
              <a:t>uick": {bad: 1, good: 2} 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Want the probability that a word is in a particular category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p</a:t>
            </a:r>
            <a:r>
              <a:rPr lang="en-US" sz="2100"/>
              <a:t>robability that "quick" is "good"</a:t>
            </a:r>
            <a:endParaRPr sz="2100"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21550" y="953127"/>
            <a:ext cx="8100900" cy="17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"Nobody owns the water.",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brown fox jumps over the lazy dog",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"make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money in the online casino",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rabbit jumps fences",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Events and Probabilities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76775" y="4595850"/>
            <a:ext cx="45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Conditional Probability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mathisfun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457200" y="1200150"/>
            <a:ext cx="8229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Independent: this means each event is not affected by other events</a:t>
            </a:r>
            <a:endParaRPr sz="2700"/>
          </a:p>
          <a:p>
            <a:pPr indent="-3048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e</a:t>
            </a:r>
            <a:r>
              <a:rPr lang="en-US" sz="2700"/>
              <a:t>xample: two separate coin tosses</a:t>
            </a:r>
            <a:endParaRPr sz="2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Mutually Exclusive: this means events cannot happen at the same time</a:t>
            </a:r>
            <a:endParaRPr sz="2700"/>
          </a:p>
          <a:p>
            <a:pPr indent="4000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Dependent (aka </a:t>
            </a:r>
            <a:r>
              <a:rPr i="1" lang="en-US" sz="2700"/>
              <a:t>Conditional</a:t>
            </a:r>
            <a:r>
              <a:rPr lang="en-US" sz="2700"/>
              <a:t>): this means an event is affected by other events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Probabilities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457200" y="1063219"/>
            <a:ext cx="82296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 Marbles in a Bag 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are the chances of getting a blue marble?</a:t>
            </a:r>
            <a:endParaRPr/>
          </a:p>
          <a:p>
            <a:pPr indent="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00" y="2375644"/>
            <a:ext cx="3091500" cy="210361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76775" y="4595850"/>
            <a:ext cx="45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Conditional Probability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mathisfun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44550" y="175894"/>
            <a:ext cx="78549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references: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6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9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Search Engines: Information Retrieval in Practice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Croft, Metzler, and Strohman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abbreviated as SEIRP)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Probabilities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457200" y="1200150"/>
            <a:ext cx="82296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/>
              <a:t>Example: Marbles in a Bag </a:t>
            </a:r>
            <a:endParaRPr sz="2700"/>
          </a:p>
          <a:p>
            <a:pPr indent="3429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rgbClr val="000000"/>
                </a:solidFill>
              </a:rPr>
              <a:t>What are the chances of getting a blue marble?</a:t>
            </a:r>
            <a:endParaRPr sz="2700">
              <a:solidFill>
                <a:srgbClr val="000000"/>
              </a:solidFill>
            </a:endParaRPr>
          </a:p>
          <a:p>
            <a:pPr indent="-30480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–"/>
            </a:pPr>
            <a:r>
              <a:rPr lang="en-US" sz="2300"/>
              <a:t>if a red marble was picked before, then the chance of picking a blue marble next is 2 in 4</a:t>
            </a:r>
            <a:endParaRPr sz="2300"/>
          </a:p>
          <a:p>
            <a:pPr indent="-25400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en-US" sz="2300"/>
              <a:t>i</a:t>
            </a:r>
            <a:r>
              <a:rPr lang="en-US" sz="2300"/>
              <a:t>f a blue marble before, then the chance of a blue marble next is 1 in 4</a:t>
            </a:r>
            <a:endParaRPr sz="2300"/>
          </a:p>
          <a:p>
            <a:pPr indent="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00" y="3145669"/>
            <a:ext cx="2131200" cy="145018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76775" y="4595850"/>
            <a:ext cx="45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Conditional Probability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mathisfun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457200" y="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Probabilities: notation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457200" y="792525"/>
            <a:ext cx="8229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/>
              <a:t>P(A) means "Probability of Event A"</a:t>
            </a:r>
            <a:endParaRPr sz="2900"/>
          </a:p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900"/>
              <a:t>P(B|A) means "Event B given Event A"</a:t>
            </a:r>
            <a:endParaRPr sz="2900"/>
          </a:p>
          <a:p>
            <a:pPr indent="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25" y="1722975"/>
            <a:ext cx="4731604" cy="27881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6643175" y="2371275"/>
            <a:ext cx="2292300" cy="91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 = 2/5  = 0.4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P(B|A)  = 1/4  = 0.25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P(A and B) = 1/10 = 0.1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76775" y="4595850"/>
            <a:ext cx="45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Conditional Probability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mathisfun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Counts to Probabilities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457200" y="2748575"/>
            <a:ext cx="8229600" cy="21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Count the number of times a word falls into a category {good|bad} 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"quick": {bad: 1, good: 2} 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Want the probability that a word is in a particular category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probability that "quick" is "good"</a:t>
            </a:r>
            <a:endParaRPr sz="2100"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521550" y="953127"/>
            <a:ext cx="8100900" cy="17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"Nobody owns the water.",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brown fox jumps over the lazy dog",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"make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money in the online casino",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rabbit jumps fences",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Pr(word|category)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521550" y="2987044"/>
            <a:ext cx="8229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Pr(word|category) - for a given </a:t>
            </a:r>
            <a:r>
              <a:rPr i="1" lang="en-US" sz="3100"/>
              <a:t>category</a:t>
            </a:r>
            <a:r>
              <a:rPr lang="en-US" sz="3100"/>
              <a:t>, the probability that the </a:t>
            </a:r>
            <a:r>
              <a:rPr i="1" lang="en-US" sz="3100"/>
              <a:t>word</a:t>
            </a:r>
            <a:r>
              <a:rPr lang="en-US" sz="3100"/>
              <a:t> appears</a:t>
            </a:r>
            <a:endParaRPr sz="3100"/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521550" y="1029327"/>
            <a:ext cx="8100900" cy="17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"Nobody owns the water.",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brown fox jumps over the lazy dog",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"make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money in the online casino",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rabbit jumps fences", "good"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Pr(word|category)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457200" y="1291519"/>
            <a:ext cx="76596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Pr(w|c) = df</a:t>
            </a:r>
            <a:r>
              <a:rPr baseline="-25000"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</a:t>
            </a:r>
            <a:r>
              <a:rPr baseline="-25000"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237475" y="4623450"/>
            <a:ext cx="2182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9, pp. 346-349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497550" y="1367725"/>
            <a:ext cx="4563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aseline="30000" lang="en-US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Multiple-Bernoulli model</a:t>
            </a:r>
            <a:endParaRPr baseline="30000" sz="3500"/>
          </a:p>
        </p:txBody>
      </p:sp>
      <p:sp>
        <p:nvSpPr>
          <p:cNvPr id="293" name="Google Shape;293;p36"/>
          <p:cNvSpPr txBox="1"/>
          <p:nvPr/>
        </p:nvSpPr>
        <p:spPr>
          <a:xfrm>
            <a:off x="457200" y="2980444"/>
            <a:ext cx="72174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Pr(w|c) = tf</a:t>
            </a:r>
            <a:r>
              <a:rPr baseline="-25000"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i="1" lang="en-US" sz="3300">
                <a:latin typeface="Times New Roman"/>
                <a:ea typeface="Times New Roman"/>
                <a:cs typeface="Times New Roman"/>
                <a:sym typeface="Times New Roman"/>
              </a:rPr>
              <a:t>|c|</a:t>
            </a:r>
            <a:endParaRPr i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</a:t>
            </a:r>
            <a:r>
              <a:rPr baseline="-25000"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baseline="-25000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times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in documents in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- num words in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4560600" y="3123450"/>
            <a:ext cx="444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</a:t>
            </a:r>
            <a:r>
              <a:rPr baseline="30000" lang="en-US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baseline="30000" sz="3500"/>
          </a:p>
        </p:txBody>
      </p:sp>
      <p:sp>
        <p:nvSpPr>
          <p:cNvPr id="295" name="Google Shape;295;p36"/>
          <p:cNvSpPr txBox="1"/>
          <p:nvPr/>
        </p:nvSpPr>
        <p:spPr>
          <a:xfrm>
            <a:off x="6194700" y="1891369"/>
            <a:ext cx="2492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PCI book examples use this model</a:t>
            </a:r>
            <a:endParaRPr i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Pr(word|category)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457200" y="2472250"/>
            <a:ext cx="8603400" cy="24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Multiple Bernoulli model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Pr("</a:t>
            </a:r>
            <a:r>
              <a:rPr lang="en-US" sz="2200">
                <a:solidFill>
                  <a:srgbClr val="0000FF"/>
                </a:solidFill>
              </a:rPr>
              <a:t>quick</a:t>
            </a:r>
            <a:r>
              <a:rPr lang="en-US" sz="2200">
                <a:solidFill>
                  <a:srgbClr val="000000"/>
                </a:solidFill>
              </a:rPr>
              <a:t>"</a:t>
            </a:r>
            <a:r>
              <a:rPr lang="en-US" sz="2200"/>
              <a:t>|"</a:t>
            </a:r>
            <a:r>
              <a:rPr lang="en-US" sz="2200">
                <a:solidFill>
                  <a:srgbClr val="38761D"/>
                </a:solidFill>
              </a:rPr>
              <a:t>good</a:t>
            </a:r>
            <a:r>
              <a:rPr lang="en-US" sz="2200">
                <a:solidFill>
                  <a:srgbClr val="000000"/>
                </a:solidFill>
              </a:rPr>
              <a:t>"</a:t>
            </a:r>
            <a:r>
              <a:rPr lang="en-US" sz="2200"/>
              <a:t>) = num docs in “good” with “quick” / num docs in “good” = 2 / 3 = 0.6667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Multinomial model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200"/>
              <a:t>Pr("</a:t>
            </a:r>
            <a:r>
              <a:rPr lang="en-US" sz="2200">
                <a:solidFill>
                  <a:srgbClr val="0000FF"/>
                </a:solidFill>
              </a:rPr>
              <a:t>quick</a:t>
            </a:r>
            <a:r>
              <a:rPr lang="en-US" sz="2200">
                <a:solidFill>
                  <a:srgbClr val="000000"/>
                </a:solidFill>
              </a:rPr>
              <a:t>"</a:t>
            </a:r>
            <a:r>
              <a:rPr lang="en-US" sz="2200"/>
              <a:t>|"</a:t>
            </a:r>
            <a:r>
              <a:rPr lang="en-US" sz="2200">
                <a:solidFill>
                  <a:srgbClr val="38761D"/>
                </a:solidFill>
              </a:rPr>
              <a:t>good</a:t>
            </a:r>
            <a:r>
              <a:rPr lang="en-US" sz="2200">
                <a:solidFill>
                  <a:srgbClr val="000000"/>
                </a:solidFill>
              </a:rPr>
              <a:t>"</a:t>
            </a:r>
            <a:r>
              <a:rPr lang="en-US" sz="2200"/>
              <a:t>) = num times "quick" appears in "good" / num words in "good" = 2 / 18 = 0.111</a:t>
            </a:r>
            <a:endParaRPr sz="2400"/>
          </a:p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1105350" y="976150"/>
            <a:ext cx="6933300" cy="149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"Nobody owns the water.",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brown fox jumps over the lazy dog",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"make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money in the online casino",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rabbit jumps fences",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of Data Sparseness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457200" y="2555550"/>
            <a:ext cx="8229600" cy="22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Pr("</a:t>
            </a:r>
            <a:r>
              <a:rPr lang="en-US" sz="2600">
                <a:solidFill>
                  <a:srgbClr val="0000FF"/>
                </a:solidFill>
              </a:rPr>
              <a:t>money</a:t>
            </a:r>
            <a:r>
              <a:rPr lang="en-US" sz="2600">
                <a:solidFill>
                  <a:srgbClr val="000000"/>
                </a:solidFill>
              </a:rPr>
              <a:t>"</a:t>
            </a:r>
            <a:r>
              <a:rPr lang="en-US" sz="2600"/>
              <a:t>|"</a:t>
            </a:r>
            <a:r>
              <a:rPr lang="en-US" sz="2600">
                <a:solidFill>
                  <a:srgbClr val="38761D"/>
                </a:solidFill>
              </a:rPr>
              <a:t>good</a:t>
            </a:r>
            <a:r>
              <a:rPr lang="en-US" sz="2600">
                <a:solidFill>
                  <a:srgbClr val="000000"/>
                </a:solidFill>
              </a:rPr>
              <a:t>"</a:t>
            </a:r>
            <a:r>
              <a:rPr lang="en-US" sz="2600"/>
              <a:t>) = num docs in "good" with "money" / num docs in "good" = 0 / 3 = </a:t>
            </a:r>
            <a:r>
              <a:rPr b="1" lang="en-US" sz="2600">
                <a:solidFill>
                  <a:srgbClr val="FF0000"/>
                </a:solidFill>
              </a:rPr>
              <a:t>0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i="1" lang="en-US" sz="2600">
                <a:solidFill>
                  <a:srgbClr val="000000"/>
                </a:solidFill>
              </a:rPr>
              <a:t>data sparseness</a:t>
            </a:r>
            <a:r>
              <a:rPr lang="en-US" sz="2600">
                <a:solidFill>
                  <a:srgbClr val="000000"/>
                </a:solidFill>
              </a:rPr>
              <a:t> - not every possible event is observed in the training set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Start all probabilities at some </a:t>
            </a:r>
            <a:r>
              <a:rPr i="1" lang="en-US" sz="2600">
                <a:solidFill>
                  <a:srgbClr val="000000"/>
                </a:solidFill>
              </a:rPr>
              <a:t>assumed probability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1105350" y="976150"/>
            <a:ext cx="6933300" cy="149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"Nobody owns the water.",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quick brown fox jumps over the lazy dog",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"make quick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 the online casino",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quick rabbit jumps fences",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Probability</a:t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220750" y="1125750"/>
            <a:ext cx="86055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Pr(w|c)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= ((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𝛼 ap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cf</a:t>
            </a:r>
            <a:r>
              <a:rPr baseline="-25000"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Pr</a:t>
            </a:r>
            <a:r>
              <a:rPr baseline="30000"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w|c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𝛼 + cf</a:t>
            </a:r>
            <a:r>
              <a:rPr baseline="-25000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933750" y="1942025"/>
            <a:ext cx="7108200" cy="26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𝛼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weight (1)</a:t>
            </a:r>
            <a:endParaRPr i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assumed probability (0.5)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</a:t>
            </a:r>
            <a:r>
              <a:rPr baseline="-25000"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times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in training set</a:t>
            </a:r>
            <a:endParaRPr i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baseline="30000"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(w|c) = df</a:t>
            </a:r>
            <a:r>
              <a:rPr baseline="-25000"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w,c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85075" y="4623450"/>
            <a:ext cx="32772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PCI, pp. 122-123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weightedprob()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3921700" y="3416138"/>
            <a:ext cx="4215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Multiple Bernoulli probability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377275" y="205969"/>
            <a:ext cx="8518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Weighted Probability: Pr(“money”, “good”)</a:t>
            </a:r>
            <a:endParaRPr sz="3700"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214975" y="3078100"/>
            <a:ext cx="87138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Pr</a:t>
            </a:r>
            <a:r>
              <a:rPr baseline="30000" lang="en-US" sz="3100"/>
              <a:t>*</a:t>
            </a:r>
            <a:r>
              <a:rPr lang="en-US" sz="3100"/>
              <a:t>("</a:t>
            </a:r>
            <a:r>
              <a:rPr lang="en-US" sz="3100">
                <a:solidFill>
                  <a:srgbClr val="0000FF"/>
                </a:solidFill>
              </a:rPr>
              <a:t>money</a:t>
            </a:r>
            <a:r>
              <a:rPr lang="en-US" sz="3100">
                <a:solidFill>
                  <a:srgbClr val="000000"/>
                </a:solidFill>
              </a:rPr>
              <a:t>"</a:t>
            </a:r>
            <a:r>
              <a:rPr lang="en-US" sz="3100"/>
              <a:t>|"</a:t>
            </a:r>
            <a:r>
              <a:rPr lang="en-US" sz="3100">
                <a:solidFill>
                  <a:srgbClr val="38761D"/>
                </a:solidFill>
              </a:rPr>
              <a:t>good</a:t>
            </a:r>
            <a:r>
              <a:rPr lang="en-US" sz="3100">
                <a:solidFill>
                  <a:srgbClr val="000000"/>
                </a:solidFill>
              </a:rPr>
              <a:t>"</a:t>
            </a:r>
            <a:r>
              <a:rPr lang="en-US" sz="3100"/>
              <a:t>) = 0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Pr("</a:t>
            </a:r>
            <a:r>
              <a:rPr lang="en-US" sz="3100">
                <a:solidFill>
                  <a:srgbClr val="0000FF"/>
                </a:solidFill>
              </a:rPr>
              <a:t>money</a:t>
            </a:r>
            <a:r>
              <a:rPr lang="en-US" sz="3100">
                <a:solidFill>
                  <a:srgbClr val="000000"/>
                </a:solidFill>
              </a:rPr>
              <a:t>"</a:t>
            </a:r>
            <a:r>
              <a:rPr lang="en-US" sz="3100"/>
              <a:t>, "</a:t>
            </a:r>
            <a:r>
              <a:rPr lang="en-US" sz="3100">
                <a:solidFill>
                  <a:srgbClr val="38761D"/>
                </a:solidFill>
              </a:rPr>
              <a:t>good</a:t>
            </a:r>
            <a:r>
              <a:rPr lang="en-US" sz="3100">
                <a:solidFill>
                  <a:srgbClr val="000000"/>
                </a:solidFill>
              </a:rPr>
              <a:t>"</a:t>
            </a:r>
            <a:r>
              <a:rPr lang="en-US" sz="3100"/>
              <a:t>) =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9900"/>
                </a:solidFill>
              </a:rPr>
              <a:t>(1 * 0.5)</a:t>
            </a:r>
            <a:r>
              <a:rPr lang="en-US" sz="3100"/>
              <a:t> + </a:t>
            </a:r>
            <a:r>
              <a:rPr lang="en-US" sz="3100">
                <a:solidFill>
                  <a:srgbClr val="9900FF"/>
                </a:solidFill>
              </a:rPr>
              <a:t>(1 * 0)</a:t>
            </a:r>
            <a:r>
              <a:rPr lang="en-US" sz="3100"/>
              <a:t> / </a:t>
            </a:r>
            <a:r>
              <a:rPr lang="en-US" sz="3100">
                <a:solidFill>
                  <a:srgbClr val="FF00FF"/>
                </a:solidFill>
              </a:rPr>
              <a:t>(1 + 1)</a:t>
            </a:r>
            <a:r>
              <a:rPr lang="en-US" sz="3100"/>
              <a:t> = </a:t>
            </a:r>
            <a:r>
              <a:rPr lang="en-US" sz="3100">
                <a:solidFill>
                  <a:srgbClr val="FF9900"/>
                </a:solidFill>
              </a:rPr>
              <a:t>0.5</a:t>
            </a:r>
            <a:r>
              <a:rPr lang="en-US" sz="3100"/>
              <a:t> / </a:t>
            </a:r>
            <a:r>
              <a:rPr lang="en-US" sz="3100">
                <a:solidFill>
                  <a:srgbClr val="FF00FF"/>
                </a:solidFill>
              </a:rPr>
              <a:t>2</a:t>
            </a:r>
            <a:r>
              <a:rPr lang="en-US" sz="3100"/>
              <a:t> = </a:t>
            </a:r>
            <a:r>
              <a:rPr b="1" lang="en-US" sz="3100"/>
              <a:t>0.25</a:t>
            </a:r>
            <a:r>
              <a:rPr lang="en-US" sz="3100"/>
              <a:t> 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2" name="Google Shape;332;p4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1032725" y="2512800"/>
            <a:ext cx="6985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Pr(w|c)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= ((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𝛼 ap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cf</a:t>
            </a:r>
            <a:r>
              <a:rPr baseline="-25000"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 Pr</a:t>
            </a:r>
            <a:r>
              <a:rPr baseline="30000"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w|c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i="1" lang="en-US" sz="2900"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𝛼 + cf</a:t>
            </a:r>
            <a:r>
              <a:rPr baseline="-25000"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1105350" y="976150"/>
            <a:ext cx="6933300" cy="149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"Nobody owns the water.",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quick brown fox jumps over the lazy dog",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"make quick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 the online casino",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"buy pharmaceuticals now", "bad"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"the quick rabbit jumps fences", "</a:t>
            </a:r>
            <a:r>
              <a:rPr lang="en-US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685800" y="565856"/>
            <a:ext cx="7772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Document Filtering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3 - Bayesian Classifiers)</a:t>
            </a:r>
            <a:endParaRPr b="1"/>
          </a:p>
        </p:txBody>
      </p:sp>
      <p:sp>
        <p:nvSpPr>
          <p:cNvPr id="340" name="Google Shape;340;p41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342" name="Google Shape;3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vs. Classification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200150"/>
            <a:ext cx="84831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Clustering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grouping related items together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c</a:t>
            </a:r>
            <a:r>
              <a:rPr lang="en-US" sz="2500"/>
              <a:t>lusters may not correspond to a meaningful concept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u</a:t>
            </a:r>
            <a:r>
              <a:rPr lang="en-US" sz="2500"/>
              <a:t>ses unsupervised learning techniques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Classification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t</a:t>
            </a:r>
            <a:r>
              <a:rPr lang="en-US" sz="2500"/>
              <a:t>ask of automatically applying predefined labels to data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u</a:t>
            </a:r>
            <a:r>
              <a:rPr lang="en-US" sz="2500"/>
              <a:t>ses supervised learning techniques</a:t>
            </a:r>
            <a:endParaRPr sz="2500"/>
          </a:p>
        </p:txBody>
      </p:sp>
      <p:sp>
        <p:nvSpPr>
          <p:cNvPr id="103" name="Google Shape;103;p15"/>
          <p:cNvSpPr txBox="1"/>
          <p:nvPr/>
        </p:nvSpPr>
        <p:spPr>
          <a:xfrm>
            <a:off x="237475" y="4623450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644550" y="175894"/>
            <a:ext cx="78549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references: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6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9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Search Engines: Information Retrieval in Practice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Croft, Metzler, and Strohman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abbreviated as SEIRP)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457200" y="1200150"/>
            <a:ext cx="82296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from terms to documents:</a:t>
            </a:r>
            <a:endParaRPr sz="29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Pr(document) = Pr(term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 Pr(term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 … * Pr(term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-3238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1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we assume all terms occur independently </a:t>
            </a:r>
            <a:endParaRPr sz="29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this is as simplifying assumption; it is naïve to think all terms have equal probability for completing:</a:t>
            </a:r>
            <a:endParaRPr sz="2500"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"New York _____"</a:t>
            </a:r>
            <a:endParaRPr sz="2500"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"International Business ______"</a:t>
            </a:r>
            <a:endParaRPr sz="2500"/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-3238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1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we use Bayes' Theorem to invert the conditional probabilities</a:t>
            </a:r>
            <a:endParaRPr sz="2900"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Whole Document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 determines probability of entire document being given a classification </a:t>
            </a:r>
            <a:endParaRPr sz="2600"/>
          </a:p>
          <a:p>
            <a:pPr indent="-2476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Pr(Category | Document) </a:t>
            </a:r>
            <a:endParaRPr sz="2200"/>
          </a:p>
          <a:p>
            <a:pPr indent="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</a:t>
            </a:r>
            <a:endParaRPr sz="2600"/>
          </a:p>
          <a:p>
            <a:pPr indent="-2476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0.2</a:t>
            </a:r>
            <a:endParaRPr sz="2200"/>
          </a:p>
          <a:p>
            <a:pPr indent="-2476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casino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0.8</a:t>
            </a:r>
            <a:endParaRPr sz="2200"/>
          </a:p>
          <a:p>
            <a:pPr indent="-3048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Pr(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casino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0.2 * 0.8 = 0.16</a:t>
            </a:r>
            <a:endParaRPr sz="2600"/>
          </a:p>
          <a:p>
            <a:pPr indent="-3048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Pr(Document|Category)</a:t>
            </a:r>
            <a:endParaRPr sz="2600"/>
          </a:p>
          <a:p>
            <a:pPr indent="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calculate Pr(Category|Document)?</a:t>
            </a:r>
            <a:endParaRPr sz="2600"/>
          </a:p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Rule</a:t>
            </a:r>
            <a:endParaRPr/>
          </a:p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1163850" y="1224500"/>
            <a:ext cx="68163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|d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 = Pr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|c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 Pr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 / Pr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5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total docs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we’ll ignore this for now...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237475" y="4623450"/>
            <a:ext cx="2423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9, pp. 342-344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93453"/>
            <a:ext cx="6629401" cy="244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46"/>
          <p:cNvSpPr txBox="1"/>
          <p:nvPr/>
        </p:nvSpPr>
        <p:spPr>
          <a:xfrm>
            <a:off x="108400" y="4623525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9, p. 342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6"/>
          <p:cNvSpPr txBox="1"/>
          <p:nvPr>
            <p:ph type="title"/>
          </p:nvPr>
        </p:nvSpPr>
        <p:spPr>
          <a:xfrm>
            <a:off x="276400" y="205975"/>
            <a:ext cx="8737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Bayes’ Rule Applied to Documents and Classes</a:t>
            </a:r>
            <a:endParaRPr sz="3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/>
        </p:nvSpPr>
        <p:spPr>
          <a:xfrm>
            <a:off x="0" y="4649906"/>
            <a:ext cx="78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Adapted from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Text Classification and Naïve Bayes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(stanford.edu), (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archived copy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25" y="1007700"/>
            <a:ext cx="6444938" cy="36421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7"/>
          <p:cNvSpPr txBox="1"/>
          <p:nvPr>
            <p:ph type="title"/>
          </p:nvPr>
        </p:nvSpPr>
        <p:spPr>
          <a:xfrm>
            <a:off x="276400" y="205975"/>
            <a:ext cx="8737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Bayes’ Rule Applied to Documents and Classes</a:t>
            </a:r>
            <a:endParaRPr sz="3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067275"/>
            <a:ext cx="6629399" cy="34701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8"/>
          <p:cNvSpPr txBox="1"/>
          <p:nvPr>
            <p:ph type="title"/>
          </p:nvPr>
        </p:nvSpPr>
        <p:spPr>
          <a:xfrm>
            <a:off x="276400" y="205975"/>
            <a:ext cx="8737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Bayes’ Rule Applied to Documents and Classes</a:t>
            </a:r>
            <a:endParaRPr sz="3500"/>
          </a:p>
        </p:txBody>
      </p:sp>
      <p:sp>
        <p:nvSpPr>
          <p:cNvPr id="396" name="Google Shape;396;p48"/>
          <p:cNvSpPr txBox="1"/>
          <p:nvPr/>
        </p:nvSpPr>
        <p:spPr>
          <a:xfrm>
            <a:off x="0" y="4649906"/>
            <a:ext cx="78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Adapted from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Text Classification and Naïve Bayes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(stanford.edu), (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archived copy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647034"/>
            <a:ext cx="6629399" cy="145018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49"/>
          <p:cNvSpPr txBox="1"/>
          <p:nvPr>
            <p:ph type="title"/>
          </p:nvPr>
        </p:nvSpPr>
        <p:spPr>
          <a:xfrm>
            <a:off x="276400" y="205975"/>
            <a:ext cx="8737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Bayes’ Rule Applied to Documents and Classes</a:t>
            </a:r>
            <a:endParaRPr sz="3500"/>
          </a:p>
        </p:txBody>
      </p:sp>
      <p:sp>
        <p:nvSpPr>
          <p:cNvPr id="404" name="Google Shape;404;p49"/>
          <p:cNvSpPr txBox="1"/>
          <p:nvPr/>
        </p:nvSpPr>
        <p:spPr>
          <a:xfrm>
            <a:off x="0" y="4649906"/>
            <a:ext cx="78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Adapted from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Text Classification and Naïve Bayes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(stanford.edu), (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archived copy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0"/>
          <p:cNvPicPr preferRelativeResize="0"/>
          <p:nvPr/>
        </p:nvPicPr>
        <p:blipFill rotWithShape="1">
          <a:blip r:embed="rId3">
            <a:alphaModFix/>
          </a:blip>
          <a:srcRect b="39072" l="0" r="23430" t="0"/>
          <a:stretch/>
        </p:blipFill>
        <p:spPr>
          <a:xfrm>
            <a:off x="1188000" y="1163734"/>
            <a:ext cx="6768003" cy="14919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0" name="Google Shape;4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050" y="2828550"/>
            <a:ext cx="1833918" cy="10089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p50"/>
          <p:cNvSpPr txBox="1"/>
          <p:nvPr/>
        </p:nvSpPr>
        <p:spPr>
          <a:xfrm>
            <a:off x="5142925" y="3894994"/>
            <a:ext cx="361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num docs in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total docs</a:t>
            </a:r>
            <a:endParaRPr sz="2800"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00" y="3133341"/>
            <a:ext cx="2604123" cy="100895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p5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50"/>
          <p:cNvSpPr txBox="1"/>
          <p:nvPr>
            <p:ph type="title"/>
          </p:nvPr>
        </p:nvSpPr>
        <p:spPr>
          <a:xfrm>
            <a:off x="276400" y="205975"/>
            <a:ext cx="8737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Bayes’ Rule Applied to Documents and Classes</a:t>
            </a:r>
            <a:endParaRPr sz="3500"/>
          </a:p>
        </p:txBody>
      </p:sp>
      <p:sp>
        <p:nvSpPr>
          <p:cNvPr id="415" name="Google Shape;415;p50"/>
          <p:cNvSpPr txBox="1"/>
          <p:nvPr/>
        </p:nvSpPr>
        <p:spPr>
          <a:xfrm>
            <a:off x="108400" y="4623525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9, p. 344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Spam or Not Spam</a:t>
            </a:r>
            <a:endParaRPr/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Should we always choose the category with the highest probability?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what if the difference is really small?</a:t>
            </a:r>
            <a:endParaRPr sz="2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Sometimes the classifier should admit that it doesn’t know the best category</a:t>
            </a:r>
            <a:endParaRPr sz="27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Better to have spam in inbox (</a:t>
            </a:r>
            <a:r>
              <a:rPr i="1" lang="en-US" sz="2700"/>
              <a:t>false negative</a:t>
            </a:r>
            <a:r>
              <a:rPr lang="en-US" sz="2700"/>
              <a:t>) than important messages filtered to spam (</a:t>
            </a:r>
            <a:r>
              <a:rPr i="1" lang="en-US" sz="2700"/>
              <a:t>false positive</a:t>
            </a:r>
            <a:r>
              <a:rPr lang="en-US" sz="2700"/>
              <a:t>)</a:t>
            </a:r>
            <a:endParaRPr sz="2700"/>
          </a:p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25" y="950963"/>
            <a:ext cx="2755294" cy="214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classify these documents?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599057"/>
            <a:ext cx="2713881" cy="210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7325" y="915338"/>
            <a:ext cx="2511026" cy="1951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295400" y="4406381"/>
            <a:ext cx="6777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Science, Leisure, Programming, etc.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850" y="1880717"/>
            <a:ext cx="2553001" cy="20598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7">
            <a:alphaModFix/>
          </a:blip>
          <a:srcRect b="10968" l="0" r="13397" t="0"/>
          <a:stretch/>
        </p:blipFill>
        <p:spPr>
          <a:xfrm>
            <a:off x="2622975" y="2018972"/>
            <a:ext cx="3522601" cy="2313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457200" y="205978"/>
            <a:ext cx="8229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False Positives vs. False Negatives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ype-i-and-type-ii-errors.jpg" id="429" name="Google Shape;4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638" y="1065775"/>
            <a:ext cx="4816723" cy="361254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/>
        </p:nvSpPr>
        <p:spPr>
          <a:xfrm>
            <a:off x="55525" y="4634100"/>
            <a:ext cx="822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 always get confused about Type I and II errors. Can you show me something to help me remember the difference?</a:t>
            </a: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Tuning for False Negatives</a:t>
            </a:r>
            <a:endParaRPr/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457200" y="1200150"/>
            <a:ext cx="8229600" cy="36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 a </a:t>
            </a:r>
            <a:r>
              <a:rPr i="1" lang="en-US" sz="2500"/>
              <a:t>threshold</a:t>
            </a:r>
            <a:r>
              <a:rPr lang="en-US" sz="2500"/>
              <a:t> for each category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Only classify as spam if probability difference is </a:t>
            </a:r>
            <a:r>
              <a:rPr i="1" lang="en-US" sz="2500"/>
              <a:t>t</a:t>
            </a:r>
            <a:r>
              <a:rPr i="1" lang="en-US" sz="2500"/>
              <a:t>hreshold</a:t>
            </a:r>
            <a:r>
              <a:rPr lang="en-US" sz="2500"/>
              <a:t> times higher for spam than for not spam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Can have a different threshold for each category. Examples: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"Spam" threshold = 3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"Not Spam" threshold = 1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If threshold not met, classify as 'unknown'</a:t>
            </a:r>
            <a:endParaRPr sz="2500"/>
          </a:p>
        </p:txBody>
      </p:sp>
      <p:sp>
        <p:nvSpPr>
          <p:cNvPr id="439" name="Google Shape;439;p5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3243275" y="1063375"/>
            <a:ext cx="57222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Demonstrates p</a:t>
            </a:r>
            <a:r>
              <a:rPr lang="en-US" sz="2500"/>
              <a:t>erformance of a prediction/classification algorithm 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Actual (known) values are on the columns, Predicted (algorithm) </a:t>
            </a:r>
            <a:r>
              <a:rPr lang="en-US" sz="2500"/>
              <a:t>values</a:t>
            </a:r>
            <a:r>
              <a:rPr lang="en-US" sz="2500"/>
              <a:t> are on the rows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•"/>
            </a:pPr>
            <a:r>
              <a:rPr lang="en-US" sz="2500"/>
              <a:t>Cells are populated by numbers of true positives (TP), false positives (FP), false negatives (FN), and true negatives (TN)</a:t>
            </a:r>
            <a:endParaRPr sz="2500"/>
          </a:p>
        </p:txBody>
      </p:sp>
      <p:sp>
        <p:nvSpPr>
          <p:cNvPr id="446" name="Google Shape;446;p5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7" name="Google Shape;447;p54"/>
          <p:cNvPicPr preferRelativeResize="0"/>
          <p:nvPr/>
        </p:nvPicPr>
        <p:blipFill rotWithShape="1">
          <a:blip r:embed="rId3">
            <a:alphaModFix/>
          </a:blip>
          <a:srcRect b="3871" l="5471" r="4389" t="6506"/>
          <a:stretch/>
        </p:blipFill>
        <p:spPr>
          <a:xfrm>
            <a:off x="217100" y="326900"/>
            <a:ext cx="2851950" cy="20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4"/>
          <p:cNvSpPr txBox="1"/>
          <p:nvPr/>
        </p:nvSpPr>
        <p:spPr>
          <a:xfrm>
            <a:off x="0" y="4445825"/>
            <a:ext cx="68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References: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Confusion matrix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(Wikipedia),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Understanding Confusion Matrix. When we get the data, after data… | by Sarang Narkhede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25" y="2610263"/>
            <a:ext cx="2272325" cy="16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4"/>
          <p:cNvSpPr txBox="1"/>
          <p:nvPr>
            <p:ph type="title"/>
          </p:nvPr>
        </p:nvSpPr>
        <p:spPr>
          <a:xfrm>
            <a:off x="2309350" y="205975"/>
            <a:ext cx="6377400" cy="85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451" name="Google Shape;451;p54"/>
          <p:cNvSpPr/>
          <p:nvPr/>
        </p:nvSpPr>
        <p:spPr>
          <a:xfrm>
            <a:off x="1893125" y="3286150"/>
            <a:ext cx="450000" cy="4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4"/>
          <p:cNvSpPr/>
          <p:nvPr/>
        </p:nvSpPr>
        <p:spPr>
          <a:xfrm>
            <a:off x="2343125" y="3736150"/>
            <a:ext cx="509400" cy="4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 txBox="1"/>
          <p:nvPr>
            <p:ph type="title"/>
          </p:nvPr>
        </p:nvSpPr>
        <p:spPr>
          <a:xfrm>
            <a:off x="311950" y="205975"/>
            <a:ext cx="8604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Stats Derived from Confusion Matrix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cision-recall-measures-wiki.png" id="458" name="Google Shape;4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3" y="1466500"/>
            <a:ext cx="8689573" cy="3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5"/>
          <p:cNvSpPr txBox="1"/>
          <p:nvPr/>
        </p:nvSpPr>
        <p:spPr>
          <a:xfrm>
            <a:off x="83350" y="4659263"/>
            <a:ext cx="4699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Precision and recall</a:t>
            </a:r>
            <a:r>
              <a:rPr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(Wikipedia)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2589950" y="2215100"/>
            <a:ext cx="2903400" cy="106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5"/>
          <p:cNvSpPr txBox="1"/>
          <p:nvPr/>
        </p:nvSpPr>
        <p:spPr>
          <a:xfrm>
            <a:off x="5671500" y="1206050"/>
            <a:ext cx="165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55"/>
          <p:cNvCxnSpPr>
            <a:stCxn id="462" idx="1"/>
            <a:endCxn id="461" idx="0"/>
          </p:cNvCxnSpPr>
          <p:nvPr/>
        </p:nvCxnSpPr>
        <p:spPr>
          <a:xfrm flipH="1">
            <a:off x="4041600" y="1343000"/>
            <a:ext cx="1629900" cy="8721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55"/>
          <p:cNvSpPr/>
          <p:nvPr/>
        </p:nvSpPr>
        <p:spPr>
          <a:xfrm>
            <a:off x="3379125" y="3447050"/>
            <a:ext cx="416100" cy="212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"/>
          <p:cNvSpPr/>
          <p:nvPr/>
        </p:nvSpPr>
        <p:spPr>
          <a:xfrm>
            <a:off x="5993700" y="2359875"/>
            <a:ext cx="662700" cy="212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Humans Classify Things?</a:t>
            </a:r>
            <a:endParaRPr/>
          </a:p>
        </p:txBody>
      </p:sp>
      <p:sp>
        <p:nvSpPr>
          <p:cNvPr id="472" name="Google Shape;472;p56"/>
          <p:cNvSpPr txBox="1"/>
          <p:nvPr>
            <p:ph idx="1" type="body"/>
          </p:nvPr>
        </p:nvSpPr>
        <p:spPr>
          <a:xfrm>
            <a:off x="457200" y="1200150"/>
            <a:ext cx="8229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identify a number of important </a:t>
            </a:r>
            <a:r>
              <a:rPr i="1" lang="en-US" sz="2400"/>
              <a:t>features</a:t>
            </a:r>
            <a:r>
              <a:rPr lang="en-US" sz="2400"/>
              <a:t> that distinguish between possible categories.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</a:t>
            </a:r>
            <a:r>
              <a:rPr i="1" lang="en-US" sz="2400"/>
              <a:t>extract </a:t>
            </a:r>
            <a:r>
              <a:rPr lang="en-US" sz="2400"/>
              <a:t>these features from each item.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then </a:t>
            </a:r>
            <a:r>
              <a:rPr i="1" lang="en-US" sz="2400"/>
              <a:t>combine evidence</a:t>
            </a:r>
            <a:r>
              <a:rPr lang="en-US" sz="2400"/>
              <a:t> from the extracted features in some way. 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Finally, we </a:t>
            </a:r>
            <a:r>
              <a:rPr i="1" lang="en-US" sz="2400"/>
              <a:t>classify</a:t>
            </a:r>
            <a:r>
              <a:rPr lang="en-US" sz="2400"/>
              <a:t> the item using some decision mechanism based on the combined evidence.</a:t>
            </a:r>
            <a:endParaRPr sz="2400"/>
          </a:p>
        </p:txBody>
      </p:sp>
      <p:sp>
        <p:nvSpPr>
          <p:cNvPr id="473" name="Google Shape;473;p5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237475" y="4623450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81" name="Google Shape;481;p5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257950" y="1007350"/>
            <a:ext cx="87081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Differentiate between clustering and classification.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Explain the general steps in classification.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Explain the purpose of training sets and testing sets in supervised learning.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Explain how Bayes’ Rule is used in a Naive Bayes Classifier.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Train and test a Naive Bayes Classifier and draw a confusion matrix for the classification results.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classify these documents?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183488" y="4343400"/>
            <a:ext cx="6777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Important, Work, Personal, Spam, etc.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488" y="1139044"/>
            <a:ext cx="4027015" cy="312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very small documents?</a:t>
            </a:r>
            <a:endParaRPr/>
          </a:p>
        </p:txBody>
      </p:sp>
      <p:pic>
        <p:nvPicPr>
          <p:cNvPr descr="tweets.jp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979225"/>
            <a:ext cx="4743451" cy="383024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Going to Look at Spam Email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00" y="1241095"/>
            <a:ext cx="4622363" cy="3046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2.bp.blogspot.com/-j291Y0vD0nI/T96G0b8A5XI/AAAAAAAAE5E/WYGTbr8IAWQ/s1600/Spam.jpg" id="139" name="Google Shape;139;p19"/>
          <p:cNvPicPr preferRelativeResize="0"/>
          <p:nvPr/>
        </p:nvPicPr>
        <p:blipFill rotWithShape="1">
          <a:blip r:embed="rId4">
            <a:alphaModFix/>
          </a:blip>
          <a:srcRect b="11730" l="10722" r="9912" t="8847"/>
          <a:stretch/>
        </p:blipFill>
        <p:spPr>
          <a:xfrm>
            <a:off x="6823650" y="1018725"/>
            <a:ext cx="1569937" cy="155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Classifiers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Inadequate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352550"/>
            <a:ext cx="8462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my email has the word "spam", is the message about</a:t>
            </a:r>
            <a:r>
              <a:rPr lang="en-US" sz="2800"/>
              <a:t>...</a:t>
            </a:r>
            <a:endParaRPr sz="2800"/>
          </a:p>
        </p:txBody>
      </p:sp>
      <p:pic>
        <p:nvPicPr>
          <p:cNvPr descr="spam-meat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514600"/>
            <a:ext cx="1543050" cy="154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0"/>
          <p:cNvGrpSpPr/>
          <p:nvPr/>
        </p:nvGrpSpPr>
        <p:grpSpPr>
          <a:xfrm>
            <a:off x="5155150" y="2061688"/>
            <a:ext cx="3564632" cy="1809675"/>
            <a:chOff x="5354645" y="3505200"/>
            <a:chExt cx="3389400" cy="2412900"/>
          </a:xfrm>
        </p:grpSpPr>
        <p:pic>
          <p:nvPicPr>
            <p:cNvPr descr="spam-monty-python" id="148" name="Google Shape;14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0200" y="3505200"/>
              <a:ext cx="2992437" cy="177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0"/>
            <p:cNvSpPr txBox="1"/>
            <p:nvPr/>
          </p:nvSpPr>
          <p:spPr>
            <a:xfrm>
              <a:off x="5354645" y="5257800"/>
              <a:ext cx="33894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Spam - Monty Python's Flying Circus</a:t>
              </a: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Spam (Monty Python)</a:t>
              </a:r>
              <a:r>
                <a:rPr lang="en-US" sz="1000">
                  <a:latin typeface="Calibri"/>
                  <a:ea typeface="Calibri"/>
                  <a:cs typeface="Calibri"/>
                  <a:sym typeface="Calibri"/>
                </a:rPr>
                <a:t> (Wikipedia)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Why is it called Python?</a:t>
              </a:r>
              <a:r>
                <a:rPr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0"/>
          <p:cNvSpPr txBox="1"/>
          <p:nvPr/>
        </p:nvSpPr>
        <p:spPr>
          <a:xfrm>
            <a:off x="1020600" y="4391925"/>
            <a:ext cx="7102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classifiers don't consider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8">
            <a:alphaModFix/>
          </a:blip>
          <a:srcRect b="14540" l="0" r="59359" t="17483"/>
          <a:stretch/>
        </p:blipFill>
        <p:spPr>
          <a:xfrm>
            <a:off x="345075" y="2113894"/>
            <a:ext cx="2267024" cy="21684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Humans Classify Things?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200150"/>
            <a:ext cx="8229600" cy="3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identify a number of important </a:t>
            </a:r>
            <a:r>
              <a:rPr i="1" lang="en-US" sz="2500"/>
              <a:t>features</a:t>
            </a:r>
            <a:r>
              <a:rPr lang="en-US" sz="2500"/>
              <a:t> that distinguish between possible categories.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</a:t>
            </a:r>
            <a:r>
              <a:rPr i="1" lang="en-US" sz="2500"/>
              <a:t>extract </a:t>
            </a:r>
            <a:r>
              <a:rPr lang="en-US" sz="2500"/>
              <a:t>these features from each item.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then </a:t>
            </a:r>
            <a:r>
              <a:rPr i="1" lang="en-US" sz="2500"/>
              <a:t>combine evidence</a:t>
            </a:r>
            <a:r>
              <a:rPr lang="en-US" sz="2500"/>
              <a:t> from the extracted features in some way. 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Finally, we </a:t>
            </a:r>
            <a:r>
              <a:rPr i="1" lang="en-US" sz="2500"/>
              <a:t>classify</a:t>
            </a:r>
            <a:r>
              <a:rPr lang="en-US" sz="2500"/>
              <a:t> the item using some decision mechanism based on the combined evidence.</a:t>
            </a:r>
            <a:endParaRPr sz="25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37475" y="4623450"/>
            <a:ext cx="1928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SEIRP, Ch 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