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67f7f278_0_1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667f7f278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7667f7f278_0_12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fb6cecb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fb6cec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5fb6cecb7_0_1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fb6cecb7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5fb6cec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5fb6cecb7_0_1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67f7f278_0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667f7f278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7667f7f278_0_1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667f7f278_0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667f7f278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7667f7f278_0_1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67f7f278_0_1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667f7f278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667f7f278_0_13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667f7f278_0_1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667f7f27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7667f7f278_0_13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67f7f278_0_1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667f7f278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7667f7f278_0_13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67f7f278_0_1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7667f7f278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7667f7f278_0_14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667f7f278_0_1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7667f7f278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7667f7f278_0_15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7f7f278_0_7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667f7f278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7667f7f278_0_7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667f7f278_0_15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7667f7f278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7667f7f278_0_15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667f7f278_0_16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667f7f278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7667f7f278_0_16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fb6cecb7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85fb6cec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85fb6cecb7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fb6cecb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g85fb6cec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667f7f278_0_16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667f7f278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7667f7f278_0_16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67f7f278_0_17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7667f7f278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7667f7f278_0_17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667f7f278_0_1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7667f7f278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7667f7f278_0_18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dc76a7af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dc76a7a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dc76a7afa_0_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dda4d773a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dda4d77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dda4d773a_0_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667f7f278_0_18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7667f7f278_0_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7667f7f278_0_18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67f7f278_0_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667f7f27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7667f7f278_0_7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667f7f278_0_1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7667f7f278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7667f7f278_0_18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667f7f278_0_20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7667f7f278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7667f7f278_0_20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667f7f278_0_20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7667f7f278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7667f7f278_0_20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667f7f278_0_20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7667f7f278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7667f7f278_0_20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667f7f278_0_2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7667f7f278_0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7667f7f278_0_22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67f7f278_0_2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7667f7f278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7667f7f278_0_22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67f7f278_0_2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7667f7f278_0_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7667f7f278_0_23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67f7f278_0_2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7667f7f278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7667f7f278_0_23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5fb6cecb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9" name="Google Shape;449;g85fb6cec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667f7f278_0_2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7667f7f278_0_2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7667f7f278_0_24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67f7f278_0_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667f7f278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7667f7f278_0_8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667f7f278_0_2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7667f7f278_0_2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7667f7f278_0_24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667f7f278_0_2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7667f7f278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7667f7f278_0_24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667f7f278_0_2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7667f7f278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7667f7f278_0_25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667f7f278_0_2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7667f7f278_0_2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g7667f7f278_0_25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667f7f278_0_2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7667f7f278_0_2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7667f7f278_0_27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da590822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6da59082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g6da590822d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667f7f278_0_27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7667f7f278_0_2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7667f7f278_0_27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667f7f278_0_2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7667f7f278_0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7667f7f278_0_28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667f7f278_0_29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7667f7f278_0_2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7667f7f278_0_29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6393efb20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6393efb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86393efb20_0_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67f7f278_0_8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667f7f278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667f7f278_0_8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5fb6cecb7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85fb6cec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g85fb6cecb7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5fb6cecb7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5" name="Google Shape;565;g85fb6cec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667f7f278_0_3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7667f7f278_0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g7667f7f278_0_3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667f7f278_0_3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7667f7f278_0_3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7667f7f278_0_32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667f7f278_0_3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7667f7f278_0_3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g7667f7f278_0_34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da590822d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da59082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6da590822d_0_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da590822d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da59082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6da590822d_0_6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6da590822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6da59082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6da590822d_0_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667f7f278_0_3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7667f7f278_0_3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g7667f7f278_0_35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667f7f278_0_3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7667f7f278_0_3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g7667f7f278_0_36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fb6cecb7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fb6cec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5fb6cecb7_0_10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667f7f278_0_37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7667f7f278_0_3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g7667f7f278_0_37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82ce22aa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882ce22a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4" name="Google Shape;664;g882ce22aa8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5fb6cecb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3" name="Google Shape;673;g85fb6cec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667f7f278_0_39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7667f7f278_0_3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g7667f7f278_0_39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82ce22aa8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882ce22a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g882ce22aa8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82ce22aa8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82ce22a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882ce22aa8_0_6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82ce22aa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882ce22a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g882ce22aa8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dc3a9a788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dc3a9a78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6dc3a9a788_2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6dc76a7af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6dc76a7a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6dc76a7afa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dc76a7af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dc76a7a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6dc76a7afa_0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fb6cecb7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fb6cec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5fb6cecb7_0_8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dc76a7af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6dc76a7a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6dc76a7afa_0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0d890ef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0d890e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90d890ef9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67f7f278_0_9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667f7f278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7667f7f278_0_9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67f7f278_0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667f7f278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667f7f278_0_10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1"/>
          <p:cNvSpPr txBox="1"/>
          <p:nvPr/>
        </p:nvSpPr>
        <p:spPr>
          <a:xfrm>
            <a:off x="1666800" y="4883738"/>
            <a:ext cx="5810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1666800" y="4883738"/>
            <a:ext cx="5810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4"/>
          <p:cNvSpPr txBox="1"/>
          <p:nvPr/>
        </p:nvSpPr>
        <p:spPr>
          <a:xfrm>
            <a:off x="1666800" y="4883738"/>
            <a:ext cx="5810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/>
        </p:nvSpPr>
        <p:spPr>
          <a:xfrm>
            <a:off x="1666800" y="4883738"/>
            <a:ext cx="5810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better-programming/strings-unicode-and-bytes-in-python-3-everything-you-always-wanted-to-know-27dc02ff268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medium.com/better-programming/strings-unicode-and-bytes-in-python-3-everything-you-always-wanted-to-know-27dc02ff268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medium.com/better-programming/strings-unicode-and-bytes-in-python-3-everything-you-always-wanted-to-know-27dc02ff268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tutorial/datastructures.html#more-on-list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tutorial/datastructures.html#tuples-and-sequences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tutorial/datastructures.html#dictionari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3/tutorial/inputoutput.html#reading-and-writing-fil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python.org/3/py-mod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ocs.python.org/3/library/sys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cs.odu.edu/~zeil/cs252/latest/Public/loggingin/index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ocs.python.org/3/library/doctest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ocs.python.org/3/howto/regex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python.org/3/howto/regex.html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regex101.com/" TargetMode="External"/><Relationship Id="rId4" Type="http://schemas.openxmlformats.org/officeDocument/2006/relationships/hyperlink" Target="https://docs.python.org/3/howto/regex.html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api.github.com" TargetMode="External"/><Relationship Id="rId4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realpython.com/python-requests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realpython.com/python-requests/" TargetMode="External"/><Relationship Id="rId4" Type="http://schemas.openxmlformats.org/officeDocument/2006/relationships/hyperlink" Target="https://requests.readthedocs.io/en/master/user/quickstart/#redirection-and-history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realpython.com/python-reques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colab.research.google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://www.pythonforbeginners.com/python-on-the-web/beautifulsoup-4-python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376475"/>
            <a:ext cx="77724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Science: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Intro to Python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1 - Overview and Basics)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99" name="Google Shape;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</a:t>
            </a: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Hany SalahEldeen, Sawood Alam, and Alexander Nwala</a:t>
            </a: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String vs. Bytes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Bytes object is a sequence of bytes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String is a sequence of characters that must be encoded (often in Unicode, UTF-8)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439825" y="2940806"/>
            <a:ext cx="3943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bytes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 and </a:t>
            </a:r>
            <a:r>
              <a:rPr lang="en-US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 instances can't be used together with operators like </a:t>
            </a:r>
            <a:r>
              <a:rPr lang="en-US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242729"/>
                </a:solidFill>
                <a:highlight>
                  <a:srgbClr val="FFFFFF"/>
                </a:highlight>
              </a:rPr>
              <a:t> and </a:t>
            </a:r>
            <a:r>
              <a:rPr lang="en-US" sz="24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2400"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22425" y="2843348"/>
            <a:ext cx="3000000" cy="147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type("Hello")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'str'&gt;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type(b"Hello")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&lt;class 'bytes'&gt;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7950" y="4595850"/>
            <a:ext cx="900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Strings, Unicode, and Bytes in Python 3: Everything You Always Wanted to Know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Decoding Bytes, Encoding Strings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You encode strings to get bytes, and decode bytes to get strings. This example shows the use of the 'utf-8' encoding scheme." id="190" name="Google Shape;190;p23" title="Encoding/Decod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75" y="1028325"/>
            <a:ext cx="5383049" cy="253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5900100" y="3604626"/>
            <a:ext cx="2320800" cy="108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b"Hello".decode()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"Hello".encode()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b'Hello'</a:t>
            </a:r>
            <a:endParaRPr sz="1300"/>
          </a:p>
        </p:txBody>
      </p:sp>
      <p:sp>
        <p:nvSpPr>
          <p:cNvPr id="192" name="Google Shape;192;p23"/>
          <p:cNvSpPr txBox="1"/>
          <p:nvPr/>
        </p:nvSpPr>
        <p:spPr>
          <a:xfrm>
            <a:off x="67950" y="4595850"/>
            <a:ext cx="900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Strings, Unicode, and Bytes in Python 3: Everything You Always Wanted to Know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Strings</a:t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You receive bytes as input, decode it into strings to manipulate it, and then encode the finished product to output as bytes once again." id="200" name="Google Shape;200;p24" title="Unicode Sandwic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88" y="1149084"/>
            <a:ext cx="4261746" cy="329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98925" y="2536238"/>
            <a:ext cx="31233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Bytes on the outside, unicode on the inside, encode/decode at the edges."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13650" y="1321088"/>
            <a:ext cx="30000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 Sandwich"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7950" y="4595850"/>
            <a:ext cx="900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Strings, Unicode, and Bytes in Python 3: Everything You Always Wanted to Know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57200" y="1063375"/>
            <a:ext cx="8229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Concatenation</a:t>
            </a:r>
            <a:r>
              <a:rPr lang="en-US" sz="2500"/>
              <a:t>: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"Python"+"Rocks"</a:t>
            </a:r>
            <a:r>
              <a:rPr lang="en-US" sz="2500"/>
              <a:t>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"PythonRocks"</a:t>
            </a:r>
            <a:endParaRPr sz="11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Repetition: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"Python" * 2</a:t>
            </a:r>
            <a:r>
              <a:rPr lang="en-US" sz="2500"/>
              <a:t>	  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"PythonPython"</a:t>
            </a:r>
            <a:endParaRPr sz="11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Size:		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len("Python")</a:t>
            </a:r>
            <a:r>
              <a:rPr lang="en-US" sz="2500"/>
              <a:t>	   →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Index:		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"Python"[2]</a:t>
            </a:r>
            <a:r>
              <a:rPr lang="en-US" sz="2500"/>
              <a:t>		  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't'</a:t>
            </a:r>
            <a:endParaRPr sz="11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Slicing:		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"Python"[2:4]</a:t>
            </a:r>
            <a:r>
              <a:rPr lang="en-US" sz="2500"/>
              <a:t>	  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"th"									"Python"[:4]</a:t>
            </a:r>
            <a:r>
              <a:rPr lang="en-US" sz="2500"/>
              <a:t>	  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"Pyth"</a:t>
            </a:r>
            <a:endParaRPr sz="11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Search:	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"th" in "Python"</a:t>
            </a:r>
            <a:r>
              <a:rPr lang="en-US" sz="2500"/>
              <a:t>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1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500">
                <a:solidFill>
                  <a:schemeClr val="dk2"/>
                </a:solidFill>
              </a:rPr>
              <a:t>Comparison:	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"Python" &lt; "ZOO"</a:t>
            </a:r>
            <a:r>
              <a:rPr lang="en-US" sz="2500"/>
              <a:t> →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-US" sz="1900"/>
              <a:t>(lexicographically)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57200" y="1200150"/>
            <a:ext cx="8486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List:				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["Hello", "There"]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Tuple:			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("John", "Doe", 35)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Set:				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{"Python", "Ruby", "Perl"}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Dictionary:	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{"name": "John Doe", "age": 35}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Compound Data Types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37775"/>
            <a:ext cx="82296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Equivalent to arrays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 = [0, 1, 2, 3, 4]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Creates a pre-populated array of size 5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Y = []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Creates an empty list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X.append(5)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X becomes [0, 1, 2, 3, 4, 5]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len(X)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Returns</a:t>
            </a:r>
            <a:r>
              <a:rPr lang="en-US" sz="2400"/>
              <a:t> the length of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/>
              <a:t>, </a:t>
            </a:r>
            <a:r>
              <a:rPr lang="en-US" sz="2400"/>
              <a:t>which is 6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&gt;&gt;&gt; mylist.</a:t>
            </a:r>
            <a:r>
              <a:rPr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()	</a:t>
            </a:r>
            <a:r>
              <a:rPr lang="en-US" sz="2500"/>
              <a:t>→ Reverse elements in list</a:t>
            </a:r>
            <a:endParaRPr sz="2500"/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&gt;&gt;&gt; mylist.</a:t>
            </a:r>
            <a:r>
              <a:rPr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sz="2500"/>
              <a:t>	→ Add element to end of list</a:t>
            </a:r>
            <a:endParaRPr b="1" sz="2900">
              <a:solidFill>
                <a:schemeClr val="dk2"/>
              </a:solidFill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&gt;&gt;&gt; mylist.</a:t>
            </a:r>
            <a:r>
              <a:rPr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()		</a:t>
            </a:r>
            <a:r>
              <a:rPr lang="en-US" sz="2500"/>
              <a:t>→ Sort elements in list </a:t>
            </a:r>
            <a:endParaRPr sz="2500"/>
          </a:p>
          <a:p>
            <a:pPr indent="0" lvl="1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/>
              <a:t>ascending order</a:t>
            </a:r>
            <a:endParaRPr b="1" sz="2900">
              <a:solidFill>
                <a:schemeClr val="dk2"/>
              </a:solidFill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&gt;&gt;&gt; mylist.</a:t>
            </a:r>
            <a:r>
              <a:rPr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('a')</a:t>
            </a:r>
            <a:r>
              <a:rPr lang="en-US" sz="2500"/>
              <a:t>→ Find first occurrence of 'a'</a:t>
            </a:r>
            <a:endParaRPr b="1" sz="2900">
              <a:solidFill>
                <a:schemeClr val="dk2"/>
              </a:solidFill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&gt;&gt;&gt; mylist.</a:t>
            </a:r>
            <a:r>
              <a:rPr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()		</a:t>
            </a:r>
            <a:r>
              <a:rPr lang="en-US" sz="2500"/>
              <a:t>→ Removes last element in list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0" y="4566169"/>
            <a:ext cx="664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documentation, "More on Lists"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457200" y="1020650"/>
            <a:ext cx="82296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 = [0, 'a', "hello", 1, 2, ['b', 'c', 'd']]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mylist [1]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mylist[:2]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[0, 'a']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mylist[3:]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[1, 2, ['b', 'c', 'd']]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 [5][1]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mylist.index("hello")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mylist.remove('a')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mylist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[0, "hello", 1, 2, ['b', 'c', 'd']]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4621800" y="1742502"/>
            <a:ext cx="4065000" cy="14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unsorted = 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unsorted.sort()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&gt;&gt;&gt; unsorted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[2, 5, 17, 18, 32]</a:t>
            </a:r>
            <a:endParaRPr sz="16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Tuple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457200" y="1063375"/>
            <a:ext cx="82296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X = (0, 1, 'a', 4, 3)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Creates a pre-populated list of </a:t>
            </a:r>
            <a:r>
              <a:rPr lang="en-US" sz="2300">
                <a:solidFill>
                  <a:srgbClr val="FF0000"/>
                </a:solidFill>
              </a:rPr>
              <a:t>fixed</a:t>
            </a:r>
            <a:r>
              <a:rPr lang="en-US" sz="2300"/>
              <a:t> size 5</a:t>
            </a:r>
            <a:endParaRPr sz="23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print(X[3])    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&gt;&gt;&gt; X[0] = 'b'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0" y="4589831"/>
            <a:ext cx="7342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documentation, "Tuples and Sequences"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4302750" y="1852791"/>
            <a:ext cx="4718700" cy="15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vs. Tuples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mutable, tuples are immutable (can’t be changed)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resized, tuples can't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can be faster than lists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ypeError exception thrown by python when attempting to assign an item to a 'tuple', which does not support the method." id="256" name="Google Shape;256;p30" title="TypeErro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507975"/>
            <a:ext cx="5983969" cy="11237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Dictionary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457200" y="1200150"/>
            <a:ext cx="82296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An array indexed by strings (equivalent to hashes)</a:t>
            </a:r>
            <a:endParaRPr sz="2800">
              <a:solidFill>
                <a:srgbClr val="000000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&gt;&gt;&gt; marks = {"science": 90, "art": 25}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&gt;&gt;&gt; print(marks["art"])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&gt;&gt;&gt; marks["chemistry"] = 75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&gt;&gt;&gt; print(marks.keys())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["science", "art", "chemistry"]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A free and open source programming language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Scripting language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Interpreted and Compiled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Cross-platform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Dynamically typed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Object-oriented (but not enforced)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White-spaces for block indentation (no </a:t>
            </a:r>
            <a:r>
              <a:rPr lang="en-US" sz="26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600">
                <a:solidFill>
                  <a:srgbClr val="000000"/>
                </a:solidFill>
              </a:rPr>
              <a:t>)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Integrates with other languages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Developed in 1980s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Dictionary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dict = { "fish": 12, "cat": 7}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'dog' in dict</a:t>
            </a:r>
            <a:r>
              <a:rPr lang="en-US" sz="2800"/>
              <a:t>		</a:t>
            </a:r>
            <a:r>
              <a:rPr i="1" lang="en-US" sz="2800">
                <a:solidFill>
                  <a:srgbClr val="0000FF"/>
                </a:solidFill>
              </a:rPr>
              <a:t>Is 'dog' a key?</a:t>
            </a:r>
            <a:endParaRPr i="1"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dict.keys()</a:t>
            </a:r>
            <a:r>
              <a:rPr lang="en-US" sz="2800"/>
              <a:t>			</a:t>
            </a:r>
            <a:r>
              <a:rPr i="1" lang="en-US" sz="2800">
                <a:solidFill>
                  <a:srgbClr val="0000FF"/>
                </a:solidFill>
              </a:rPr>
              <a:t>Gets a list of all keys</a:t>
            </a:r>
            <a:endParaRPr i="1"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dict.values()</a:t>
            </a:r>
            <a:r>
              <a:rPr lang="en-US" sz="2800"/>
              <a:t>		</a:t>
            </a:r>
            <a:r>
              <a:rPr i="1" lang="en-US" sz="2800">
                <a:solidFill>
                  <a:srgbClr val="0000FF"/>
                </a:solidFill>
              </a:rPr>
              <a:t>Gets a list of all values</a:t>
            </a:r>
            <a:endParaRPr i="1"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dict.items()</a:t>
            </a:r>
            <a:r>
              <a:rPr lang="en-US" sz="2800"/>
              <a:t>	 	</a:t>
            </a:r>
            <a:r>
              <a:rPr i="1" lang="en-US" sz="2800">
                <a:solidFill>
                  <a:srgbClr val="0000FF"/>
                </a:solidFill>
              </a:rPr>
              <a:t>Gets a list of key-value tuples</a:t>
            </a:r>
            <a:endParaRPr i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dict["fish"] = 14</a:t>
            </a:r>
            <a:r>
              <a:rPr lang="en-US" sz="2800"/>
              <a:t>   	</a:t>
            </a:r>
            <a:r>
              <a:rPr i="1" lang="en-US" sz="2800">
                <a:solidFill>
                  <a:srgbClr val="0000FF"/>
                </a:solidFill>
              </a:rPr>
              <a:t>Assignment</a:t>
            </a:r>
            <a:endParaRPr i="1" sz="2400">
              <a:solidFill>
                <a:srgbClr val="0000FF"/>
              </a:solidFill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49700" y="4595850"/>
            <a:ext cx="601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documentation, "Dictionaries"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457200" y="1200150"/>
            <a:ext cx="34413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Everything is an object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Assignment = reference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need to declare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need to assign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Not strongly typed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4235350" y="1200150"/>
            <a:ext cx="4755600" cy="258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X = ['a', 'b', 'c']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Y = 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Y.append('d')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print(X)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['a', 'b', 'c', 'd']</a:t>
            </a:r>
            <a:endParaRPr sz="2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217800" y="4074431"/>
            <a:ext cx="720600" cy="38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3938400" y="4074431"/>
            <a:ext cx="720600" cy="38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2497200" y="4074431"/>
            <a:ext cx="720600" cy="38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1295400" y="3888075"/>
            <a:ext cx="419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</p:txBody>
      </p:sp>
      <p:cxnSp>
        <p:nvCxnSpPr>
          <p:cNvPr id="287" name="Google Shape;287;p33"/>
          <p:cNvCxnSpPr>
            <a:stCxn id="286" idx="3"/>
            <a:endCxn id="285" idx="1"/>
          </p:cNvCxnSpPr>
          <p:nvPr/>
        </p:nvCxnSpPr>
        <p:spPr>
          <a:xfrm>
            <a:off x="1714500" y="4079175"/>
            <a:ext cx="78270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3"/>
          <p:cNvSpPr txBox="1"/>
          <p:nvPr/>
        </p:nvSpPr>
        <p:spPr>
          <a:xfrm>
            <a:off x="1295400" y="4433700"/>
            <a:ext cx="419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cxnSp>
        <p:nvCxnSpPr>
          <p:cNvPr id="289" name="Google Shape;289;p33"/>
          <p:cNvCxnSpPr>
            <a:stCxn id="288" idx="3"/>
            <a:endCxn id="285" idx="1"/>
          </p:cNvCxnSpPr>
          <p:nvPr/>
        </p:nvCxnSpPr>
        <p:spPr>
          <a:xfrm flipH="1" rot="10800000">
            <a:off x="1714500" y="4265400"/>
            <a:ext cx="782700" cy="3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3"/>
          <p:cNvSpPr txBox="1"/>
          <p:nvPr/>
        </p:nvSpPr>
        <p:spPr>
          <a:xfrm>
            <a:off x="4658850" y="4074431"/>
            <a:ext cx="720600" cy="38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This creates and populates a list</a:t>
            </a:r>
            <a:endParaRPr sz="2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mylist = [2,5,3,7,1,8,12,4]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This prints out Hello World!</a:t>
            </a:r>
            <a:endParaRPr sz="2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print("Hello World!")</a:t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ctrTitle"/>
          </p:nvPr>
        </p:nvSpPr>
        <p:spPr>
          <a:xfrm>
            <a:off x="685800" y="443400"/>
            <a:ext cx="77724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Science: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Intro to Python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2 - I/O and Conditionals)</a:t>
            </a:r>
            <a:endParaRPr b="1"/>
          </a:p>
        </p:txBody>
      </p:sp>
      <p:sp>
        <p:nvSpPr>
          <p:cNvPr id="304" name="Google Shape;304;p35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306" name="Google Shape;3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Hany SalahEldeen, Sawood Alam, and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Input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00"/>
                </a:solidFill>
              </a:rPr>
              <a:t>Without a Message: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input()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6"/>
          <p:cNvSpPr txBox="1"/>
          <p:nvPr>
            <p:ph idx="2" type="body"/>
          </p:nvPr>
        </p:nvSpPr>
        <p:spPr>
          <a:xfrm>
            <a:off x="4648200" y="1200150"/>
            <a:ext cx="441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With a Message:</a:t>
            </a:r>
            <a:endParaRPr b="1"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x = input('Enter the number: ')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Enter the number: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&gt;&gt;&gt; x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Evaluate User Input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457200" y="1200150"/>
            <a:ext cx="8229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input()</a:t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3+4</a:t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</a:t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'3+4'</a:t>
            </a:r>
            <a:endParaRPr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eval(x)</a:t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File Read</a:t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685800" y="1143000"/>
            <a:ext cx="7772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open(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input_file.txt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line =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>
            <a:off x="1663195" y="1595070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3" name="Google Shape;333;p38"/>
          <p:cNvSpPr txBox="1"/>
          <p:nvPr/>
        </p:nvSpPr>
        <p:spPr>
          <a:xfrm>
            <a:off x="1027425" y="1761263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38"/>
          <p:cNvCxnSpPr/>
          <p:nvPr/>
        </p:nvCxnSpPr>
        <p:spPr>
          <a:xfrm rot="10800000">
            <a:off x="3948545" y="1600262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5" name="Google Shape;335;p38"/>
          <p:cNvSpPr txBox="1"/>
          <p:nvPr/>
        </p:nvSpPr>
        <p:spPr>
          <a:xfrm>
            <a:off x="3048000" y="1766455"/>
            <a:ext cx="17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38"/>
          <p:cNvCxnSpPr/>
          <p:nvPr/>
        </p:nvCxnSpPr>
        <p:spPr>
          <a:xfrm rot="10800000">
            <a:off x="7028130" y="1598075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7" name="Google Shape;337;p38"/>
          <p:cNvSpPr txBox="1"/>
          <p:nvPr/>
        </p:nvSpPr>
        <p:spPr>
          <a:xfrm>
            <a:off x="6753910" y="1764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8"/>
          <p:cNvCxnSpPr/>
          <p:nvPr/>
        </p:nvCxnSpPr>
        <p:spPr>
          <a:xfrm rot="10800000">
            <a:off x="4177145" y="2909517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9" name="Google Shape;339;p38"/>
          <p:cNvSpPr txBox="1"/>
          <p:nvPr/>
        </p:nvSpPr>
        <p:spPr>
          <a:xfrm>
            <a:off x="3124200" y="3075710"/>
            <a:ext cx="3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one line at a time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8"/>
          <p:cNvCxnSpPr/>
          <p:nvPr/>
        </p:nvCxnSpPr>
        <p:spPr>
          <a:xfrm rot="10800000">
            <a:off x="2119745" y="4128717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1" name="Google Shape;341;p38"/>
          <p:cNvSpPr txBox="1"/>
          <p:nvPr/>
        </p:nvSpPr>
        <p:spPr>
          <a:xfrm>
            <a:off x="1066800" y="4294910"/>
            <a:ext cx="34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0" y="4588106"/>
            <a:ext cx="726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documentation, "Reading and Writing Files"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Manipulating Files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readline()</a:t>
            </a:r>
            <a:r>
              <a:rPr lang="en-US"/>
              <a:t> - reads a line from file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readlines()</a:t>
            </a:r>
            <a:r>
              <a:rPr lang="en-US"/>
              <a:t> - reads all the file as a list of lines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read()</a:t>
            </a:r>
            <a:r>
              <a:rPr lang="en-US"/>
              <a:t>  - reads all the file as one string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Over a File Iterator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&gt;&gt;&gt; f = open ("my_ file.txt", "r")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line in f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     print(line)</a:t>
            </a:r>
            <a:endParaRPr/>
          </a:p>
        </p:txBody>
      </p:sp>
      <p:sp>
        <p:nvSpPr>
          <p:cNvPr id="359" name="Google Shape;359;p4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File Write</a:t>
            </a:r>
            <a:endParaRPr/>
          </a:p>
        </p:txBody>
      </p:sp>
      <p:sp>
        <p:nvSpPr>
          <p:cNvPr id="366" name="Google Shape;366;p41"/>
          <p:cNvSpPr txBox="1"/>
          <p:nvPr/>
        </p:nvSpPr>
        <p:spPr>
          <a:xfrm>
            <a:off x="685800" y="1143000"/>
            <a:ext cx="7772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open(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put_file.txt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("Hello World!")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41"/>
          <p:cNvCxnSpPr/>
          <p:nvPr/>
        </p:nvCxnSpPr>
        <p:spPr>
          <a:xfrm rot="10800000">
            <a:off x="1662545" y="1586407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8" name="Google Shape;368;p41"/>
          <p:cNvSpPr txBox="1"/>
          <p:nvPr/>
        </p:nvSpPr>
        <p:spPr>
          <a:xfrm>
            <a:off x="1026775" y="175260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handle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41"/>
          <p:cNvCxnSpPr/>
          <p:nvPr/>
        </p:nvCxnSpPr>
        <p:spPr>
          <a:xfrm rot="10800000">
            <a:off x="3948545" y="1600262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0" name="Google Shape;370;p41"/>
          <p:cNvSpPr txBox="1"/>
          <p:nvPr/>
        </p:nvSpPr>
        <p:spPr>
          <a:xfrm>
            <a:off x="3048000" y="1766455"/>
            <a:ext cx="17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41"/>
          <p:cNvCxnSpPr/>
          <p:nvPr/>
        </p:nvCxnSpPr>
        <p:spPr>
          <a:xfrm rot="10800000">
            <a:off x="7301345" y="1598075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2" name="Google Shape;372;p41"/>
          <p:cNvSpPr txBox="1"/>
          <p:nvPr/>
        </p:nvSpPr>
        <p:spPr>
          <a:xfrm>
            <a:off x="7027125" y="1764275"/>
            <a:ext cx="7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3719945" y="2909517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4" name="Google Shape;374;p41"/>
          <p:cNvSpPr txBox="1"/>
          <p:nvPr/>
        </p:nvSpPr>
        <p:spPr>
          <a:xfrm>
            <a:off x="2667000" y="3075710"/>
            <a:ext cx="3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Write a string to the file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1"/>
          <p:cNvCxnSpPr/>
          <p:nvPr/>
        </p:nvCxnSpPr>
        <p:spPr>
          <a:xfrm rot="10800000">
            <a:off x="2119745" y="4204917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6" name="Google Shape;376;p41"/>
          <p:cNvSpPr txBox="1"/>
          <p:nvPr/>
        </p:nvSpPr>
        <p:spPr>
          <a:xfrm>
            <a:off x="1066800" y="4371110"/>
            <a:ext cx="34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Fast development and prototyping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Easy to test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Rich standard library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Rich community contributed libraries and modules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Less boilerplate code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Easy to read and write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>
                <a:solidFill>
                  <a:schemeClr val="dk2"/>
                </a:solidFill>
              </a:rPr>
              <a:t>Conditions: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/>
              <a:t> /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/>
              <a:t> /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/>
              <a:t> /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5" name="Google Shape;385;p4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42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US">
                <a:solidFill>
                  <a:schemeClr val="dk2"/>
                </a:solidFill>
              </a:rPr>
              <a:t>Loops: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loop on iterators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Conditional</a:t>
            </a:r>
            <a:endParaRPr/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457200" y="1200150"/>
            <a:ext cx="82296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condition must be terminated with a colon ":"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Scope of the loop is the following indented section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score == 100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print("You scored a hundred!")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score &gt; 80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print("You are an awesome student!")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print("Go and study!")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&gt;&gt;&gt; i = 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 &lt; 10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      print(i)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    i = i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Do not forget the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FF0000"/>
                </a:solidFill>
              </a:rPr>
              <a:t>  at the end of the condition!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409" name="Google Shape;409;p45"/>
          <p:cNvSpPr txBox="1"/>
          <p:nvPr>
            <p:ph idx="1" type="body"/>
          </p:nvPr>
        </p:nvSpPr>
        <p:spPr>
          <a:xfrm>
            <a:off x="457200" y="1200150"/>
            <a:ext cx="82296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(10)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      print(i)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myList = ['hany','john','smith','aly','max']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myList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       print(name)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</a:rPr>
              <a:t>Do not forget the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200">
                <a:solidFill>
                  <a:srgbClr val="FF0000"/>
                </a:solidFill>
              </a:rPr>
              <a:t>  at the end of the condition!</a:t>
            </a:r>
            <a:endParaRPr sz="2200"/>
          </a:p>
        </p:txBody>
      </p:sp>
      <p:sp>
        <p:nvSpPr>
          <p:cNvPr id="410" name="Google Shape;410;p45"/>
          <p:cNvSpPr txBox="1"/>
          <p:nvPr/>
        </p:nvSpPr>
        <p:spPr>
          <a:xfrm>
            <a:off x="5056450" y="1138525"/>
            <a:ext cx="4004100" cy="95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i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start=0, stop, step=1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generates integer numbers between the given start and stop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313350" y="3912750"/>
            <a:ext cx="8517300" cy="95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can be used in a loop to iterate through a list or in a conditional to test if a specific value is in a list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 in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be used in a conditional to test if a specific value is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Inside vs. Outside Block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324000" y="1063226"/>
            <a:ext cx="4196700" cy="3128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print("Iteration {}".format(i))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print("Done!")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Iteration 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Done!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Iteration 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Done!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Iteration 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Done!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4667400" y="1063200"/>
            <a:ext cx="4359900" cy="2825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print("Iteration {}".format(i))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print("Done!")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Iteration 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Iteration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Iteration 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Done!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996600" y="4089759"/>
            <a:ext cx="7150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Note the print statement here.  It uses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denote where the result should appear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str.format()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function to format the variable.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Pass Empty Block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means do nothing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x &gt; 80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3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	print("You are less than 80!")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4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Break the Loop</a:t>
            </a:r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457200" y="1200150"/>
            <a:ext cx="82296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means </a:t>
            </a:r>
            <a:r>
              <a:rPr lang="en-US" sz="2400">
                <a:solidFill>
                  <a:srgbClr val="FF0000"/>
                </a:solidFill>
              </a:rPr>
              <a:t>quit</a:t>
            </a:r>
            <a:r>
              <a:rPr lang="en-US" sz="2400"/>
              <a:t> the loop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myList = ['hany','john','smith','aly','max']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name in myList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name == "aly"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	print(name)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→This will print all names before “aly”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8" name="Google Shape;438;p4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Continue to the Next Iteration</a:t>
            </a:r>
            <a:endParaRPr/>
          </a:p>
        </p:txBody>
      </p:sp>
      <p:sp>
        <p:nvSpPr>
          <p:cNvPr id="445" name="Google Shape;445;p49"/>
          <p:cNvSpPr txBox="1"/>
          <p:nvPr>
            <p:ph idx="1" type="body"/>
          </p:nvPr>
        </p:nvSpPr>
        <p:spPr>
          <a:xfrm>
            <a:off x="457200" y="1200150"/>
            <a:ext cx="82296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means skip this iteration of the loop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myList = ['hany','john','smith','aly','max']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name in myList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name == "aly"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	print(name)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3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→This will print all names except "aly"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6" name="Google Shape;446;p4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>
            <p:ph type="ctrTitle"/>
          </p:nvPr>
        </p:nvSpPr>
        <p:spPr>
          <a:xfrm>
            <a:off x="685800" y="460124"/>
            <a:ext cx="77724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Science: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Intro to Python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3 - Functions and Modules)</a:t>
            </a:r>
            <a:endParaRPr b="1"/>
          </a:p>
        </p:txBody>
      </p:sp>
      <p:sp>
        <p:nvSpPr>
          <p:cNvPr id="452" name="Google Shape;452;p50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454" name="Google Shape;45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0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Hany SalahEldeen, Sawood Alam, and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 the Largest Number in a List</a:t>
            </a:r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mylist = [2,5,3,7,1,8,12,4]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maxnum = 0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for num in mylist: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if (num&gt;maxnum):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	maxnum = num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print("The largest number is {}".format(maxnum))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996600" y="3776128"/>
            <a:ext cx="71508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Note the print statement here.  It uses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denote where the result should appear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str.format()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function to format the variable.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Differences with C/C++ Syntax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White spaces for block indentation, no {}</a:t>
            </a:r>
            <a:endParaRPr sz="22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No </a:t>
            </a:r>
            <a:r>
              <a:rPr lang="en-US" sz="2200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200">
                <a:solidFill>
                  <a:srgbClr val="000000"/>
                </a:solidFill>
              </a:rPr>
              <a:t> for blocks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–"/>
            </a:pPr>
            <a:r>
              <a:rPr lang="en-US" sz="2200">
                <a:solidFill>
                  <a:srgbClr val="000000"/>
                </a:solidFill>
              </a:rPr>
              <a:t>b</a:t>
            </a:r>
            <a:r>
              <a:rPr lang="en-US" sz="2200">
                <a:solidFill>
                  <a:srgbClr val="000000"/>
                </a:solidFill>
              </a:rPr>
              <a:t>locks begin with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200">
                <a:solidFill>
                  <a:srgbClr val="000000"/>
                </a:solidFill>
              </a:rPr>
              <a:t> (in the preceding line)</a:t>
            </a:r>
            <a:endParaRPr sz="22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No type declarations needed</a:t>
            </a:r>
            <a:endParaRPr sz="22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No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200">
                <a:solidFill>
                  <a:srgbClr val="000000"/>
                </a:solidFill>
              </a:rPr>
              <a:t> operators</a:t>
            </a:r>
            <a:endParaRPr sz="22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Several differences in keywords</a:t>
            </a:r>
            <a:endParaRPr sz="2200">
              <a:solidFill>
                <a:srgbClr val="000000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–"/>
            </a:pP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nd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200">
                <a:solidFill>
                  <a:srgbClr val="000000"/>
                </a:solidFill>
              </a:rPr>
              <a:t> instead of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200">
                <a:solidFill>
                  <a:srgbClr val="000000"/>
                </a:solidFill>
              </a:rPr>
              <a:t> ,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No 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200">
                <a:solidFill>
                  <a:srgbClr val="000000"/>
                </a:solidFill>
              </a:rPr>
              <a:t>/</a:t>
            </a:r>
            <a:r>
              <a:rPr lang="en-US" sz="22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endParaRPr sz="22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471" name="Google Shape;471;p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What if the code is a bit more complicated and long?</a:t>
            </a:r>
            <a:endParaRPr sz="2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What if the same logic is repeated?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Writing the code as one blob is bad!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Harder to read and comprehend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Harder to debug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Rigid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Non-reusable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2" name="Google Shape;472;p5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479" name="Google Shape;479;p53"/>
          <p:cNvSpPr txBox="1"/>
          <p:nvPr/>
        </p:nvSpPr>
        <p:spPr>
          <a:xfrm>
            <a:off x="1349200" y="1063368"/>
            <a:ext cx="67818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my_function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do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3"/>
          <p:cNvSpPr/>
          <p:nvPr/>
        </p:nvSpPr>
        <p:spPr>
          <a:xfrm>
            <a:off x="685800" y="2743200"/>
            <a:ext cx="2286000" cy="1828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 main program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5791200" y="2743200"/>
            <a:ext cx="2251500" cy="1828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Magic box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53"/>
          <p:cNvCxnSpPr/>
          <p:nvPr/>
        </p:nvCxnSpPr>
        <p:spPr>
          <a:xfrm>
            <a:off x="2971800" y="3200400"/>
            <a:ext cx="2819400" cy="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3" name="Google Shape;483;p53"/>
          <p:cNvCxnSpPr/>
          <p:nvPr/>
        </p:nvCxnSpPr>
        <p:spPr>
          <a:xfrm rot="10800000">
            <a:off x="2971800" y="4114800"/>
            <a:ext cx="2819400" cy="0"/>
          </a:xfrm>
          <a:prstGeom prst="straightConnector1">
            <a:avLst/>
          </a:prstGeom>
          <a:noFill/>
          <a:ln cap="flat" cmpd="sng" w="381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3"/>
          <p:cNvSpPr txBox="1"/>
          <p:nvPr/>
        </p:nvSpPr>
        <p:spPr>
          <a:xfrm>
            <a:off x="3200400" y="2743200"/>
            <a:ext cx="21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 parameters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work with….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3352800" y="420266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results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 to the example...</a:t>
            </a:r>
            <a:endParaRPr/>
          </a:p>
        </p:txBody>
      </p:sp>
      <p:sp>
        <p:nvSpPr>
          <p:cNvPr id="493" name="Google Shape;493;p5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mylist = [2,5,3,7,1,8,12,4]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maxnum = getMaxNumber(mylist)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print("The largest number is {}".format(maxnum))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5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Implement the function getMaxNumber as you wish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getMaxNumber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list_x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maxnum = </a:t>
            </a:r>
            <a:r>
              <a:rPr lang="en-US" sz="24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US" sz="2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list_x: </a:t>
            </a:r>
            <a:endParaRPr sz="2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(num &gt; maxnum):</a:t>
            </a:r>
            <a:endParaRPr sz="2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maxnum = num</a:t>
            </a:r>
            <a:endParaRPr sz="2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maxnum</a:t>
            </a:r>
            <a:endParaRPr sz="2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2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5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Is Anything Wrong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getMaxNumber()</a:t>
            </a:r>
            <a:r>
              <a:rPr lang="en-US"/>
              <a:t>?</a:t>
            </a:r>
            <a:endParaRPr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457200" y="13525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getMaxNumber([3, 7, 1])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getMaxNumber([3, -7, 1])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&gt;&gt;&gt; getMaxNumber([-3, -7, -1])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56"/>
          <p:cNvSpPr txBox="1"/>
          <p:nvPr/>
        </p:nvSpPr>
        <p:spPr>
          <a:xfrm>
            <a:off x="5087700" y="1561550"/>
            <a:ext cx="3922500" cy="213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hlink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getMaxNumber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list_x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maxnum = </a:t>
            </a:r>
            <a:r>
              <a:rPr lang="en-US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US" sz="2100">
                <a:solidFill>
                  <a:schemeClr val="hlink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list_x: 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(num &gt; maxnum):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maxnum = num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maxnum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New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getMaxNumber()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57"/>
          <p:cNvSpPr txBox="1"/>
          <p:nvPr>
            <p:ph idx="1" type="body"/>
          </p:nvPr>
        </p:nvSpPr>
        <p:spPr>
          <a:xfrm>
            <a:off x="457200" y="1250350"/>
            <a:ext cx="42360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getMaxNumber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list_x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maxnum = </a:t>
            </a:r>
            <a:r>
              <a:rPr b="1" lang="en-US" sz="18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list_x[0]</a:t>
            </a:r>
            <a:endParaRPr b="1" sz="1800">
              <a:solidFill>
                <a:srgbClr val="FF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US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list_x: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(num&gt;maxnum):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maxnum = num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maxnum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getMaxNumber([-3, -7, -1])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57"/>
          <p:cNvSpPr txBox="1"/>
          <p:nvPr/>
        </p:nvSpPr>
        <p:spPr>
          <a:xfrm>
            <a:off x="5362575" y="1614925"/>
            <a:ext cx="32208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example, there turns out to already be a built-in function to find the largest number in a list (</a:t>
            </a:r>
            <a:r>
              <a:rPr i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 </a:t>
            </a:r>
            <a:r>
              <a:rPr i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getMaxNumber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isn’t really needed.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 arguments are passed by value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 variables are local unless specified as global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Functions in Python can have several arguments or None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Functions in Python can return </a:t>
            </a:r>
            <a:r>
              <a:rPr i="1" lang="en-US"/>
              <a:t>several results</a:t>
            </a:r>
            <a:r>
              <a:rPr lang="en-US"/>
              <a:t> or None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8" name="Google Shape;528;p5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100"/>
              <a:t>Functions Can Return Multiple Values</a:t>
            </a:r>
            <a:endParaRPr sz="4100"/>
          </a:p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457200" y="1130225"/>
            <a:ext cx="8229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getMaxNumberAndIndex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list_x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maxnum = list_x[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index =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7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i =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7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US" sz="17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list_x: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(num&gt;maxnum):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maxnum = num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index = i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i = i + </a:t>
            </a:r>
            <a:r>
              <a:rPr lang="en-US" sz="17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7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7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maxnum, index</a:t>
            </a:r>
            <a:endParaRPr sz="17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5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Calling a Multi-Value Function</a:t>
            </a:r>
            <a:endParaRPr/>
          </a:p>
        </p:txBody>
      </p:sp>
      <p:sp>
        <p:nvSpPr>
          <p:cNvPr id="543" name="Google Shape;543;p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mylist = [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maxnum, idx = getMaxNumberAndIndex(mylist)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"The largest number is {} and its index is {}" 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18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(maxnum, idx))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largest number is 12 and its index is 6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60"/>
          <p:cNvSpPr txBox="1"/>
          <p:nvPr/>
        </p:nvSpPr>
        <p:spPr>
          <a:xfrm>
            <a:off x="968575" y="3488738"/>
            <a:ext cx="74571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Note the print statement here.  Now we have two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{}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instances. The variables are separated by a comma in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str.format()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552" name="Google Shape;552;p6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Python contains lots of modules with useful functions.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/>
              <a:t> statement to access the functions available in a module</a:t>
            </a:r>
            <a:endParaRPr/>
          </a:p>
        </p:txBody>
      </p:sp>
      <p:sp>
        <p:nvSpPr>
          <p:cNvPr id="553" name="Google Shape;553;p6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61"/>
          <p:cNvSpPr txBox="1"/>
          <p:nvPr/>
        </p:nvSpPr>
        <p:spPr>
          <a:xfrm>
            <a:off x="62900" y="4530150"/>
            <a:ext cx="67920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 Module Index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Expression vs. Statement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/>
              <a:t>Expression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1" lang="en-US" sz="2400">
                <a:solidFill>
                  <a:srgbClr val="000000"/>
                </a:solidFill>
              </a:rPr>
              <a:t>Represents</a:t>
            </a:r>
            <a:r>
              <a:rPr lang="en-US" sz="2400">
                <a:solidFill>
                  <a:srgbClr val="000000"/>
                </a:solidFill>
              </a:rPr>
              <a:t> something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Python </a:t>
            </a:r>
            <a:r>
              <a:rPr i="1" lang="en-US" sz="2400">
                <a:solidFill>
                  <a:srgbClr val="000000"/>
                </a:solidFill>
              </a:rPr>
              <a:t>e</a:t>
            </a:r>
            <a:r>
              <a:rPr i="1" lang="en-US" sz="2400">
                <a:solidFill>
                  <a:srgbClr val="000000"/>
                </a:solidFill>
              </a:rPr>
              <a:t>valuates</a:t>
            </a:r>
            <a:r>
              <a:rPr lang="en-US" sz="2400">
                <a:solidFill>
                  <a:srgbClr val="000000"/>
                </a:solidFill>
              </a:rPr>
              <a:t> it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Results in a </a:t>
            </a:r>
            <a:r>
              <a:rPr i="1" lang="en-US" sz="2400">
                <a:solidFill>
                  <a:srgbClr val="000000"/>
                </a:solidFill>
              </a:rPr>
              <a:t>value</a:t>
            </a:r>
            <a:endParaRPr i="1"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Examples: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"Hello" + " " + "World!"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(5*3)-1.4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u="sng"/>
              <a:t>Statement</a:t>
            </a:r>
            <a:endParaRPr sz="2600" u="sng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/>
              <a:t>Does</a:t>
            </a:r>
            <a:r>
              <a:rPr lang="en-US" sz="2400"/>
              <a:t> something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Python </a:t>
            </a:r>
            <a:r>
              <a:rPr i="1" lang="en-US" sz="2400"/>
              <a:t>executes</a:t>
            </a:r>
            <a:r>
              <a:rPr lang="en-US" sz="2400"/>
              <a:t>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Results in an </a:t>
            </a:r>
            <a:r>
              <a:rPr i="1" lang="en-US" sz="2400"/>
              <a:t>action</a:t>
            </a:r>
            <a:endParaRPr i="1" sz="2400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Examples: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print("Hello World!")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os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17"/>
          <p:cNvSpPr txBox="1"/>
          <p:nvPr/>
        </p:nvSpPr>
        <p:spPr>
          <a:xfrm>
            <a:off x="700950" y="4214775"/>
            <a:ext cx="8127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Rule of Thumb: If you can print it or assign it to a variable, it's an expression.  If you can't, then it's a statement.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Module Example</a:t>
            </a:r>
            <a:endParaRPr/>
          </a:p>
        </p:txBody>
      </p:sp>
      <p:sp>
        <p:nvSpPr>
          <p:cNvPr id="561" name="Google Shape;561;p6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import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math.sqrt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(9.0)</a:t>
            </a:r>
            <a:endParaRPr b="1" i="1" sz="2800">
              <a:solidFill>
                <a:srgbClr val="FF0000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800"/>
              <a:t>Or</a:t>
            </a:r>
            <a:endParaRPr b="1" i="1" sz="2800">
              <a:solidFill>
                <a:srgbClr val="FF0000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from math import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(9.0)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/>
              <a:t>Or</a:t>
            </a:r>
            <a:endParaRPr b="1" i="1" sz="28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math import sqrt as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(25.0)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6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type="ctrTitle"/>
          </p:nvPr>
        </p:nvSpPr>
        <p:spPr>
          <a:xfrm>
            <a:off x="479325" y="418300"/>
            <a:ext cx="79788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Science: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Intro to Python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4 - Running Python, Error Handling)</a:t>
            </a:r>
            <a:endParaRPr b="1"/>
          </a:p>
        </p:txBody>
      </p:sp>
      <p:sp>
        <p:nvSpPr>
          <p:cNvPr id="568" name="Google Shape;568;p63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570" name="Google Shape;57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3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Hany SalahEldeen, Sawood Alam, and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Files</a:t>
            </a:r>
            <a:endParaRPr/>
          </a:p>
        </p:txBody>
      </p:sp>
      <p:sp>
        <p:nvSpPr>
          <p:cNvPr id="578" name="Google Shape;578;p64"/>
          <p:cNvSpPr txBox="1"/>
          <p:nvPr>
            <p:ph idx="1" type="body"/>
          </p:nvPr>
        </p:nvSpPr>
        <p:spPr>
          <a:xfrm>
            <a:off x="457200" y="1200150"/>
            <a:ext cx="82296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Python files end with 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en-US" sz="2500"/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execute a Python file named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myprogram.py</a:t>
            </a:r>
            <a:r>
              <a:rPr lang="en-US" sz="2500"/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$ python myprogram.py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On ODU-CS Linux machines, use </a:t>
            </a:r>
            <a:r>
              <a:rPr lang="en-US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python3</a:t>
            </a:r>
            <a:r>
              <a:rPr lang="en-US" sz="2500">
                <a:solidFill>
                  <a:srgbClr val="000000"/>
                </a:solidFill>
              </a:rPr>
              <a:t> instead of </a:t>
            </a:r>
            <a:r>
              <a:rPr lang="en-US"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-US" sz="2500">
                <a:solidFill>
                  <a:srgbClr val="000000"/>
                </a:solidFill>
              </a:rPr>
              <a:t> (use Python version 3, not version 2)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$ python3 myprogram.py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579" name="Google Shape;579;p6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64"/>
          <p:cNvSpPr txBox="1"/>
          <p:nvPr/>
        </p:nvSpPr>
        <p:spPr>
          <a:xfrm>
            <a:off x="5466975" y="3321300"/>
            <a:ext cx="3288000" cy="149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python --version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Python 2.7.17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 python3 --version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Python 3.6.9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64"/>
          <p:cNvSpPr txBox="1"/>
          <p:nvPr/>
        </p:nvSpPr>
        <p:spPr>
          <a:xfrm>
            <a:off x="204300" y="4100213"/>
            <a:ext cx="4533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Remainder of the slides will assume we’re on ODU-CS Linux and will use </a:t>
            </a:r>
            <a:r>
              <a:rPr i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python3</a:t>
            </a:r>
            <a:endParaRPr i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Scripts</a:t>
            </a:r>
            <a:endParaRPr/>
          </a:p>
        </p:txBody>
      </p:sp>
      <p:sp>
        <p:nvSpPr>
          <p:cNvPr id="588" name="Google Shape;588;p65"/>
          <p:cNvSpPr txBox="1"/>
          <p:nvPr>
            <p:ph idx="1" type="body"/>
          </p:nvPr>
        </p:nvSpPr>
        <p:spPr>
          <a:xfrm>
            <a:off x="457200" y="1200150"/>
            <a:ext cx="84066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Scripts can be run without using the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python3</a:t>
            </a:r>
            <a:r>
              <a:rPr lang="en-US" sz="2600"/>
              <a:t> command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589" name="Google Shape;589;p6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65"/>
          <p:cNvSpPr txBox="1"/>
          <p:nvPr/>
        </p:nvSpPr>
        <p:spPr>
          <a:xfrm>
            <a:off x="4542825" y="1802126"/>
            <a:ext cx="2441700" cy="67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 which python3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/usr/bin/python3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65"/>
          <p:cNvSpPr txBox="1"/>
          <p:nvPr/>
        </p:nvSpPr>
        <p:spPr>
          <a:xfrm>
            <a:off x="658600" y="1778576"/>
            <a:ext cx="3260100" cy="103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#!/usr/bin/python3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# myprogram.py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rint ("Hello World!")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2" name="Google Shape;592;p65"/>
          <p:cNvCxnSpPr/>
          <p:nvPr/>
        </p:nvCxnSpPr>
        <p:spPr>
          <a:xfrm rot="10800000">
            <a:off x="2861125" y="2049694"/>
            <a:ext cx="1574700" cy="1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65"/>
          <p:cNvSpPr txBox="1"/>
          <p:nvPr/>
        </p:nvSpPr>
        <p:spPr>
          <a:xfrm>
            <a:off x="658600" y="3007819"/>
            <a:ext cx="7287300" cy="100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 chmod a+x myprogram.py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 ls -l myprogram.py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-rw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r-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r-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1 mweigle proxy 58 Jun  4 11:21 myprogram.py*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65"/>
          <p:cNvSpPr txBox="1"/>
          <p:nvPr/>
        </p:nvSpPr>
        <p:spPr>
          <a:xfrm>
            <a:off x="658600" y="4207226"/>
            <a:ext cx="2513100" cy="66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./myprogram.py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136175" y="2064694"/>
            <a:ext cx="389100" cy="321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5"/>
          <p:cNvSpPr/>
          <p:nvPr/>
        </p:nvSpPr>
        <p:spPr>
          <a:xfrm>
            <a:off x="136175" y="3280650"/>
            <a:ext cx="389100" cy="321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65"/>
          <p:cNvSpPr/>
          <p:nvPr/>
        </p:nvSpPr>
        <p:spPr>
          <a:xfrm>
            <a:off x="136175" y="4274644"/>
            <a:ext cx="389100" cy="321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Command-Line Arguments</a:t>
            </a:r>
            <a:endParaRPr/>
          </a:p>
        </p:txBody>
      </p:sp>
      <p:sp>
        <p:nvSpPr>
          <p:cNvPr id="604" name="Google Shape;604;p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To access command line arguments: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import sys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The arguments are in </a:t>
            </a:r>
            <a:r>
              <a:rPr lang="en-US" sz="2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sys.argv</a:t>
            </a:r>
            <a:r>
              <a:rPr i="1" lang="en-US" sz="2700">
                <a:solidFill>
                  <a:srgbClr val="FF0000"/>
                </a:solidFill>
              </a:rPr>
              <a:t> </a:t>
            </a:r>
            <a:r>
              <a:rPr lang="en-US" sz="2700"/>
              <a:t>as a </a:t>
            </a:r>
            <a:r>
              <a:rPr lang="en-US" sz="2700">
                <a:solidFill>
                  <a:srgbClr val="FF0000"/>
                </a:solidFill>
              </a:rPr>
              <a:t>list</a:t>
            </a:r>
            <a:endParaRPr sz="2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len(sys.argv)</a:t>
            </a:r>
            <a:r>
              <a:rPr lang="en-US" sz="2700">
                <a:solidFill>
                  <a:srgbClr val="000000"/>
                </a:solidFill>
              </a:rPr>
              <a:t> - returns the number of arguments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sys.argv[0]</a:t>
            </a:r>
            <a:r>
              <a:rPr lang="en-US" sz="2700">
                <a:solidFill>
                  <a:srgbClr val="000000"/>
                </a:solidFill>
              </a:rPr>
              <a:t> - holds the name of the script</a:t>
            </a:r>
            <a:endParaRPr sz="2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6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66"/>
          <p:cNvSpPr txBox="1"/>
          <p:nvPr>
            <p:ph idx="1" type="body"/>
          </p:nvPr>
        </p:nvSpPr>
        <p:spPr>
          <a:xfrm>
            <a:off x="3495675" y="1866379"/>
            <a:ext cx="4080000" cy="50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 ./testargs.py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weigle 432 532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66"/>
          <p:cNvSpPr txBox="1"/>
          <p:nvPr/>
        </p:nvSpPr>
        <p:spPr>
          <a:xfrm>
            <a:off x="48075" y="4536113"/>
            <a:ext cx="752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sys — System-specific parameters and functions — Python 3.8.5 documentation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Command-Line Arguments</a:t>
            </a:r>
            <a:endParaRPr/>
          </a:p>
        </p:txBody>
      </p:sp>
      <p:sp>
        <p:nvSpPr>
          <p:cNvPr id="614" name="Google Shape;614;p67"/>
          <p:cNvSpPr txBox="1"/>
          <p:nvPr>
            <p:ph idx="1" type="body"/>
          </p:nvPr>
        </p:nvSpPr>
        <p:spPr>
          <a:xfrm>
            <a:off x="1048500" y="3135250"/>
            <a:ext cx="6639900" cy="1661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$ ./testargs.py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weigle 432 532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./testargs.py is the name of the script.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There are 4 arguments: ['./testargs.py', 'weigle', '432', '532']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[0]: ./testargs.py ./testargs.py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[1]: weigle weigle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[2]: 432 432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[3]: 532 532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6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67"/>
          <p:cNvSpPr txBox="1"/>
          <p:nvPr/>
        </p:nvSpPr>
        <p:spPr>
          <a:xfrm>
            <a:off x="150300" y="945125"/>
            <a:ext cx="7186800" cy="211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#!/usr/bin/python3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# testargs.py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 sys</a:t>
            </a:r>
            <a:endParaRPr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print ("{} is the name of the script." . format(</a:t>
            </a:r>
            <a:r>
              <a:rPr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sys.argv[0]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print ("There are {} arguments: {}" . format(len(</a:t>
            </a:r>
            <a:r>
              <a:rPr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sys.argv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), str(sys.argv)))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3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ind, arg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(sys.argv):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	print ("[{}]: {} {}".format(ind, arg, sys.argv[ind]))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Handling</a:t>
            </a:r>
            <a:endParaRPr/>
          </a:p>
        </p:txBody>
      </p:sp>
      <p:sp>
        <p:nvSpPr>
          <p:cNvPr id="623" name="Google Shape;623;p6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What happens when you have an error?</a:t>
            </a:r>
            <a:endParaRPr/>
          </a:p>
        </p:txBody>
      </p:sp>
      <p:sp>
        <p:nvSpPr>
          <p:cNvPr id="624" name="Google Shape;624;p6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68"/>
          <p:cNvSpPr txBox="1"/>
          <p:nvPr/>
        </p:nvSpPr>
        <p:spPr>
          <a:xfrm>
            <a:off x="526000" y="1887244"/>
            <a:ext cx="82296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sum_grades = 300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num_students = input()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average = sum_grades / int(num_students)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68"/>
          <p:cNvSpPr txBox="1"/>
          <p:nvPr/>
        </p:nvSpPr>
        <p:spPr>
          <a:xfrm>
            <a:off x="1555175" y="3344719"/>
            <a:ext cx="6023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latin typeface="Calibri"/>
                <a:ea typeface="Calibri"/>
                <a:cs typeface="Calibri"/>
                <a:sym typeface="Calibri"/>
              </a:rPr>
              <a:t>What if the user entered 0?</a:t>
            </a:r>
            <a:endParaRPr i="1"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Handling</a:t>
            </a:r>
            <a:endParaRPr/>
          </a:p>
        </p:txBody>
      </p:sp>
      <p:sp>
        <p:nvSpPr>
          <p:cNvPr id="633" name="Google Shape;633;p6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What happens when you have an error?</a:t>
            </a:r>
            <a:endParaRPr/>
          </a:p>
        </p:txBody>
      </p:sp>
      <p:sp>
        <p:nvSpPr>
          <p:cNvPr id="634" name="Google Shape;634;p6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69"/>
          <p:cNvSpPr txBox="1"/>
          <p:nvPr/>
        </p:nvSpPr>
        <p:spPr>
          <a:xfrm>
            <a:off x="526000" y="1887244"/>
            <a:ext cx="8229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sum_grades = 300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num_students = input()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average = sum_grades / int(num_students)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69"/>
          <p:cNvSpPr txBox="1"/>
          <p:nvPr/>
        </p:nvSpPr>
        <p:spPr>
          <a:xfrm>
            <a:off x="1040025" y="3336319"/>
            <a:ext cx="6538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ZeroDivisionError: division by zero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643" name="Google Shape;643;p70"/>
          <p:cNvSpPr txBox="1"/>
          <p:nvPr>
            <p:ph idx="1" type="body"/>
          </p:nvPr>
        </p:nvSpPr>
        <p:spPr>
          <a:xfrm>
            <a:off x="457200" y="1200150"/>
            <a:ext cx="8603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average = sum_grades / int(num_students)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# This catches if something wrong happens</a:t>
            </a:r>
            <a:endParaRPr sz="22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print("Something wrong happened, please check it!")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average = 0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7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651" name="Google Shape;651;p7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average = sum_grades / int(num_students)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b="1" lang="en-US" sz="2400">
                <a:solidFill>
                  <a:schemeClr val="dk2"/>
                </a:solidFill>
              </a:rPr>
              <a:t>ZeroDivisionError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 This catches if a number was divided by zero</a:t>
            </a:r>
            <a:endParaRPr sz="22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print("You tried to divide by zero!")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average = 0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7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Accessing the Python Interpreter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Run locally on your own computer</a:t>
            </a:r>
            <a:endParaRPr sz="29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download and install from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Welcome to Python.org</a:t>
            </a:r>
            <a:r>
              <a:rPr lang="en-US" sz="2500"/>
              <a:t> 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Login to ODU-CS Linux server</a:t>
            </a:r>
            <a:endParaRPr sz="2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–"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sh linux.cs.odu.edu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/>
              <a:t>or, u</a:t>
            </a:r>
            <a:r>
              <a:rPr lang="en-US" sz="2500"/>
              <a:t>se PuTTY to login to linux.cs.odu.edu</a:t>
            </a:r>
            <a:r>
              <a:rPr lang="en-US" sz="2500"/>
              <a:t> (see Dr. Zeil's CS 252 notes, "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Logging In</a:t>
            </a:r>
            <a:r>
              <a:rPr lang="en-US" sz="2500"/>
              <a:t>")</a:t>
            </a:r>
            <a:r>
              <a:rPr lang="en-US" sz="2500"/>
              <a:t> 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Google Colab Notebooks</a:t>
            </a:r>
            <a:endParaRPr sz="25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659" name="Google Shape;659;p7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num_students = input()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average = sum_grades / int(num_students)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b="1"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# This catches if a number was divided by zero</a:t>
            </a:r>
            <a:endParaRPr sz="20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print("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You tried to divide by zero!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average = 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b="1"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IOError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# This catches errors happening in the input process</a:t>
            </a:r>
            <a:endParaRPr sz="20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print("Something went wrong with how you enter words")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average = 0</a:t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7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Automated Testing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doctest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73"/>
          <p:cNvSpPr txBox="1"/>
          <p:nvPr/>
        </p:nvSpPr>
        <p:spPr>
          <a:xfrm>
            <a:off x="132350" y="1003200"/>
            <a:ext cx="55644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# max_num.py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def getMaxNumber(list_x):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Returns the maximum number from the supplied list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&gt;&gt;&gt; getMaxNumber([4, 7, 2, 5])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7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&gt;&gt;&gt; getMaxNumber([-3, 9, 2])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9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&gt;&gt;&gt; getMaxNumber([-3, -7, -1])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-1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maxnum = 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for num in list_x: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    if (num&gt;maxnum):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        maxnum = num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return maxnum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import doctest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doctest.testmod()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73"/>
          <p:cNvSpPr txBox="1"/>
          <p:nvPr/>
        </p:nvSpPr>
        <p:spPr>
          <a:xfrm>
            <a:off x="4405150" y="1879550"/>
            <a:ext cx="4655400" cy="256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$ python3 max_num.py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***************************************************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File 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max_num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.py", line 8, in __main__.getMaxNumber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Failed example: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getMaxNumber([-3, -7, -1])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Expected: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-1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Got: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***************************************************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 items had failures: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1 of   3 in __main__.getMaxNumber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***Test Failed*** 1 failures.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7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73"/>
          <p:cNvSpPr txBox="1"/>
          <p:nvPr/>
        </p:nvSpPr>
        <p:spPr>
          <a:xfrm>
            <a:off x="0" y="4563225"/>
            <a:ext cx="6927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doctest — Test interactive Python examples — Python 3.8.5 documentation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4"/>
          <p:cNvSpPr txBox="1"/>
          <p:nvPr>
            <p:ph type="ctrTitle"/>
          </p:nvPr>
        </p:nvSpPr>
        <p:spPr>
          <a:xfrm>
            <a:off x="326275" y="351375"/>
            <a:ext cx="86001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Science: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Intro to Python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400"/>
              <a:t>(Part 5 - Regular Expressions and Web Libraries)</a:t>
            </a:r>
            <a:endParaRPr b="1" sz="4200"/>
          </a:p>
        </p:txBody>
      </p:sp>
      <p:sp>
        <p:nvSpPr>
          <p:cNvPr id="676" name="Google Shape;676;p74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74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678" name="Google Shape;67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4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Hany SalahEldeen, Sawood Alam, and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686" name="Google Shape;686;p7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Access functions with </a:t>
            </a: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 re</a:t>
            </a:r>
            <a:endParaRPr sz="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Describe the regular expression pattern with </a:t>
            </a: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compile()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Apply the pattern starting at the beginning of a string with </a:t>
            </a: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match()</a:t>
            </a:r>
            <a:endParaRPr sz="1900">
              <a:solidFill>
                <a:srgbClr val="0000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900"/>
              <a:t> specifies a </a:t>
            </a:r>
            <a:r>
              <a:rPr i="1" lang="en-US" sz="1900"/>
              <a:t>character class</a:t>
            </a:r>
            <a:r>
              <a:rPr lang="en-US" sz="1900"/>
              <a:t>, range of characters to match</a:t>
            </a:r>
            <a:endParaRPr sz="1900"/>
          </a:p>
          <a:p>
            <a:pPr indent="-228600" lvl="1" marL="74295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–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[abc]</a:t>
            </a:r>
            <a:r>
              <a:rPr lang="en-US" sz="1900"/>
              <a:t> matches any of the characters ‘a’, ‘b’, or ‘c’</a:t>
            </a:r>
            <a:endParaRPr sz="1900"/>
          </a:p>
          <a:p>
            <a:pPr indent="-228600" lvl="1" marL="74295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–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abc]</a:t>
            </a:r>
            <a:r>
              <a:rPr lang="en-US" sz="1900"/>
              <a:t> matches any character </a:t>
            </a:r>
            <a:r>
              <a:rPr b="1" i="1" lang="en-US" sz="1900"/>
              <a:t>NOT</a:t>
            </a:r>
            <a:r>
              <a:rPr b="1" lang="en-US" sz="1900"/>
              <a:t> </a:t>
            </a:r>
            <a:r>
              <a:rPr lang="en-US" sz="1900"/>
              <a:t>‘a’, ‘b’, or ‘c’</a:t>
            </a:r>
            <a:endParaRPr sz="1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Shortcuts to particular classes</a:t>
            </a:r>
            <a:endParaRPr sz="19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\d	[0-9]</a:t>
            </a:r>
            <a:r>
              <a:rPr lang="en-US" sz="1900"/>
              <a:t>								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\D	[^0-9]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\s	[ \t\n\r\f\v]</a:t>
            </a:r>
            <a:r>
              <a:rPr lang="en-US" sz="1900"/>
              <a:t> (any whitespace)	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/>
              <a:t>(non-whitespace)</a:t>
            </a:r>
            <a:endParaRPr sz="19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\w	[a-zA-Z0-9_]</a:t>
            </a:r>
            <a:r>
              <a:rPr lang="en-US" sz="1900"/>
              <a:t> (any alphanumeric)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\W</a:t>
            </a:r>
            <a:r>
              <a:rPr lang="en-US" sz="1900"/>
              <a:t>  (non-alphanumeric)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75"/>
          <p:cNvSpPr txBox="1"/>
          <p:nvPr/>
        </p:nvSpPr>
        <p:spPr>
          <a:xfrm>
            <a:off x="0" y="4595850"/>
            <a:ext cx="78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Regular Expression HOWTO — Python 3.8.5 documentation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695" name="Google Shape;695;p7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repeat patterns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/>
              <a:t> matches 0 or more times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/>
              <a:t> matches 1 or more times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specify position in the line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^ </a:t>
            </a:r>
            <a:r>
              <a:rPr lang="en-US" sz="2400"/>
              <a:t>requires start of the line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400"/>
              <a:t>requires end of the line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Divide matches into groups with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76"/>
          <p:cNvSpPr txBox="1"/>
          <p:nvPr/>
        </p:nvSpPr>
        <p:spPr>
          <a:xfrm>
            <a:off x="0" y="4595850"/>
            <a:ext cx="79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Regular Expression HOWTO — Python 3.8.5 documentation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7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 Example</a:t>
            </a:r>
            <a:endParaRPr/>
          </a:p>
        </p:txBody>
      </p:sp>
      <p:sp>
        <p:nvSpPr>
          <p:cNvPr id="704" name="Google Shape;704;p7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/foo</a:t>
            </a: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sz="3000">
              <a:solidFill>
                <a:srgbClr val="FF149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7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77"/>
          <p:cNvSpPr txBox="1"/>
          <p:nvPr/>
        </p:nvSpPr>
        <p:spPr>
          <a:xfrm>
            <a:off x="698850" y="1843969"/>
            <a:ext cx="8189100" cy="29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^([A-Z]+)</a:t>
            </a:r>
            <a:r>
              <a:rPr lang="en-US" sz="17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\s+</a:t>
            </a:r>
            <a:r>
              <a:rPr lang="en-US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(\S+)</a:t>
            </a:r>
            <a:r>
              <a:rPr lang="en-US" sz="17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\s+</a:t>
            </a:r>
            <a:r>
              <a:rPr lang="en-US" sz="170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([A-Z0-9\/\.]+)$</a:t>
            </a:r>
            <a:endParaRPr sz="1700">
              <a:solidFill>
                <a:srgbClr val="FF14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149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^([A-Z]+)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1 or more capital letters at the beginning of line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\s+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1 or more whitespace character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(\S+)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1 or more non-whitespace character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\s+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1 or more whitespace character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([A-Z0-9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.]+)$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1 or more letters, numbers,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end of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713" name="Google Shape;713;p7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import 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req = "HEAD /foo HTTP/1.1"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pattern = re.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"^([A-Z]+)\s+(\S+)\s+([A-Z0-9\/\.]+)$")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m = pattern.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(req)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&gt;&gt;&gt; m.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('HEAD', '/foo', 'HTTP/1.1')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78"/>
          <p:cNvSpPr txBox="1"/>
          <p:nvPr/>
        </p:nvSpPr>
        <p:spPr>
          <a:xfrm>
            <a:off x="4741150" y="4549050"/>
            <a:ext cx="4319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Online regex tester: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https://regex101.com/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7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p78"/>
          <p:cNvSpPr txBox="1"/>
          <p:nvPr/>
        </p:nvSpPr>
        <p:spPr>
          <a:xfrm>
            <a:off x="4741150" y="3485025"/>
            <a:ext cx="3966600" cy="8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groups()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returns a tuple containing all of the subgroups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78"/>
          <p:cNvSpPr txBox="1"/>
          <p:nvPr/>
        </p:nvSpPr>
        <p:spPr>
          <a:xfrm>
            <a:off x="5074200" y="1668050"/>
            <a:ext cx="3612600" cy="8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if no match is found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78"/>
          <p:cNvSpPr txBox="1"/>
          <p:nvPr/>
        </p:nvSpPr>
        <p:spPr>
          <a:xfrm>
            <a:off x="0" y="4595850"/>
            <a:ext cx="499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Regular Expression HOWTO — Python 3.8.5 documentation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Libraries: requests</a:t>
            </a:r>
            <a:endParaRPr/>
          </a:p>
        </p:txBody>
      </p:sp>
      <p:sp>
        <p:nvSpPr>
          <p:cNvPr id="725" name="Google Shape;725;p79"/>
          <p:cNvSpPr txBox="1"/>
          <p:nvPr>
            <p:ph idx="1" type="body"/>
          </p:nvPr>
        </p:nvSpPr>
        <p:spPr>
          <a:xfrm>
            <a:off x="457200" y="1200150"/>
            <a:ext cx="82296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 de facto standard for making HTTP requests in Python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import(requests)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response = requests.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http://example.com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Response headers and body are all stored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response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79"/>
          <p:cNvSpPr txBox="1"/>
          <p:nvPr/>
        </p:nvSpPr>
        <p:spPr>
          <a:xfrm>
            <a:off x="58475" y="4398431"/>
            <a:ext cx="7534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Refs: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Requests: HTTP for Humans™ — Requests 2.24.0 documentation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Python's Requests Library (Guide) – Real Python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requests: </a:t>
            </a:r>
            <a:r>
              <a:rPr lang="en-US"/>
              <a:t>Response Headers</a:t>
            </a:r>
            <a:endParaRPr/>
          </a:p>
        </p:txBody>
      </p:sp>
      <p:sp>
        <p:nvSpPr>
          <p:cNvPr id="734" name="Google Shape;734;p80"/>
          <p:cNvSpPr txBox="1"/>
          <p:nvPr>
            <p:ph idx="1" type="body"/>
          </p:nvPr>
        </p:nvSpPr>
        <p:spPr>
          <a:xfrm>
            <a:off x="457200" y="1200150"/>
            <a:ext cx="82296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response = requests.get(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'http://example.com'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95E26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"Status Code: {}"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status_code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"URI: {}\n"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95E26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"Headers: {}\n"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"Date: {}"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(response.headers[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"Content-Type: {}"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(response.headers[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"Content-Length: {}"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(response.headers[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'Content-Length'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8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80"/>
          <p:cNvSpPr txBox="1"/>
          <p:nvPr/>
        </p:nvSpPr>
        <p:spPr>
          <a:xfrm>
            <a:off x="49625" y="4356251"/>
            <a:ext cx="8703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Refs: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Python's Requests Library (Guide) – Real Python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Requests documentation, "Redirection and History"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equests: </a:t>
            </a:r>
            <a:r>
              <a:rPr lang="en-US"/>
              <a:t>Request Parameters</a:t>
            </a:r>
            <a:endParaRPr/>
          </a:p>
        </p:txBody>
      </p:sp>
      <p:sp>
        <p:nvSpPr>
          <p:cNvPr id="743" name="Google Shape;743;p81"/>
          <p:cNvSpPr txBox="1"/>
          <p:nvPr>
            <p:ph idx="1" type="body"/>
          </p:nvPr>
        </p:nvSpPr>
        <p:spPr>
          <a:xfrm>
            <a:off x="457200" y="1063375"/>
            <a:ext cx="82296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response = requests.get(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'http://google.com/search'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'LSU'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"URI requested: {}"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request.url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"Status Code: {}\n"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(response.</a:t>
            </a:r>
            <a:r>
              <a:rPr lang="en-US" sz="14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status_code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split the string into a list, one line per element</a:t>
            </a:r>
            <a:endParaRPr sz="14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lines = response.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.splitlines() 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use loop to only print first 5 lines of the response</a:t>
            </a:r>
            <a:endParaRPr sz="14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(lines[i])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8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5" name="Google Shape;745;p81"/>
          <p:cNvSpPr txBox="1"/>
          <p:nvPr/>
        </p:nvSpPr>
        <p:spPr>
          <a:xfrm>
            <a:off x="0" y="4554131"/>
            <a:ext cx="420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Python's Requests Library (Guide) – Real Python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Colab Notebooks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16150" y="4514775"/>
            <a:ext cx="7887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Code examples for the rest of the slide set are also in a Google Colab notebook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lcome Page for Google Colab, which functions similarly to a Jupyter Notebook and allows you to write and execute Python code in your browser." id="151" name="Google Shape;151;p19" title="Google Cola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50" y="1030565"/>
            <a:ext cx="4830301" cy="33519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19"/>
          <p:cNvSpPr txBox="1"/>
          <p:nvPr/>
        </p:nvSpPr>
        <p:spPr>
          <a:xfrm>
            <a:off x="41825" y="4305750"/>
            <a:ext cx="6739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Google Colab notebooks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Beautiful Soup: HTML/XML Parser</a:t>
            </a:r>
            <a:endParaRPr/>
          </a:p>
        </p:txBody>
      </p:sp>
      <p:sp>
        <p:nvSpPr>
          <p:cNvPr id="752" name="Google Shape;752;p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bs4 </a:t>
            </a: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BeautifulSoup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response = requests.get(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'http://google.com/search'</a:t>
            </a:r>
            <a:r>
              <a:rPr lang="en-US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params={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lang="en-US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'LSU'</a:t>
            </a:r>
            <a:r>
              <a:rPr lang="en-US" sz="16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soup = BeautifulSoup(response.text)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links </a:t>
            </a:r>
            <a:r>
              <a:rPr lang="en-US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soup.find_all(</a:t>
            </a:r>
            <a:r>
              <a:rPr lang="en-US" sz="18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(links.get(</a:t>
            </a:r>
            <a:r>
              <a:rPr lang="en-US" sz="18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'href'</a:t>
            </a:r>
            <a:r>
              <a:rPr lang="en-US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8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82"/>
          <p:cNvSpPr txBox="1"/>
          <p:nvPr/>
        </p:nvSpPr>
        <p:spPr>
          <a:xfrm>
            <a:off x="0" y="4351125"/>
            <a:ext cx="7245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Refs: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Beautiful Soup Documentation — Beautiful Soup 4.9.0 documentation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Beautiful Soup 4 Python, PythonForBeginners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761" name="Google Shape;761;p8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83"/>
          <p:cNvSpPr txBox="1"/>
          <p:nvPr>
            <p:ph idx="1" type="body"/>
          </p:nvPr>
        </p:nvSpPr>
        <p:spPr>
          <a:xfrm>
            <a:off x="457200" y="1200150"/>
            <a:ext cx="82296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Explain the differences between Python and C/C++ syntax.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Execute a simple Python on the ODU-CS Linux server and in a Google Colab notebook.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Describe the differences between a tuple, list, and dictionary.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Write a Python program that accepts command-line arguments.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Write a Python program that uses the requests library to access a webpage.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Write a Python program that uses the BeautifulSoup library to extract all of the links in a webpage.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Interactive Python Shell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200150"/>
            <a:ext cx="8229600" cy="366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python3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3.6.9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(default, Apr 18 2020, 01:56:04)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[GCC 8.4.0] on linux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information.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help(print)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Help on built-in function print in module builtins: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print(...)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print(value, ..., sep=' ', end='\n', file=sys.stdout, flush=False)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print("Hello World!")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2 + 3 * 4 / 5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4.4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exit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 exit() or Ctrl-D (i.e. EOF) to exit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exit()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063650" y="1236600"/>
            <a:ext cx="446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CS Linux machines, use </a:t>
            </a:r>
            <a:r>
              <a:rPr b="1" lang="en-US" sz="15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python3</a:t>
            </a:r>
            <a:r>
              <a:rPr lang="en-US" sz="15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instead of python</a:t>
            </a:r>
            <a:endParaRPr sz="15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50475" y="1108275"/>
            <a:ext cx="378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46600" y="2008399"/>
            <a:ext cx="2553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Make sure you’re using Python 3, not Python 2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Simple Data Types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I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teger:			</a:t>
            </a:r>
            <a:r>
              <a:rPr lang="en-US"/>
              <a:t>7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Float:			</a:t>
            </a:r>
            <a:r>
              <a:rPr lang="en-US"/>
              <a:t>87.23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0005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Boolean:		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/>
              <a:t>, 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String:			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en-US"/>
              <a:t>, 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'abc'</a:t>
            </a:r>
            <a:endParaRPr b="1">
              <a:solidFill>
                <a:schemeClr val="dk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solidFill>
                  <a:schemeClr val="dk2"/>
                </a:solidFill>
              </a:rPr>
              <a:t>Bytes:			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b"abc"</a:t>
            </a:r>
            <a:r>
              <a:rPr lang="en-US"/>
              <a:t>, </a:t>
            </a:r>
            <a:r>
              <a:rPr lang="en-US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b'abc'</a:t>
            </a:r>
            <a:endParaRPr sz="14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