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cd867a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g36cd867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8cbff69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f8cbff697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8cbff69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7f8cbff697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8cbff697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8cbff69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f8cbff697_0_2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8cbff697_0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8cbff69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7f8cbff697_0_30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317addf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7317addfa6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f8cbff697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g7f8cbff69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8cbff6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f8cbff69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870ec4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a6870ec4d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317addfa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317add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7317addfa6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317addf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7317addfa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317addfa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317addf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7317addfa6_0_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8a33c37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g88a33c3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a33c37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88a33c37b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8a33c37b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8a33c37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88a33c37bb_0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8a33c37b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8a33c37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88a33c37bb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8a33c37b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8a33c37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88a33c37bb_0_2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8a33c37bb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8a33c37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88a33c37bb_0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8a33c37bb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8a33c37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88a33c37bb_0_4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8cbff69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f8cbff697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8a33c37bb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8a33c37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88a33c37bb_0_5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8a33c37bb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8a33c37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88a33c37bb_0_6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8a33c37bb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8a33c37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88a33c37bb_0_6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8a33c37b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8a33c37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88a33c37bb_0_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8a33c37bb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8a33c37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88a33c37bb_0_8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8a33c37bb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8a33c37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88a33c37bb_0_9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8a33c37bb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8a33c37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88a33c37bb_0_10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8a33c37bb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8a33c37b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88a33c37bb_0_10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8a33c37bb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8a33c37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88a33c37bb_0_1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8a33c37bb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8a33c37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88a33c37bb_0_1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8a33c37bb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8a33c37b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88a33c37bb_0_1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8a33c37bb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8a33c37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88a33c37bb_0_14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88a33c37bb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88a33c37b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88a33c37bb_0_14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10510c6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10510c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910510c6cc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f8cbff69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f8cbff697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8cbff697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8cbff69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f8cbff697_0_20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569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19144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48200" y="1200150"/>
            <a:ext cx="4038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4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4901147"/>
            <a:ext cx="9144000" cy="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/>
        </p:nvSpPr>
        <p:spPr>
          <a:xfrm>
            <a:off x="1666800" y="4907150"/>
            <a:ext cx="58104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CS 432/532 - Web Science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hyperlink" Target="https://github.com/arthur-e/Programming-Collective-Intelligence/blob/master/chapter8/numpredict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o.oreilly.com/old-dominion-university/library/view/programming-collective-intelligence/9780596529321/" TargetMode="External"/><Relationship Id="rId4" Type="http://schemas.openxmlformats.org/officeDocument/2006/relationships/hyperlink" Target="https://github.com/arthur-e/Programming-Collective-Intelligence/tree/master/chapter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en.wikipedia.org/wiki/Wine_bottle#Sizeshttp://Sizes" TargetMode="External"/><Relationship Id="rId4" Type="http://schemas.openxmlformats.org/officeDocument/2006/relationships/hyperlink" Target="https://github.com/arthur-e/Programming-Collective-Intelligence/blob/master/chapter8/numpredict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creativecommons.org/licenses/by-nc-sa/3.0/" TargetMode="External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.oreilly.com/old-dominion-university/library/view/programming-collective-intelligence/9780596529321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rthur-e/Programming-Collective-Intelligence/blob/master/chapter8/numpredict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606731"/>
            <a:ext cx="7772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kNN and Summary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1 - Intro to kNN)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Frank McCown, Michael L. Nelson, Alexander Nwala,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k=1, Too Small</a:t>
            </a:r>
            <a:endParaRPr/>
          </a:p>
        </p:txBody>
      </p:sp>
      <p:pic>
        <p:nvPicPr>
          <p:cNvPr descr="figure-8-1"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00" y="1243052"/>
            <a:ext cx="6058000" cy="33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3434575" y="2423913"/>
            <a:ext cx="838200" cy="6714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176200" y="4584831"/>
            <a:ext cx="1728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904500" y="2587831"/>
            <a:ext cx="619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225375" y="4210212"/>
            <a:ext cx="619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k=20, Too Big</a:t>
            </a:r>
            <a:endParaRPr/>
          </a:p>
        </p:txBody>
      </p:sp>
      <p:pic>
        <p:nvPicPr>
          <p:cNvPr descr="figure-8-2"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075" y="1255475"/>
            <a:ext cx="6032468" cy="32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60825" y="4553781"/>
            <a:ext cx="17283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752400" y="2629631"/>
            <a:ext cx="619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price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317500" y="4167537"/>
            <a:ext cx="6195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1075" y="114300"/>
            <a:ext cx="845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Define “Nearness” as f(rating,age)</a:t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86800" y="971550"/>
            <a:ext cx="7275600" cy="9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ata[0]: {'input': (89.232627562980568, 23.392312984476838), 'result': 157.65615979190267}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ata[1]: {'input': (59.87004163297604, 2.6353185389295875), 'result': 50.624575737257267}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ata[2]: {'input': (95.750031143736848, 29.800709868119231), 'result': 184.99939310081996}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ata[3]: {'input': (63.816032861417639, 6.9857271772707783), 'result': 104.89398176429833}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ata[4]: {'input': (79.085632724279833, 36.304704141161352), 'result': 53.794171791411422}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388050" y="2347098"/>
            <a:ext cx="2859000" cy="146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euclidean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v2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d=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(v1)):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d+=(v1[i]-v2[i])**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math.sqrt(d)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049150" y="2105650"/>
            <a:ext cx="4020000" cy="275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euclidean(data[0]['input'],data[1]['input'])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35.958507629062964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uclidean(data[0]['input'],data[2]['input'])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9.1402461702479503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euclidean(data[0]['input'],data[3]['input'])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30.251931245339232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euclidean(data[0]['input'],data[4]['input'])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16.422282108155486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euclidean(data[1]['input'],data[2]['input'])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45.003690219362205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euclidean(data[1]['input'],data[3]['input'])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5.8734063451707224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euclidean(data[1]['input'],data[4]['input'])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38.766821739987471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Calculate Distance to Every Item</a:t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1719200" y="1147725"/>
            <a:ext cx="4973400" cy="321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getdistances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vec1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distancelist=[]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Loop over every item in the dataset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(data)):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vec2=data[i][</a:t>
            </a:r>
            <a:r>
              <a:rPr lang="en-US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'input'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Add the distance and the index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distancelist.append((euclidean(vec1,vec2),i))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Sort by distance</a:t>
            </a:r>
            <a:endParaRPr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distancelist.sort()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distancelist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Estimator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4716025" y="954475"/>
            <a:ext cx="2639100" cy="384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knnestimate(data,(95.0,3.0))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21.635620163824875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wineprice(95.0,3.0)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21.111111111111114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knnestimate(data,(95.0,15.0))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74.744108153418324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knnestimate(data,(95.0,25.0))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145.13311902177989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knnestimate(data,(99.0,3.0))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19.653661909493177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knnestimate(data,(99.0,15.0))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84.143397370311604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knnestimate(data,(99.0,25.0))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133.34279965424111</a:t>
            </a:r>
            <a:endParaRPr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knnestimate(data,(99.0,3.0),k=1)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22.935771290035785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knnestimate(data,(99.0,3.0),k=10)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29.727161237156785</a:t>
            </a:r>
            <a:endParaRPr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knnestimate(data,(99.0,15.0),k=1)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58.151852659938086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knnestimate(data,(99.0,15.0),k=10)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92.413908926458447</a:t>
            </a:r>
            <a:endParaRPr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 flipH="1">
            <a:off x="4624187" y="3818156"/>
            <a:ext cx="3000" cy="9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4398587" y="423465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285000" y="1134204"/>
            <a:ext cx="3231600" cy="300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knnestimate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vec1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Get sorted distances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dlist=</a:t>
            </a:r>
            <a:r>
              <a:rPr lang="en-US" sz="13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getdistances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(data,vec1)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 sz="13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# Average of the top k results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idx=dlist[i][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avg+=data[idx][</a:t>
            </a:r>
            <a:r>
              <a:rPr lang="en-US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'result'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avg=avg/k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3024575" y="4026075"/>
            <a:ext cx="1374000" cy="55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 neighbors,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 problems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205969"/>
            <a:ext cx="853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All Neighbors Count Equally?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57200" y="1200150"/>
            <a:ext cx="8229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i="0" lang="en-US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getdistances()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sorts the neighbors by distances, but those distances could be:</a:t>
            </a:r>
            <a:endParaRPr sz="3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1, 2, 5, 11, 12348, 23458, 456599</a:t>
            </a:r>
            <a:endParaRPr sz="30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We’ll notice a big change going from k=4 to k=5</a:t>
            </a:r>
            <a:endParaRPr sz="30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weight the 7 neighbors above accordingly?</a:t>
            </a:r>
            <a:endParaRPr sz="3000"/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 Functions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01050" y="1095450"/>
            <a:ext cx="4740600" cy="6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inverseweight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num/(dist+const)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301050" y="2154825"/>
            <a:ext cx="4740600" cy="14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subtractweight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dist&gt;const: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const-dist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301050" y="3814752"/>
            <a:ext cx="4344900" cy="69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gaussian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sigma</a:t>
            </a:r>
            <a:r>
              <a:rPr lang="en-US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math.e**(-dist**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/(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*sigma**</a:t>
            </a:r>
            <a:r>
              <a:rPr lang="en-US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figure-8-3" id="236" name="Google Shape;236;p28"/>
          <p:cNvPicPr preferRelativeResize="0"/>
          <p:nvPr/>
        </p:nvPicPr>
        <p:blipFill rotWithShape="1">
          <a:blip r:embed="rId3">
            <a:alphaModFix/>
          </a:blip>
          <a:srcRect b="6468" l="19521" r="18992" t="4436"/>
          <a:stretch/>
        </p:blipFill>
        <p:spPr>
          <a:xfrm>
            <a:off x="5604100" y="946931"/>
            <a:ext cx="1818675" cy="107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-8-4" id="237" name="Google Shape;237;p28"/>
          <p:cNvPicPr preferRelativeResize="0"/>
          <p:nvPr/>
        </p:nvPicPr>
        <p:blipFill rotWithShape="1">
          <a:blip r:embed="rId4">
            <a:alphaModFix/>
          </a:blip>
          <a:srcRect b="8976" l="18579" r="19938" t="2055"/>
          <a:stretch/>
        </p:blipFill>
        <p:spPr>
          <a:xfrm>
            <a:off x="5604100" y="2257772"/>
            <a:ext cx="1818675" cy="1053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-8-5" id="238" name="Google Shape;238;p28"/>
          <p:cNvPicPr preferRelativeResize="0"/>
          <p:nvPr/>
        </p:nvPicPr>
        <p:blipFill rotWithShape="1">
          <a:blip r:embed="rId5">
            <a:alphaModFix/>
          </a:blip>
          <a:srcRect b="8668" l="19487" r="20625" t="2062"/>
          <a:stretch/>
        </p:blipFill>
        <p:spPr>
          <a:xfrm>
            <a:off x="5604100" y="3551288"/>
            <a:ext cx="1818675" cy="108918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7590550" y="640444"/>
            <a:ext cx="1470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Figures 8-3, 8-4, 8-5 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rom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7422775" y="1367944"/>
            <a:ext cx="16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off too quickly</a:t>
            </a:r>
            <a:endParaRPr i="1"/>
          </a:p>
        </p:txBody>
      </p:sp>
      <p:sp>
        <p:nvSpPr>
          <p:cNvPr id="241" name="Google Shape;241;p28"/>
          <p:cNvSpPr txBox="1"/>
          <p:nvPr/>
        </p:nvSpPr>
        <p:spPr>
          <a:xfrm>
            <a:off x="7450150" y="2704838"/>
            <a:ext cx="1222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Goes to Zero</a:t>
            </a:r>
            <a:endParaRPr i="1"/>
          </a:p>
        </p:txBody>
      </p:sp>
      <p:sp>
        <p:nvSpPr>
          <p:cNvPr id="242" name="Google Shape;242;p28"/>
          <p:cNvSpPr txBox="1"/>
          <p:nvPr/>
        </p:nvSpPr>
        <p:spPr>
          <a:xfrm>
            <a:off x="7450150" y="3904856"/>
            <a:ext cx="1543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Falls Slowly, Doesn’t Hit Zero</a:t>
            </a:r>
            <a:endParaRPr i="1"/>
          </a:p>
        </p:txBody>
      </p:sp>
      <p:sp>
        <p:nvSpPr>
          <p:cNvPr id="243" name="Google Shape;243;p28"/>
          <p:cNvSpPr txBox="1"/>
          <p:nvPr/>
        </p:nvSpPr>
        <p:spPr>
          <a:xfrm>
            <a:off x="5115300" y="946931"/>
            <a:ext cx="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6781450" y="1937700"/>
            <a:ext cx="80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kNN Estimator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4129750" y="1028700"/>
            <a:ext cx="4000200" cy="37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weightedknn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vec1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1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weightf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gaussian):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Get distances</a:t>
            </a:r>
            <a:endParaRPr sz="11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dlist=getdistances(data,vec1)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totalweight=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Get weighted average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1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dist=dlist[i][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idx=dlist[i][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weight=</a:t>
            </a:r>
            <a:r>
              <a:rPr lang="en-US" sz="1100">
                <a:solidFill>
                  <a:srgbClr val="FF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weightf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(dist)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avg+=weight*data[idx][</a:t>
            </a:r>
            <a:r>
              <a:rPr lang="en-US" sz="11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'result'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totalweight+=weight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totalweight==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avg=avg/totalweight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</a:t>
            </a:r>
            <a:endParaRPr sz="11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285000" y="1439004"/>
            <a:ext cx="3231600" cy="29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knnestimate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vec1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00108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# Get sorted distances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dlist=getdistances(data,vec1)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endParaRPr sz="13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# Average of the top k results</a:t>
            </a:r>
            <a:endParaRPr sz="1300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3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idx=dlist[i][</a:t>
            </a:r>
            <a:r>
              <a:rPr lang="en-US" sz="13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avg+=data[idx][</a:t>
            </a:r>
            <a:r>
              <a:rPr lang="en-US" sz="13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'result'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avg=avg/k</a:t>
            </a:r>
            <a:endParaRPr sz="13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avg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vs. Non-Weighted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467950" y="1177250"/>
            <a:ext cx="3407400" cy="35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wineprice(95.0,3.0)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21.111111111111114</a:t>
            </a:r>
            <a:endParaRPr sz="1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knnestimate(data,(95.0,3.0))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21.635620163824875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eightedknn(data,(95.0,3.0))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21.648741297049899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wineprice(95.0,15.0)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84.444444444444457</a:t>
            </a:r>
            <a:endParaRPr sz="1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knnestimate(data,(95.0,15.0))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74.744108153418324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weightedknn(data,(95.0,15.0)) 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5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74.949258534489346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438900" y="1524775"/>
            <a:ext cx="3860700" cy="295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wineprice(95.0,25.0)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137.2222222222222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knnestimate(data,(95.0,25.0))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145.13311902177989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weightedknn(data,(95.0,25.0))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145.21679590393029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knnestimate(data,(95.0,25.0),k=10)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137.90620608492134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weightedknn(data,(95.0,25.0),k=10)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138.85154438288421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685800" y="606731"/>
            <a:ext cx="7772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kNN and Summary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2 - Validating and Optimizing kNN)</a:t>
            </a:r>
            <a:endParaRPr b="1"/>
          </a:p>
        </p:txBody>
      </p:sp>
      <p:sp>
        <p:nvSpPr>
          <p:cNvPr id="269" name="Google Shape;269;p31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271" name="Google Shape;27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44550" y="875644"/>
            <a:ext cx="78549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8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available at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8 GitHub repo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644550" y="875644"/>
            <a:ext cx="78549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8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available at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Ch 8 GitHub repo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457200" y="1200150"/>
            <a:ext cx="8229600" cy="3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all the combinations would be tiresome…</a:t>
            </a:r>
            <a:endParaRPr sz="2900"/>
          </a:p>
          <a:p>
            <a:pPr indent="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238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cross validate our data to see how our method is performing:</a:t>
            </a:r>
            <a:endParaRPr sz="29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our 300 bottles into training data and test data (typically something like a  (0.95,0.05) split) </a:t>
            </a:r>
            <a:endParaRPr sz="25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the system with our training data, then see if we can correctly predict the results in the test data (where we already know the answer) and record the errors</a:t>
            </a:r>
            <a:endParaRPr sz="25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 with different training/test partitions</a:t>
            </a:r>
            <a:endParaRPr sz="25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Cross-Validation Functions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593375" y="1026975"/>
            <a:ext cx="80934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-US" sz="21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ividedata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=0.05)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divides </a:t>
            </a:r>
            <a:r>
              <a:rPr lang="en-US" sz="2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trainset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testset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est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is the portion of the data that should be used for the test 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testalgorithm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algf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trainset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testset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tests the function </a:t>
            </a:r>
            <a:r>
              <a:rPr lang="en-US" sz="2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algf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using the </a:t>
            </a:r>
            <a:r>
              <a:rPr lang="en-US" sz="2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trainset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a query from </a:t>
            </a:r>
            <a:r>
              <a:rPr lang="en-US" sz="2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testset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runs for all items in testset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crossvalidate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algf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trials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=100, </a:t>
            </a:r>
            <a:r>
              <a:rPr lang="en-US" sz="21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=0.05)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- divides </a:t>
            </a:r>
            <a:r>
              <a:rPr lang="en-US" sz="2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runs </a:t>
            </a:r>
            <a:r>
              <a:rPr lang="en-US" sz="21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testalgorithm()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trials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number of times and reports the average error (totalerror / trials)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52400" y="45720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Preparing for Cross-Validation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395550" y="1411331"/>
            <a:ext cx="83529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-US" sz="19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knn3</a:t>
            </a: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(d,v): return knnestimate(d,v,k=3)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-US" sz="19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knn1</a:t>
            </a: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(d,v): return knnestimate(d,v,k=1)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-US" sz="19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wknn3</a:t>
            </a: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(d,v): return weightedknn(d,v,k=3)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-US" sz="19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wknn1</a:t>
            </a:r>
            <a:r>
              <a:rPr i="0" lang="en-US" sz="19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(d,v): return weightedknn(d,v,k=1)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-US" sz="17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wknn5inverse</a:t>
            </a: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(d,v): return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-US" sz="17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weightedknn(d,v,weightf=inverseweight)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i="0" sz="17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152400" y="45720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Cross-Validating kNN and WkNN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363525" y="1257300"/>
            <a:ext cx="48513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crossvalidate(knnestimate,data) # k=5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357.75414919641719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crossvalidate(knn3,data)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374.27654623186737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crossvalidate(knn1,data)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486.38836851997144</a:t>
            </a:r>
            <a:endParaRPr i="0" sz="13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crossvalidate(weightedknn,data) # k=5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342.80320831062471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crossvalidate(wknn3,data)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362.67816434458132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crossvalidate(wknn1,data)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524.82845502785574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crossvalidate(wknn5inverse,data)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3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342.68187472350417</a:t>
            </a:r>
            <a:endParaRPr i="0" sz="13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 Data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145875" y="1167000"/>
            <a:ext cx="43839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in addition to rating &amp; age, we collected:</a:t>
            </a:r>
            <a:endParaRPr sz="3000"/>
          </a:p>
          <a:p>
            <a:pPr indent="-273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bottle size (in ml) </a:t>
            </a:r>
            <a:endParaRPr sz="2600"/>
          </a:p>
          <a:p>
            <a:pPr indent="-2159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375, 750, 1500,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2200"/>
          </a:p>
          <a:p>
            <a:pPr indent="-2159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(book code goes to 3000, github code to 1500)</a:t>
            </a:r>
            <a:endParaRPr sz="1000"/>
          </a:p>
          <a:p>
            <a:pPr indent="-2159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Wine bottle sizes</a:t>
            </a:r>
            <a:r>
              <a:rPr lang="en-US" sz="1000"/>
              <a:t> (Wikipedia)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# of aisle where the wine was bought (aisle 2, aisle 9, etc.)</a:t>
            </a:r>
            <a:endParaRPr sz="2600"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4670700" y="1543050"/>
            <a:ext cx="4302000" cy="308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wineset2():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rows=[]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i in range(300):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rating=random()*50+50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age=random()*50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aisle=float(randint(1,20))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bottlesize=[375.0,750.0,1500.0][randint(0,2)]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price=wineprice(rating,age)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price*=(bottlesize/750)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price*=(random()*0.2+0.9)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rows.append({'input':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(rating,age,aisle,bottlesize),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'result':price})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i="0" lang="en-US" sz="13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rows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Vintage #2</a:t>
            </a:r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181775" y="1006924"/>
            <a:ext cx="87804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ata2 = wineset2()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data2[0]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(54.165108104770141, 34.539865790286861, 19.0, 1500.0), 'result': 0.0}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data2[1]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(85.368451290310119, 20.581943831329454, 7.0, 750.0), 'result': 138.67018277159647}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data2[2]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(70.883447179046527, 17.510910062083763, 8.0, 375.0), 'result': 83.519907955896613}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data2[3]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(63.236220974521459, 15.66074713248673, 9.0, 1500.0), 'result': 256.55497402767531}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ata2[4]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(51.634428621301851, 6.5094854514893496, 6.0, 1500.0), 'result': 120.00849381080788}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crossvalidate(knn3,data) # from wineset1()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374.27654623186737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rossvalidate(knn3,data2)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1197.0287329391431</a:t>
            </a:r>
            <a:endParaRPr i="0" sz="1100" u="non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crossvalidate(weightedknn,data) # from wineset1()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342.80320831062471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rossvalidate(weightedknn,data2)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1001.3998202008664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2748250" y="3294850"/>
            <a:ext cx="6312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more data -- why are the errors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Differing Data Scales</a:t>
            </a:r>
            <a:endParaRPr/>
          </a:p>
        </p:txBody>
      </p:sp>
      <p:pic>
        <p:nvPicPr>
          <p:cNvPr descr="figure-8-6"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371600"/>
            <a:ext cx="4514850" cy="309919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/>
        </p:nvSpPr>
        <p:spPr>
          <a:xfrm>
            <a:off x="2576475" y="2320975"/>
            <a:ext cx="886200" cy="2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dist=30</a:t>
            </a:r>
            <a:endParaRPr sz="1200"/>
          </a:p>
        </p:txBody>
      </p:sp>
      <p:sp>
        <p:nvSpPr>
          <p:cNvPr id="333" name="Google Shape;333;p39"/>
          <p:cNvSpPr txBox="1"/>
          <p:nvPr/>
        </p:nvSpPr>
        <p:spPr>
          <a:xfrm>
            <a:off x="5029050" y="3407525"/>
            <a:ext cx="10641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dist=180</a:t>
            </a:r>
            <a:endParaRPr/>
          </a:p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713050" y="4444256"/>
            <a:ext cx="172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6093300" y="4135219"/>
            <a:ext cx="1602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bottlesize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1544350" y="1475306"/>
            <a:ext cx="820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Rescaling The Data</a:t>
            </a:r>
            <a:endParaRPr/>
          </a:p>
        </p:txBody>
      </p:sp>
      <p:pic>
        <p:nvPicPr>
          <p:cNvPr descr="figure-8-7" id="343" name="Google Shape;34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65646"/>
            <a:ext cx="3486150" cy="1920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e-8-8" id="344" name="Google Shape;3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1365646"/>
            <a:ext cx="3486150" cy="1921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838200" y="3429000"/>
            <a:ext cx="2606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Rescale ml by 0.1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4953000" y="3429000"/>
            <a:ext cx="291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Rescale aisle by 0.0</a:t>
            </a: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2516850" y="2549350"/>
            <a:ext cx="1020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distance=18</a:t>
            </a:r>
            <a:endParaRPr/>
          </a:p>
        </p:txBody>
      </p:sp>
      <p:sp>
        <p:nvSpPr>
          <p:cNvPr id="348" name="Google Shape;348;p4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40"/>
          <p:cNvSpPr txBox="1"/>
          <p:nvPr/>
        </p:nvSpPr>
        <p:spPr>
          <a:xfrm>
            <a:off x="713050" y="4444256"/>
            <a:ext cx="172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298800" y="1475288"/>
            <a:ext cx="653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378550" y="3012994"/>
            <a:ext cx="1286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bottlesize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4703175" y="1435294"/>
            <a:ext cx="653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6497150" y="2978700"/>
            <a:ext cx="653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aisle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Cross-Validating Our Scaled Data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457200" y="2302163"/>
            <a:ext cx="38226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crossvalidate(knn3,data2)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1197.0287329391431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crossvalidate(weightedknn,data2)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1001.3998202008664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sdata=rescale(data2,[10,10,0,</a:t>
            </a:r>
            <a:r>
              <a:rPr i="0" lang="en-US" sz="1200" u="none">
                <a:solidFill>
                  <a:srgbClr val="FE8A7E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rossvalidate(knn3,sdata)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874.34929987724752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crossvalidate(weightedknn,sdata)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1137.6927754808073</a:t>
            </a:r>
            <a:endParaRPr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1766100" y="4280577"/>
            <a:ext cx="5459400" cy="610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and 3rd guesses are worse than the initial guess --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how can we tell if the initial guess is “good”?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1156800" y="899350"/>
            <a:ext cx="6142800" cy="132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def rescale(data,scale):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scaleddata=[]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for row in data: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caled=[scale[i]*row['input'][i] for i in range(len(scale))]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scaleddata.append({'input':scaled,'result':row['result']})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return scaleddata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4555700" y="2205650"/>
            <a:ext cx="41310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sdata=rescale(data2,[15,10,0,0.1])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crossvalidate(knn3,sdata)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1110.7189445981378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crossvalidate(weightedknn,sdata)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1313.7981751958403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sdata=rescale(data2,[10,15,0,0.6])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crossvalidate(knn3,sdata)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948.16033679019574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crossvalidate(weightedknn,sdata)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1206.6428136396851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Evaluations </a:t>
            </a:r>
            <a:r>
              <a:rPr lang="en-US"/>
              <a:t>a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Simple…</a:t>
            </a:r>
            <a:endParaRPr/>
          </a:p>
        </p:txBody>
      </p:sp>
      <p:pic>
        <p:nvPicPr>
          <p:cNvPr descr="866d_3" id="100" name="Google Shape;100;p15"/>
          <p:cNvPicPr preferRelativeResize="0"/>
          <p:nvPr/>
        </p:nvPicPr>
        <p:blipFill rotWithShape="1">
          <a:blip r:embed="rId3">
            <a:alphaModFix/>
          </a:blip>
          <a:srcRect b="22662" l="4315" r="8508" t="21243"/>
          <a:stretch/>
        </p:blipFill>
        <p:spPr>
          <a:xfrm>
            <a:off x="405025" y="1244738"/>
            <a:ext cx="4915674" cy="1574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-car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7225" y="1494356"/>
            <a:ext cx="1543050" cy="96440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673300" y="1864747"/>
            <a:ext cx="661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28600" y="3075779"/>
            <a:ext cx="85599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Which is a classic car and which is a tiny car?</a:t>
            </a:r>
            <a:endParaRPr sz="3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Preparing for Optimization</a:t>
            </a:r>
            <a:endParaRPr/>
          </a:p>
        </p:txBody>
      </p:sp>
      <p:sp>
        <p:nvSpPr>
          <p:cNvPr id="371" name="Google Shape;371;p42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42"/>
          <p:cNvSpPr txBox="1"/>
          <p:nvPr/>
        </p:nvSpPr>
        <p:spPr>
          <a:xfrm>
            <a:off x="457200" y="1189630"/>
            <a:ext cx="6378000" cy="16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createcostfunction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(algf,data):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def </a:t>
            </a: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costf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(scale):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sdata=rescale(data,scale)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return crossvalidate(algf,sdata,trials=20)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eturn costf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457200" y="2931788"/>
            <a:ext cx="7978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weightdomain=[(0,20)]*4   # book version, code has [(0,10)]*4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2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The Scales</a:t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716350" y="1063227"/>
            <a:ext cx="79704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optimization </a:t>
            </a:r>
            <a:r>
              <a:rPr i="0" lang="en-US" sz="16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using the ch 5 version, not the ch 8 version!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costf=createcostfunction(knnestimate,data)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optimization.annealingoptimize(weightdomain,costf,step=2)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[4, 8.0, 2, 4.0]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optimization.annealingoptimize(weightdomain,costf,step=2)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[4, 8, 4, 4]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optimization.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annealingoptimize(weightdomain,costf,step=2) </a:t>
            </a: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[6, 10, 2, 4.0]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4708525" y="492919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5318125" y="1007269"/>
            <a:ext cx="18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4410200" y="3958853"/>
            <a:ext cx="3588900" cy="85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book got [11,18,0,6] --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last solution is close, but we are hoping to see 0 for aisle…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3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- Genetic Algorithm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958500" y="1021125"/>
            <a:ext cx="68595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optimization.geneticoptimize(weightdomain,costf,popsize=5)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1363.57544567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1509.85520291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1614.40150619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1336.71234577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1439.86478765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1255.61496037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1263.86499276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1447.64124381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1" lang="en-US" u="non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[lots of lines deleted]</a:t>
            </a:r>
            <a:endParaRPr i="1" sz="1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1138.43826351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1215.48698063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1201.70022455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1421.82902056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1387.99619684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1112.24992339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1135.47820954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[5, 6, 1, 9]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4817850" y="2881275"/>
            <a:ext cx="2941500" cy="658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book got [20,18,0,12] on this one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ctrTitle"/>
          </p:nvPr>
        </p:nvSpPr>
        <p:spPr>
          <a:xfrm>
            <a:off x="685800" y="459994"/>
            <a:ext cx="77724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Science: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kNN and </a:t>
            </a:r>
            <a:r>
              <a:rPr b="1" lang="en-US"/>
              <a:t>Summary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(Part 3 - Algorithm Summary)</a:t>
            </a:r>
            <a:endParaRPr b="1"/>
          </a:p>
        </p:txBody>
      </p:sp>
      <p:sp>
        <p:nvSpPr>
          <p:cNvPr id="398" name="Google Shape;398;p45"/>
          <p:cNvSpPr txBox="1"/>
          <p:nvPr/>
        </p:nvSpPr>
        <p:spPr>
          <a:xfrm>
            <a:off x="1409975" y="2699100"/>
            <a:ext cx="6400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CS 432/532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Old Dominion University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800100" y="4576765"/>
            <a:ext cx="7543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a </a:t>
            </a:r>
            <a:r>
              <a:rPr i="0" lang="en-US" sz="15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3.0 Unported License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ative Commons License" id="400" name="Google Shape;40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900" y="4381500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/>
        </p:nvSpPr>
        <p:spPr>
          <a:xfrm>
            <a:off x="293775" y="3936588"/>
            <a:ext cx="878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latin typeface="Calibri"/>
                <a:ea typeface="Calibri"/>
                <a:cs typeface="Calibri"/>
                <a:sym typeface="Calibri"/>
              </a:rPr>
              <a:t>Permission has been granted to use these slides from Michele C. Weigle</a:t>
            </a:r>
            <a:endParaRPr i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/>
        </p:nvSpPr>
        <p:spPr>
          <a:xfrm>
            <a:off x="644550" y="875644"/>
            <a:ext cx="78549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reference: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12 from </a:t>
            </a:r>
            <a:r>
              <a:rPr i="1"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Programming Collective Intelligence</a:t>
            </a:r>
            <a:r>
              <a:rPr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Toby Segaran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(abbreviated as PCI)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6"/>
          <p:cNvSpPr txBox="1"/>
          <p:nvPr>
            <p:ph idx="12" type="sldNum"/>
          </p:nvPr>
        </p:nvSpPr>
        <p:spPr>
          <a:xfrm>
            <a:off x="6934200" y="4869656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PCI Algorithms</a:t>
            </a:r>
            <a:endParaRPr/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457200" y="1200150"/>
            <a:ext cx="8229600" cy="35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Clustering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Hierarchical Clustering - Ch 3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K-Means Clustering - Ch 3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Multidimensional Scaling - Ch 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Classification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Bayesian Classifier - Ch 6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Decision Tree Classifier - Ch 7 - </a:t>
            </a:r>
            <a:r>
              <a:rPr i="1" lang="en-US" sz="1700"/>
              <a:t>not covered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Neural Networks - Ch 4 - </a:t>
            </a:r>
            <a:r>
              <a:rPr i="1" lang="en-US" sz="1700"/>
              <a:t>not covered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Support-Vector Machines (SVM) - Ch 9 - </a:t>
            </a:r>
            <a:r>
              <a:rPr i="1" lang="en-US" sz="1700"/>
              <a:t>not covered</a:t>
            </a:r>
            <a:endParaRPr i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Prediction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k-Nearest Neighbors - Ch 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Optimization - Ch 5 - </a:t>
            </a:r>
            <a:r>
              <a:rPr i="1" lang="en-US" sz="2100"/>
              <a:t>not covered, but used</a:t>
            </a:r>
            <a:endParaRPr i="1"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22" name="Google Shape;422;p48"/>
          <p:cNvSpPr txBox="1"/>
          <p:nvPr>
            <p:ph idx="1" type="body"/>
          </p:nvPr>
        </p:nvSpPr>
        <p:spPr>
          <a:xfrm>
            <a:off x="457200" y="1200150"/>
            <a:ext cx="82296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Cluster a set of data into similar groups</a:t>
            </a:r>
            <a:endParaRPr sz="3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Unsupervised learning</a:t>
            </a:r>
            <a:endParaRPr sz="31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no training data required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sz="2700"/>
              <a:t>no predictions made</a:t>
            </a:r>
            <a:endParaRPr sz="27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Hierarchical clustering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K-Means clustering</a:t>
            </a:r>
            <a:endParaRPr sz="3100"/>
          </a:p>
        </p:txBody>
      </p:sp>
      <p:sp>
        <p:nvSpPr>
          <p:cNvPr id="423" name="Google Shape;423;p4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Clustering</a:t>
            </a:r>
            <a:endParaRPr/>
          </a:p>
        </p:txBody>
      </p:sp>
      <p:sp>
        <p:nvSpPr>
          <p:cNvPr id="430" name="Google Shape;430;p49"/>
          <p:cNvSpPr txBox="1"/>
          <p:nvPr>
            <p:ph idx="1" type="body"/>
          </p:nvPr>
        </p:nvSpPr>
        <p:spPr>
          <a:xfrm>
            <a:off x="457200" y="1200150"/>
            <a:ext cx="43095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Works when there are numerical properties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Start with all items in their own clusters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progressively merge similar clusters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Result can be shown as a dendrogram</a:t>
            </a:r>
            <a:endParaRPr sz="2500"/>
          </a:p>
        </p:txBody>
      </p:sp>
      <p:sp>
        <p:nvSpPr>
          <p:cNvPr id="431" name="Google Shape;431;p4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75" y="1159099"/>
            <a:ext cx="3012749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350" y="3650943"/>
            <a:ext cx="837788" cy="12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9"/>
          <p:cNvSpPr txBox="1"/>
          <p:nvPr/>
        </p:nvSpPr>
        <p:spPr>
          <a:xfrm>
            <a:off x="7589300" y="45127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441" name="Google Shape;441;p50"/>
          <p:cNvSpPr txBox="1"/>
          <p:nvPr>
            <p:ph idx="1" type="body"/>
          </p:nvPr>
        </p:nvSpPr>
        <p:spPr>
          <a:xfrm>
            <a:off x="243425" y="1200150"/>
            <a:ext cx="46665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K-Means separates the data into groups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Must decide how many groups (</a:t>
            </a:r>
            <a:r>
              <a:rPr i="1" lang="en-US" sz="2200"/>
              <a:t>K</a:t>
            </a:r>
            <a:r>
              <a:rPr lang="en-US" sz="2200"/>
              <a:t>) before the process begins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Division is performed by measuring the distance between items and </a:t>
            </a:r>
            <a:r>
              <a:rPr i="1" lang="en-US" sz="2200"/>
              <a:t>centroids</a:t>
            </a:r>
            <a:r>
              <a:rPr lang="en-US" sz="2200"/>
              <a:t> (located at the mean position of the items in the group)</a:t>
            </a:r>
            <a:endParaRPr sz="2200"/>
          </a:p>
        </p:txBody>
      </p:sp>
      <p:sp>
        <p:nvSpPr>
          <p:cNvPr id="442" name="Google Shape;442;p5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3" name="Google Shape;4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375" y="1444706"/>
            <a:ext cx="3136894" cy="274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0"/>
          <p:cNvSpPr txBox="1"/>
          <p:nvPr/>
        </p:nvSpPr>
        <p:spPr>
          <a:xfrm>
            <a:off x="7589300" y="45127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Multidimensional Scaling (MDS)</a:t>
            </a:r>
            <a:endParaRPr/>
          </a:p>
        </p:txBody>
      </p:sp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457200" y="1200150"/>
            <a:ext cx="62457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Allows to convert multiple dimensions to 2D for plotting</a:t>
            </a:r>
            <a:endParaRPr sz="2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Distance in 2D should be similar to distance calculated in all dimensions</a:t>
            </a:r>
            <a:endParaRPr sz="2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Nodes moved according to combination of forces from other nodes</a:t>
            </a:r>
            <a:endParaRPr sz="2800"/>
          </a:p>
        </p:txBody>
      </p:sp>
      <p:sp>
        <p:nvSpPr>
          <p:cNvPr id="452" name="Google Shape;452;p5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3" name="Google Shape;4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450" y="2791959"/>
            <a:ext cx="1564481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000" y="1145353"/>
            <a:ext cx="1521619" cy="156448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1"/>
          <p:cNvSpPr txBox="1"/>
          <p:nvPr/>
        </p:nvSpPr>
        <p:spPr>
          <a:xfrm>
            <a:off x="7589300" y="45127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28600" y="205969"/>
            <a:ext cx="8753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Evaluations </a:t>
            </a:r>
            <a:r>
              <a:rPr lang="en-US"/>
              <a:t>a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More Comple</a:t>
            </a:r>
            <a:r>
              <a:rPr lang="en-US"/>
              <a:t>x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28600" y="2622150"/>
            <a:ext cx="85599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/>
              <a:t>How much should a particular bottle of wine cost?</a:t>
            </a:r>
            <a:endParaRPr sz="3100"/>
          </a:p>
          <a:p>
            <a:pPr indent="-3048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what is its quality?</a:t>
            </a:r>
            <a:endParaRPr sz="2700"/>
          </a:p>
          <a:p>
            <a:pPr indent="-3048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</a:pPr>
            <a:r>
              <a:rPr lang="en-US" sz="2700"/>
              <a:t>how old is it?</a:t>
            </a:r>
            <a:endParaRPr sz="2700"/>
          </a:p>
        </p:txBody>
      </p:sp>
      <p:pic>
        <p:nvPicPr>
          <p:cNvPr descr="wine_5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450" y="1271184"/>
            <a:ext cx="108227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och"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5825" y="1284881"/>
            <a:ext cx="1371600" cy="111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4528300" y="1689472"/>
            <a:ext cx="661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462" name="Google Shape;462;p52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Classify data into known categories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Supervised learning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training data consists of data and correct classification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 sz="2200"/>
              <a:t>testing data is what is being classified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Bayesian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Decision Tree Classifier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Neural Networks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Support Vector Machines</a:t>
            </a:r>
            <a:endParaRPr sz="2600"/>
          </a:p>
        </p:txBody>
      </p:sp>
      <p:sp>
        <p:nvSpPr>
          <p:cNvPr id="463" name="Google Shape;463;p5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Classifier</a:t>
            </a:r>
            <a:endParaRPr/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457200" y="1200150"/>
            <a:ext cx="82296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Data is divided up into </a:t>
            </a:r>
            <a:r>
              <a:rPr i="1" lang="en-US" sz="2700"/>
              <a:t>features</a:t>
            </a:r>
            <a:r>
              <a:rPr lang="en-US" sz="2700"/>
              <a:t> that can be marked as present or absent</a:t>
            </a:r>
            <a:endParaRPr sz="27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Uses Bayes’ Rule to compute probabilities for each item (based on the probability of the features)</a:t>
            </a:r>
            <a:endParaRPr sz="27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Trained classifier - list of features and their probabilities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en-US" sz="2300"/>
              <a:t>no need to store the original data once trained</a:t>
            </a:r>
            <a:endParaRPr sz="2300"/>
          </a:p>
        </p:txBody>
      </p:sp>
      <p:sp>
        <p:nvSpPr>
          <p:cNvPr id="471" name="Google Shape;471;p5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Strengths/Weaknesses of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Bayesian Classifier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457200" y="1200150"/>
            <a:ext cx="82296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Strengths</a:t>
            </a:r>
            <a:endParaRPr sz="28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Fast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Supports incremental training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Easy to interpret the trained model 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Weaknesses</a:t>
            </a:r>
            <a:endParaRPr sz="2800"/>
          </a:p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Cannot deal with combinations of features</a:t>
            </a:r>
            <a:endParaRPr sz="2800"/>
          </a:p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 Classifier</a:t>
            </a:r>
            <a:endParaRPr/>
          </a:p>
        </p:txBody>
      </p:sp>
      <p:sp>
        <p:nvSpPr>
          <p:cNvPr id="486" name="Google Shape;486;p55"/>
          <p:cNvSpPr txBox="1"/>
          <p:nvPr>
            <p:ph idx="1" type="body"/>
          </p:nvPr>
        </p:nvSpPr>
        <p:spPr>
          <a:xfrm>
            <a:off x="401800" y="1200150"/>
            <a:ext cx="40590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Once model is trained, classifying is following the tree</a:t>
            </a:r>
            <a:endParaRPr sz="30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Training is based on dividing up data to maximize information gain</a:t>
            </a:r>
            <a:endParaRPr sz="3000"/>
          </a:p>
        </p:txBody>
      </p:sp>
      <p:sp>
        <p:nvSpPr>
          <p:cNvPr id="487" name="Google Shape;487;p5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00" y="1475798"/>
            <a:ext cx="4212540" cy="263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 txBox="1"/>
          <p:nvPr/>
        </p:nvSpPr>
        <p:spPr>
          <a:xfrm>
            <a:off x="7589300" y="45127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Strengths/Weaknesses of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457200" y="1200150"/>
            <a:ext cx="82296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100"/>
              <a:t>Strengths</a:t>
            </a:r>
            <a:endParaRPr sz="3100"/>
          </a:p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Easy to interpret the trained model 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Brings important factors to the top of the tree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Can deal with combinations of variables</a:t>
            </a:r>
            <a:endParaRPr sz="3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100"/>
              <a:t>Weaknesses</a:t>
            </a:r>
            <a:endParaRPr sz="3100"/>
          </a:p>
          <a:p>
            <a:pPr indent="-425450" lvl="0" marL="457200" rtl="0" algn="l">
              <a:spcBef>
                <a:spcPts val="640"/>
              </a:spcBef>
              <a:spcAft>
                <a:spcPts val="0"/>
              </a:spcAft>
              <a:buSzPts val="3100"/>
              <a:buChar char="•"/>
            </a:pPr>
            <a:r>
              <a:rPr lang="en-US" sz="3100"/>
              <a:t>Does not support incremental training</a:t>
            </a:r>
            <a:endParaRPr sz="3100"/>
          </a:p>
        </p:txBody>
      </p:sp>
      <p:sp>
        <p:nvSpPr>
          <p:cNvPr id="497" name="Google Shape;497;p56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504" name="Google Shape;504;p57"/>
          <p:cNvSpPr txBox="1"/>
          <p:nvPr>
            <p:ph idx="1" type="body"/>
          </p:nvPr>
        </p:nvSpPr>
        <p:spPr>
          <a:xfrm>
            <a:off x="420075" y="1063225"/>
            <a:ext cx="45618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Layer of input neurons that feed into one or more layers of hidden neurons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Outputs of one set of neurons are fed to the next layer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Can learn combinations that are important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Can be applied to classification and numerical prediction</a:t>
            </a:r>
            <a:endParaRPr sz="2400"/>
          </a:p>
        </p:txBody>
      </p:sp>
      <p:sp>
        <p:nvSpPr>
          <p:cNvPr id="505" name="Google Shape;505;p5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57"/>
          <p:cNvSpPr txBox="1"/>
          <p:nvPr/>
        </p:nvSpPr>
        <p:spPr>
          <a:xfrm>
            <a:off x="7589300" y="45127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051" y="1252093"/>
            <a:ext cx="3143699" cy="151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825" y="2959555"/>
            <a:ext cx="3450601" cy="153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Strengths/Weaknesses of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515" name="Google Shape;515;p58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Strengths</a:t>
            </a:r>
            <a:endParaRPr sz="2300"/>
          </a:p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Can handle complex nonlinear functions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Can discover dependencies between different inputs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Allows for incremental training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Weaknesses</a:t>
            </a:r>
            <a:endParaRPr sz="2300"/>
          </a:p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Black box method - impossible to determine how the network came up with the answer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No definitive rules for choosing the training rate and network size for a given problem</a:t>
            </a:r>
            <a:endParaRPr sz="2300"/>
          </a:p>
        </p:txBody>
      </p:sp>
      <p:sp>
        <p:nvSpPr>
          <p:cNvPr id="516" name="Google Shape;516;p5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Machines (SVM)</a:t>
            </a:r>
            <a:endParaRPr/>
          </a:p>
        </p:txBody>
      </p:sp>
      <p:sp>
        <p:nvSpPr>
          <p:cNvPr id="523" name="Google Shape;523;p59"/>
          <p:cNvSpPr txBox="1"/>
          <p:nvPr>
            <p:ph idx="1" type="body"/>
          </p:nvPr>
        </p:nvSpPr>
        <p:spPr>
          <a:xfrm>
            <a:off x="420075" y="1063225"/>
            <a:ext cx="44628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Take datasets with numerical inputs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Tries to predict categories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Builds a predictive model by finding the dividing line that separates the data most cleanly</a:t>
            </a:r>
            <a:endParaRPr sz="22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Support vectors - points closest to the line</a:t>
            </a:r>
            <a:endParaRPr sz="2200"/>
          </a:p>
        </p:txBody>
      </p:sp>
      <p:sp>
        <p:nvSpPr>
          <p:cNvPr id="524" name="Google Shape;524;p5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59"/>
          <p:cNvSpPr txBox="1"/>
          <p:nvPr/>
        </p:nvSpPr>
        <p:spPr>
          <a:xfrm>
            <a:off x="7370150" y="3465525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59"/>
          <p:cNvPicPr preferRelativeResize="0"/>
          <p:nvPr/>
        </p:nvPicPr>
        <p:blipFill rotWithShape="1">
          <a:blip r:embed="rId3">
            <a:alphaModFix/>
          </a:blip>
          <a:srcRect b="11008" l="0" r="12564" t="0"/>
          <a:stretch/>
        </p:blipFill>
        <p:spPr>
          <a:xfrm>
            <a:off x="4813875" y="1191694"/>
            <a:ext cx="3185007" cy="227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Strengths/Weaknesses of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SVMs</a:t>
            </a:r>
            <a:endParaRPr/>
          </a:p>
        </p:txBody>
      </p:sp>
      <p:sp>
        <p:nvSpPr>
          <p:cNvPr id="533" name="Google Shape;533;p60"/>
          <p:cNvSpPr txBox="1"/>
          <p:nvPr>
            <p:ph idx="1" type="body"/>
          </p:nvPr>
        </p:nvSpPr>
        <p:spPr>
          <a:xfrm>
            <a:off x="457200" y="1200150"/>
            <a:ext cx="82296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/>
              <a:t>Strengths</a:t>
            </a:r>
            <a:endParaRPr sz="25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Very powerful classifier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After training, is very fast to classify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Can work with a mixture of categorical and numerical data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/>
              <a:t>Weaknesses</a:t>
            </a:r>
            <a:endParaRPr sz="25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Best parameters will be different for every dataset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Black box technique</a:t>
            </a:r>
            <a:endParaRPr sz="2500"/>
          </a:p>
        </p:txBody>
      </p:sp>
      <p:sp>
        <p:nvSpPr>
          <p:cNvPr id="534" name="Google Shape;534;p6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k-Nearest Neighbors (kNN)</a:t>
            </a:r>
            <a:endParaRPr/>
          </a:p>
        </p:txBody>
      </p:sp>
      <p:sp>
        <p:nvSpPr>
          <p:cNvPr id="541" name="Google Shape;541;p61"/>
          <p:cNvSpPr txBox="1"/>
          <p:nvPr>
            <p:ph idx="1" type="body"/>
          </p:nvPr>
        </p:nvSpPr>
        <p:spPr>
          <a:xfrm>
            <a:off x="353175" y="1063225"/>
            <a:ext cx="4410900" cy="3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Numerical prediction method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Take the new item and compare it to a set of known items</a:t>
            </a:r>
            <a:endParaRPr sz="25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Averages the values of the </a:t>
            </a:r>
            <a:r>
              <a:rPr i="1" lang="en-US" sz="2500"/>
              <a:t>k</a:t>
            </a:r>
            <a:r>
              <a:rPr lang="en-US" sz="2500"/>
              <a:t> known items most similar for the prediction</a:t>
            </a:r>
            <a:endParaRPr sz="2500"/>
          </a:p>
        </p:txBody>
      </p:sp>
      <p:sp>
        <p:nvSpPr>
          <p:cNvPr id="542" name="Google Shape;542;p6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61"/>
          <p:cNvSpPr txBox="1"/>
          <p:nvPr/>
        </p:nvSpPr>
        <p:spPr>
          <a:xfrm>
            <a:off x="7285150" y="3478350"/>
            <a:ext cx="141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PCI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75" y="1177528"/>
            <a:ext cx="3170644" cy="230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28600" y="205969"/>
            <a:ext cx="8753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Evaluations </a:t>
            </a:r>
            <a:r>
              <a:rPr lang="en-US"/>
              <a:t>a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More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/>
              <a:t>x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28600" y="2622150"/>
            <a:ext cx="8559900" cy="1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8 price model for wines: price = f(rating,age)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have a peak age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into the future for good wines (high rating)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immediate for bad wines (low rating)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can gain 5X original value at peak 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go bad 5 years after peak age</a:t>
            </a:r>
            <a:endParaRPr/>
          </a:p>
        </p:txBody>
      </p:sp>
      <p:pic>
        <p:nvPicPr>
          <p:cNvPr descr="wine_5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450" y="1271184"/>
            <a:ext cx="108227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och"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5825" y="1284881"/>
            <a:ext cx="1371600" cy="111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528300" y="1689472"/>
            <a:ext cx="661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Strengths/Weaknesses of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551" name="Google Shape;551;p62"/>
          <p:cNvSpPr txBox="1"/>
          <p:nvPr>
            <p:ph idx="1" type="body"/>
          </p:nvPr>
        </p:nvSpPr>
        <p:spPr>
          <a:xfrm>
            <a:off x="457200" y="1200150"/>
            <a:ext cx="82296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Strengths</a:t>
            </a:r>
            <a:endParaRPr sz="27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Can make numerical predictions in complex functions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Easy to interpret the results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i="1" lang="en-US" sz="2700"/>
              <a:t>Online technique </a:t>
            </a:r>
            <a:r>
              <a:rPr lang="en-US" sz="2700"/>
              <a:t>- new data can be added at any time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/>
              <a:t>Weaknesses</a:t>
            </a:r>
            <a:endParaRPr sz="2700"/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Requires all training data to be present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Finding correct scaling factors can be tedious</a:t>
            </a:r>
            <a:endParaRPr sz="2700"/>
          </a:p>
        </p:txBody>
      </p:sp>
      <p:sp>
        <p:nvSpPr>
          <p:cNvPr id="552" name="Google Shape;552;p62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559" name="Google Shape;559;p63"/>
          <p:cNvSpPr txBox="1"/>
          <p:nvPr>
            <p:ph idx="1" type="body"/>
          </p:nvPr>
        </p:nvSpPr>
        <p:spPr>
          <a:xfrm>
            <a:off x="457200" y="1200150"/>
            <a:ext cx="82296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Attempts to select values that minimize the output of a cost function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Cost function - returns a higher value for worse solutions and lower value for better solutions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Optimization functions use the cost function to test solutions and search possible solutions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Optimization algorithms (covered in PCI)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Simulated annealing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Genetic algorithms</a:t>
            </a:r>
            <a:endParaRPr sz="2100"/>
          </a:p>
        </p:txBody>
      </p:sp>
      <p:sp>
        <p:nvSpPr>
          <p:cNvPr id="560" name="Google Shape;560;p63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PCI Algorithms</a:t>
            </a:r>
            <a:endParaRPr/>
          </a:p>
        </p:txBody>
      </p:sp>
      <p:sp>
        <p:nvSpPr>
          <p:cNvPr id="568" name="Google Shape;568;p64"/>
          <p:cNvSpPr txBox="1"/>
          <p:nvPr>
            <p:ph idx="1" type="body"/>
          </p:nvPr>
        </p:nvSpPr>
        <p:spPr>
          <a:xfrm>
            <a:off x="457200" y="1200150"/>
            <a:ext cx="8229600" cy="3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Clustering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Hierarchical Clustering - Ch 3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K-Means Clustering - Ch 3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Multidimensional Scaling - Ch 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Classification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Bayesian Classifier - Ch 6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Decision Tree Classifier - Ch 7 - </a:t>
            </a:r>
            <a:r>
              <a:rPr i="1" lang="en-US" sz="1700"/>
              <a:t>not covered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Neural Networks - Ch 4 - </a:t>
            </a:r>
            <a:r>
              <a:rPr i="1" lang="en-US" sz="1700"/>
              <a:t>not covered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Support-Vector Machines (SVM) - Ch 9 - </a:t>
            </a:r>
            <a:r>
              <a:rPr i="1" lang="en-US" sz="1700"/>
              <a:t>not covered</a:t>
            </a:r>
            <a:endParaRPr i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Prediction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k-Nearest Neighbors - Ch 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Optimization - Ch 5 - </a:t>
            </a:r>
            <a:r>
              <a:rPr i="1" lang="en-US" sz="2100"/>
              <a:t>not covered, but used</a:t>
            </a:r>
            <a:endParaRPr i="1" sz="2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75" name="Google Shape;575;p65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65"/>
          <p:cNvSpPr txBox="1"/>
          <p:nvPr>
            <p:ph idx="1" type="body"/>
          </p:nvPr>
        </p:nvSpPr>
        <p:spPr>
          <a:xfrm>
            <a:off x="257950" y="1007344"/>
            <a:ext cx="8708100" cy="3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Describe the main idea behind the k-nearest neighbor algorithm.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Describe the tradeoffs in setting the value of k (not too low, not too high).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the benefits of weighted kNN.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the purpose of cross-validation in evaluating prediction algorithms.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Explain the purpose of the cost function in optimization.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28700" y="1218788"/>
            <a:ext cx="3759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rice = f(rating,age)</a:t>
            </a:r>
            <a:endParaRPr sz="29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have a peak age</a:t>
            </a:r>
            <a:endParaRPr sz="2500"/>
          </a:p>
          <a:p>
            <a:pPr indent="-2095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into the future for good wines (high rating)</a:t>
            </a:r>
            <a:endParaRPr sz="2100"/>
          </a:p>
          <a:p>
            <a:pPr indent="-20955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immediate for bad wines (low rating)</a:t>
            </a:r>
            <a:endParaRPr sz="21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can gain 5X original value at peak age</a:t>
            </a:r>
            <a:endParaRPr sz="2500"/>
          </a:p>
          <a:p>
            <a:pPr indent="-2667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wines go bad 5 years after peak age</a:t>
            </a:r>
            <a:endParaRPr sz="2500"/>
          </a:p>
        </p:txBody>
      </p:sp>
      <p:sp>
        <p:nvSpPr>
          <p:cNvPr id="130" name="Google Shape;130;p18"/>
          <p:cNvSpPr txBox="1"/>
          <p:nvPr/>
        </p:nvSpPr>
        <p:spPr>
          <a:xfrm>
            <a:off x="4049100" y="1113994"/>
            <a:ext cx="4932600" cy="341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wineprice(</a:t>
            </a:r>
            <a:r>
              <a:rPr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0" lang="en-US" sz="1200" u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peak_age=</a:t>
            </a:r>
            <a:r>
              <a:rPr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-50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# Calculate price based on rating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-US" sz="1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</a:t>
            </a:r>
            <a:r>
              <a:rPr i="0" lang="en-US" sz="1200" u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&gt;peak_age: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# Past its peak, goes bad in 5 yrs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*(5-(</a:t>
            </a:r>
            <a:r>
              <a:rPr i="0" lang="en-US" sz="1200" u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-peak_age))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else: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# Increases to 5x original value 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    # </a:t>
            </a:r>
            <a:r>
              <a:rPr lang="en-US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as it </a:t>
            </a:r>
            <a:r>
              <a:rPr i="0" lang="en-US" sz="12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approaches its peak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*(5*((</a:t>
            </a:r>
            <a:r>
              <a:rPr i="0" lang="en-US" sz="1200" u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+1)/peak_age))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if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&lt;0: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228600" y="205969"/>
            <a:ext cx="8753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Evaluations </a:t>
            </a:r>
            <a:r>
              <a:rPr lang="en-US"/>
              <a:t>a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More Comple</a:t>
            </a:r>
            <a:r>
              <a:rPr lang="en-US"/>
              <a:t>x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90525" y="4584544"/>
            <a:ext cx="800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Some Wine Prices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994475" y="967375"/>
            <a:ext cx="2411100" cy="3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wineprice(95.0,3.0)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21.111111111111114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wineprice(95.0,8.0)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47.5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wineprice(99.0,1.0)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10.102040816326529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wineprice(20.0,1.0)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wineprice(30.0,1.0)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wineprice(50.0,1.0)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112.5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wineprice(50.0,2.0)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100.0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wineprice(50.0,3.0)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87.5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98550" y="1028850"/>
            <a:ext cx="2605200" cy="30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wineprice(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/>
          </a:p>
        </p:txBody>
      </p:sp>
      <p:sp>
        <p:nvSpPr>
          <p:cNvPr id="143" name="Google Shape;143;p19"/>
          <p:cNvSpPr txBox="1"/>
          <p:nvPr/>
        </p:nvSpPr>
        <p:spPr>
          <a:xfrm>
            <a:off x="5514650" y="3745350"/>
            <a:ext cx="2411100" cy="74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middling wine, but peak age = high price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5276750" y="3474113"/>
            <a:ext cx="9300" cy="128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5286050" y="4115813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9"/>
          <p:cNvSpPr txBox="1"/>
          <p:nvPr/>
        </p:nvSpPr>
        <p:spPr>
          <a:xfrm>
            <a:off x="5514575" y="1404150"/>
            <a:ext cx="2569800" cy="60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wine, but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peak age = low price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5267600" y="1151419"/>
            <a:ext cx="18300" cy="122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5285900" y="1774622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5514650" y="2708175"/>
            <a:ext cx="1412400" cy="33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skunk water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5286000" y="2516588"/>
            <a:ext cx="0" cy="77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5286050" y="295095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62000" y="1143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the Wine Price Dataset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4886775" y="905950"/>
            <a:ext cx="4101900" cy="4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wineset1()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data[0]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(89.232627562980568, 23.392312984476838), 'result': 157.65615979190267}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data[1]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(59.87004163297604, 2.6353185389295875), 'result': 50.624575737257267}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data[2]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(95.750031143736848, 29.800709868119231), 'result': 184.99939310081996}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data[3]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(63.816032861417639, 6.9857271772707783), 'result': 104.89398176429833}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data[4]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{'input': (79.085632724279833, 36.304704141161352), 'result': 53.794171791411422}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376900" y="1054301"/>
            <a:ext cx="4247100" cy="325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wineset1():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-US" sz="11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=[]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i in range(300):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 Create a random age and rating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rating=random()*50+50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age=random()*50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 Get reference price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price=</a:t>
            </a:r>
            <a:r>
              <a:rPr i="0" lang="en-US" sz="1100" u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wineprice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(rating,age)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 Add some noise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#price*=(random()*0.2+0.9)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latin typeface="Consolas"/>
                <a:ea typeface="Consolas"/>
                <a:cs typeface="Consolas"/>
                <a:sym typeface="Consolas"/>
              </a:rPr>
              <a:t>    price*=(random()*0.4+0.8)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0" sz="11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# Add to the dataset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-US" sz="11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.append({'input': (rating,age),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'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esult': price})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i="0" lang="en-US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i="0" lang="en-US" sz="11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90525" y="4584550"/>
            <a:ext cx="278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numpredict.py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Predict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is </a:t>
            </a: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Bottle Worth</a:t>
            </a:r>
            <a:endParaRPr sz="40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200150"/>
            <a:ext cx="8229600" cy="3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/>
              <a:t>Use k-nearest neighbors algorithm</a:t>
            </a:r>
            <a:endParaRPr sz="29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</a:t>
            </a:r>
            <a:r>
              <a:rPr b="0" i="1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“nearest neighbors” to the item in question and average their prices.  Your bottle is probably worth what the others are worth.</a:t>
            </a:r>
            <a:endParaRPr sz="2900"/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38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2900"/>
          </a:p>
          <a:p>
            <a:pPr indent="-2667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should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be?</a:t>
            </a:r>
            <a:endParaRPr sz="2500"/>
          </a:p>
          <a:p>
            <a:pPr indent="-2667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dimensions should be used to judge “nearness”</a:t>
            </a:r>
            <a:endParaRPr sz="25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926950" y="4869675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