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69" r:id="rId4"/>
    <p:sldId id="257" r:id="rId5"/>
    <p:sldId id="258" r:id="rId6"/>
    <p:sldId id="277" r:id="rId7"/>
    <p:sldId id="280" r:id="rId8"/>
    <p:sldId id="273" r:id="rId9"/>
    <p:sldId id="270" r:id="rId10"/>
    <p:sldId id="272" r:id="rId11"/>
    <p:sldId id="278" r:id="rId12"/>
    <p:sldId id="301" r:id="rId13"/>
    <p:sldId id="302" r:id="rId14"/>
    <p:sldId id="303" r:id="rId15"/>
    <p:sldId id="304" r:id="rId16"/>
    <p:sldId id="293" r:id="rId17"/>
    <p:sldId id="294" r:id="rId18"/>
    <p:sldId id="295" r:id="rId19"/>
    <p:sldId id="307" r:id="rId20"/>
    <p:sldId id="306" r:id="rId21"/>
    <p:sldId id="305" r:id="rId22"/>
    <p:sldId id="308" r:id="rId23"/>
    <p:sldId id="309" r:id="rId24"/>
    <p:sldId id="310" r:id="rId25"/>
    <p:sldId id="271" r:id="rId26"/>
    <p:sldId id="276" r:id="rId27"/>
    <p:sldId id="268" r:id="rId28"/>
    <p:sldId id="292" r:id="rId29"/>
    <p:sldId id="266" r:id="rId30"/>
    <p:sldId id="2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A2E6F7-6973-442E-91E1-1A39185641E5}">
          <p14:sldIdLst>
            <p14:sldId id="256"/>
            <p14:sldId id="282"/>
            <p14:sldId id="269"/>
            <p14:sldId id="257"/>
            <p14:sldId id="258"/>
            <p14:sldId id="277"/>
            <p14:sldId id="280"/>
            <p14:sldId id="273"/>
            <p14:sldId id="270"/>
          </p14:sldIdLst>
        </p14:section>
        <p14:section name="Q1" id="{5F256DC5-80E8-4E2C-8084-9DAD7A6392BD}">
          <p14:sldIdLst>
            <p14:sldId id="272"/>
            <p14:sldId id="278"/>
            <p14:sldId id="301"/>
            <p14:sldId id="302"/>
            <p14:sldId id="303"/>
            <p14:sldId id="304"/>
            <p14:sldId id="293"/>
            <p14:sldId id="294"/>
            <p14:sldId id="295"/>
            <p14:sldId id="307"/>
            <p14:sldId id="306"/>
            <p14:sldId id="305"/>
            <p14:sldId id="308"/>
          </p14:sldIdLst>
        </p14:section>
        <p14:section name="Untitled Section" id="{B6ECC0E5-0D50-4D7E-8D00-891C819C4F32}">
          <p14:sldIdLst>
            <p14:sldId id="309"/>
            <p14:sldId id="310"/>
            <p14:sldId id="271"/>
            <p14:sldId id="276"/>
            <p14:sldId id="268"/>
            <p14:sldId id="29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26" autoAdjust="0"/>
  </p:normalViewPr>
  <p:slideViewPr>
    <p:cSldViewPr snapToGrid="0">
      <p:cViewPr>
        <p:scale>
          <a:sx n="73" d="100"/>
          <a:sy n="73" d="100"/>
        </p:scale>
        <p:origin x="78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A54D-87CF-40A2-BAE1-D8ACA0DC448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5939-295E-46F7-BEDF-BEA6DB198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given a list of users along with their demographics, web session records, and some summary statistics. You are asked to predict which country a new user's first booking destination will be. All the users in this dataset are from the USA.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category: 14 66.67% </a:t>
            </a:r>
          </a:p>
          <a:p>
            <a:r>
              <a:rPr lang="en-US" dirty="0"/>
              <a:t>datetime64[ns]: 3 14.29% </a:t>
            </a:r>
          </a:p>
          <a:p>
            <a:r>
              <a:rPr lang="en-US" dirty="0"/>
              <a:t>float64: 2 9.52% </a:t>
            </a:r>
          </a:p>
          <a:p>
            <a:r>
              <a:rPr lang="en-US" dirty="0"/>
              <a:t>object: 1 4.76% int64: 1 4.76%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category 14 datetime64[ns] 3 float64 2 int64 1 object 1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/>
              <a:t>WE HAVE 16 VARIABLES. The majority of them are </a:t>
            </a:r>
            <a:r>
              <a:rPr lang="en-US" dirty="0" err="1"/>
              <a:t>vategorical</a:t>
            </a:r>
            <a:r>
              <a:rPr lang="en-US" dirty="0"/>
              <a:t> variables. A total of 213466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 Score with all features: 0.818% Test Score with all features: 0.628%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5939-295E-46F7-BEDF-BEA6DB1987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3691-582E-423F-B0D4-2827E77E7B8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3C58-C62D-4E56-9EA3-21820857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2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243" y="391629"/>
            <a:ext cx="5049079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19909"/>
            <a:ext cx="10515600" cy="3990354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endParaRPr lang="en-US" sz="3600" dirty="0">
              <a:latin typeface="Georgia" panose="02040502050405020303" pitchFamily="18" charset="0"/>
            </a:endParaRP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Predict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the </a:t>
            </a:r>
          </a:p>
          <a:p>
            <a:pPr marL="0" lvl="0" indent="0" algn="ctr">
              <a:buNone/>
            </a:pPr>
            <a:r>
              <a:rPr lang="en-US" sz="3600" b="1" dirty="0">
                <a:latin typeface="Georgia" panose="02040502050405020303" pitchFamily="18" charset="0"/>
              </a:rPr>
              <a:t>time</a:t>
            </a:r>
            <a:r>
              <a:rPr lang="en-US" sz="3600" dirty="0">
                <a:latin typeface="Georgia" panose="02040502050405020303" pitchFamily="18" charset="0"/>
              </a:rPr>
              <a:t>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between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creating the account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and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booking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365125"/>
            <a:ext cx="90932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REGRESION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1" y="1825625"/>
            <a:ext cx="58959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Linear Regression</a:t>
            </a:r>
          </a:p>
          <a:p>
            <a:pPr marL="0" indent="0" algn="ctr">
              <a:buNone/>
            </a:pPr>
            <a:r>
              <a:rPr lang="en-US" dirty="0"/>
              <a:t>Ridge Regression</a:t>
            </a:r>
          </a:p>
          <a:p>
            <a:pPr marL="0" indent="0" algn="ctr">
              <a:buNone/>
            </a:pPr>
            <a:r>
              <a:rPr lang="en-US" dirty="0"/>
              <a:t>Lasso Regression</a:t>
            </a:r>
          </a:p>
          <a:p>
            <a:pPr marL="0" indent="0" algn="ctr">
              <a:buNone/>
            </a:pPr>
            <a:r>
              <a:rPr lang="en-US" dirty="0"/>
              <a:t>Decision Tree </a:t>
            </a:r>
            <a:r>
              <a:rPr lang="en-US" dirty="0" err="1"/>
              <a:t>Regressor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Support Vector Machine </a:t>
            </a:r>
            <a:r>
              <a:rPr lang="en-US" dirty="0" err="1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5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122" y="383232"/>
            <a:ext cx="8573630" cy="1325563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Include date first booking…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Linear regression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237" y="2039144"/>
            <a:ext cx="53435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495" y="365125"/>
            <a:ext cx="80123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Include date first booking…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Lasso regression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31533" y="2003044"/>
            <a:ext cx="44422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Train Score with all features: 0.671%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 Score with all features: 0.507%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43" y="3023286"/>
            <a:ext cx="5596221" cy="35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634" y="365125"/>
            <a:ext cx="9045166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0868"/>
            <a:ext cx="10515600" cy="31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4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939" y="2537957"/>
            <a:ext cx="7749766" cy="197972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After removing </a:t>
            </a:r>
            <a:r>
              <a:rPr lang="en-US" sz="4000" dirty="0" err="1">
                <a:latin typeface="Algerian" panose="04020705040A02060702" pitchFamily="82" charset="0"/>
              </a:rPr>
              <a:t>date_month_first_booking</a:t>
            </a:r>
            <a:r>
              <a:rPr lang="en-US" sz="4000" dirty="0">
                <a:latin typeface="Algerian" panose="04020705040A02060702" pitchFamily="82" charset="0"/>
              </a:rPr>
              <a:t>…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9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015" y="460375"/>
            <a:ext cx="6282745" cy="1325563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Linear Regression: </a:t>
            </a:r>
            <a:br>
              <a:rPr lang="en-US" altLang="en-US" b="1" dirty="0">
                <a:latin typeface="Arial Unicode MS" panose="020B0604020202020204" pitchFamily="34" charset="-122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66006" y="3170040"/>
            <a:ext cx="64960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Train Score with all features: 0.812%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 Score with all features: 0.622%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2" y="4743313"/>
            <a:ext cx="1736191" cy="18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0" y="365125"/>
            <a:ext cx="878205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Lasso Regression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32109" y="4481058"/>
            <a:ext cx="76610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k=12, alpha = 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Train Score with all features: 0.795%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 Score with all features: 0.608%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'gender', 'age',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signup_method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signup_flow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affiliate_channel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affiliate_provider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signup_app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first_device_type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country_destination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date_account_created_month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timestamp_first_active_month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timestamp_first_active_hour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'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9" y="1607054"/>
            <a:ext cx="4502936" cy="29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674" y="365125"/>
            <a:ext cx="8620125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Decision Tree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8374" y="1825625"/>
            <a:ext cx="9115425" cy="4351338"/>
          </a:xfrm>
        </p:spPr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539088"/>
            <a:ext cx="7439780" cy="4950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3" y="5649362"/>
            <a:ext cx="1274686" cy="9962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9912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526" y="365125"/>
            <a:ext cx="9063273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</a:t>
            </a:r>
            <a:r>
              <a:rPr lang="en-US" altLang="zh-CN" dirty="0">
                <a:latin typeface="Algerian" panose="04020705040A02060702" pitchFamily="82" charset="0"/>
              </a:rPr>
              <a:t>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89" y="1918231"/>
            <a:ext cx="7792184" cy="4129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40068" y="3275151"/>
            <a:ext cx="9641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8334" y="3748009"/>
            <a:ext cx="829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6384" y="4235771"/>
            <a:ext cx="773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2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6387505" y="4701120"/>
            <a:ext cx="94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3</a:t>
            </a:r>
          </a:p>
        </p:txBody>
      </p:sp>
    </p:spTree>
    <p:extLst>
      <p:ext uri="{BB962C8B-B14F-4D97-AF65-F5344CB8AC3E}">
        <p14:creationId xmlns:p14="http://schemas.microsoft.com/office/powerpoint/2010/main" val="8437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65125"/>
            <a:ext cx="91821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839" y="1690688"/>
            <a:ext cx="6960286" cy="48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650" y="365125"/>
            <a:ext cx="887315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956" y="1690688"/>
            <a:ext cx="5972175" cy="412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21" y="5492104"/>
            <a:ext cx="4513004" cy="11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168" y="365125"/>
            <a:ext cx="8954632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Logistic Regression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863" y="5316460"/>
            <a:ext cx="10515600" cy="137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69" y="1527137"/>
            <a:ext cx="5791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328" y="365125"/>
            <a:ext cx="8927471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SVM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6943" y="1690688"/>
            <a:ext cx="64008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68" y="5840711"/>
            <a:ext cx="8134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02" y="365125"/>
            <a:ext cx="8864097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367" y="1825625"/>
            <a:ext cx="6285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872" y="365125"/>
            <a:ext cx="8948927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Boosting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557" y="1484140"/>
            <a:ext cx="5236605" cy="3687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3" y="5172075"/>
            <a:ext cx="6657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88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243" y="391629"/>
            <a:ext cx="5049079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Question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6609"/>
            <a:ext cx="10515600" cy="3990354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Which country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a new user’s </a:t>
            </a:r>
          </a:p>
          <a:p>
            <a:pPr marL="0" lvl="0" indent="0" algn="ctr">
              <a:buNone/>
            </a:pPr>
            <a:r>
              <a:rPr lang="en-US" sz="3600" b="1" dirty="0">
                <a:latin typeface="Georgia" panose="02040502050405020303" pitchFamily="18" charset="0"/>
              </a:rPr>
              <a:t>first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booking destination 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will be</a:t>
            </a:r>
          </a:p>
          <a:p>
            <a:pPr marL="0" lvl="0" indent="0" algn="ctr">
              <a:buNone/>
            </a:pPr>
            <a:r>
              <a:rPr lang="en-US" sz="3600" dirty="0">
                <a:latin typeface="Georgia" panose="02040502050405020303" pitchFamily="18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65125"/>
            <a:ext cx="92075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774" y="1965325"/>
            <a:ext cx="5851525" cy="4351338"/>
          </a:xfrm>
        </p:spPr>
        <p:txBody>
          <a:bodyPr/>
          <a:lstStyle/>
          <a:p>
            <a:r>
              <a:rPr lang="en-US" sz="3600" dirty="0">
                <a:latin typeface="Georgia" panose="02040502050405020303" pitchFamily="18" charset="0"/>
              </a:rPr>
              <a:t>Decision Tree</a:t>
            </a:r>
          </a:p>
          <a:p>
            <a:r>
              <a:rPr lang="en-US" sz="3600" dirty="0">
                <a:latin typeface="Georgia" panose="02040502050405020303" pitchFamily="18" charset="0"/>
              </a:rPr>
              <a:t>Logistic regression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SVM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Ensemble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Boosting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Random Forest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263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929" y="330925"/>
            <a:ext cx="2759432" cy="41923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Decision Tree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141" y="764506"/>
            <a:ext cx="2799346" cy="190941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8141" y="2688263"/>
            <a:ext cx="2821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Train Score with all features: 74.553%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 Score with all features: 62.165%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80" y="721113"/>
            <a:ext cx="2978408" cy="1996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27" y="952535"/>
            <a:ext cx="1627909" cy="1721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9691" y="330925"/>
            <a:ext cx="262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Logistic Regression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141" y="3735976"/>
            <a:ext cx="3205232" cy="2173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3931" y="3309808"/>
            <a:ext cx="284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SVM: </a:t>
            </a:r>
            <a:r>
              <a:rPr lang="en-US" altLang="en-US" dirty="0">
                <a:latin typeface="Algerian" panose="04020705040A02060702" pitchFamily="82" charset="0"/>
              </a:rPr>
              <a:t>'gender'</a:t>
            </a:r>
            <a:r>
              <a:rPr lang="en-US" altLang="en-US" sz="1400" dirty="0">
                <a:latin typeface="Algerian" panose="04020705040A02060702" pitchFamily="82" charset="0"/>
              </a:rPr>
              <a:t> </a:t>
            </a:r>
            <a:endParaRPr lang="en-US" altLang="en-US" sz="4000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163" y="3785233"/>
            <a:ext cx="2934311" cy="2123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768" y="3854902"/>
            <a:ext cx="1850268" cy="19353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60571" y="3309808"/>
            <a:ext cx="2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6901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365125"/>
            <a:ext cx="88011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2" y="1690688"/>
            <a:ext cx="8456023" cy="4351338"/>
          </a:xfrm>
        </p:spPr>
        <p:txBody>
          <a:bodyPr/>
          <a:lstStyle/>
          <a:p>
            <a:r>
              <a:rPr lang="en-US" dirty="0"/>
              <a:t>Neither model is particularly useful.</a:t>
            </a:r>
          </a:p>
          <a:p>
            <a:pPr lvl="1"/>
            <a:r>
              <a:rPr lang="en-US" dirty="0"/>
              <a:t>Destination Prediction:</a:t>
            </a:r>
          </a:p>
          <a:p>
            <a:pPr lvl="2"/>
            <a:r>
              <a:rPr lang="en-US" dirty="0"/>
              <a:t> 58% of data is classified as “NDF”</a:t>
            </a:r>
          </a:p>
          <a:p>
            <a:pPr lvl="2"/>
            <a:r>
              <a:rPr lang="en-US" dirty="0"/>
              <a:t>29% US domestic travel</a:t>
            </a:r>
          </a:p>
          <a:p>
            <a:pPr lvl="3"/>
            <a:r>
              <a:rPr lang="en-US" dirty="0"/>
              <a:t>all other locations occur less than 5% of the time</a:t>
            </a:r>
          </a:p>
          <a:p>
            <a:pPr lvl="2"/>
            <a:r>
              <a:rPr lang="en-US" dirty="0"/>
              <a:t>Highly skewed data, our model is good at predicting whether they will travel domestically or not at all. That is not the purpose of the model.</a:t>
            </a:r>
          </a:p>
          <a:p>
            <a:pPr lvl="1"/>
            <a:r>
              <a:rPr lang="en-US" dirty="0"/>
              <a:t> Time To Book Prediction:</a:t>
            </a:r>
          </a:p>
          <a:p>
            <a:pPr lvl="2"/>
            <a:r>
              <a:rPr lang="en-US" dirty="0"/>
              <a:t>Model is only 30% accurate.</a:t>
            </a:r>
          </a:p>
          <a:p>
            <a:pPr lvl="2"/>
            <a:r>
              <a:rPr lang="en-US" dirty="0"/>
              <a:t>By random chance we’d guess correctly 25% of the time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45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65125"/>
            <a:ext cx="89535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If we have more time…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83" y="1564367"/>
            <a:ext cx="68294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Try alternative methods for dealing with missing/unknown data.</a:t>
            </a:r>
          </a:p>
          <a:p>
            <a:r>
              <a:rPr lang="en-US" sz="2400" dirty="0"/>
              <a:t>Re-bucket </a:t>
            </a:r>
            <a:r>
              <a:rPr lang="en-US" sz="2400" dirty="0" err="1"/>
              <a:t>TimeDiff</a:t>
            </a:r>
            <a:r>
              <a:rPr lang="en-US" sz="2400" dirty="0"/>
              <a:t> into two or three groups</a:t>
            </a:r>
          </a:p>
          <a:p>
            <a:r>
              <a:rPr lang="en-US" sz="2400" dirty="0"/>
              <a:t>Tried to gain more cases where other destinations were selected.</a:t>
            </a:r>
          </a:p>
          <a:p>
            <a:r>
              <a:rPr lang="en-US" sz="2400" dirty="0"/>
              <a:t>Potentially split destination model into two separate models.</a:t>
            </a:r>
          </a:p>
          <a:p>
            <a:pPr lvl="1"/>
            <a:r>
              <a:rPr lang="en-US" sz="2000" dirty="0"/>
              <a:t>1 – probability that they will book at all</a:t>
            </a:r>
          </a:p>
          <a:p>
            <a:pPr lvl="1"/>
            <a:r>
              <a:rPr lang="en-US" sz="2000" dirty="0"/>
              <a:t>2 – dropping the NDF label, retry the destination prediction.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54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90688"/>
            <a:ext cx="7277100" cy="4799011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3200" b="1" dirty="0">
                <a:latin typeface="Georgia" panose="02040502050405020303" pitchFamily="18" charset="0"/>
              </a:rPr>
              <a:t>1.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 Predict which country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a new user’s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first booking destination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will be.</a:t>
            </a:r>
          </a:p>
          <a:p>
            <a:pPr marL="0" lvl="0" indent="0" algn="ctr">
              <a:buNone/>
            </a:pPr>
            <a:endParaRPr lang="en-US" sz="3200" dirty="0">
              <a:latin typeface="Georgia" panose="02040502050405020303" pitchFamily="18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Georgia" panose="02040502050405020303" pitchFamily="18" charset="0"/>
              </a:rPr>
              <a:t>2.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 predict the time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between </a:t>
            </a:r>
          </a:p>
          <a:p>
            <a:pPr marL="0" lvl="0" indent="0" algn="ctr">
              <a:buNone/>
            </a:pPr>
            <a:r>
              <a:rPr lang="en-US" sz="3200" dirty="0">
                <a:latin typeface="Georgia" panose="02040502050405020303" pitchFamily="18" charset="0"/>
              </a:rPr>
              <a:t>creating the account and booking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0" y="365125"/>
            <a:ext cx="77597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100" y="1825625"/>
            <a:ext cx="78740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SET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1400" y="1690688"/>
            <a:ext cx="7696200" cy="4710111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5100" dirty="0"/>
              <a:t>16 variables, mostly categorical variables </a:t>
            </a:r>
          </a:p>
          <a:p>
            <a:pPr marL="0" indent="0" fontAlgn="base">
              <a:buNone/>
            </a:pPr>
            <a:endParaRPr lang="en-US" sz="5100" dirty="0"/>
          </a:p>
          <a:p>
            <a:pPr marL="0" indent="0" fontAlgn="base">
              <a:buNone/>
            </a:pPr>
            <a:r>
              <a:rPr lang="en-US" sz="5100" dirty="0"/>
              <a:t>213466 users in the training set </a:t>
            </a:r>
          </a:p>
          <a:p>
            <a:pPr marL="0" indent="0" fontAlgn="base">
              <a:buNone/>
            </a:pPr>
            <a:r>
              <a:rPr lang="en-US" sz="5100" dirty="0"/>
              <a:t>62096 in the test set</a:t>
            </a:r>
          </a:p>
          <a:p>
            <a:pPr marL="0" indent="0" fontAlgn="base">
              <a:buNone/>
            </a:pPr>
            <a:endParaRPr lang="en-US" sz="5100" dirty="0"/>
          </a:p>
          <a:p>
            <a:pPr marL="0" indent="0" fontAlgn="base">
              <a:buNone/>
            </a:pPr>
            <a:r>
              <a:rPr lang="en-US" sz="5100" dirty="0"/>
              <a:t>train_users.csv: the training set of users</a:t>
            </a:r>
          </a:p>
          <a:p>
            <a:pPr marL="0" indent="0" fontAlgn="base">
              <a:buNone/>
            </a:pPr>
            <a:r>
              <a:rPr lang="en-US" sz="5100" dirty="0"/>
              <a:t>test_users.csv: the test set of users</a:t>
            </a:r>
          </a:p>
          <a:p>
            <a:pPr marL="0" indent="0" fontAlgn="base">
              <a:buNone/>
            </a:pPr>
            <a:endParaRPr lang="en-US" sz="3200" dirty="0"/>
          </a:p>
          <a:p>
            <a:pPr marL="0" indent="0" fontAlgn="base">
              <a:buNone/>
            </a:pPr>
            <a:r>
              <a:rPr lang="en-US" sz="3400" dirty="0"/>
              <a:t>sessions.csv: web sessions log for users</a:t>
            </a:r>
          </a:p>
          <a:p>
            <a:pPr marL="0" indent="0" fontAlgn="base">
              <a:buNone/>
            </a:pPr>
            <a:r>
              <a:rPr lang="en-US" sz="3400" dirty="0"/>
              <a:t>countries.csv: summary statistics of destination countries in this dataset and their locations</a:t>
            </a:r>
          </a:p>
          <a:p>
            <a:pPr marL="0" indent="0" fontAlgn="base">
              <a:buNone/>
            </a:pPr>
            <a:r>
              <a:rPr lang="en-US" sz="3400" dirty="0"/>
              <a:t>age_gender_bkts.csv : summary statistics of users' age group, gender, country of destination</a:t>
            </a:r>
          </a:p>
        </p:txBody>
      </p:sp>
    </p:spTree>
    <p:extLst>
      <p:ext uri="{BB962C8B-B14F-4D97-AF65-F5344CB8AC3E}">
        <p14:creationId xmlns:p14="http://schemas.microsoft.com/office/powerpoint/2010/main" val="20032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365125"/>
            <a:ext cx="93472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Some Important Variables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7467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30" y="1825625"/>
            <a:ext cx="6840538" cy="48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867" y="348192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132" y="3959755"/>
            <a:ext cx="6075752" cy="22314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8870" y="1847259"/>
            <a:ext cx="72052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Conditions: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 Have sufficient data points, so the model doesn't lose power.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 Not to introduce bias (meaning, disproportionate or non-representation of classes).</a:t>
            </a:r>
          </a:p>
        </p:txBody>
      </p:sp>
    </p:spTree>
    <p:extLst>
      <p:ext uri="{BB962C8B-B14F-4D97-AF65-F5344CB8AC3E}">
        <p14:creationId xmlns:p14="http://schemas.microsoft.com/office/powerpoint/2010/main" val="7708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276225"/>
            <a:ext cx="797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Cleaning </a:t>
            </a:r>
            <a:r>
              <a:rPr lang="en-US" dirty="0" err="1">
                <a:latin typeface="Algerian" panose="04020705040A02060702" pitchFamily="82" charset="0"/>
              </a:rPr>
              <a:t>DateTime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51100" y="1825625"/>
            <a:ext cx="6959600" cy="4351338"/>
          </a:xfrm>
        </p:spPr>
        <p:txBody>
          <a:bodyPr/>
          <a:lstStyle/>
          <a:p>
            <a:r>
              <a:rPr lang="en-US" dirty="0"/>
              <a:t>change data types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created, first booking - extract month</a:t>
            </a:r>
          </a:p>
          <a:p>
            <a:r>
              <a:rPr lang="en-US" dirty="0"/>
              <a:t>time difference in days between created and first booking</a:t>
            </a:r>
          </a:p>
          <a:p>
            <a:r>
              <a:rPr lang="en-US" dirty="0"/>
              <a:t>first active - extract hour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6" y="365125"/>
            <a:ext cx="9186333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Cleaning 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4200" y="1594178"/>
            <a:ext cx="3458581" cy="2351521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6" y="4466418"/>
            <a:ext cx="3546356" cy="2391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492" y="4442464"/>
            <a:ext cx="3460115" cy="2393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71" y="1262743"/>
            <a:ext cx="28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799" y="4038473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1410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37383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97" y="2120348"/>
            <a:ext cx="5009320" cy="4056615"/>
          </a:xfrm>
        </p:spPr>
        <p:txBody>
          <a:bodyPr>
            <a:normAutofit/>
          </a:bodyPr>
          <a:lstStyle/>
          <a:p>
            <a:r>
              <a:rPr lang="en-US" sz="3200" dirty="0"/>
              <a:t>Age </a:t>
            </a:r>
          </a:p>
          <a:p>
            <a:r>
              <a:rPr lang="en-US" sz="3200" dirty="0"/>
              <a:t>Gender </a:t>
            </a:r>
          </a:p>
          <a:p>
            <a:r>
              <a:rPr lang="en-US" sz="3200" dirty="0"/>
              <a:t>Signup method</a:t>
            </a:r>
          </a:p>
          <a:p>
            <a:r>
              <a:rPr lang="en-US" sz="3200" dirty="0"/>
              <a:t>First log in device</a:t>
            </a:r>
          </a:p>
          <a:p>
            <a:r>
              <a:rPr lang="en-US" sz="3200" dirty="0"/>
              <a:t>Time between creating the account and booking </a:t>
            </a:r>
          </a:p>
        </p:txBody>
      </p:sp>
    </p:spTree>
    <p:extLst>
      <p:ext uri="{BB962C8B-B14F-4D97-AF65-F5344CB8AC3E}">
        <p14:creationId xmlns:p14="http://schemas.microsoft.com/office/powerpoint/2010/main" val="142184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708</Words>
  <Application>Microsoft Office PowerPoint</Application>
  <PresentationFormat>Widescreen</PresentationFormat>
  <Paragraphs>145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Algerian</vt:lpstr>
      <vt:lpstr>Arial</vt:lpstr>
      <vt:lpstr>Calibri</vt:lpstr>
      <vt:lpstr>Calibri Light</vt:lpstr>
      <vt:lpstr>等线 Light</vt:lpstr>
      <vt:lpstr>Georgia</vt:lpstr>
      <vt:lpstr>Office Theme</vt:lpstr>
      <vt:lpstr>PowerPoint Presentation</vt:lpstr>
      <vt:lpstr>DATA SET</vt:lpstr>
      <vt:lpstr>Goal:</vt:lpstr>
      <vt:lpstr>DATA SET </vt:lpstr>
      <vt:lpstr>Some Important Variables</vt:lpstr>
      <vt:lpstr>NA</vt:lpstr>
      <vt:lpstr>Cleaning DateTime</vt:lpstr>
      <vt:lpstr>Cleaning age</vt:lpstr>
      <vt:lpstr>Exploration</vt:lpstr>
      <vt:lpstr>Question I</vt:lpstr>
      <vt:lpstr>REGRESION</vt:lpstr>
      <vt:lpstr>Include date first booking… Linear regression</vt:lpstr>
      <vt:lpstr>Include date first booking… Lasso regression</vt:lpstr>
      <vt:lpstr>Decision Tree</vt:lpstr>
      <vt:lpstr>After removing date_month_first_booking…</vt:lpstr>
      <vt:lpstr>Linear Regression:  </vt:lpstr>
      <vt:lpstr>Lasso Regression </vt:lpstr>
      <vt:lpstr>Decision Tree </vt:lpstr>
      <vt:lpstr>Classification</vt:lpstr>
      <vt:lpstr>Decision Tree</vt:lpstr>
      <vt:lpstr>Logistic Regression</vt:lpstr>
      <vt:lpstr>SVM</vt:lpstr>
      <vt:lpstr>Random Forest</vt:lpstr>
      <vt:lpstr>Boosting</vt:lpstr>
      <vt:lpstr>Question II</vt:lpstr>
      <vt:lpstr>classification</vt:lpstr>
      <vt:lpstr>Decision Tree </vt:lpstr>
      <vt:lpstr>Conclusion </vt:lpstr>
      <vt:lpstr>If we have more time…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Mier CHEN</dc:creator>
  <cp:lastModifiedBy>Devin Schechter</cp:lastModifiedBy>
  <cp:revision>42</cp:revision>
  <dcterms:created xsi:type="dcterms:W3CDTF">2017-04-28T22:41:03Z</dcterms:created>
  <dcterms:modified xsi:type="dcterms:W3CDTF">2017-05-04T04:03:35Z</dcterms:modified>
</cp:coreProperties>
</file>