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65" r:id="rId4"/>
    <p:sldId id="257" r:id="rId5"/>
    <p:sldId id="258" r:id="rId6"/>
    <p:sldId id="278" r:id="rId7"/>
    <p:sldId id="260"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949"/>
    <a:srgbClr val="92C33F"/>
    <a:srgbClr val="F3B51F"/>
    <a:srgbClr val="E02536"/>
    <a:srgbClr val="F7645C"/>
    <a:srgbClr val="7E55A3"/>
    <a:srgbClr val="F2B51C"/>
    <a:srgbClr val="F63351"/>
    <a:srgbClr val="89149F"/>
    <a:srgbClr val="01A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50" autoAdjust="0"/>
  </p:normalViewPr>
  <p:slideViewPr>
    <p:cSldViewPr>
      <p:cViewPr varScale="1">
        <p:scale>
          <a:sx n="136" d="100"/>
          <a:sy n="136" d="100"/>
        </p:scale>
        <p:origin x="96" y="1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BC7C30-895B-4974-8A60-19541C82F6B3}" type="datetimeFigureOut">
              <a:rPr lang="en-US" smtClean="0"/>
              <a:pPr/>
              <a:t>6/12/2020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C1CD97-E9EA-4E82-9539-BE60926ECBB9}" type="slidenum">
              <a:rPr lang="en-US" smtClean="0"/>
              <a:pPr/>
              <a:t>‹#›</a:t>
            </a:fld>
            <a:endParaRPr lang="en-US" dirty="0"/>
          </a:p>
        </p:txBody>
      </p:sp>
    </p:spTree>
    <p:extLst>
      <p:ext uri="{BB962C8B-B14F-4D97-AF65-F5344CB8AC3E}">
        <p14:creationId xmlns:p14="http://schemas.microsoft.com/office/powerpoint/2010/main" val="4199144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C1CD97-E9EA-4E82-9539-BE60926ECBB9}" type="slidenum">
              <a:rPr lang="en-US" smtClean="0"/>
              <a:pPr/>
              <a:t>5</a:t>
            </a:fld>
            <a:endParaRPr lang="en-US" dirty="0"/>
          </a:p>
        </p:txBody>
      </p:sp>
    </p:spTree>
    <p:extLst>
      <p:ext uri="{BB962C8B-B14F-4D97-AF65-F5344CB8AC3E}">
        <p14:creationId xmlns:p14="http://schemas.microsoft.com/office/powerpoint/2010/main" val="255572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C1CD97-E9EA-4E82-9539-BE60926ECBB9}" type="slidenum">
              <a:rPr lang="en-US" smtClean="0"/>
              <a:pPr/>
              <a:t>13</a:t>
            </a:fld>
            <a:endParaRPr lang="en-US" dirty="0"/>
          </a:p>
        </p:txBody>
      </p:sp>
    </p:spTree>
    <p:extLst>
      <p:ext uri="{BB962C8B-B14F-4D97-AF65-F5344CB8AC3E}">
        <p14:creationId xmlns:p14="http://schemas.microsoft.com/office/powerpoint/2010/main" val="400518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21</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8913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7477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614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5001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9908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9460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5157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27654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009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50748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69226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2088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C8B01-B15C-4B92-AA4C-045722D7B210}" type="datetimeFigureOut">
              <a:rPr lang="en-US" smtClean="0"/>
              <a:pPr/>
              <a:t>6/12/2020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88A23F-A93F-400B-92A9-5DE2DC36D17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9F0FF">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95C8B01-B15C-4B92-AA4C-045722D7B210}" type="datetimeFigureOut">
              <a:rPr lang="en-US" smtClean="0"/>
              <a:pPr/>
              <a:t>6/12/2020</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B88A23F-A93F-400B-92A9-5DE2DC36D17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2020/6/12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700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hyperlink" Target="http://wistia.com/" TargetMode="External"/><Relationship Id="rId5" Type="http://schemas.openxmlformats.org/officeDocument/2006/relationships/image" Target="../media/image9.png"/><Relationship Id="rId4" Type="http://schemas.openxmlformats.org/officeDocument/2006/relationships/hyperlink" Target="http://www.ixwebhosting.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hyperlink" Target="http://playgroundinc.com/" TargetMode="External"/><Relationship Id="rId5" Type="http://schemas.openxmlformats.org/officeDocument/2006/relationships/image" Target="../media/image9.png"/><Relationship Id="rId4" Type="http://schemas.openxmlformats.org/officeDocument/2006/relationships/hyperlink" Target="http://www.ixwebhosting.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hyperlink" Target="http://lorenzoverzini.com/" TargetMode="External"/><Relationship Id="rId5" Type="http://schemas.openxmlformats.org/officeDocument/2006/relationships/image" Target="../media/image9.png"/><Relationship Id="rId4" Type="http://schemas.openxmlformats.org/officeDocument/2006/relationships/hyperlink" Target="http://www.ixwebhosting.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onsite.io/"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www.ixwebhosting.com/" TargetMode="Externa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www.ixwebhosting.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hyperlink" Target="http://www.lerockwood.com/" TargetMode="External"/><Relationship Id="rId5" Type="http://schemas.openxmlformats.org/officeDocument/2006/relationships/image" Target="../media/image9.png"/><Relationship Id="rId4" Type="http://schemas.openxmlformats.org/officeDocument/2006/relationships/hyperlink" Target="http://www.ixwebhosting.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mailchimp.com/2012/" TargetMode="External"/><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www.ixwebhosting.com/" TargetMode="Externa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hyperlink" Target="http://graphicburger.com/blogmagazine-flat-ui-kit/" TargetMode="External"/><Relationship Id="rId3" Type="http://schemas.openxmlformats.org/officeDocument/2006/relationships/hyperlink" Target="http://www.ixwebhosting.com/" TargetMode="External"/><Relationship Id="rId7" Type="http://schemas.openxmlformats.org/officeDocument/2006/relationships/hyperlink" Target="http://www.webdesignerdepot.com/2013/05/flat-ui-kit-free-download/" TargetMode="Externa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hyperlink" Target="http://designmodo.com/flat/" TargetMode="External"/><Relationship Id="rId5" Type="http://schemas.openxmlformats.org/officeDocument/2006/relationships/hyperlink" Target="http://designmodo.github.io/Flat-UI/" TargetMode="External"/><Relationship Id="rId4" Type="http://schemas.openxmlformats.org/officeDocument/2006/relationships/image" Target="../media/image9.png"/><Relationship Id="rId9" Type="http://schemas.openxmlformats.org/officeDocument/2006/relationships/hyperlink" Target="http://www.cssauthor.com/vertical-infinity-a-mega-flat-style-ui-kit-for-free-downloa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www.ixwebhosting.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ixwebhost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www.ixwebhosting.com/"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www.ixwebhosting.com/"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flatuicolors.com/"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www.ixwebhosting.com/"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www.triplagent.com/"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www.ixwebhosting.com/"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9F0FF"/>
        </a:solidFill>
        <a:effectLst/>
      </p:bgPr>
    </p:bg>
    <p:spTree>
      <p:nvGrpSpPr>
        <p:cNvPr id="1" name=""/>
        <p:cNvGrpSpPr/>
        <p:nvPr/>
      </p:nvGrpSpPr>
      <p:grpSpPr>
        <a:xfrm>
          <a:off x="0" y="0"/>
          <a:ext cx="0" cy="0"/>
          <a:chOff x="0" y="0"/>
          <a:chExt cx="0" cy="0"/>
        </a:xfrm>
      </p:grpSpPr>
      <p:pic>
        <p:nvPicPr>
          <p:cNvPr id="6" name="Picture 5" descr="buildings.png"/>
          <p:cNvPicPr>
            <a:picLocks noChangeAspect="1"/>
          </p:cNvPicPr>
          <p:nvPr/>
        </p:nvPicPr>
        <p:blipFill>
          <a:blip r:embed="rId2"/>
          <a:stretch>
            <a:fillRect/>
          </a:stretch>
        </p:blipFill>
        <p:spPr>
          <a:xfrm>
            <a:off x="1157040" y="2952750"/>
            <a:ext cx="7072560" cy="2190750"/>
          </a:xfrm>
          <a:prstGeom prst="rect">
            <a:avLst/>
          </a:prstGeom>
        </p:spPr>
      </p:pic>
      <p:pic>
        <p:nvPicPr>
          <p:cNvPr id="8" name="Picture 7" descr="cloud.png"/>
          <p:cNvPicPr>
            <a:picLocks noChangeAspect="1"/>
          </p:cNvPicPr>
          <p:nvPr/>
        </p:nvPicPr>
        <p:blipFill>
          <a:blip r:embed="rId3"/>
          <a:stretch>
            <a:fillRect/>
          </a:stretch>
        </p:blipFill>
        <p:spPr>
          <a:xfrm>
            <a:off x="1600200" y="1951919"/>
            <a:ext cx="6781800" cy="1915231"/>
          </a:xfrm>
          <a:prstGeom prst="rect">
            <a:avLst/>
          </a:prstGeom>
        </p:spPr>
      </p:pic>
      <p:pic>
        <p:nvPicPr>
          <p:cNvPr id="9" name="Picture 8" descr="cloud2.png"/>
          <p:cNvPicPr>
            <a:picLocks noChangeAspect="1"/>
          </p:cNvPicPr>
          <p:nvPr/>
        </p:nvPicPr>
        <p:blipFill>
          <a:blip r:embed="rId4"/>
          <a:stretch>
            <a:fillRect/>
          </a:stretch>
        </p:blipFill>
        <p:spPr>
          <a:xfrm>
            <a:off x="872197" y="971550"/>
            <a:ext cx="7010400" cy="1041018"/>
          </a:xfrm>
          <a:prstGeom prst="rect">
            <a:avLst/>
          </a:prstGeom>
        </p:spPr>
      </p:pic>
      <p:pic>
        <p:nvPicPr>
          <p:cNvPr id="10" name="Picture 9" descr="title.png"/>
          <p:cNvPicPr>
            <a:picLocks noChangeAspect="1"/>
          </p:cNvPicPr>
          <p:nvPr/>
        </p:nvPicPr>
        <p:blipFill>
          <a:blip r:embed="rId5"/>
          <a:stretch>
            <a:fillRect/>
          </a:stretch>
        </p:blipFill>
        <p:spPr>
          <a:xfrm>
            <a:off x="2568000" y="742950"/>
            <a:ext cx="4008000" cy="656941"/>
          </a:xfrm>
          <a:prstGeom prst="rect">
            <a:avLst/>
          </a:prstGeom>
        </p:spPr>
      </p:pic>
      <p:sp>
        <p:nvSpPr>
          <p:cNvPr id="11" name="TextBox 10"/>
          <p:cNvSpPr txBox="1"/>
          <p:nvPr/>
        </p:nvSpPr>
        <p:spPr>
          <a:xfrm>
            <a:off x="3386797" y="1891967"/>
            <a:ext cx="1981200" cy="533400"/>
          </a:xfrm>
          <a:prstGeom prst="rect">
            <a:avLst/>
          </a:prstGeom>
          <a:noFill/>
        </p:spPr>
        <p:txBody>
          <a:bodyPr wrap="square" rtlCol="0">
            <a:spAutoFit/>
          </a:bodyPr>
          <a:lstStyle/>
          <a:p>
            <a:r>
              <a:rPr lang="zh-CN" altLang="en-US" sz="2800" dirty="0">
                <a:solidFill>
                  <a:srgbClr val="2BAACD"/>
                </a:solidFill>
                <a:latin typeface="微软雅黑" panose="020B0503020204020204" pitchFamily="34" charset="-122"/>
                <a:ea typeface="微软雅黑" panose="020B0503020204020204" pitchFamily="34" charset="-122"/>
                <a:cs typeface="Open Sans" pitchFamily="34" charset="0"/>
              </a:rPr>
              <a:t>音乐播放器</a:t>
            </a:r>
            <a:endParaRPr lang="en-US" sz="2800" dirty="0">
              <a:solidFill>
                <a:srgbClr val="2BAACD"/>
              </a:solidFill>
              <a:latin typeface="微软雅黑" panose="020B0503020204020204" pitchFamily="34" charset="-122"/>
              <a:ea typeface="微软雅黑" panose="020B0503020204020204" pitchFamily="34" charset="-122"/>
              <a:cs typeface="Open Sans"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95800" y="0"/>
            <a:ext cx="4648200" cy="5143500"/>
          </a:xfrm>
          <a:prstGeom prst="rect">
            <a:avLst/>
          </a:prstGeom>
          <a:solidFill>
            <a:srgbClr val="B0C73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0"/>
            <a:ext cx="4572000" cy="5143500"/>
          </a:xfrm>
          <a:prstGeom prst="rect">
            <a:avLst/>
          </a:prstGeom>
          <a:solidFill>
            <a:srgbClr val="F556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4" name="Isosceles Triangle 3"/>
          <p:cNvSpPr/>
          <p:nvPr/>
        </p:nvSpPr>
        <p:spPr>
          <a:xfrm rot="5400000">
            <a:off x="4523579" y="2473216"/>
            <a:ext cx="228600" cy="197070"/>
          </a:xfrm>
          <a:prstGeom prst="triangle">
            <a:avLst/>
          </a:prstGeom>
          <a:solidFill>
            <a:srgbClr val="F55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28600" y="2006874"/>
            <a:ext cx="4038600" cy="1361911"/>
          </a:xfrm>
          <a:prstGeom prst="rect">
            <a:avLst/>
          </a:prstGeom>
          <a:noFill/>
        </p:spPr>
        <p:txBody>
          <a:bodyPr wrap="square" rtlCol="0">
            <a:spAutoFit/>
          </a:bodyPr>
          <a:lstStyle/>
          <a:p>
            <a:pPr>
              <a:lnSpc>
                <a:spcPts val="5400"/>
              </a:lnSpc>
            </a:pPr>
            <a:r>
              <a:rPr lang="en-US" sz="4400" b="1" spc="50" dirty="0">
                <a:solidFill>
                  <a:schemeClr val="bg1"/>
                </a:solidFill>
                <a:latin typeface="Georgia" pitchFamily="18" charset="0"/>
                <a:ea typeface="Arvo" pitchFamily="2" charset="0"/>
              </a:rPr>
              <a:t>UPPERCASE</a:t>
            </a:r>
          </a:p>
          <a:p>
            <a:pPr>
              <a:lnSpc>
                <a:spcPts val="4500"/>
              </a:lnSpc>
            </a:pPr>
            <a:r>
              <a:rPr lang="en-US" sz="6000" b="1" dirty="0">
                <a:solidFill>
                  <a:schemeClr val="bg1"/>
                </a:solidFill>
                <a:latin typeface="Georgia" pitchFamily="18" charset="0"/>
                <a:ea typeface="Arvo" pitchFamily="2" charset="0"/>
              </a:rPr>
              <a:t>LETTERS</a:t>
            </a:r>
          </a:p>
        </p:txBody>
      </p:sp>
      <p:pic>
        <p:nvPicPr>
          <p:cNvPr id="8" name="Picture 7" descr="wistia.png"/>
          <p:cNvPicPr>
            <a:picLocks noChangeAspect="1"/>
          </p:cNvPicPr>
          <p:nvPr/>
        </p:nvPicPr>
        <p:blipFill>
          <a:blip r:embed="rId2"/>
          <a:stretch>
            <a:fillRect/>
          </a:stretch>
        </p:blipFill>
        <p:spPr>
          <a:xfrm>
            <a:off x="4915906" y="742950"/>
            <a:ext cx="3847094" cy="2562225"/>
          </a:xfrm>
          <a:prstGeom prst="rect">
            <a:avLst/>
          </a:prstGeom>
        </p:spPr>
      </p:pic>
      <p:pic>
        <p:nvPicPr>
          <p:cNvPr id="10" name="Picture 9" descr="link3.png"/>
          <p:cNvPicPr>
            <a:picLocks noChangeAspect="1"/>
          </p:cNvPicPr>
          <p:nvPr/>
        </p:nvPicPr>
        <p:blipFill>
          <a:blip r:embed="rId3"/>
          <a:srcRect r="17455"/>
          <a:stretch>
            <a:fillRect/>
          </a:stretch>
        </p:blipFill>
        <p:spPr>
          <a:xfrm>
            <a:off x="5098595" y="3943350"/>
            <a:ext cx="432441" cy="171450"/>
          </a:xfrm>
          <a:prstGeom prst="rect">
            <a:avLst/>
          </a:prstGeom>
        </p:spPr>
      </p:pic>
      <p:sp>
        <p:nvSpPr>
          <p:cNvPr id="9" name="TextBox 8"/>
          <p:cNvSpPr txBox="1"/>
          <p:nvPr/>
        </p:nvSpPr>
        <p:spPr>
          <a:xfrm>
            <a:off x="5029200" y="3409950"/>
            <a:ext cx="3962400" cy="766877"/>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Use uppercase characters to demarcate navigation items and key headlines from the other elements.   </a:t>
            </a:r>
          </a:p>
          <a:p>
            <a:pPr>
              <a:lnSpc>
                <a:spcPts val="1800"/>
              </a:lnSpc>
            </a:pPr>
            <a:r>
              <a:rPr lang="en-US" sz="1200" dirty="0">
                <a:solidFill>
                  <a:schemeClr val="bg1"/>
                </a:solidFill>
                <a:latin typeface="Open Sans" pitchFamily="34" charset="0"/>
                <a:ea typeface="Open Sans" pitchFamily="34" charset="0"/>
                <a:cs typeface="Open Sans" pitchFamily="34" charset="0"/>
              </a:rPr>
              <a:t>            has been doing this and you should too!</a:t>
            </a: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a:hlinkClick r:id="rId6"/>
          </p:cNvPr>
          <p:cNvSpPr txBox="1"/>
          <p:nvPr/>
        </p:nvSpPr>
        <p:spPr>
          <a:xfrm>
            <a:off x="5004708" y="3886787"/>
            <a:ext cx="770164"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Wistia</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1AC3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E4C23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1AC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57200" y="1962150"/>
            <a:ext cx="3810000" cy="1323439"/>
          </a:xfrm>
          <a:prstGeom prst="rect">
            <a:avLst/>
          </a:prstGeom>
          <a:noFill/>
        </p:spPr>
        <p:txBody>
          <a:bodyPr wrap="square" rtlCol="0">
            <a:spAutoFit/>
          </a:bodyPr>
          <a:lstStyle/>
          <a:p>
            <a:pPr>
              <a:lnSpc>
                <a:spcPts val="3200"/>
              </a:lnSpc>
            </a:pPr>
            <a:r>
              <a:rPr lang="en-US" sz="4200" spc="50" dirty="0">
                <a:solidFill>
                  <a:schemeClr val="bg1"/>
                </a:solidFill>
                <a:latin typeface="Georgia" pitchFamily="18" charset="0"/>
                <a:ea typeface="Arvo" pitchFamily="2" charset="0"/>
              </a:rPr>
              <a:t>WHITE TEXT </a:t>
            </a:r>
          </a:p>
          <a:p>
            <a:pPr>
              <a:lnSpc>
                <a:spcPts val="3200"/>
              </a:lnSpc>
            </a:pPr>
            <a:r>
              <a:rPr lang="en-US" sz="3300" spc="50" dirty="0">
                <a:solidFill>
                  <a:schemeClr val="bg1"/>
                </a:solidFill>
                <a:latin typeface="Georgia" pitchFamily="18" charset="0"/>
                <a:ea typeface="Arvo" pitchFamily="2" charset="0"/>
              </a:rPr>
              <a:t>OVER COLORED </a:t>
            </a:r>
          </a:p>
          <a:p>
            <a:pPr>
              <a:lnSpc>
                <a:spcPts val="3200"/>
              </a:lnSpc>
            </a:pPr>
            <a:r>
              <a:rPr lang="en-US" sz="3000" b="1" spc="50" dirty="0">
                <a:solidFill>
                  <a:schemeClr val="bg1"/>
                </a:solidFill>
                <a:latin typeface="Georgia" pitchFamily="18" charset="0"/>
                <a:ea typeface="Arvo" pitchFamily="2" charset="0"/>
              </a:rPr>
              <a:t>BACKGROUNDS</a:t>
            </a:r>
          </a:p>
        </p:txBody>
      </p:sp>
      <p:pic>
        <p:nvPicPr>
          <p:cNvPr id="11" name="Picture 10" descr="link5.png"/>
          <p:cNvPicPr>
            <a:picLocks noChangeAspect="1"/>
          </p:cNvPicPr>
          <p:nvPr/>
        </p:nvPicPr>
        <p:blipFill>
          <a:blip r:embed="rId2"/>
          <a:srcRect r="7385"/>
          <a:stretch>
            <a:fillRect/>
          </a:stretch>
        </p:blipFill>
        <p:spPr>
          <a:xfrm>
            <a:off x="7326631" y="3948792"/>
            <a:ext cx="1146805" cy="171450"/>
          </a:xfrm>
          <a:prstGeom prst="rect">
            <a:avLst/>
          </a:prstGeom>
        </p:spPr>
      </p:pic>
      <p:sp>
        <p:nvSpPr>
          <p:cNvPr id="9" name="TextBox 8"/>
          <p:cNvSpPr txBox="1"/>
          <p:nvPr/>
        </p:nvSpPr>
        <p:spPr>
          <a:xfrm>
            <a:off x="5029200" y="3409950"/>
            <a:ext cx="4114800" cy="1015663"/>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Another popular technique to make your flat design stand out is to use white text over a flat background cover or a picture background. </a:t>
            </a:r>
          </a:p>
          <a:p>
            <a:pPr>
              <a:lnSpc>
                <a:spcPts val="1800"/>
              </a:lnSpc>
            </a:pPr>
            <a:r>
              <a:rPr lang="en-US" sz="1200" dirty="0">
                <a:solidFill>
                  <a:schemeClr val="bg1"/>
                </a:solidFill>
                <a:latin typeface="Open Sans" pitchFamily="34" charset="0"/>
                <a:ea typeface="Open Sans" pitchFamily="34" charset="0"/>
                <a:cs typeface="Open Sans" pitchFamily="34" charset="0"/>
              </a:rPr>
              <a:t>masters this trend!</a:t>
            </a:r>
          </a:p>
        </p:txBody>
      </p:sp>
      <p:pic>
        <p:nvPicPr>
          <p:cNvPr id="10" name="Picture 9" descr="whiltecolor_graphic.png"/>
          <p:cNvPicPr>
            <a:picLocks noChangeAspect="1"/>
          </p:cNvPicPr>
          <p:nvPr/>
        </p:nvPicPr>
        <p:blipFill>
          <a:blip r:embed="rId3"/>
          <a:stretch>
            <a:fillRect/>
          </a:stretch>
        </p:blipFill>
        <p:spPr>
          <a:xfrm>
            <a:off x="4960211" y="514350"/>
            <a:ext cx="3726589" cy="2845891"/>
          </a:xfrm>
          <a:prstGeom prst="rect">
            <a:avLst/>
          </a:prstGeom>
        </p:spPr>
      </p:pic>
      <p:pic>
        <p:nvPicPr>
          <p:cNvPr id="12" name="Picture 11"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3" name="TextBox 12">
            <a:hlinkClick r:id="rId6"/>
          </p:cNvPr>
          <p:cNvSpPr txBox="1"/>
          <p:nvPr/>
        </p:nvSpPr>
        <p:spPr>
          <a:xfrm>
            <a:off x="7239000" y="3894951"/>
            <a:ext cx="152400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Playground Inc.</a:t>
            </a:r>
            <a:endParaRPr lang="en-US" sz="1200" dirty="0">
              <a:latin typeface="Open Sans" pitchFamily="34" charset="0"/>
              <a:ea typeface="Open Sans" pitchFamily="34" charset="0"/>
              <a:cs typeface="Open Sans" pitchFamily="34" charset="0"/>
            </a:endParaRPr>
          </a:p>
        </p:txBody>
      </p:sp>
      <p:sp>
        <p:nvSpPr>
          <p:cNvPr id="14" name="TextBox 13"/>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F556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15C8A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F55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2114550"/>
            <a:ext cx="4038600" cy="1333250"/>
          </a:xfrm>
          <a:prstGeom prst="rect">
            <a:avLst/>
          </a:prstGeom>
          <a:noFill/>
        </p:spPr>
        <p:txBody>
          <a:bodyPr wrap="square" rtlCol="0">
            <a:spAutoFit/>
          </a:bodyPr>
          <a:lstStyle/>
          <a:p>
            <a:pPr>
              <a:lnSpc>
                <a:spcPts val="4800"/>
              </a:lnSpc>
            </a:pPr>
            <a:r>
              <a:rPr lang="en-US" sz="6000" spc="50" dirty="0">
                <a:solidFill>
                  <a:schemeClr val="bg1"/>
                </a:solidFill>
                <a:latin typeface="Georgia" pitchFamily="18" charset="0"/>
                <a:ea typeface="Arvo" pitchFamily="2" charset="0"/>
              </a:rPr>
              <a:t>VECTORS</a:t>
            </a:r>
            <a:r>
              <a:rPr lang="en-US" sz="4400" spc="50" dirty="0">
                <a:solidFill>
                  <a:schemeClr val="bg1"/>
                </a:solidFill>
                <a:latin typeface="Georgia" pitchFamily="18" charset="0"/>
                <a:ea typeface="Arvo" pitchFamily="2" charset="0"/>
              </a:rPr>
              <a:t> </a:t>
            </a:r>
          </a:p>
          <a:p>
            <a:pPr>
              <a:lnSpc>
                <a:spcPts val="4800"/>
              </a:lnSpc>
            </a:pPr>
            <a:r>
              <a:rPr lang="en-US" sz="5200" spc="50" dirty="0">
                <a:solidFill>
                  <a:schemeClr val="bg1"/>
                </a:solidFill>
                <a:latin typeface="Georgia" pitchFamily="18" charset="0"/>
                <a:ea typeface="Arvo" pitchFamily="2" charset="0"/>
              </a:rPr>
              <a:t>ARE COOL</a:t>
            </a:r>
            <a:r>
              <a:rPr lang="en-US" sz="5200" b="1" spc="50" dirty="0">
                <a:solidFill>
                  <a:schemeClr val="bg1"/>
                </a:solidFill>
                <a:latin typeface="Georgia" pitchFamily="18" charset="0"/>
                <a:ea typeface="Arvo" pitchFamily="2" charset="0"/>
              </a:rPr>
              <a:t>!</a:t>
            </a:r>
          </a:p>
        </p:txBody>
      </p:sp>
      <p:pic>
        <p:nvPicPr>
          <p:cNvPr id="8" name="Picture 7" descr="vectorarecool.png"/>
          <p:cNvPicPr>
            <a:picLocks noChangeAspect="1"/>
          </p:cNvPicPr>
          <p:nvPr/>
        </p:nvPicPr>
        <p:blipFill>
          <a:blip r:embed="rId2"/>
          <a:stretch>
            <a:fillRect/>
          </a:stretch>
        </p:blipFill>
        <p:spPr>
          <a:xfrm>
            <a:off x="4953000" y="523875"/>
            <a:ext cx="3779209" cy="2886075"/>
          </a:xfrm>
          <a:prstGeom prst="rect">
            <a:avLst/>
          </a:prstGeom>
        </p:spPr>
      </p:pic>
      <p:pic>
        <p:nvPicPr>
          <p:cNvPr id="10" name="Picture 9" descr="link6.png"/>
          <p:cNvPicPr>
            <a:picLocks noChangeAspect="1"/>
          </p:cNvPicPr>
          <p:nvPr/>
        </p:nvPicPr>
        <p:blipFill>
          <a:blip r:embed="rId3"/>
          <a:srcRect r="7385"/>
          <a:stretch>
            <a:fillRect/>
          </a:stretch>
        </p:blipFill>
        <p:spPr>
          <a:xfrm>
            <a:off x="7038152" y="3867150"/>
            <a:ext cx="1146813" cy="171450"/>
          </a:xfrm>
          <a:prstGeom prst="rect">
            <a:avLst/>
          </a:prstGeom>
        </p:spPr>
      </p:pic>
      <p:sp>
        <p:nvSpPr>
          <p:cNvPr id="9" name="TextBox 8"/>
          <p:cNvSpPr txBox="1"/>
          <p:nvPr/>
        </p:nvSpPr>
        <p:spPr>
          <a:xfrm>
            <a:off x="5029200" y="3409950"/>
            <a:ext cx="3886200" cy="707886"/>
          </a:xfrm>
          <a:prstGeom prst="rect">
            <a:avLst/>
          </a:prstGeom>
          <a:noFill/>
        </p:spPr>
        <p:txBody>
          <a:bodyPr wrap="square" rtlCol="0">
            <a:spAutoFit/>
          </a:bodyPr>
          <a:lstStyle/>
          <a:p>
            <a:pPr>
              <a:lnSpc>
                <a:spcPts val="1600"/>
              </a:lnSpc>
            </a:pPr>
            <a:r>
              <a:rPr lang="en-US" sz="1200" dirty="0">
                <a:solidFill>
                  <a:schemeClr val="bg1"/>
                </a:solidFill>
                <a:latin typeface="Open Sans" pitchFamily="34" charset="0"/>
                <a:ea typeface="Open Sans" pitchFamily="34" charset="0"/>
                <a:cs typeface="Open Sans" pitchFamily="34" charset="0"/>
              </a:rPr>
              <a:t>Vectors are constructed using geometrical shapes and distinct colors; and are best suited for artwork on flat designs. Here’s how                               used it.</a:t>
            </a: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a:hlinkClick r:id="rId6"/>
          </p:cNvPr>
          <p:cNvSpPr txBox="1"/>
          <p:nvPr/>
        </p:nvSpPr>
        <p:spPr>
          <a:xfrm>
            <a:off x="6966856" y="3812727"/>
            <a:ext cx="1491344" cy="283023"/>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Lorenzo Verzini</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6BD1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6E19B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E6B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09600" y="2038350"/>
            <a:ext cx="3352800" cy="1374735"/>
          </a:xfrm>
          <a:prstGeom prst="rect">
            <a:avLst/>
          </a:prstGeom>
          <a:noFill/>
        </p:spPr>
        <p:txBody>
          <a:bodyPr wrap="square" rtlCol="0">
            <a:spAutoFit/>
          </a:bodyPr>
          <a:lstStyle/>
          <a:p>
            <a:pPr>
              <a:lnSpc>
                <a:spcPts val="4500"/>
              </a:lnSpc>
            </a:pPr>
            <a:r>
              <a:rPr lang="en-US" sz="6000" spc="50" dirty="0">
                <a:solidFill>
                  <a:schemeClr val="bg1"/>
                </a:solidFill>
                <a:latin typeface="Georgia" pitchFamily="18" charset="0"/>
                <a:ea typeface="Arvo" pitchFamily="2" charset="0"/>
              </a:rPr>
              <a:t>SUBTLE</a:t>
            </a:r>
          </a:p>
          <a:p>
            <a:pPr>
              <a:lnSpc>
                <a:spcPts val="2000"/>
              </a:lnSpc>
            </a:pPr>
            <a:r>
              <a:rPr lang="en-US" sz="2600" b="1" spc="100" dirty="0">
                <a:solidFill>
                  <a:schemeClr val="bg1"/>
                </a:solidFill>
                <a:latin typeface="Georgia" pitchFamily="18" charset="0"/>
                <a:ea typeface="Arvo" pitchFamily="2" charset="0"/>
              </a:rPr>
              <a:t>BACKGROUNDS</a:t>
            </a:r>
          </a:p>
          <a:p>
            <a:pPr>
              <a:lnSpc>
                <a:spcPts val="3500"/>
              </a:lnSpc>
            </a:pPr>
            <a:r>
              <a:rPr lang="en-US" sz="4000" dirty="0">
                <a:solidFill>
                  <a:schemeClr val="bg1"/>
                </a:solidFill>
                <a:latin typeface="Georgia" pitchFamily="18" charset="0"/>
                <a:ea typeface="Arvo" pitchFamily="2" charset="0"/>
              </a:rPr>
              <a:t>STILL RULE!</a:t>
            </a:r>
          </a:p>
        </p:txBody>
      </p:sp>
      <p:pic>
        <p:nvPicPr>
          <p:cNvPr id="8" name="Picture 7" descr="suvtle-bg.png"/>
          <p:cNvPicPr>
            <a:picLocks noChangeAspect="1"/>
          </p:cNvPicPr>
          <p:nvPr/>
        </p:nvPicPr>
        <p:blipFill>
          <a:blip r:embed="rId3"/>
          <a:stretch>
            <a:fillRect/>
          </a:stretch>
        </p:blipFill>
        <p:spPr>
          <a:xfrm>
            <a:off x="4953000" y="590550"/>
            <a:ext cx="3836221" cy="2552700"/>
          </a:xfrm>
          <a:prstGeom prst="rect">
            <a:avLst/>
          </a:prstGeom>
        </p:spPr>
      </p:pic>
      <p:pic>
        <p:nvPicPr>
          <p:cNvPr id="10" name="Picture 9" descr="link7.png"/>
          <p:cNvPicPr>
            <a:picLocks noChangeAspect="1"/>
          </p:cNvPicPr>
          <p:nvPr/>
        </p:nvPicPr>
        <p:blipFill>
          <a:blip r:embed="rId4"/>
          <a:srcRect r="15484"/>
          <a:stretch>
            <a:fillRect/>
          </a:stretch>
        </p:blipFill>
        <p:spPr>
          <a:xfrm>
            <a:off x="5097236" y="4291694"/>
            <a:ext cx="499110" cy="171450"/>
          </a:xfrm>
          <a:prstGeom prst="rect">
            <a:avLst/>
          </a:prstGeom>
        </p:spPr>
      </p:pic>
      <p:sp>
        <p:nvSpPr>
          <p:cNvPr id="9" name="TextBox 8"/>
          <p:cNvSpPr txBox="1"/>
          <p:nvPr/>
        </p:nvSpPr>
        <p:spPr>
          <a:xfrm>
            <a:off x="5029200" y="3306455"/>
            <a:ext cx="3962400" cy="1246495"/>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For those of you who can’t do without heavy content, try and make visually impactful background. On this, give away the content you want to offer using contrasting colors. A very good example of this is</a:t>
            </a:r>
          </a:p>
          <a:p>
            <a:pPr>
              <a:lnSpc>
                <a:spcPts val="1800"/>
              </a:lnSpc>
            </a:pPr>
            <a:r>
              <a:rPr lang="en-US" sz="1200" dirty="0">
                <a:solidFill>
                  <a:schemeClr val="bg1"/>
                </a:solidFill>
                <a:latin typeface="Open Sans" pitchFamily="34" charset="0"/>
                <a:ea typeface="Open Sans" pitchFamily="34" charset="0"/>
                <a:cs typeface="Open Sans" pitchFamily="34" charset="0"/>
              </a:rPr>
              <a:t>             .</a:t>
            </a:r>
          </a:p>
        </p:txBody>
      </p:sp>
      <p:pic>
        <p:nvPicPr>
          <p:cNvPr id="11" name="Picture 10"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2" name="TextBox 11">
            <a:hlinkClick r:id="rId7"/>
          </p:cNvPr>
          <p:cNvSpPr txBox="1"/>
          <p:nvPr/>
        </p:nvSpPr>
        <p:spPr>
          <a:xfrm>
            <a:off x="5012872" y="4243295"/>
            <a:ext cx="68580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OnSite</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0"/>
            <a:ext cx="4648200" cy="5143500"/>
          </a:xfrm>
          <a:prstGeom prst="rect">
            <a:avLst/>
          </a:prstGeom>
          <a:solidFill>
            <a:srgbClr val="18CDE8"/>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mexico.png"/>
          <p:cNvPicPr>
            <a:picLocks noChangeAspect="1"/>
          </p:cNvPicPr>
          <p:nvPr/>
        </p:nvPicPr>
        <p:blipFill>
          <a:blip r:embed="rId2"/>
          <a:stretch>
            <a:fillRect/>
          </a:stretch>
        </p:blipFill>
        <p:spPr>
          <a:xfrm>
            <a:off x="4495800" y="196150"/>
            <a:ext cx="4724400" cy="3851976"/>
          </a:xfrm>
          <a:prstGeom prst="rect">
            <a:avLst/>
          </a:prstGeom>
        </p:spPr>
      </p:pic>
      <p:sp>
        <p:nvSpPr>
          <p:cNvPr id="4" name="Isosceles Triangle 3"/>
          <p:cNvSpPr/>
          <p:nvPr/>
        </p:nvSpPr>
        <p:spPr>
          <a:xfrm rot="5400000">
            <a:off x="4539907" y="2473216"/>
            <a:ext cx="228600" cy="197070"/>
          </a:xfrm>
          <a:prstGeom prst="triangle">
            <a:avLst/>
          </a:prstGeom>
          <a:solidFill>
            <a:srgbClr val="E55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0" y="0"/>
            <a:ext cx="4572000" cy="5143500"/>
          </a:xfrm>
          <a:prstGeom prst="rect">
            <a:avLst/>
          </a:prstGeom>
          <a:solidFill>
            <a:srgbClr val="E5594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762000" y="2190750"/>
            <a:ext cx="3124200" cy="1142415"/>
          </a:xfrm>
          <a:prstGeom prst="rect">
            <a:avLst/>
          </a:prstGeom>
          <a:noFill/>
        </p:spPr>
        <p:txBody>
          <a:bodyPr wrap="square" rtlCol="0">
            <a:spAutoFit/>
          </a:bodyPr>
          <a:lstStyle/>
          <a:p>
            <a:pPr>
              <a:lnSpc>
                <a:spcPts val="4000"/>
              </a:lnSpc>
            </a:pPr>
            <a:r>
              <a:rPr lang="en-US" sz="6600" b="1" spc="50" dirty="0">
                <a:solidFill>
                  <a:schemeClr val="bg1"/>
                </a:solidFill>
                <a:latin typeface="Georgia" pitchFamily="18" charset="0"/>
                <a:ea typeface="Arvo" pitchFamily="2" charset="0"/>
              </a:rPr>
              <a:t>BIG </a:t>
            </a:r>
            <a:r>
              <a:rPr lang="en-US" sz="6600" b="1" dirty="0">
                <a:solidFill>
                  <a:schemeClr val="bg1"/>
                </a:solidFill>
                <a:latin typeface="Georgia" pitchFamily="18" charset="0"/>
                <a:ea typeface="Arvo" pitchFamily="2" charset="0"/>
              </a:rPr>
              <a:t>IS </a:t>
            </a:r>
            <a:r>
              <a:rPr lang="en-US" sz="4800" b="1" dirty="0">
                <a:solidFill>
                  <a:schemeClr val="bg1"/>
                </a:solidFill>
                <a:latin typeface="Georgia" pitchFamily="18" charset="0"/>
                <a:ea typeface="Arvo" pitchFamily="2" charset="0"/>
              </a:rPr>
              <a:t>BETTER!</a:t>
            </a:r>
          </a:p>
        </p:txBody>
      </p:sp>
      <p:pic>
        <p:nvPicPr>
          <p:cNvPr id="9" name="Picture 8" descr="bigb.png"/>
          <p:cNvPicPr>
            <a:picLocks noChangeAspect="1"/>
          </p:cNvPicPr>
          <p:nvPr/>
        </p:nvPicPr>
        <p:blipFill>
          <a:blip r:embed="rId3"/>
          <a:stretch>
            <a:fillRect/>
          </a:stretch>
        </p:blipFill>
        <p:spPr>
          <a:xfrm>
            <a:off x="4953000" y="940500"/>
            <a:ext cx="3962400" cy="2621850"/>
          </a:xfrm>
          <a:prstGeom prst="rect">
            <a:avLst/>
          </a:prstGeom>
        </p:spPr>
      </p:pic>
      <p:sp>
        <p:nvSpPr>
          <p:cNvPr id="10" name="TextBox 9"/>
          <p:cNvSpPr txBox="1"/>
          <p:nvPr/>
        </p:nvSpPr>
        <p:spPr>
          <a:xfrm>
            <a:off x="5029200" y="3675798"/>
            <a:ext cx="3733800" cy="766877"/>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Use huge page elements, and space them out well. This gives your page a ‘minimal’ look, which suits your flat design.</a:t>
            </a: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20A24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E13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E1352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609600" y="1962150"/>
            <a:ext cx="3276600" cy="1618392"/>
          </a:xfrm>
          <a:prstGeom prst="rect">
            <a:avLst/>
          </a:prstGeom>
          <a:noFill/>
        </p:spPr>
        <p:txBody>
          <a:bodyPr wrap="square" rtlCol="0">
            <a:spAutoFit/>
          </a:bodyPr>
          <a:lstStyle/>
          <a:p>
            <a:pPr>
              <a:lnSpc>
                <a:spcPts val="4200"/>
              </a:lnSpc>
            </a:pPr>
            <a:r>
              <a:rPr lang="en-US" sz="5400" b="1" spc="50" dirty="0">
                <a:solidFill>
                  <a:schemeClr val="bg1"/>
                </a:solidFill>
                <a:latin typeface="Georgia" pitchFamily="18" charset="0"/>
                <a:ea typeface="Arvo" pitchFamily="2" charset="0"/>
              </a:rPr>
              <a:t>THROW</a:t>
            </a:r>
          </a:p>
          <a:p>
            <a:pPr>
              <a:lnSpc>
                <a:spcPts val="4200"/>
              </a:lnSpc>
            </a:pPr>
            <a:r>
              <a:rPr lang="en-US" sz="5000" b="1" spc="50" dirty="0">
                <a:solidFill>
                  <a:schemeClr val="bg1"/>
                </a:solidFill>
                <a:latin typeface="Georgia" pitchFamily="18" charset="0"/>
                <a:ea typeface="Arvo" pitchFamily="2" charset="0"/>
              </a:rPr>
              <a:t>IN SOME </a:t>
            </a:r>
          </a:p>
          <a:p>
            <a:pPr>
              <a:lnSpc>
                <a:spcPts val="3500"/>
              </a:lnSpc>
            </a:pPr>
            <a:r>
              <a:rPr lang="en-US" sz="4500" b="1" spc="50" dirty="0">
                <a:solidFill>
                  <a:schemeClr val="bg1"/>
                </a:solidFill>
                <a:latin typeface="Georgia" pitchFamily="18" charset="0"/>
                <a:ea typeface="Arvo" pitchFamily="2" charset="0"/>
              </a:rPr>
              <a:t>EFFECTS!</a:t>
            </a:r>
            <a:endParaRPr lang="en-US" sz="4500" b="1" dirty="0">
              <a:solidFill>
                <a:schemeClr val="bg1"/>
              </a:solidFill>
              <a:latin typeface="Georgia" pitchFamily="18" charset="0"/>
              <a:ea typeface="Arvo" pitchFamily="2" charset="0"/>
            </a:endParaRPr>
          </a:p>
        </p:txBody>
      </p:sp>
      <p:pic>
        <p:nvPicPr>
          <p:cNvPr id="8" name="Picture 7" descr="la.png"/>
          <p:cNvPicPr>
            <a:picLocks noChangeAspect="1"/>
          </p:cNvPicPr>
          <p:nvPr/>
        </p:nvPicPr>
        <p:blipFill>
          <a:blip r:embed="rId2"/>
          <a:stretch>
            <a:fillRect/>
          </a:stretch>
        </p:blipFill>
        <p:spPr>
          <a:xfrm>
            <a:off x="4853353" y="523875"/>
            <a:ext cx="4138247" cy="3038475"/>
          </a:xfrm>
          <a:prstGeom prst="rect">
            <a:avLst/>
          </a:prstGeom>
        </p:spPr>
      </p:pic>
      <p:pic>
        <p:nvPicPr>
          <p:cNvPr id="10" name="Picture 9" descr="link8.png"/>
          <p:cNvPicPr>
            <a:picLocks noChangeAspect="1"/>
          </p:cNvPicPr>
          <p:nvPr/>
        </p:nvPicPr>
        <p:blipFill>
          <a:blip r:embed="rId3"/>
          <a:srcRect r="8276"/>
          <a:stretch>
            <a:fillRect/>
          </a:stretch>
        </p:blipFill>
        <p:spPr>
          <a:xfrm>
            <a:off x="7130135" y="4090886"/>
            <a:ext cx="1005089" cy="170034"/>
          </a:xfrm>
          <a:prstGeom prst="rect">
            <a:avLst/>
          </a:prstGeom>
        </p:spPr>
      </p:pic>
      <p:sp>
        <p:nvSpPr>
          <p:cNvPr id="9" name="TextBox 8"/>
          <p:cNvSpPr txBox="1"/>
          <p:nvPr/>
        </p:nvSpPr>
        <p:spPr>
          <a:xfrm>
            <a:off x="5029200" y="3552767"/>
            <a:ext cx="3962400" cy="784830"/>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Create transitions and other effects using HTML5 and CSS3 to make your website look simple and yet a visual spectacle. Here’s how                           used it.</a:t>
            </a:r>
          </a:p>
        </p:txBody>
      </p:sp>
      <p:pic>
        <p:nvPicPr>
          <p:cNvPr id="11" name="Picture 10"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2" name="TextBox 11">
            <a:hlinkClick r:id="rId6"/>
          </p:cNvPr>
          <p:cNvSpPr txBox="1"/>
          <p:nvPr/>
        </p:nvSpPr>
        <p:spPr>
          <a:xfrm>
            <a:off x="7053944" y="4047351"/>
            <a:ext cx="1328056"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Le Rockwood</a:t>
            </a:r>
            <a:endParaRPr lang="en-US" sz="1200" dirty="0">
              <a:latin typeface="Open Sans" pitchFamily="34" charset="0"/>
              <a:ea typeface="Open Sans" pitchFamily="34" charset="0"/>
              <a:cs typeface="Open Sans" pitchFamily="34" charset="0"/>
            </a:endParaRPr>
          </a:p>
        </p:txBody>
      </p:sp>
      <p:sp>
        <p:nvSpPr>
          <p:cNvPr id="13" name="TextBox 12"/>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01ABC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EC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EC12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457200" y="2051015"/>
            <a:ext cx="3733800" cy="993605"/>
          </a:xfrm>
          <a:prstGeom prst="rect">
            <a:avLst/>
          </a:prstGeom>
          <a:noFill/>
        </p:spPr>
        <p:txBody>
          <a:bodyPr wrap="square" rtlCol="0">
            <a:spAutoFit/>
          </a:bodyPr>
          <a:lstStyle/>
          <a:p>
            <a:pPr>
              <a:lnSpc>
                <a:spcPts val="3500"/>
              </a:lnSpc>
            </a:pPr>
            <a:r>
              <a:rPr lang="en-US" sz="3500" b="1" spc="50" dirty="0">
                <a:solidFill>
                  <a:schemeClr val="bg1"/>
                </a:solidFill>
                <a:latin typeface="Georgia" pitchFamily="18" charset="0"/>
                <a:ea typeface="Arvo" pitchFamily="2" charset="0"/>
              </a:rPr>
              <a:t>PANORAMA IS</a:t>
            </a:r>
          </a:p>
          <a:p>
            <a:pPr>
              <a:lnSpc>
                <a:spcPts val="3500"/>
              </a:lnSpc>
            </a:pPr>
            <a:r>
              <a:rPr lang="en-US" sz="3900" b="1" spc="100" dirty="0">
                <a:solidFill>
                  <a:schemeClr val="bg1"/>
                </a:solidFill>
                <a:latin typeface="Georgia" pitchFamily="18" charset="0"/>
                <a:ea typeface="Arvo" pitchFamily="2" charset="0"/>
              </a:rPr>
              <a:t>BEAUTIFUL!</a:t>
            </a:r>
          </a:p>
        </p:txBody>
      </p:sp>
      <p:pic>
        <p:nvPicPr>
          <p:cNvPr id="8" name="Picture 7" descr="panorama.png"/>
          <p:cNvPicPr>
            <a:picLocks noChangeAspect="1"/>
          </p:cNvPicPr>
          <p:nvPr/>
        </p:nvPicPr>
        <p:blipFill>
          <a:blip r:embed="rId2"/>
          <a:stretch>
            <a:fillRect/>
          </a:stretch>
        </p:blipFill>
        <p:spPr>
          <a:xfrm>
            <a:off x="4572000" y="23503"/>
            <a:ext cx="4648082" cy="1993075"/>
          </a:xfrm>
          <a:prstGeom prst="rect">
            <a:avLst/>
          </a:prstGeom>
        </p:spPr>
      </p:pic>
      <p:pic>
        <p:nvPicPr>
          <p:cNvPr id="9" name="Picture 8" descr="mailchimp.png"/>
          <p:cNvPicPr>
            <a:picLocks noChangeAspect="1"/>
          </p:cNvPicPr>
          <p:nvPr/>
        </p:nvPicPr>
        <p:blipFill>
          <a:blip r:embed="rId3"/>
          <a:stretch>
            <a:fillRect/>
          </a:stretch>
        </p:blipFill>
        <p:spPr>
          <a:xfrm>
            <a:off x="4953000" y="742950"/>
            <a:ext cx="3963458" cy="2400300"/>
          </a:xfrm>
          <a:prstGeom prst="rect">
            <a:avLst/>
          </a:prstGeom>
        </p:spPr>
      </p:pic>
      <p:pic>
        <p:nvPicPr>
          <p:cNvPr id="11" name="Picture 10" descr="link9.png"/>
          <p:cNvPicPr>
            <a:picLocks noChangeAspect="1"/>
          </p:cNvPicPr>
          <p:nvPr/>
        </p:nvPicPr>
        <p:blipFill>
          <a:blip r:embed="rId4"/>
          <a:srcRect r="10549"/>
          <a:stretch>
            <a:fillRect/>
          </a:stretch>
        </p:blipFill>
        <p:spPr>
          <a:xfrm>
            <a:off x="6047008" y="4212772"/>
            <a:ext cx="775325" cy="171450"/>
          </a:xfrm>
          <a:prstGeom prst="rect">
            <a:avLst/>
          </a:prstGeom>
        </p:spPr>
      </p:pic>
      <p:sp>
        <p:nvSpPr>
          <p:cNvPr id="10" name="TextBox 9"/>
          <p:cNvSpPr txBox="1"/>
          <p:nvPr/>
        </p:nvSpPr>
        <p:spPr>
          <a:xfrm>
            <a:off x="5029200" y="3218598"/>
            <a:ext cx="4038600" cy="1246495"/>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Since almost every other flat design ends up using flat colors, here’s a way to stand out: use unique panoramic photos! They serve the purpose of a centerpiece while also giving the other elements a flatter touch.                     gets it right!</a:t>
            </a:r>
          </a:p>
        </p:txBody>
      </p:sp>
      <p:pic>
        <p:nvPicPr>
          <p:cNvPr id="12" name="Picture 11"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3" name="TextBox 12">
            <a:hlinkClick r:id="rId7"/>
          </p:cNvPr>
          <p:cNvSpPr txBox="1"/>
          <p:nvPr/>
        </p:nvSpPr>
        <p:spPr>
          <a:xfrm>
            <a:off x="5946324" y="4155622"/>
            <a:ext cx="99060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MailChimp</a:t>
            </a:r>
            <a:endParaRPr lang="en-US" sz="1200" dirty="0">
              <a:latin typeface="Open Sans" pitchFamily="34" charset="0"/>
              <a:ea typeface="Open Sans" pitchFamily="34" charset="0"/>
              <a:cs typeface="Open Sans" pitchFamily="34" charset="0"/>
            </a:endParaRPr>
          </a:p>
        </p:txBody>
      </p:sp>
      <p:sp>
        <p:nvSpPr>
          <p:cNvPr id="14" name="TextBox 13"/>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89149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633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7" name="TextBox 6"/>
          <p:cNvSpPr txBox="1"/>
          <p:nvPr/>
        </p:nvSpPr>
        <p:spPr>
          <a:xfrm>
            <a:off x="609600" y="1962150"/>
            <a:ext cx="3352800" cy="1420004"/>
          </a:xfrm>
          <a:prstGeom prst="rect">
            <a:avLst/>
          </a:prstGeom>
          <a:noFill/>
        </p:spPr>
        <p:txBody>
          <a:bodyPr wrap="square" rtlCol="0">
            <a:spAutoFit/>
          </a:bodyPr>
          <a:lstStyle/>
          <a:p>
            <a:pPr>
              <a:lnSpc>
                <a:spcPts val="5400"/>
              </a:lnSpc>
            </a:pPr>
            <a:r>
              <a:rPr lang="en-US" sz="7000" b="1" spc="50" dirty="0">
                <a:solidFill>
                  <a:schemeClr val="bg1"/>
                </a:solidFill>
                <a:latin typeface="Georgia" pitchFamily="18" charset="0"/>
                <a:ea typeface="Arvo" pitchFamily="2" charset="0"/>
              </a:rPr>
              <a:t>EQUIP</a:t>
            </a:r>
          </a:p>
          <a:p>
            <a:pPr>
              <a:lnSpc>
                <a:spcPts val="5400"/>
              </a:lnSpc>
            </a:pPr>
            <a:r>
              <a:rPr lang="en-US" sz="3900" b="1" spc="50" dirty="0">
                <a:solidFill>
                  <a:schemeClr val="bg1"/>
                </a:solidFill>
                <a:latin typeface="Georgia" pitchFamily="18" charset="0"/>
                <a:ea typeface="Arvo" pitchFamily="2" charset="0"/>
              </a:rPr>
              <a:t>YOURSELF!</a:t>
            </a:r>
            <a:endParaRPr lang="en-US" sz="3900" b="1" spc="20" dirty="0">
              <a:solidFill>
                <a:schemeClr val="bg1"/>
              </a:solidFill>
              <a:latin typeface="Georgia" pitchFamily="18" charset="0"/>
              <a:ea typeface="Arvo" pitchFamily="2" charset="0"/>
            </a:endParaRPr>
          </a:p>
        </p:txBody>
      </p:sp>
      <p:sp>
        <p:nvSpPr>
          <p:cNvPr id="9" name="TextBox 8"/>
          <p:cNvSpPr txBox="1"/>
          <p:nvPr/>
        </p:nvSpPr>
        <p:spPr>
          <a:xfrm>
            <a:off x="4953000" y="666750"/>
            <a:ext cx="3733800" cy="695383"/>
          </a:xfrm>
          <a:prstGeom prst="rect">
            <a:avLst/>
          </a:prstGeom>
          <a:noFill/>
        </p:spPr>
        <p:txBody>
          <a:bodyPr wrap="square" rtlCol="0">
            <a:spAutoFit/>
          </a:bodyPr>
          <a:lstStyle/>
          <a:p>
            <a:pPr>
              <a:lnSpc>
                <a:spcPts val="1600"/>
              </a:lnSpc>
            </a:pPr>
            <a:r>
              <a:rPr lang="en-US" sz="1200" dirty="0">
                <a:solidFill>
                  <a:schemeClr val="bg1"/>
                </a:solidFill>
                <a:latin typeface="Open Sans" pitchFamily="34" charset="0"/>
                <a:ea typeface="Open Sans" pitchFamily="34" charset="0"/>
                <a:cs typeface="Open Sans" pitchFamily="34" charset="0"/>
              </a:rPr>
              <a:t>Get yourself a Flat Design UI Kit so that you don’t have to run from website to website looking for elements to use. Here are the top 5:</a:t>
            </a:r>
          </a:p>
        </p:txBody>
      </p:sp>
      <p:sp>
        <p:nvSpPr>
          <p:cNvPr id="12" name="Rectangle 11"/>
          <p:cNvSpPr/>
          <p:nvPr/>
        </p:nvSpPr>
        <p:spPr>
          <a:xfrm>
            <a:off x="5070020" y="1479656"/>
            <a:ext cx="91440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equip.png"/>
          <p:cNvPicPr>
            <a:picLocks noChangeAspect="1"/>
          </p:cNvPicPr>
          <p:nvPr/>
        </p:nvPicPr>
        <p:blipFill>
          <a:blip r:embed="rId2"/>
          <a:stretch>
            <a:fillRect/>
          </a:stretch>
        </p:blipFill>
        <p:spPr>
          <a:xfrm>
            <a:off x="5943600" y="1733550"/>
            <a:ext cx="3200400" cy="2616094"/>
          </a:xfrm>
          <a:prstGeom prst="rect">
            <a:avLst/>
          </a:prstGeom>
        </p:spPr>
      </p:pic>
      <p:sp>
        <p:nvSpPr>
          <p:cNvPr id="13" name="Rectangle 12"/>
          <p:cNvSpPr/>
          <p:nvPr/>
        </p:nvSpPr>
        <p:spPr>
          <a:xfrm>
            <a:off x="5070020" y="1727308"/>
            <a:ext cx="82296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070020" y="1972236"/>
            <a:ext cx="137160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070020" y="2217164"/>
            <a:ext cx="182880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70020" y="2462092"/>
            <a:ext cx="1554480" cy="200296"/>
          </a:xfrm>
          <a:prstGeom prst="rect">
            <a:avLst/>
          </a:prstGeom>
          <a:solidFill>
            <a:srgbClr val="F633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029200" y="1419785"/>
            <a:ext cx="2514600" cy="1310615"/>
          </a:xfrm>
          <a:prstGeom prst="rect">
            <a:avLst/>
          </a:prstGeom>
          <a:noFill/>
        </p:spPr>
        <p:txBody>
          <a:bodyPr wrap="square" rtlCol="0">
            <a:spAutoFit/>
          </a:bodyPr>
          <a:lstStyle/>
          <a:p>
            <a:pPr>
              <a:lnSpc>
                <a:spcPts val="1900"/>
              </a:lnSpc>
            </a:pPr>
            <a:endParaRPr lang="en-US" sz="1200" dirty="0">
              <a:solidFill>
                <a:schemeClr val="bg1"/>
              </a:solidFill>
              <a:latin typeface="Proxima Nova Lt" pitchFamily="50" charset="0"/>
            </a:endParaRPr>
          </a:p>
          <a:p>
            <a:pPr>
              <a:lnSpc>
                <a:spcPts val="1900"/>
              </a:lnSpc>
            </a:pPr>
            <a:endParaRPr lang="en-US" sz="1200" dirty="0">
              <a:solidFill>
                <a:schemeClr val="bg1"/>
              </a:solidFill>
              <a:latin typeface="Proxima Nova Lt" pitchFamily="50" charset="0"/>
            </a:endParaRPr>
          </a:p>
          <a:p>
            <a:pPr>
              <a:lnSpc>
                <a:spcPts val="1900"/>
              </a:lnSpc>
            </a:pPr>
            <a:endParaRPr lang="en-US" sz="1200" dirty="0">
              <a:solidFill>
                <a:schemeClr val="bg1"/>
              </a:solidFill>
              <a:latin typeface="Proxima Nova Lt" pitchFamily="50" charset="0"/>
            </a:endParaRPr>
          </a:p>
          <a:p>
            <a:pPr>
              <a:lnSpc>
                <a:spcPts val="1900"/>
              </a:lnSpc>
            </a:pPr>
            <a:endParaRPr lang="en-US" sz="1200" dirty="0">
              <a:solidFill>
                <a:schemeClr val="bg1"/>
              </a:solidFill>
              <a:latin typeface="Proxima Nova Lt" pitchFamily="50" charset="0"/>
            </a:endParaRPr>
          </a:p>
          <a:p>
            <a:pPr>
              <a:lnSpc>
                <a:spcPts val="1900"/>
              </a:lnSpc>
            </a:pPr>
            <a:endParaRPr lang="en-US" sz="1200" dirty="0">
              <a:solidFill>
                <a:schemeClr val="bg1"/>
              </a:solidFill>
              <a:latin typeface="Proxima Nova Lt" pitchFamily="50" charset="0"/>
            </a:endParaRPr>
          </a:p>
        </p:txBody>
      </p:sp>
      <p:pic>
        <p:nvPicPr>
          <p:cNvPr id="17" name="Picture 16"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8" name="TextBox 17">
            <a:hlinkClick r:id="rId5"/>
          </p:cNvPr>
          <p:cNvSpPr txBox="1"/>
          <p:nvPr/>
        </p:nvSpPr>
        <p:spPr>
          <a:xfrm>
            <a:off x="4982940" y="1442363"/>
            <a:ext cx="99604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Flat UI Free</a:t>
            </a:r>
          </a:p>
        </p:txBody>
      </p:sp>
      <p:sp>
        <p:nvSpPr>
          <p:cNvPr id="21" name="TextBox 20">
            <a:hlinkClick r:id="rId6"/>
          </p:cNvPr>
          <p:cNvSpPr txBox="1"/>
          <p:nvPr/>
        </p:nvSpPr>
        <p:spPr>
          <a:xfrm>
            <a:off x="4982940" y="1695455"/>
            <a:ext cx="1064076"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Flat UI Pro </a:t>
            </a:r>
          </a:p>
        </p:txBody>
      </p:sp>
      <p:sp>
        <p:nvSpPr>
          <p:cNvPr id="22" name="TextBox 21">
            <a:hlinkClick r:id="rId7"/>
          </p:cNvPr>
          <p:cNvSpPr txBox="1"/>
          <p:nvPr/>
        </p:nvSpPr>
        <p:spPr>
          <a:xfrm>
            <a:off x="4982940" y="1940383"/>
            <a:ext cx="1589312"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Flat Design Toolkit </a:t>
            </a:r>
          </a:p>
        </p:txBody>
      </p:sp>
      <p:sp>
        <p:nvSpPr>
          <p:cNvPr id="23" name="TextBox 22">
            <a:hlinkClick r:id="rId8"/>
          </p:cNvPr>
          <p:cNvSpPr txBox="1"/>
          <p:nvPr/>
        </p:nvSpPr>
        <p:spPr>
          <a:xfrm>
            <a:off x="4982940" y="2177147"/>
            <a:ext cx="2198912"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Blog/ Magazine Flat UI Kit</a:t>
            </a:r>
          </a:p>
        </p:txBody>
      </p:sp>
      <p:sp>
        <p:nvSpPr>
          <p:cNvPr id="24" name="TextBox 23">
            <a:hlinkClick r:id="rId9"/>
          </p:cNvPr>
          <p:cNvSpPr txBox="1"/>
          <p:nvPr/>
        </p:nvSpPr>
        <p:spPr>
          <a:xfrm>
            <a:off x="4991104" y="2416635"/>
            <a:ext cx="167640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Vertical Infinity UI Kit</a:t>
            </a:r>
          </a:p>
        </p:txBody>
      </p:sp>
      <p:sp>
        <p:nvSpPr>
          <p:cNvPr id="26" name="TextBox 25"/>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7E55A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2B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2B51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pic>
        <p:nvPicPr>
          <p:cNvPr id="12" name="Picture 11" descr="link10.png"/>
          <p:cNvPicPr>
            <a:picLocks noChangeAspect="1"/>
          </p:cNvPicPr>
          <p:nvPr/>
        </p:nvPicPr>
        <p:blipFill>
          <a:blip r:embed="rId2"/>
          <a:srcRect r="9412"/>
          <a:stretch>
            <a:fillRect/>
          </a:stretch>
        </p:blipFill>
        <p:spPr>
          <a:xfrm>
            <a:off x="6230981" y="1205592"/>
            <a:ext cx="880111" cy="171450"/>
          </a:xfrm>
          <a:prstGeom prst="rect">
            <a:avLst/>
          </a:prstGeom>
        </p:spPr>
      </p:pic>
      <p:sp>
        <p:nvSpPr>
          <p:cNvPr id="9" name="TextBox 8"/>
          <p:cNvSpPr txBox="1"/>
          <p:nvPr/>
        </p:nvSpPr>
        <p:spPr>
          <a:xfrm>
            <a:off x="4953000" y="438150"/>
            <a:ext cx="4038600" cy="997709"/>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Now that your design is in place, it’s time to ensure that it delivers quality browsing experience across all your users. The only to deliver efficiency is to sign up your website for                       services.</a:t>
            </a:r>
          </a:p>
        </p:txBody>
      </p:sp>
      <p:sp>
        <p:nvSpPr>
          <p:cNvPr id="10" name="TextBox 9"/>
          <p:cNvSpPr txBox="1"/>
          <p:nvPr/>
        </p:nvSpPr>
        <p:spPr>
          <a:xfrm>
            <a:off x="4953000" y="1722973"/>
            <a:ext cx="1219200" cy="2613536"/>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Depending on the resources your website requires, you can opt for any of these plans: Shared, VPS, Dedicated, Reseller and Cloud. </a:t>
            </a:r>
          </a:p>
        </p:txBody>
      </p:sp>
      <p:pic>
        <p:nvPicPr>
          <p:cNvPr id="11" name="Picture 10" descr="server.png"/>
          <p:cNvPicPr>
            <a:picLocks noChangeAspect="1"/>
          </p:cNvPicPr>
          <p:nvPr/>
        </p:nvPicPr>
        <p:blipFill>
          <a:blip r:embed="rId3"/>
          <a:stretch>
            <a:fillRect/>
          </a:stretch>
        </p:blipFill>
        <p:spPr>
          <a:xfrm>
            <a:off x="6096000" y="1571625"/>
            <a:ext cx="2635258" cy="2828925"/>
          </a:xfrm>
          <a:prstGeom prst="rect">
            <a:avLst/>
          </a:prstGeom>
        </p:spPr>
      </p:pic>
      <p:grpSp>
        <p:nvGrpSpPr>
          <p:cNvPr id="16" name="Group 15"/>
          <p:cNvGrpSpPr/>
          <p:nvPr/>
        </p:nvGrpSpPr>
        <p:grpSpPr>
          <a:xfrm>
            <a:off x="753836" y="1868856"/>
            <a:ext cx="3284764" cy="1511081"/>
            <a:chOff x="601436" y="1945057"/>
            <a:chExt cx="3284764" cy="1511081"/>
          </a:xfrm>
        </p:grpSpPr>
        <p:sp>
          <p:nvSpPr>
            <p:cNvPr id="7" name="TextBox 6"/>
            <p:cNvSpPr txBox="1"/>
            <p:nvPr/>
          </p:nvSpPr>
          <p:spPr>
            <a:xfrm>
              <a:off x="609600" y="2114551"/>
              <a:ext cx="1600200" cy="605294"/>
            </a:xfrm>
            <a:prstGeom prst="rect">
              <a:avLst/>
            </a:prstGeom>
            <a:noFill/>
          </p:spPr>
          <p:txBody>
            <a:bodyPr wrap="square" rtlCol="0">
              <a:spAutoFit/>
            </a:bodyPr>
            <a:lstStyle/>
            <a:p>
              <a:pPr>
                <a:lnSpc>
                  <a:spcPts val="4000"/>
                </a:lnSpc>
              </a:pPr>
              <a:r>
                <a:rPr lang="en-US" sz="3400" i="1" spc="80" dirty="0">
                  <a:solidFill>
                    <a:schemeClr val="bg1"/>
                  </a:solidFill>
                  <a:latin typeface="Georgia" pitchFamily="18" charset="0"/>
                </a:rPr>
                <a:t>Lastly,</a:t>
              </a:r>
            </a:p>
          </p:txBody>
        </p:sp>
        <p:sp>
          <p:nvSpPr>
            <p:cNvPr id="14" name="TextBox 13"/>
            <p:cNvSpPr txBox="1"/>
            <p:nvPr/>
          </p:nvSpPr>
          <p:spPr>
            <a:xfrm>
              <a:off x="1981200" y="1945057"/>
              <a:ext cx="1752600" cy="923330"/>
            </a:xfrm>
            <a:prstGeom prst="rect">
              <a:avLst/>
            </a:prstGeom>
            <a:noFill/>
          </p:spPr>
          <p:txBody>
            <a:bodyPr wrap="square" rtlCol="0">
              <a:spAutoFit/>
            </a:bodyPr>
            <a:lstStyle/>
            <a:p>
              <a:r>
                <a:rPr lang="en-US" sz="5400" b="1" dirty="0">
                  <a:solidFill>
                    <a:schemeClr val="bg1"/>
                  </a:solidFill>
                  <a:latin typeface="Georgia" pitchFamily="18" charset="0"/>
                  <a:ea typeface="Arvo" pitchFamily="2" charset="0"/>
                </a:rPr>
                <a:t>GET</a:t>
              </a:r>
            </a:p>
          </p:txBody>
        </p:sp>
        <p:sp>
          <p:nvSpPr>
            <p:cNvPr id="15" name="TextBox 14"/>
            <p:cNvSpPr txBox="1"/>
            <p:nvPr/>
          </p:nvSpPr>
          <p:spPr>
            <a:xfrm>
              <a:off x="601436" y="2563586"/>
              <a:ext cx="3284764" cy="892552"/>
            </a:xfrm>
            <a:prstGeom prst="rect">
              <a:avLst/>
            </a:prstGeom>
            <a:noFill/>
          </p:spPr>
          <p:txBody>
            <a:bodyPr wrap="square" rtlCol="0">
              <a:spAutoFit/>
            </a:bodyPr>
            <a:lstStyle/>
            <a:p>
              <a:r>
                <a:rPr lang="en-US" sz="5200" b="1" dirty="0">
                  <a:solidFill>
                    <a:schemeClr val="bg1"/>
                  </a:solidFill>
                  <a:latin typeface="Georgia" pitchFamily="18" charset="0"/>
                  <a:ea typeface="Arvo" pitchFamily="2" charset="0"/>
                </a:rPr>
                <a:t>HOSTED</a:t>
              </a:r>
            </a:p>
          </p:txBody>
        </p:sp>
      </p:grpSp>
      <p:pic>
        <p:nvPicPr>
          <p:cNvPr id="17" name="Picture 16" descr="logo.png">
            <a:hlinkClick r:id="rId4"/>
          </p:cNvPr>
          <p:cNvPicPr>
            <a:picLocks noChangeAspect="1"/>
          </p:cNvPicPr>
          <p:nvPr/>
        </p:nvPicPr>
        <p:blipFill>
          <a:blip r:embed="rId5"/>
          <a:stretch>
            <a:fillRect/>
          </a:stretch>
        </p:blipFill>
        <p:spPr>
          <a:xfrm>
            <a:off x="304800" y="4705350"/>
            <a:ext cx="1238250" cy="257175"/>
          </a:xfrm>
          <a:prstGeom prst="rect">
            <a:avLst/>
          </a:prstGeom>
        </p:spPr>
      </p:pic>
      <p:sp>
        <p:nvSpPr>
          <p:cNvPr id="18" name="TextBox 17">
            <a:hlinkClick r:id="rId4"/>
          </p:cNvPr>
          <p:cNvSpPr txBox="1"/>
          <p:nvPr/>
        </p:nvSpPr>
        <p:spPr>
          <a:xfrm>
            <a:off x="6150432" y="1148442"/>
            <a:ext cx="103686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Webhosting</a:t>
            </a:r>
            <a:endParaRPr lang="en-US" sz="1200" dirty="0">
              <a:latin typeface="Open Sans" pitchFamily="34" charset="0"/>
              <a:ea typeface="Open Sans" pitchFamily="34" charset="0"/>
              <a:cs typeface="Open Sans" pitchFamily="34" charset="0"/>
            </a:endParaRPr>
          </a:p>
        </p:txBody>
      </p:sp>
      <p:sp>
        <p:nvSpPr>
          <p:cNvPr id="19" name="TextBox 18"/>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92C33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F76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F7645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grpSp>
        <p:nvGrpSpPr>
          <p:cNvPr id="7" name="Group 6"/>
          <p:cNvGrpSpPr/>
          <p:nvPr/>
        </p:nvGrpSpPr>
        <p:grpSpPr>
          <a:xfrm>
            <a:off x="601436" y="1644469"/>
            <a:ext cx="3589564" cy="1994081"/>
            <a:chOff x="457200" y="1826398"/>
            <a:chExt cx="3589564" cy="1994081"/>
          </a:xfrm>
        </p:grpSpPr>
        <p:sp>
          <p:nvSpPr>
            <p:cNvPr id="8" name="TextBox 7"/>
            <p:cNvSpPr txBox="1"/>
            <p:nvPr/>
          </p:nvSpPr>
          <p:spPr>
            <a:xfrm>
              <a:off x="2182584" y="1967187"/>
              <a:ext cx="1828800" cy="605294"/>
            </a:xfrm>
            <a:prstGeom prst="rect">
              <a:avLst/>
            </a:prstGeom>
            <a:noFill/>
          </p:spPr>
          <p:txBody>
            <a:bodyPr wrap="square" rtlCol="0">
              <a:spAutoFit/>
            </a:bodyPr>
            <a:lstStyle/>
            <a:p>
              <a:pPr>
                <a:lnSpc>
                  <a:spcPts val="4000"/>
                </a:lnSpc>
              </a:pPr>
              <a:r>
                <a:rPr lang="en-US" sz="3800" i="1" spc="80" dirty="0">
                  <a:solidFill>
                    <a:schemeClr val="bg1"/>
                  </a:solidFill>
                  <a:latin typeface="Georgia" pitchFamily="18" charset="0"/>
                </a:rPr>
                <a:t>Choose</a:t>
              </a:r>
            </a:p>
          </p:txBody>
        </p:sp>
        <p:sp>
          <p:nvSpPr>
            <p:cNvPr id="9" name="TextBox 8"/>
            <p:cNvSpPr txBox="1"/>
            <p:nvPr/>
          </p:nvSpPr>
          <p:spPr>
            <a:xfrm>
              <a:off x="457200" y="1826398"/>
              <a:ext cx="2294164" cy="830997"/>
            </a:xfrm>
            <a:prstGeom prst="rect">
              <a:avLst/>
            </a:prstGeom>
            <a:noFill/>
          </p:spPr>
          <p:txBody>
            <a:bodyPr wrap="square" rtlCol="0">
              <a:spAutoFit/>
            </a:bodyPr>
            <a:lstStyle/>
            <a:p>
              <a:r>
                <a:rPr lang="en-US" sz="4800" b="1" dirty="0">
                  <a:solidFill>
                    <a:schemeClr val="bg1"/>
                  </a:solidFill>
                  <a:latin typeface="Georgia" pitchFamily="18" charset="0"/>
                  <a:ea typeface="Arvo" pitchFamily="2" charset="0"/>
                </a:rPr>
                <a:t>WHY</a:t>
              </a:r>
            </a:p>
          </p:txBody>
        </p:sp>
        <p:sp>
          <p:nvSpPr>
            <p:cNvPr id="10" name="TextBox 9"/>
            <p:cNvSpPr txBox="1"/>
            <p:nvPr/>
          </p:nvSpPr>
          <p:spPr>
            <a:xfrm>
              <a:off x="457200" y="2688823"/>
              <a:ext cx="3589564" cy="1131656"/>
            </a:xfrm>
            <a:prstGeom prst="rect">
              <a:avLst/>
            </a:prstGeom>
            <a:noFill/>
          </p:spPr>
          <p:txBody>
            <a:bodyPr wrap="square" rtlCol="0">
              <a:spAutoFit/>
            </a:bodyPr>
            <a:lstStyle/>
            <a:p>
              <a:pPr>
                <a:lnSpc>
                  <a:spcPts val="4000"/>
                </a:lnSpc>
              </a:pPr>
              <a:r>
                <a:rPr lang="en-US" sz="6500" b="1" dirty="0">
                  <a:solidFill>
                    <a:schemeClr val="bg1"/>
                  </a:solidFill>
                  <a:latin typeface="Georgia" pitchFamily="18" charset="0"/>
                  <a:ea typeface="Arvo" pitchFamily="2" charset="0"/>
                </a:rPr>
                <a:t>IX WEB</a:t>
              </a:r>
            </a:p>
            <a:p>
              <a:pPr>
                <a:lnSpc>
                  <a:spcPts val="4000"/>
                </a:lnSpc>
              </a:pPr>
              <a:r>
                <a:rPr lang="en-US" sz="4500" b="1" dirty="0">
                  <a:solidFill>
                    <a:schemeClr val="bg1"/>
                  </a:solidFill>
                  <a:latin typeface="Georgia" pitchFamily="18" charset="0"/>
                  <a:ea typeface="Arvo" pitchFamily="2" charset="0"/>
                </a:rPr>
                <a:t>HOSTING?</a:t>
              </a:r>
            </a:p>
          </p:txBody>
        </p:sp>
      </p:grpSp>
      <p:sp>
        <p:nvSpPr>
          <p:cNvPr id="11" name="TextBox 10"/>
          <p:cNvSpPr txBox="1"/>
          <p:nvPr/>
        </p:nvSpPr>
        <p:spPr>
          <a:xfrm>
            <a:off x="5029200" y="590550"/>
            <a:ext cx="4038600" cy="502702"/>
          </a:xfrm>
          <a:prstGeom prst="rect">
            <a:avLst/>
          </a:prstGeom>
          <a:noFill/>
        </p:spPr>
        <p:txBody>
          <a:bodyPr wrap="square" rtlCol="0">
            <a:spAutoFit/>
          </a:bodyPr>
          <a:lstStyle/>
          <a:p>
            <a:pPr>
              <a:lnSpc>
                <a:spcPts val="1600"/>
              </a:lnSpc>
            </a:pPr>
            <a:r>
              <a:rPr lang="en-US" sz="1200" dirty="0">
                <a:solidFill>
                  <a:schemeClr val="bg1"/>
                </a:solidFill>
                <a:latin typeface="Open Sans" pitchFamily="34" charset="0"/>
                <a:ea typeface="Open Sans" pitchFamily="34" charset="0"/>
                <a:cs typeface="Open Sans" pitchFamily="34" charset="0"/>
              </a:rPr>
              <a:t>Because no one else in the industry can offer the following:</a:t>
            </a:r>
          </a:p>
        </p:txBody>
      </p:sp>
      <p:sp>
        <p:nvSpPr>
          <p:cNvPr id="13" name="TextBox 12"/>
          <p:cNvSpPr txBox="1"/>
          <p:nvPr/>
        </p:nvSpPr>
        <p:spPr>
          <a:xfrm>
            <a:off x="5029200" y="1078084"/>
            <a:ext cx="4038600" cy="3195747"/>
          </a:xfrm>
          <a:prstGeom prst="rect">
            <a:avLst/>
          </a:prstGeom>
          <a:noFill/>
        </p:spPr>
        <p:txBody>
          <a:bodyPr wrap="square" rtlCol="0">
            <a:spAutoFit/>
          </a:bodyPr>
          <a:lstStyle/>
          <a:p>
            <a:pPr>
              <a:lnSpc>
                <a:spcPts val="1600"/>
              </a:lnSpc>
            </a:pPr>
            <a:r>
              <a:rPr lang="en-US" sz="1200" dirty="0">
                <a:solidFill>
                  <a:schemeClr val="bg1"/>
                </a:solidFill>
                <a:latin typeface="Open Sans" pitchFamily="34" charset="0"/>
                <a:ea typeface="Open Sans" pitchFamily="34" charset="0"/>
                <a:cs typeface="Open Sans" pitchFamily="34" charset="0"/>
              </a:rPr>
              <a:t>›   </a:t>
            </a:r>
            <a:r>
              <a:rPr lang="en-US" sz="1200" dirty="0">
                <a:solidFill>
                  <a:schemeClr val="bg1"/>
                </a:solidFill>
                <a:latin typeface="Open Sans Semibold" pitchFamily="34" charset="0"/>
                <a:ea typeface="Open Sans Semibold" pitchFamily="34" charset="0"/>
                <a:cs typeface="Open Sans Semibold" pitchFamily="34" charset="0"/>
              </a:rPr>
              <a:t>Affordability</a:t>
            </a:r>
            <a:r>
              <a:rPr lang="en-US" sz="1200" dirty="0">
                <a:solidFill>
                  <a:schemeClr val="bg1"/>
                </a:solidFill>
                <a:latin typeface="Open Sans" pitchFamily="34" charset="0"/>
                <a:ea typeface="Open Sans" pitchFamily="34" charset="0"/>
                <a:cs typeface="Open Sans" pitchFamily="34" charset="0"/>
              </a:rPr>
              <a:t> </a:t>
            </a:r>
          </a:p>
          <a:p>
            <a:pPr>
              <a:lnSpc>
                <a:spcPts val="1600"/>
              </a:lnSpc>
            </a:pPr>
            <a:r>
              <a:rPr lang="en-US" sz="1200" dirty="0">
                <a:solidFill>
                  <a:schemeClr val="bg1"/>
                </a:solidFill>
                <a:latin typeface="Open Sans" pitchFamily="34" charset="0"/>
                <a:ea typeface="Open Sans" pitchFamily="34" charset="0"/>
                <a:cs typeface="Open Sans" pitchFamily="34" charset="0"/>
              </a:rPr>
              <a:t>    Cutting edge technology at reasonable prices.</a:t>
            </a:r>
          </a:p>
          <a:p>
            <a:pPr>
              <a:lnSpc>
                <a:spcPts val="1600"/>
              </a:lnSpc>
            </a:pPr>
            <a:endParaRPr lang="en-US" sz="1200" dirty="0">
              <a:solidFill>
                <a:schemeClr val="bg1"/>
              </a:solidFill>
              <a:latin typeface="Open Sans" pitchFamily="34" charset="0"/>
              <a:ea typeface="Open Sans" pitchFamily="34" charset="0"/>
              <a:cs typeface="Open Sans" pitchFamily="34" charset="0"/>
            </a:endParaRPr>
          </a:p>
          <a:p>
            <a:pPr>
              <a:lnSpc>
                <a:spcPts val="1800"/>
              </a:lnSpc>
            </a:pPr>
            <a:r>
              <a:rPr lang="en-US" sz="1200" dirty="0">
                <a:solidFill>
                  <a:schemeClr val="bg1"/>
                </a:solidFill>
                <a:latin typeface="Open Sans" pitchFamily="34" charset="0"/>
                <a:ea typeface="Open Sans" pitchFamily="34" charset="0"/>
                <a:cs typeface="Open Sans" pitchFamily="34" charset="0"/>
              </a:rPr>
              <a:t>›   </a:t>
            </a:r>
            <a:r>
              <a:rPr lang="en-US" sz="1200" dirty="0">
                <a:solidFill>
                  <a:schemeClr val="bg1"/>
                </a:solidFill>
                <a:latin typeface="Open Sans Semibold" pitchFamily="34" charset="0"/>
                <a:ea typeface="Open Sans Semibold" pitchFamily="34" charset="0"/>
                <a:cs typeface="Open Sans Semibold" pitchFamily="34" charset="0"/>
              </a:rPr>
              <a:t>Scalability </a:t>
            </a:r>
          </a:p>
          <a:p>
            <a:pPr>
              <a:lnSpc>
                <a:spcPts val="1600"/>
              </a:lnSpc>
            </a:pPr>
            <a:r>
              <a:rPr lang="en-US" sz="1200" dirty="0">
                <a:solidFill>
                  <a:schemeClr val="bg1"/>
                </a:solidFill>
                <a:latin typeface="Open Sans" pitchFamily="34" charset="0"/>
                <a:ea typeface="Open Sans" pitchFamily="34" charset="0"/>
                <a:cs typeface="Open Sans" pitchFamily="34" charset="0"/>
              </a:rPr>
              <a:t>    Ability to flex hosting plans in sync with the   </a:t>
            </a:r>
          </a:p>
          <a:p>
            <a:pPr>
              <a:lnSpc>
                <a:spcPts val="1600"/>
              </a:lnSpc>
            </a:pPr>
            <a:r>
              <a:rPr lang="en-US" sz="1200" dirty="0">
                <a:solidFill>
                  <a:schemeClr val="bg1"/>
                </a:solidFill>
                <a:latin typeface="Open Sans" pitchFamily="34" charset="0"/>
                <a:ea typeface="Open Sans" pitchFamily="34" charset="0"/>
                <a:cs typeface="Open Sans" pitchFamily="34" charset="0"/>
              </a:rPr>
              <a:t>    increasing needs of the website.  </a:t>
            </a:r>
          </a:p>
          <a:p>
            <a:pPr>
              <a:lnSpc>
                <a:spcPts val="1600"/>
              </a:lnSpc>
            </a:pPr>
            <a:endParaRPr lang="en-US" sz="1200" dirty="0">
              <a:solidFill>
                <a:schemeClr val="bg1"/>
              </a:solidFill>
              <a:latin typeface="Open Sans" pitchFamily="34" charset="0"/>
              <a:ea typeface="Open Sans" pitchFamily="34" charset="0"/>
              <a:cs typeface="Open Sans" pitchFamily="34" charset="0"/>
            </a:endParaRPr>
          </a:p>
          <a:p>
            <a:pPr>
              <a:lnSpc>
                <a:spcPts val="1600"/>
              </a:lnSpc>
            </a:pPr>
            <a:r>
              <a:rPr lang="en-US" sz="1200" dirty="0">
                <a:solidFill>
                  <a:schemeClr val="bg1"/>
                </a:solidFill>
                <a:latin typeface="Open Sans" pitchFamily="34" charset="0"/>
                <a:ea typeface="Open Sans" pitchFamily="34" charset="0"/>
                <a:cs typeface="Open Sans" pitchFamily="34" charset="0"/>
              </a:rPr>
              <a:t>›   </a:t>
            </a:r>
            <a:r>
              <a:rPr lang="en-US" sz="1200" dirty="0">
                <a:solidFill>
                  <a:schemeClr val="bg1"/>
                </a:solidFill>
                <a:latin typeface="Open Sans Semibold" pitchFamily="34" charset="0"/>
                <a:ea typeface="Open Sans Semibold" pitchFamily="34" charset="0"/>
                <a:cs typeface="Open Sans Semibold" pitchFamily="34" charset="0"/>
              </a:rPr>
              <a:t>Reliability </a:t>
            </a:r>
          </a:p>
          <a:p>
            <a:pPr>
              <a:lnSpc>
                <a:spcPts val="1600"/>
              </a:lnSpc>
            </a:pPr>
            <a:r>
              <a:rPr lang="en-US" sz="1200" dirty="0">
                <a:solidFill>
                  <a:schemeClr val="bg1"/>
                </a:solidFill>
                <a:latin typeface="Open Sans" pitchFamily="34" charset="0"/>
                <a:ea typeface="Open Sans" pitchFamily="34" charset="0"/>
                <a:cs typeface="Open Sans" pitchFamily="34" charset="0"/>
              </a:rPr>
              <a:t>    The 24/7 technical support is prompt and never  </a:t>
            </a:r>
          </a:p>
          <a:p>
            <a:pPr>
              <a:lnSpc>
                <a:spcPts val="1600"/>
              </a:lnSpc>
            </a:pPr>
            <a:r>
              <a:rPr lang="en-US" sz="1200" dirty="0">
                <a:solidFill>
                  <a:schemeClr val="bg1"/>
                </a:solidFill>
                <a:latin typeface="Open Sans" pitchFamily="34" charset="0"/>
                <a:ea typeface="Open Sans" pitchFamily="34" charset="0"/>
                <a:cs typeface="Open Sans" pitchFamily="34" charset="0"/>
              </a:rPr>
              <a:t>    lets your  website down.</a:t>
            </a:r>
          </a:p>
          <a:p>
            <a:pPr>
              <a:lnSpc>
                <a:spcPts val="1600"/>
              </a:lnSpc>
            </a:pPr>
            <a:endParaRPr lang="en-US" sz="1200" dirty="0">
              <a:solidFill>
                <a:schemeClr val="bg1"/>
              </a:solidFill>
              <a:latin typeface="Open Sans" pitchFamily="34" charset="0"/>
              <a:ea typeface="Open Sans" pitchFamily="34" charset="0"/>
              <a:cs typeface="Open Sans" pitchFamily="34" charset="0"/>
            </a:endParaRPr>
          </a:p>
          <a:p>
            <a:pPr>
              <a:lnSpc>
                <a:spcPts val="1600"/>
              </a:lnSpc>
            </a:pPr>
            <a:r>
              <a:rPr lang="en-US" sz="1200" dirty="0">
                <a:solidFill>
                  <a:schemeClr val="bg1"/>
                </a:solidFill>
                <a:latin typeface="Open Sans" pitchFamily="34" charset="0"/>
                <a:ea typeface="Open Sans" pitchFamily="34" charset="0"/>
                <a:cs typeface="Open Sans" pitchFamily="34" charset="0"/>
              </a:rPr>
              <a:t>›   </a:t>
            </a:r>
            <a:r>
              <a:rPr lang="en-US" sz="1200" dirty="0">
                <a:solidFill>
                  <a:schemeClr val="bg1"/>
                </a:solidFill>
                <a:latin typeface="Open Sans Semibold" pitchFamily="34" charset="0"/>
                <a:ea typeface="Open Sans Semibold" pitchFamily="34" charset="0"/>
                <a:cs typeface="Open Sans Semibold" pitchFamily="34" charset="0"/>
              </a:rPr>
              <a:t>Trustworthy </a:t>
            </a:r>
          </a:p>
          <a:p>
            <a:pPr>
              <a:lnSpc>
                <a:spcPts val="1600"/>
              </a:lnSpc>
            </a:pPr>
            <a:r>
              <a:rPr lang="en-US" sz="1200" dirty="0">
                <a:solidFill>
                  <a:schemeClr val="bg1"/>
                </a:solidFill>
                <a:latin typeface="Open Sans" pitchFamily="34" charset="0"/>
                <a:ea typeface="Open Sans" pitchFamily="34" charset="0"/>
                <a:cs typeface="Open Sans" pitchFamily="34" charset="0"/>
              </a:rPr>
              <a:t>    Your website remains far from the risks of being </a:t>
            </a:r>
          </a:p>
          <a:p>
            <a:pPr>
              <a:lnSpc>
                <a:spcPts val="1600"/>
              </a:lnSpc>
            </a:pPr>
            <a:r>
              <a:rPr lang="en-US" sz="1200" dirty="0">
                <a:solidFill>
                  <a:schemeClr val="bg1"/>
                </a:solidFill>
                <a:latin typeface="Open Sans" pitchFamily="34" charset="0"/>
                <a:ea typeface="Open Sans" pitchFamily="34" charset="0"/>
                <a:cs typeface="Open Sans" pitchFamily="34" charset="0"/>
              </a:rPr>
              <a:t>    hacked as  the company is certified secure by the </a:t>
            </a:r>
          </a:p>
          <a:p>
            <a:pPr>
              <a:lnSpc>
                <a:spcPts val="1600"/>
              </a:lnSpc>
            </a:pPr>
            <a:r>
              <a:rPr lang="en-US" sz="1200" dirty="0">
                <a:solidFill>
                  <a:schemeClr val="bg1"/>
                </a:solidFill>
                <a:latin typeface="Open Sans" pitchFamily="34" charset="0"/>
                <a:ea typeface="Open Sans" pitchFamily="34" charset="0"/>
                <a:cs typeface="Open Sans" pitchFamily="34" charset="0"/>
              </a:rPr>
              <a:t>    likes of McAfee.</a:t>
            </a:r>
          </a:p>
        </p:txBody>
      </p:sp>
      <p:pic>
        <p:nvPicPr>
          <p:cNvPr id="14" name="Picture 13" descr="logo.png">
            <a:hlinkClick r:id="rId2"/>
          </p:cNvPr>
          <p:cNvPicPr>
            <a:picLocks noChangeAspect="1"/>
          </p:cNvPicPr>
          <p:nvPr/>
        </p:nvPicPr>
        <p:blipFill>
          <a:blip r:embed="rId3"/>
          <a:stretch>
            <a:fillRect/>
          </a:stretch>
        </p:blipFill>
        <p:spPr>
          <a:xfrm>
            <a:off x="304800" y="4705350"/>
            <a:ext cx="1238250" cy="257175"/>
          </a:xfrm>
          <a:prstGeom prst="rect">
            <a:avLst/>
          </a:prstGeom>
        </p:spPr>
      </p:pic>
      <p:sp>
        <p:nvSpPr>
          <p:cNvPr id="15" name="TextBox 14"/>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F3BF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46294" y="0"/>
            <a:ext cx="4648200" cy="5143500"/>
          </a:xfrm>
          <a:prstGeom prst="rect">
            <a:avLst/>
          </a:prstGeom>
          <a:solidFill>
            <a:srgbClr val="F1676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altLang="zh-CN" sz="4000" dirty="0">
              <a:solidFill>
                <a:schemeClr val="bg1"/>
              </a:solidFill>
              <a:latin typeface="Georgia" panose="02040502050405020303" pitchFamily="18" charset="0"/>
              <a:ea typeface="Open Sans" pitchFamily="34" charset="0"/>
              <a:cs typeface="Open Sans" pitchFamily="34" charset="0"/>
            </a:endParaRPr>
          </a:p>
          <a:p>
            <a:pPr>
              <a:lnSpc>
                <a:spcPts val="1600"/>
              </a:lnSpc>
            </a:pPr>
            <a:endParaRPr lang="en-US" altLang="zh-CN" sz="4000" dirty="0">
              <a:solidFill>
                <a:schemeClr val="bg1"/>
              </a:solidFill>
              <a:latin typeface="Georgia" panose="02040502050405020303" pitchFamily="18" charset="0"/>
              <a:ea typeface="Open Sans" pitchFamily="34" charset="0"/>
              <a:cs typeface="Open Sans" pitchFamily="34" charset="0"/>
            </a:endParaRPr>
          </a:p>
          <a:p>
            <a:pPr>
              <a:lnSpc>
                <a:spcPts val="1600"/>
              </a:lnSpc>
            </a:pPr>
            <a:endParaRPr lang="en-US" altLang="zh-CN" sz="4000" dirty="0">
              <a:solidFill>
                <a:schemeClr val="bg1"/>
              </a:solidFill>
              <a:latin typeface="Georgia" panose="02040502050405020303" pitchFamily="18" charset="0"/>
              <a:ea typeface="Open Sans" pitchFamily="34" charset="0"/>
              <a:cs typeface="Open Sans" pitchFamily="34" charset="0"/>
            </a:endParaRPr>
          </a:p>
          <a:p>
            <a:pPr>
              <a:lnSpc>
                <a:spcPts val="1600"/>
              </a:lnSpc>
            </a:pPr>
            <a:r>
              <a:rPr lang="en-US" altLang="zh-CN" sz="4000" dirty="0">
                <a:solidFill>
                  <a:schemeClr val="bg1"/>
                </a:solidFill>
                <a:latin typeface="Georgia" panose="02040502050405020303" pitchFamily="18" charset="0"/>
                <a:ea typeface="Open Sans" pitchFamily="34" charset="0"/>
                <a:cs typeface="Open Sans" pitchFamily="34" charset="0"/>
              </a:rPr>
              <a:t> </a:t>
            </a:r>
          </a:p>
          <a:p>
            <a:pPr>
              <a:lnSpc>
                <a:spcPts val="1600"/>
              </a:lnSpc>
            </a:pPr>
            <a:r>
              <a:rPr lang="en-US" altLang="zh-CN" sz="4000" dirty="0">
                <a:solidFill>
                  <a:schemeClr val="bg1"/>
                </a:solidFill>
                <a:latin typeface="Georgia" panose="02040502050405020303" pitchFamily="18" charset="0"/>
                <a:ea typeface="Open Sans" pitchFamily="34" charset="0"/>
                <a:cs typeface="Open Sans" pitchFamily="34" charset="0"/>
              </a:rPr>
              <a:t>     ›   Vue</a:t>
            </a:r>
          </a:p>
          <a:p>
            <a:pPr>
              <a:lnSpc>
                <a:spcPts val="1600"/>
              </a:lnSpc>
            </a:pPr>
            <a:endParaRPr lang="en-US" altLang="zh-CN" sz="4000" dirty="0">
              <a:solidFill>
                <a:schemeClr val="bg1"/>
              </a:solidFill>
              <a:latin typeface="Georgia" panose="02040502050405020303" pitchFamily="18" charset="0"/>
              <a:ea typeface="Open Sans" pitchFamily="34" charset="0"/>
              <a:cs typeface="Open Sans" pitchFamily="34" charset="0"/>
            </a:endParaRPr>
          </a:p>
          <a:p>
            <a:pPr>
              <a:lnSpc>
                <a:spcPts val="1600"/>
              </a:lnSpc>
            </a:pPr>
            <a:endParaRPr lang="en-US" altLang="zh-CN" sz="4000" dirty="0">
              <a:solidFill>
                <a:schemeClr val="bg1"/>
              </a:solidFill>
              <a:latin typeface="Georgia" panose="02040502050405020303" pitchFamily="18" charset="0"/>
              <a:ea typeface="Open Sans" pitchFamily="34" charset="0"/>
              <a:cs typeface="Open Sans" pitchFamily="34" charset="0"/>
            </a:endParaRPr>
          </a:p>
          <a:p>
            <a:pPr>
              <a:lnSpc>
                <a:spcPts val="1600"/>
              </a:lnSpc>
            </a:pPr>
            <a:r>
              <a:rPr lang="en-US" altLang="zh-CN" sz="4000" dirty="0">
                <a:solidFill>
                  <a:schemeClr val="bg1"/>
                </a:solidFill>
                <a:latin typeface="Georgia" panose="02040502050405020303" pitchFamily="18" charset="0"/>
                <a:ea typeface="Open Sans" pitchFamily="34" charset="0"/>
                <a:cs typeface="Open Sans" pitchFamily="34" charset="0"/>
              </a:rPr>
              <a:t>     ›   </a:t>
            </a:r>
            <a:r>
              <a:rPr lang="en-US" altLang="zh-CN" sz="4000" dirty="0" err="1">
                <a:solidFill>
                  <a:schemeClr val="bg1"/>
                </a:solidFill>
                <a:latin typeface="Georgia" panose="02040502050405020303" pitchFamily="18" charset="0"/>
                <a:ea typeface="Open Sans" pitchFamily="34" charset="0"/>
                <a:cs typeface="Open Sans" pitchFamily="34" charset="0"/>
              </a:rPr>
              <a:t>axios</a:t>
            </a:r>
            <a:endParaRPr lang="en-US" altLang="zh-CN" sz="4000" dirty="0">
              <a:solidFill>
                <a:schemeClr val="bg1"/>
              </a:solidFill>
              <a:latin typeface="Georgia" panose="02040502050405020303" pitchFamily="18" charset="0"/>
              <a:ea typeface="Open Sans" pitchFamily="34" charset="0"/>
              <a:cs typeface="Open Sans" pitchFamily="34" charset="0"/>
            </a:endParaRPr>
          </a:p>
          <a:p>
            <a:pPr algn="ctr"/>
            <a:endParaRPr lang="en-US" sz="4000" dirty="0">
              <a:latin typeface="Georgia" panose="02040502050405020303" pitchFamily="18" charset="0"/>
            </a:endParaRPr>
          </a:p>
        </p:txBody>
      </p:sp>
      <p:sp>
        <p:nvSpPr>
          <p:cNvPr id="4" name="Isosceles Triangle 3"/>
          <p:cNvSpPr/>
          <p:nvPr/>
        </p:nvSpPr>
        <p:spPr>
          <a:xfrm rot="5400000">
            <a:off x="4480035" y="2473216"/>
            <a:ext cx="228600" cy="197070"/>
          </a:xfrm>
          <a:prstGeom prst="triangle">
            <a:avLst/>
          </a:prstGeom>
          <a:solidFill>
            <a:srgbClr val="F3BF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143000" y="2192159"/>
            <a:ext cx="3810000" cy="759182"/>
          </a:xfrm>
          <a:prstGeom prst="rect">
            <a:avLst/>
          </a:prstGeom>
          <a:noFill/>
        </p:spPr>
        <p:txBody>
          <a:bodyPr wrap="square" rtlCol="0">
            <a:spAutoFit/>
          </a:bodyPr>
          <a:lstStyle/>
          <a:p>
            <a:pPr>
              <a:lnSpc>
                <a:spcPts val="5200"/>
              </a:lnSpc>
            </a:pPr>
            <a:r>
              <a:rPr lang="zh-CN" altLang="en-US" sz="5400" dirty="0">
                <a:solidFill>
                  <a:schemeClr val="bg1"/>
                </a:solidFill>
                <a:latin typeface="微软雅黑" panose="020B0503020204020204" pitchFamily="34" charset="-122"/>
                <a:ea typeface="微软雅黑" panose="020B0503020204020204" pitchFamily="34" charset="-122"/>
              </a:rPr>
              <a:t>技术栈 </a:t>
            </a:r>
            <a:endParaRPr lang="en-US" altLang="zh-CN" sz="5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0" y="0"/>
            <a:ext cx="4648200" cy="5143500"/>
          </a:xfrm>
          <a:prstGeom prst="rect">
            <a:avLst/>
          </a:prstGeom>
          <a:solidFill>
            <a:srgbClr val="F3B5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sosceles Triangle 2"/>
          <p:cNvSpPr/>
          <p:nvPr/>
        </p:nvSpPr>
        <p:spPr>
          <a:xfrm rot="5400000">
            <a:off x="4539907" y="2473216"/>
            <a:ext cx="228600" cy="197070"/>
          </a:xfrm>
          <a:prstGeom prst="triangle">
            <a:avLst/>
          </a:prstGeom>
          <a:solidFill>
            <a:srgbClr val="E02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0" y="0"/>
            <a:ext cx="4572000" cy="5143500"/>
          </a:xfrm>
          <a:prstGeom prst="rect">
            <a:avLst/>
          </a:prstGeom>
          <a:solidFill>
            <a:srgbClr val="E0253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9" name="TextBox 8"/>
          <p:cNvSpPr txBox="1"/>
          <p:nvPr/>
        </p:nvSpPr>
        <p:spPr>
          <a:xfrm>
            <a:off x="356508" y="2244625"/>
            <a:ext cx="3970564" cy="708125"/>
          </a:xfrm>
          <a:prstGeom prst="rect">
            <a:avLst/>
          </a:prstGeom>
          <a:noFill/>
        </p:spPr>
        <p:txBody>
          <a:bodyPr wrap="square" rtlCol="0">
            <a:spAutoFit/>
          </a:bodyPr>
          <a:lstStyle/>
          <a:p>
            <a:r>
              <a:rPr lang="en-US" sz="4000" b="1" dirty="0">
                <a:solidFill>
                  <a:schemeClr val="bg1"/>
                </a:solidFill>
                <a:latin typeface="Georgia" pitchFamily="18" charset="0"/>
                <a:ea typeface="Arvo" pitchFamily="2" charset="0"/>
              </a:rPr>
              <a:t>CONCLUSION</a:t>
            </a:r>
          </a:p>
        </p:txBody>
      </p:sp>
      <p:pic>
        <p:nvPicPr>
          <p:cNvPr id="11" name="Picture 10" descr="bulb.png"/>
          <p:cNvPicPr>
            <a:picLocks noChangeAspect="1"/>
          </p:cNvPicPr>
          <p:nvPr/>
        </p:nvPicPr>
        <p:blipFill>
          <a:blip r:embed="rId2"/>
          <a:stretch>
            <a:fillRect/>
          </a:stretch>
        </p:blipFill>
        <p:spPr>
          <a:xfrm>
            <a:off x="5486400" y="5197"/>
            <a:ext cx="2743200" cy="3522519"/>
          </a:xfrm>
          <a:prstGeom prst="rect">
            <a:avLst/>
          </a:prstGeom>
        </p:spPr>
      </p:pic>
      <p:sp>
        <p:nvSpPr>
          <p:cNvPr id="12" name="TextBox 11"/>
          <p:cNvSpPr txBox="1"/>
          <p:nvPr/>
        </p:nvSpPr>
        <p:spPr>
          <a:xfrm>
            <a:off x="4953000" y="3486150"/>
            <a:ext cx="3886200" cy="997709"/>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No matter what your business offers, when it comes to websites, minimalism is the new cool.</a:t>
            </a:r>
          </a:p>
          <a:p>
            <a:pPr>
              <a:lnSpc>
                <a:spcPts val="1800"/>
              </a:lnSpc>
            </a:pPr>
            <a:r>
              <a:rPr lang="en-US" sz="1200" dirty="0">
                <a:solidFill>
                  <a:schemeClr val="bg1"/>
                </a:solidFill>
                <a:latin typeface="Open Sans" pitchFamily="34" charset="0"/>
                <a:ea typeface="Open Sans" pitchFamily="34" charset="0"/>
                <a:cs typeface="Open Sans" pitchFamily="34" charset="0"/>
              </a:rPr>
              <a:t>So get rid of all the excess content and elements to make your website ready for a “Flat” overhaul!</a:t>
            </a:r>
          </a:p>
        </p:txBody>
      </p:sp>
      <p:pic>
        <p:nvPicPr>
          <p:cNvPr id="13" name="Picture 12"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0" name="TextBox 9"/>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54870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DA46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6E19B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69"/>
          </a:xfrm>
          <a:prstGeom prst="triangle">
            <a:avLst/>
          </a:prstGeom>
          <a:solidFill>
            <a:srgbClr val="DA46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444283" y="2234055"/>
            <a:ext cx="3886200" cy="720262"/>
          </a:xfrm>
          <a:prstGeom prst="rect">
            <a:avLst/>
          </a:prstGeom>
          <a:noFill/>
        </p:spPr>
        <p:txBody>
          <a:bodyPr wrap="square" rtlCol="0">
            <a:spAutoFit/>
          </a:bodyPr>
          <a:lstStyle/>
          <a:p>
            <a:pPr>
              <a:lnSpc>
                <a:spcPts val="4800"/>
              </a:lnSpc>
            </a:pPr>
            <a:r>
              <a:rPr lang="zh-CN" altLang="en-US" sz="5600" dirty="0">
                <a:solidFill>
                  <a:schemeClr val="bg1"/>
                </a:solidFill>
                <a:latin typeface="微软雅黑" panose="020B0503020204020204" pitchFamily="34" charset="-122"/>
                <a:ea typeface="微软雅黑" panose="020B0503020204020204" pitchFamily="34" charset="-122"/>
                <a:cs typeface="Times New Roman" pitchFamily="18" charset="0"/>
              </a:rPr>
              <a:t>结构</a:t>
            </a:r>
            <a:endParaRPr lang="en-US" sz="5600" dirty="0">
              <a:solidFill>
                <a:schemeClr val="bg1"/>
              </a:solidFill>
              <a:latin typeface="微软雅黑" panose="020B0503020204020204" pitchFamily="34" charset="-122"/>
              <a:ea typeface="微软雅黑" panose="020B0503020204020204" pitchFamily="34" charset="-122"/>
              <a:cs typeface="Times New Roman" pitchFamily="18" charset="0"/>
            </a:endParaRPr>
          </a:p>
        </p:txBody>
      </p:sp>
      <p:pic>
        <p:nvPicPr>
          <p:cNvPr id="10" name="Picture 6" descr="table-of-content-bg-color.png">
            <a:extLst>
              <a:ext uri="{FF2B5EF4-FFF2-40B4-BE49-F238E27FC236}">
                <a16:creationId xmlns:a16="http://schemas.microsoft.com/office/drawing/2014/main" id="{2A382E46-7AFE-42A7-8CA0-F8DD26C24A84}"/>
              </a:ext>
            </a:extLst>
          </p:cNvPr>
          <p:cNvPicPr>
            <a:picLocks noChangeAspect="1"/>
          </p:cNvPicPr>
          <p:nvPr/>
        </p:nvPicPr>
        <p:blipFill>
          <a:blip r:embed="rId2"/>
          <a:stretch>
            <a:fillRect/>
          </a:stretch>
        </p:blipFill>
        <p:spPr>
          <a:xfrm>
            <a:off x="5486400" y="1475899"/>
            <a:ext cx="3076074" cy="2191702"/>
          </a:xfrm>
          <a:prstGeom prst="rect">
            <a:avLst/>
          </a:prstGeom>
        </p:spPr>
      </p:pic>
      <p:sp>
        <p:nvSpPr>
          <p:cNvPr id="8" name="TextBox 7"/>
          <p:cNvSpPr txBox="1"/>
          <p:nvPr/>
        </p:nvSpPr>
        <p:spPr>
          <a:xfrm>
            <a:off x="5562454" y="1413870"/>
            <a:ext cx="3048000" cy="2277098"/>
          </a:xfrm>
          <a:prstGeom prst="rect">
            <a:avLst/>
          </a:prstGeom>
          <a:noFill/>
        </p:spPr>
        <p:txBody>
          <a:bodyPr wrap="square" rtlCol="0">
            <a:spAutoFit/>
          </a:bodyPr>
          <a:lstStyle/>
          <a:p>
            <a:pPr marL="342900" indent="-342900">
              <a:lnSpc>
                <a:spcPts val="2900"/>
              </a:lnSpc>
              <a:buAutoNum type="arabicPlain"/>
            </a:pPr>
            <a:r>
              <a:rPr lang="zh-CN" altLang="en-US" sz="1400" dirty="0">
                <a:solidFill>
                  <a:schemeClr val="bg1"/>
                </a:solidFill>
                <a:latin typeface="Open Sans" pitchFamily="34" charset="0"/>
                <a:ea typeface="Open Sans" pitchFamily="34" charset="0"/>
                <a:cs typeface="Open Sans" pitchFamily="34" charset="0"/>
              </a:rPr>
              <a:t>搜索框</a:t>
            </a:r>
            <a:endParaRPr lang="en-US" altLang="zh-CN" sz="1400" dirty="0">
              <a:solidFill>
                <a:schemeClr val="bg1"/>
              </a:solidFill>
              <a:latin typeface="Open Sans" pitchFamily="34" charset="0"/>
              <a:ea typeface="Open Sans" pitchFamily="34" charset="0"/>
              <a:cs typeface="Open Sans" pitchFamily="34" charset="0"/>
            </a:endParaRPr>
          </a:p>
          <a:p>
            <a:pPr marL="342900" indent="-342900">
              <a:lnSpc>
                <a:spcPts val="2900"/>
              </a:lnSpc>
              <a:buAutoNum type="arabicPlain"/>
            </a:pPr>
            <a:r>
              <a:rPr lang="zh-CN" altLang="en-US" sz="1400" dirty="0">
                <a:solidFill>
                  <a:schemeClr val="bg1"/>
                </a:solidFill>
                <a:latin typeface="Open Sans" pitchFamily="34" charset="0"/>
                <a:ea typeface="Open Sans" pitchFamily="34" charset="0"/>
                <a:cs typeface="Open Sans" pitchFamily="34" charset="0"/>
              </a:rPr>
              <a:t>歌单</a:t>
            </a:r>
            <a:endParaRPr lang="en-US" altLang="zh-CN" sz="1400" dirty="0">
              <a:solidFill>
                <a:schemeClr val="bg1"/>
              </a:solidFill>
              <a:latin typeface="Open Sans" pitchFamily="34" charset="0"/>
              <a:ea typeface="Open Sans" pitchFamily="34" charset="0"/>
              <a:cs typeface="Open Sans" pitchFamily="34" charset="0"/>
            </a:endParaRPr>
          </a:p>
          <a:p>
            <a:pPr marL="342900" indent="-342900">
              <a:lnSpc>
                <a:spcPts val="2900"/>
              </a:lnSpc>
              <a:buAutoNum type="arabicPlain"/>
            </a:pPr>
            <a:r>
              <a:rPr lang="zh-CN" altLang="en-US" sz="1400" dirty="0">
                <a:solidFill>
                  <a:schemeClr val="bg1"/>
                </a:solidFill>
                <a:latin typeface="Open Sans" pitchFamily="34" charset="0"/>
                <a:ea typeface="Open Sans" pitchFamily="34" charset="0"/>
                <a:cs typeface="Open Sans" pitchFamily="34" charset="0"/>
              </a:rPr>
              <a:t>歌曲详情</a:t>
            </a:r>
            <a:r>
              <a:rPr lang="en-US" sz="1400" dirty="0">
                <a:solidFill>
                  <a:schemeClr val="bg1"/>
                </a:solidFill>
                <a:latin typeface="Open Sans" pitchFamily="34" charset="0"/>
                <a:ea typeface="Open Sans" pitchFamily="34" charset="0"/>
                <a:cs typeface="Open Sans" pitchFamily="34" charset="0"/>
              </a:rPr>
              <a:t> </a:t>
            </a:r>
          </a:p>
          <a:p>
            <a:pPr marL="342900" indent="-342900">
              <a:lnSpc>
                <a:spcPts val="2900"/>
              </a:lnSpc>
              <a:buAutoNum type="arabicPlain" startAt="4"/>
            </a:pPr>
            <a:r>
              <a:rPr lang="zh-CN" altLang="en-US" sz="1400" dirty="0">
                <a:solidFill>
                  <a:schemeClr val="bg1"/>
                </a:solidFill>
                <a:latin typeface="Open Sans" pitchFamily="34" charset="0"/>
                <a:ea typeface="Open Sans" pitchFamily="34" charset="0"/>
                <a:cs typeface="Open Sans" pitchFamily="34" charset="0"/>
              </a:rPr>
              <a:t>热评</a:t>
            </a:r>
            <a:endParaRPr lang="en-US" altLang="zh-CN" sz="1400" dirty="0">
              <a:solidFill>
                <a:schemeClr val="bg1"/>
              </a:solidFill>
              <a:latin typeface="Open Sans" pitchFamily="34" charset="0"/>
              <a:ea typeface="Open Sans" pitchFamily="34" charset="0"/>
              <a:cs typeface="Open Sans" pitchFamily="34" charset="0"/>
            </a:endParaRPr>
          </a:p>
          <a:p>
            <a:pPr marL="342900" indent="-342900">
              <a:lnSpc>
                <a:spcPts val="2900"/>
              </a:lnSpc>
              <a:buAutoNum type="arabicPlain" startAt="4"/>
            </a:pPr>
            <a:r>
              <a:rPr lang="zh-CN" altLang="en-US" sz="1400" dirty="0">
                <a:solidFill>
                  <a:schemeClr val="bg1"/>
                </a:solidFill>
                <a:latin typeface="Open Sans" pitchFamily="34" charset="0"/>
                <a:ea typeface="Open Sans" pitchFamily="34" charset="0"/>
                <a:cs typeface="Open Sans" pitchFamily="34" charset="0"/>
              </a:rPr>
              <a:t>视频页</a:t>
            </a:r>
            <a:endParaRPr lang="en-US" altLang="zh-CN" sz="1400" dirty="0">
              <a:solidFill>
                <a:schemeClr val="bg1"/>
              </a:solidFill>
              <a:latin typeface="Open Sans" pitchFamily="34" charset="0"/>
              <a:ea typeface="Open Sans" pitchFamily="34" charset="0"/>
              <a:cs typeface="Open Sans" pitchFamily="34" charset="0"/>
            </a:endParaRPr>
          </a:p>
          <a:p>
            <a:pPr marL="342900" indent="-342900">
              <a:lnSpc>
                <a:spcPts val="2900"/>
              </a:lnSpc>
              <a:buAutoNum type="arabicPlain" startAt="4"/>
            </a:pPr>
            <a:r>
              <a:rPr lang="en-US" altLang="zh-CN" sz="1400" dirty="0">
                <a:solidFill>
                  <a:schemeClr val="bg1"/>
                </a:solidFill>
                <a:latin typeface="Open Sans" pitchFamily="34" charset="0"/>
                <a:ea typeface="Open Sans" pitchFamily="34" charset="0"/>
                <a:cs typeface="Open Sans" pitchFamily="34" charset="0"/>
              </a:rPr>
              <a:t>loading</a:t>
            </a:r>
            <a:endParaRPr lang="en-US" sz="1400" dirty="0">
              <a:solidFill>
                <a:schemeClr val="bg1"/>
              </a:solidFill>
              <a:latin typeface="Open Sans" pitchFamily="34" charset="0"/>
              <a:ea typeface="Open Sans" pitchFamily="34" charset="0"/>
              <a:cs typeface="Open Sans"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572000" cy="5143500"/>
          </a:xfrm>
          <a:prstGeom prst="rect">
            <a:avLst/>
          </a:prstGeom>
          <a:solidFill>
            <a:srgbClr val="FCB33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8" name="Rectangle 7"/>
          <p:cNvSpPr/>
          <p:nvPr/>
        </p:nvSpPr>
        <p:spPr>
          <a:xfrm>
            <a:off x="4572000" y="0"/>
            <a:ext cx="4648200" cy="5143500"/>
          </a:xfrm>
          <a:prstGeom prst="rect">
            <a:avLst/>
          </a:prstGeom>
          <a:solidFill>
            <a:srgbClr val="D34D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800"/>
              </a:lnSpc>
            </a:pPr>
            <a:r>
              <a:rPr lang="en-US" altLang="zh-CN" dirty="0">
                <a:solidFill>
                  <a:schemeClr val="bg1"/>
                </a:solidFill>
                <a:latin typeface="Open Sans" pitchFamily="34" charset="0"/>
                <a:ea typeface="Open Sans" pitchFamily="34" charset="0"/>
                <a:cs typeface="Open Sans" pitchFamily="34" charset="0"/>
              </a:rPr>
              <a:t> </a:t>
            </a:r>
            <a:r>
              <a:rPr lang="en-US" altLang="zh-CN" dirty="0" err="1">
                <a:solidFill>
                  <a:schemeClr val="bg1"/>
                </a:solidFill>
                <a:latin typeface="Open Sans" pitchFamily="34" charset="0"/>
                <a:ea typeface="Open Sans" pitchFamily="34" charset="0"/>
                <a:cs typeface="Open Sans" pitchFamily="34" charset="0"/>
              </a:rPr>
              <a:t>axios.get</a:t>
            </a:r>
            <a:r>
              <a:rPr lang="en-US" altLang="zh-CN" dirty="0">
                <a:solidFill>
                  <a:schemeClr val="bg1"/>
                </a:solidFill>
                <a:latin typeface="Open Sans" pitchFamily="34" charset="0"/>
                <a:ea typeface="Open Sans" pitchFamily="34" charset="0"/>
                <a:cs typeface="Open Sans" pitchFamily="34" charset="0"/>
              </a:rPr>
              <a:t>(‘</a:t>
            </a:r>
            <a:r>
              <a:rPr lang="en-US" altLang="zh-CN" dirty="0" err="1">
                <a:solidFill>
                  <a:schemeClr val="bg1"/>
                </a:solidFill>
                <a:latin typeface="Open Sans" pitchFamily="34" charset="0"/>
                <a:ea typeface="Open Sans" pitchFamily="34" charset="0"/>
                <a:cs typeface="Open Sans" pitchFamily="34" charset="0"/>
              </a:rPr>
              <a:t>url</a:t>
            </a:r>
            <a:r>
              <a:rPr lang="en-US" altLang="zh-CN" dirty="0">
                <a:solidFill>
                  <a:schemeClr val="bg1"/>
                </a:solidFill>
                <a:latin typeface="Open Sans" pitchFamily="34" charset="0"/>
                <a:ea typeface="Open Sans" pitchFamily="34" charset="0"/>
                <a:cs typeface="Open Sans" pitchFamily="34" charset="0"/>
              </a:rPr>
              <a:t>’, {</a:t>
            </a:r>
          </a:p>
          <a:p>
            <a:pPr>
              <a:lnSpc>
                <a:spcPts val="1800"/>
              </a:lnSpc>
            </a:pPr>
            <a:r>
              <a:rPr lang="en-US" altLang="zh-CN" dirty="0">
                <a:solidFill>
                  <a:schemeClr val="bg1"/>
                </a:solidFill>
                <a:latin typeface="Open Sans" pitchFamily="34" charset="0"/>
                <a:ea typeface="Open Sans" pitchFamily="34" charset="0"/>
                <a:cs typeface="Open Sans" pitchFamily="34" charset="0"/>
              </a:rPr>
              <a:t>                params: {}</a:t>
            </a:r>
          </a:p>
          <a:p>
            <a:pPr>
              <a:lnSpc>
                <a:spcPts val="1800"/>
              </a:lnSpc>
            </a:pPr>
            <a:r>
              <a:rPr lang="en-US" altLang="zh-CN" dirty="0">
                <a:solidFill>
                  <a:schemeClr val="bg1"/>
                </a:solidFill>
                <a:latin typeface="Open Sans" pitchFamily="34" charset="0"/>
                <a:ea typeface="Open Sans" pitchFamily="34" charset="0"/>
                <a:cs typeface="Open Sans" pitchFamily="34" charset="0"/>
              </a:rPr>
              <a:t>            }).then((response) =&gt; {</a:t>
            </a:r>
          </a:p>
          <a:p>
            <a:pPr>
              <a:lnSpc>
                <a:spcPts val="1800"/>
              </a:lnSpc>
            </a:pPr>
            <a:r>
              <a:rPr lang="en-US" altLang="zh-CN" dirty="0">
                <a:solidFill>
                  <a:schemeClr val="bg1"/>
                </a:solidFill>
                <a:latin typeface="Open Sans" pitchFamily="34" charset="0"/>
                <a:ea typeface="Open Sans" pitchFamily="34" charset="0"/>
                <a:cs typeface="Open Sans" pitchFamily="34" charset="0"/>
              </a:rPr>
              <a:t>                console.log(response)</a:t>
            </a:r>
          </a:p>
          <a:p>
            <a:pPr>
              <a:lnSpc>
                <a:spcPts val="1800"/>
              </a:lnSpc>
            </a:pPr>
            <a:r>
              <a:rPr lang="en-US" altLang="zh-CN" dirty="0">
                <a:solidFill>
                  <a:schemeClr val="bg1"/>
                </a:solidFill>
                <a:latin typeface="Open Sans" pitchFamily="34" charset="0"/>
                <a:ea typeface="Open Sans" pitchFamily="34" charset="0"/>
                <a:cs typeface="Open Sans" pitchFamily="34" charset="0"/>
              </a:rPr>
              <a:t>            }).catch((error) =&gt; {</a:t>
            </a:r>
          </a:p>
          <a:p>
            <a:pPr>
              <a:lnSpc>
                <a:spcPts val="1800"/>
              </a:lnSpc>
            </a:pPr>
            <a:r>
              <a:rPr lang="en-US" altLang="zh-CN" dirty="0">
                <a:solidFill>
                  <a:schemeClr val="bg1"/>
                </a:solidFill>
                <a:latin typeface="Open Sans" pitchFamily="34" charset="0"/>
                <a:ea typeface="Open Sans" pitchFamily="34" charset="0"/>
                <a:cs typeface="Open Sans" pitchFamily="34" charset="0"/>
              </a:rPr>
              <a:t>                console.log(error)</a:t>
            </a:r>
          </a:p>
          <a:p>
            <a:pPr>
              <a:lnSpc>
                <a:spcPts val="1800"/>
              </a:lnSpc>
            </a:pPr>
            <a:r>
              <a:rPr lang="en-US" altLang="zh-CN" dirty="0">
                <a:solidFill>
                  <a:schemeClr val="bg1"/>
                </a:solidFill>
                <a:latin typeface="Open Sans" pitchFamily="34" charset="0"/>
                <a:ea typeface="Open Sans" pitchFamily="34" charset="0"/>
                <a:cs typeface="Open Sans" pitchFamily="34" charset="0"/>
              </a:rPr>
              <a:t>            })</a:t>
            </a:r>
          </a:p>
          <a:p>
            <a:pPr algn="ctr"/>
            <a:endParaRPr lang="en-US" dirty="0"/>
          </a:p>
        </p:txBody>
      </p:sp>
      <p:sp>
        <p:nvSpPr>
          <p:cNvPr id="9" name="Isosceles Triangle 8"/>
          <p:cNvSpPr/>
          <p:nvPr/>
        </p:nvSpPr>
        <p:spPr>
          <a:xfrm rot="5400000">
            <a:off x="4539907" y="2473216"/>
            <a:ext cx="228600" cy="197069"/>
          </a:xfrm>
          <a:prstGeom prst="triangle">
            <a:avLst/>
          </a:prstGeom>
          <a:solidFill>
            <a:srgbClr val="FCB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071991" y="2180521"/>
            <a:ext cx="3543300" cy="782458"/>
          </a:xfrm>
          <a:prstGeom prst="rect">
            <a:avLst/>
          </a:prstGeom>
          <a:noFill/>
        </p:spPr>
        <p:txBody>
          <a:bodyPr wrap="square" rtlCol="0">
            <a:spAutoFit/>
          </a:bodyPr>
          <a:lstStyle/>
          <a:p>
            <a:pPr>
              <a:lnSpc>
                <a:spcPts val="5200"/>
              </a:lnSpc>
            </a:pPr>
            <a:r>
              <a:rPr lang="en-US" altLang="zh-CN" sz="6400" b="1" dirty="0" err="1">
                <a:solidFill>
                  <a:schemeClr val="bg1"/>
                </a:solidFill>
                <a:latin typeface="Georgia" pitchFamily="18" charset="0"/>
                <a:ea typeface="Arvo" pitchFamily="2" charset="0"/>
              </a:rPr>
              <a:t>axios</a:t>
            </a:r>
            <a:endParaRPr lang="en-US" sz="6900" dirty="0">
              <a:latin typeface="Georgia" pitchFamily="18" charset="0"/>
              <a:ea typeface="Arvo"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4572000" cy="5143500"/>
          </a:xfrm>
          <a:prstGeom prst="rect">
            <a:avLst/>
          </a:prstGeom>
          <a:solidFill>
            <a:srgbClr val="FCB33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8" name="Rectangle 7"/>
          <p:cNvSpPr/>
          <p:nvPr/>
        </p:nvSpPr>
        <p:spPr>
          <a:xfrm>
            <a:off x="4572000" y="0"/>
            <a:ext cx="4648200" cy="5143500"/>
          </a:xfrm>
          <a:prstGeom prst="rect">
            <a:avLst/>
          </a:prstGeom>
          <a:solidFill>
            <a:srgbClr val="D34D5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t>Axios.interceptors.request.use</a:t>
            </a:r>
            <a:r>
              <a:rPr lang="en-US" altLang="zh-CN" dirty="0"/>
              <a:t>(function (config) {      </a:t>
            </a:r>
            <a:r>
              <a:rPr lang="en-US" altLang="zh-CN" dirty="0" err="1"/>
              <a:t>vm.isLoading</a:t>
            </a:r>
            <a:r>
              <a:rPr lang="en-US" altLang="zh-CN" dirty="0"/>
              <a:t> = true; </a:t>
            </a:r>
          </a:p>
          <a:p>
            <a:r>
              <a:rPr lang="en-US" altLang="zh-CN" dirty="0"/>
              <a:t>        return config;</a:t>
            </a:r>
          </a:p>
          <a:p>
            <a:r>
              <a:rPr lang="en-US" altLang="zh-CN" dirty="0"/>
              <a:t>    }, function (error) {</a:t>
            </a:r>
          </a:p>
          <a:p>
            <a:r>
              <a:rPr lang="en-US" altLang="zh-CN" dirty="0"/>
              <a:t>        return </a:t>
            </a:r>
            <a:r>
              <a:rPr lang="en-US" altLang="zh-CN" dirty="0" err="1"/>
              <a:t>Promise.reject</a:t>
            </a:r>
            <a:r>
              <a:rPr lang="en-US" altLang="zh-CN" dirty="0"/>
              <a:t>(error);</a:t>
            </a:r>
          </a:p>
          <a:p>
            <a:r>
              <a:rPr lang="en-US" altLang="zh-CN" dirty="0"/>
              <a:t>    });</a:t>
            </a:r>
          </a:p>
          <a:p>
            <a:pPr algn="ctr"/>
            <a:endParaRPr lang="en-US" altLang="zh-CN" dirty="0"/>
          </a:p>
          <a:p>
            <a:pPr algn="ctr"/>
            <a:endParaRPr lang="en-US" dirty="0"/>
          </a:p>
        </p:txBody>
      </p:sp>
      <p:sp>
        <p:nvSpPr>
          <p:cNvPr id="9" name="Isosceles Triangle 8"/>
          <p:cNvSpPr/>
          <p:nvPr/>
        </p:nvSpPr>
        <p:spPr>
          <a:xfrm rot="5400000">
            <a:off x="4539907" y="2473216"/>
            <a:ext cx="228600" cy="197069"/>
          </a:xfrm>
          <a:prstGeom prst="triangle">
            <a:avLst/>
          </a:prstGeom>
          <a:solidFill>
            <a:srgbClr val="FCB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071991" y="2180521"/>
            <a:ext cx="3543300" cy="782458"/>
          </a:xfrm>
          <a:prstGeom prst="rect">
            <a:avLst/>
          </a:prstGeom>
          <a:noFill/>
        </p:spPr>
        <p:txBody>
          <a:bodyPr wrap="square" rtlCol="0">
            <a:spAutoFit/>
          </a:bodyPr>
          <a:lstStyle/>
          <a:p>
            <a:pPr>
              <a:lnSpc>
                <a:spcPts val="5200"/>
              </a:lnSpc>
            </a:pPr>
            <a:r>
              <a:rPr lang="en-US" altLang="zh-CN" sz="6400" b="1" dirty="0" err="1">
                <a:solidFill>
                  <a:schemeClr val="bg1"/>
                </a:solidFill>
                <a:latin typeface="Georgia" pitchFamily="18" charset="0"/>
                <a:ea typeface="Arvo" pitchFamily="2" charset="0"/>
              </a:rPr>
              <a:t>axios</a:t>
            </a:r>
            <a:endParaRPr lang="en-US" sz="6900" dirty="0">
              <a:latin typeface="Georgia" pitchFamily="18" charset="0"/>
              <a:ea typeface="Arvo" pitchFamily="2" charset="0"/>
            </a:endParaRPr>
          </a:p>
        </p:txBody>
      </p:sp>
    </p:spTree>
    <p:extLst>
      <p:ext uri="{BB962C8B-B14F-4D97-AF65-F5344CB8AC3E}">
        <p14:creationId xmlns:p14="http://schemas.microsoft.com/office/powerpoint/2010/main" val="18162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E546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84D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EE54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71500" y="1725206"/>
            <a:ext cx="3238500" cy="1913344"/>
          </a:xfrm>
          <a:prstGeom prst="rect">
            <a:avLst/>
          </a:prstGeom>
          <a:noFill/>
        </p:spPr>
        <p:txBody>
          <a:bodyPr wrap="square" rtlCol="0">
            <a:spAutoFit/>
          </a:bodyPr>
          <a:lstStyle/>
          <a:p>
            <a:pPr>
              <a:lnSpc>
                <a:spcPts val="5200"/>
              </a:lnSpc>
            </a:pPr>
            <a:r>
              <a:rPr lang="en-US" sz="6600" dirty="0">
                <a:solidFill>
                  <a:schemeClr val="bg1"/>
                </a:solidFill>
                <a:latin typeface="Georgia" pitchFamily="18" charset="0"/>
                <a:ea typeface="Arvo" pitchFamily="2" charset="0"/>
              </a:rPr>
              <a:t>FLAT</a:t>
            </a:r>
          </a:p>
          <a:p>
            <a:pPr>
              <a:lnSpc>
                <a:spcPts val="5200"/>
              </a:lnSpc>
            </a:pPr>
            <a:r>
              <a:rPr lang="en-US" sz="6000" dirty="0">
                <a:solidFill>
                  <a:schemeClr val="bg1"/>
                </a:solidFill>
                <a:latin typeface="Georgia" pitchFamily="18" charset="0"/>
                <a:ea typeface="Arvo" pitchFamily="2" charset="0"/>
              </a:rPr>
              <a:t>DESIGN</a:t>
            </a:r>
          </a:p>
          <a:p>
            <a:pPr>
              <a:lnSpc>
                <a:spcPts val="3500"/>
              </a:lnSpc>
            </a:pPr>
            <a:r>
              <a:rPr lang="en-US" sz="4000" b="1" dirty="0">
                <a:solidFill>
                  <a:schemeClr val="bg1"/>
                </a:solidFill>
                <a:latin typeface="Georgia" pitchFamily="18" charset="0"/>
                <a:ea typeface="Arvo" pitchFamily="2" charset="0"/>
              </a:rPr>
              <a:t>BUT WHY?</a:t>
            </a:r>
            <a:endParaRPr lang="en-US" sz="4000" b="1" dirty="0">
              <a:latin typeface="Georgia" pitchFamily="18" charset="0"/>
              <a:ea typeface="Arvo" pitchFamily="2" charset="0"/>
            </a:endParaRPr>
          </a:p>
        </p:txBody>
      </p:sp>
      <p:pic>
        <p:nvPicPr>
          <p:cNvPr id="15" name="Picture 14" descr="graphic.png"/>
          <p:cNvPicPr>
            <a:picLocks noChangeAspect="1"/>
          </p:cNvPicPr>
          <p:nvPr/>
        </p:nvPicPr>
        <p:blipFill>
          <a:blip r:embed="rId2"/>
          <a:stretch>
            <a:fillRect/>
          </a:stretch>
        </p:blipFill>
        <p:spPr>
          <a:xfrm>
            <a:off x="4876800" y="1047750"/>
            <a:ext cx="4027590" cy="2925967"/>
          </a:xfrm>
          <a:prstGeom prst="rect">
            <a:avLst/>
          </a:prstGeom>
        </p:spPr>
      </p:pic>
      <p:pic>
        <p:nvPicPr>
          <p:cNvPr id="9" name="Picture 8" descr="box1.png"/>
          <p:cNvPicPr>
            <a:picLocks noChangeAspect="1"/>
          </p:cNvPicPr>
          <p:nvPr/>
        </p:nvPicPr>
        <p:blipFill>
          <a:blip r:embed="rId3"/>
          <a:stretch>
            <a:fillRect/>
          </a:stretch>
        </p:blipFill>
        <p:spPr>
          <a:xfrm>
            <a:off x="4849270" y="438150"/>
            <a:ext cx="3075530" cy="1295400"/>
          </a:xfrm>
          <a:prstGeom prst="rect">
            <a:avLst/>
          </a:prstGeom>
        </p:spPr>
      </p:pic>
      <p:sp>
        <p:nvSpPr>
          <p:cNvPr id="10" name="TextBox 9"/>
          <p:cNvSpPr txBox="1"/>
          <p:nvPr/>
        </p:nvSpPr>
        <p:spPr>
          <a:xfrm>
            <a:off x="4860472" y="438150"/>
            <a:ext cx="3048000" cy="997709"/>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..because the all out flashy websites are no longer pleasing! And people really don’t have the time to go through a content heavy page.</a:t>
            </a:r>
          </a:p>
        </p:txBody>
      </p:sp>
      <p:pic>
        <p:nvPicPr>
          <p:cNvPr id="11" name="Picture 10" descr="box2.png"/>
          <p:cNvPicPr>
            <a:picLocks noChangeAspect="1"/>
          </p:cNvPicPr>
          <p:nvPr/>
        </p:nvPicPr>
        <p:blipFill>
          <a:blip r:embed="rId4"/>
          <a:stretch>
            <a:fillRect/>
          </a:stretch>
        </p:blipFill>
        <p:spPr>
          <a:xfrm>
            <a:off x="5382669" y="3409950"/>
            <a:ext cx="3075531" cy="1295400"/>
          </a:xfrm>
          <a:prstGeom prst="rect">
            <a:avLst/>
          </a:prstGeom>
        </p:spPr>
      </p:pic>
      <p:sp>
        <p:nvSpPr>
          <p:cNvPr id="14" name="TextBox 13"/>
          <p:cNvSpPr txBox="1"/>
          <p:nvPr/>
        </p:nvSpPr>
        <p:spPr>
          <a:xfrm>
            <a:off x="5342164" y="3689687"/>
            <a:ext cx="3200400" cy="1015663"/>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A flat design forces you to not only minimize the colors on your website, but also the elements to keep it neat and tidy! Exactly what a user wants these days.</a:t>
            </a:r>
          </a:p>
        </p:txBody>
      </p:sp>
      <p:pic>
        <p:nvPicPr>
          <p:cNvPr id="13" name="Picture 12"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E9573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41C3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FANTA_GRAPHIC.png"/>
          <p:cNvPicPr>
            <a:picLocks noChangeAspect="1"/>
          </p:cNvPicPr>
          <p:nvPr/>
        </p:nvPicPr>
        <p:blipFill>
          <a:blip r:embed="rId2"/>
          <a:stretch>
            <a:fillRect/>
          </a:stretch>
        </p:blipFill>
        <p:spPr>
          <a:xfrm>
            <a:off x="4649593" y="590550"/>
            <a:ext cx="4342007" cy="3714750"/>
          </a:xfrm>
          <a:prstGeom prst="rect">
            <a:avLst/>
          </a:prstGeom>
        </p:spPr>
      </p:pic>
      <p:sp>
        <p:nvSpPr>
          <p:cNvPr id="4" name="Isosceles Triangle 3"/>
          <p:cNvSpPr/>
          <p:nvPr/>
        </p:nvSpPr>
        <p:spPr>
          <a:xfrm rot="5400000">
            <a:off x="4523579" y="2473216"/>
            <a:ext cx="228600" cy="197070"/>
          </a:xfrm>
          <a:prstGeom prst="triangle">
            <a:avLst/>
          </a:prstGeom>
          <a:solidFill>
            <a:srgbClr val="E95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838200" y="1995335"/>
            <a:ext cx="2971800" cy="1579920"/>
            <a:chOff x="838200" y="1858735"/>
            <a:chExt cx="2971800" cy="1579920"/>
          </a:xfrm>
        </p:grpSpPr>
        <p:sp>
          <p:nvSpPr>
            <p:cNvPr id="5" name="TextBox 4"/>
            <p:cNvSpPr txBox="1"/>
            <p:nvPr/>
          </p:nvSpPr>
          <p:spPr>
            <a:xfrm>
              <a:off x="838200" y="1858735"/>
              <a:ext cx="2971800" cy="1579920"/>
            </a:xfrm>
            <a:prstGeom prst="rect">
              <a:avLst/>
            </a:prstGeom>
            <a:noFill/>
          </p:spPr>
          <p:txBody>
            <a:bodyPr wrap="square" rtlCol="0">
              <a:spAutoFit/>
            </a:bodyPr>
            <a:lstStyle/>
            <a:p>
              <a:pPr>
                <a:lnSpc>
                  <a:spcPts val="5200"/>
                </a:lnSpc>
              </a:pPr>
              <a:r>
                <a:rPr lang="en-US" sz="6000" dirty="0">
                  <a:solidFill>
                    <a:schemeClr val="bg1"/>
                  </a:solidFill>
                  <a:latin typeface="Georgia" pitchFamily="18" charset="0"/>
                  <a:ea typeface="Arvo" pitchFamily="2" charset="0"/>
                </a:rPr>
                <a:t>HERE’S</a:t>
              </a:r>
            </a:p>
            <a:p>
              <a:pPr>
                <a:lnSpc>
                  <a:spcPts val="1200"/>
                </a:lnSpc>
              </a:pPr>
              <a:r>
                <a:rPr lang="en-US" sz="2100" b="1" spc="30" dirty="0">
                  <a:solidFill>
                    <a:schemeClr val="bg1"/>
                  </a:solidFill>
                  <a:latin typeface="Georgia" pitchFamily="18" charset="0"/>
                  <a:ea typeface="Arvo" pitchFamily="2" charset="0"/>
                </a:rPr>
                <a:t>HOW YOU CAN GO</a:t>
              </a:r>
            </a:p>
            <a:p>
              <a:pPr>
                <a:lnSpc>
                  <a:spcPts val="5200"/>
                </a:lnSpc>
              </a:pPr>
              <a:endParaRPr lang="en-US" sz="6000" dirty="0">
                <a:solidFill>
                  <a:schemeClr val="bg1"/>
                </a:solidFill>
                <a:latin typeface="Georgia" pitchFamily="18" charset="0"/>
                <a:ea typeface="Arvo" pitchFamily="2" charset="0"/>
              </a:endParaRPr>
            </a:p>
          </p:txBody>
        </p:sp>
        <p:sp>
          <p:nvSpPr>
            <p:cNvPr id="9" name="TextBox 8"/>
            <p:cNvSpPr txBox="1"/>
            <p:nvPr/>
          </p:nvSpPr>
          <p:spPr>
            <a:xfrm>
              <a:off x="2590800" y="2646715"/>
              <a:ext cx="1219200" cy="461665"/>
            </a:xfrm>
            <a:prstGeom prst="rect">
              <a:avLst/>
            </a:prstGeom>
            <a:noFill/>
          </p:spPr>
          <p:txBody>
            <a:bodyPr wrap="square" rtlCol="0">
              <a:spAutoFit/>
            </a:bodyPr>
            <a:lstStyle/>
            <a:p>
              <a:r>
                <a:rPr lang="en-US" sz="2400" b="1" dirty="0">
                  <a:solidFill>
                    <a:schemeClr val="bg1"/>
                  </a:solidFill>
                  <a:latin typeface="Georgia" pitchFamily="18" charset="0"/>
                  <a:ea typeface="Arvo" pitchFamily="2" charset="0"/>
                </a:rPr>
                <a:t>FLAT!</a:t>
              </a:r>
            </a:p>
          </p:txBody>
        </p:sp>
        <p:sp>
          <p:nvSpPr>
            <p:cNvPr id="12" name="TextBox 11"/>
            <p:cNvSpPr txBox="1"/>
            <p:nvPr/>
          </p:nvSpPr>
          <p:spPr>
            <a:xfrm>
              <a:off x="866776" y="2663750"/>
              <a:ext cx="2028824" cy="400110"/>
            </a:xfrm>
            <a:prstGeom prst="rect">
              <a:avLst/>
            </a:prstGeom>
            <a:noFill/>
          </p:spPr>
          <p:txBody>
            <a:bodyPr wrap="square" rtlCol="0">
              <a:spAutoFit/>
            </a:bodyPr>
            <a:lstStyle/>
            <a:p>
              <a:r>
                <a:rPr lang="en-US" sz="2000" i="1" spc="80" dirty="0">
                  <a:solidFill>
                    <a:schemeClr val="bg1"/>
                  </a:solidFill>
                  <a:latin typeface="Georgia" pitchFamily="18" charset="0"/>
                </a:rPr>
                <a:t>Fantabulously</a:t>
              </a:r>
            </a:p>
          </p:txBody>
        </p:sp>
      </p:grpSp>
      <p:pic>
        <p:nvPicPr>
          <p:cNvPr id="14" name="Picture 13" descr="logo.png">
            <a:hlinkClick r:id="rId3"/>
          </p:cNvPr>
          <p:cNvPicPr>
            <a:picLocks noChangeAspect="1"/>
          </p:cNvPicPr>
          <p:nvPr/>
        </p:nvPicPr>
        <p:blipFill>
          <a:blip r:embed="rId4"/>
          <a:stretch>
            <a:fillRect/>
          </a:stretch>
        </p:blipFill>
        <p:spPr>
          <a:xfrm>
            <a:off x="304800" y="4705350"/>
            <a:ext cx="1238250" cy="257175"/>
          </a:xfrm>
          <a:prstGeom prst="rect">
            <a:avLst/>
          </a:prstGeom>
        </p:spPr>
      </p:pic>
      <p:sp>
        <p:nvSpPr>
          <p:cNvPr id="16" name="TextBox 15"/>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96C93E"/>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F04F2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96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33400" y="1669445"/>
            <a:ext cx="3733800" cy="2121505"/>
          </a:xfrm>
          <a:prstGeom prst="rect">
            <a:avLst/>
          </a:prstGeom>
          <a:noFill/>
        </p:spPr>
        <p:txBody>
          <a:bodyPr wrap="square" rtlCol="0">
            <a:spAutoFit/>
          </a:bodyPr>
          <a:lstStyle/>
          <a:p>
            <a:pPr>
              <a:lnSpc>
                <a:spcPts val="5200"/>
              </a:lnSpc>
            </a:pPr>
            <a:r>
              <a:rPr lang="en-US" sz="5400" b="1" dirty="0">
                <a:solidFill>
                  <a:schemeClr val="bg1"/>
                </a:solidFill>
                <a:latin typeface="Georgia" pitchFamily="18" charset="0"/>
                <a:ea typeface="Arvo" pitchFamily="2" charset="0"/>
              </a:rPr>
              <a:t>MAKE IT</a:t>
            </a:r>
          </a:p>
          <a:p>
            <a:pPr>
              <a:lnSpc>
                <a:spcPts val="3500"/>
              </a:lnSpc>
            </a:pPr>
            <a:r>
              <a:rPr lang="en-US" sz="4800" b="1" dirty="0">
                <a:solidFill>
                  <a:schemeClr val="bg1"/>
                </a:solidFill>
                <a:latin typeface="Georgia" pitchFamily="18" charset="0"/>
                <a:ea typeface="Arvo" pitchFamily="2" charset="0"/>
              </a:rPr>
              <a:t>BRIGHT</a:t>
            </a:r>
            <a:r>
              <a:rPr lang="en-US" sz="4800" b="1" spc="300" dirty="0">
                <a:solidFill>
                  <a:schemeClr val="bg1"/>
                </a:solidFill>
                <a:latin typeface="Georgia" pitchFamily="18" charset="0"/>
                <a:ea typeface="Arvo" pitchFamily="2" charset="0"/>
              </a:rPr>
              <a:t>&amp;</a:t>
            </a:r>
          </a:p>
          <a:p>
            <a:pPr>
              <a:lnSpc>
                <a:spcPts val="7000"/>
              </a:lnSpc>
            </a:pPr>
            <a:r>
              <a:rPr lang="en-US" sz="8000" b="1" spc="300" dirty="0">
                <a:solidFill>
                  <a:schemeClr val="bg1"/>
                </a:solidFill>
                <a:latin typeface="Georgia" pitchFamily="18" charset="0"/>
                <a:ea typeface="Arvo" pitchFamily="2" charset="0"/>
              </a:rPr>
              <a:t>BOLD</a:t>
            </a:r>
            <a:endParaRPr lang="en-US" sz="8000" dirty="0">
              <a:solidFill>
                <a:schemeClr val="bg1"/>
              </a:solidFill>
              <a:latin typeface="Georgia" pitchFamily="18" charset="0"/>
              <a:ea typeface="Arvo" pitchFamily="2" charset="0"/>
            </a:endParaRPr>
          </a:p>
        </p:txBody>
      </p:sp>
      <p:pic>
        <p:nvPicPr>
          <p:cNvPr id="13" name="Picture 12" descr="bold_graphic.png"/>
          <p:cNvPicPr>
            <a:picLocks noChangeAspect="1"/>
          </p:cNvPicPr>
          <p:nvPr/>
        </p:nvPicPr>
        <p:blipFill>
          <a:blip r:embed="rId2"/>
          <a:stretch>
            <a:fillRect/>
          </a:stretch>
        </p:blipFill>
        <p:spPr>
          <a:xfrm>
            <a:off x="5246292" y="1086901"/>
            <a:ext cx="3440508" cy="2627849"/>
          </a:xfrm>
          <a:prstGeom prst="rect">
            <a:avLst/>
          </a:prstGeom>
        </p:spPr>
      </p:pic>
      <p:sp>
        <p:nvSpPr>
          <p:cNvPr id="14" name="TextBox 13"/>
          <p:cNvSpPr txBox="1"/>
          <p:nvPr/>
        </p:nvSpPr>
        <p:spPr>
          <a:xfrm>
            <a:off x="5398692" y="285750"/>
            <a:ext cx="3048000" cy="766877"/>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The signature element of a Flat Web Design is Bright, Bold Colors. So create a lot of Colorful Panels!</a:t>
            </a:r>
          </a:p>
        </p:txBody>
      </p:sp>
      <p:pic>
        <p:nvPicPr>
          <p:cNvPr id="16" name="Picture 15" descr="link.png">
            <a:hlinkClick r:id="rId3"/>
          </p:cNvPr>
          <p:cNvPicPr>
            <a:picLocks noChangeAspect="1"/>
          </p:cNvPicPr>
          <p:nvPr/>
        </p:nvPicPr>
        <p:blipFill>
          <a:blip r:embed="rId4"/>
          <a:stretch>
            <a:fillRect/>
          </a:stretch>
        </p:blipFill>
        <p:spPr>
          <a:xfrm>
            <a:off x="6598775" y="4348842"/>
            <a:ext cx="990600" cy="155050"/>
          </a:xfrm>
          <a:prstGeom prst="rect">
            <a:avLst/>
          </a:prstGeom>
        </p:spPr>
      </p:pic>
      <p:sp>
        <p:nvSpPr>
          <p:cNvPr id="15" name="TextBox 14"/>
          <p:cNvSpPr txBox="1"/>
          <p:nvPr/>
        </p:nvSpPr>
        <p:spPr>
          <a:xfrm>
            <a:off x="5393872" y="3804782"/>
            <a:ext cx="3750128" cy="1015663"/>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There are a lot many colors that you can play around with on Photoshop, but you can make life easier by using                           while creating your flat color theme.</a:t>
            </a:r>
          </a:p>
        </p:txBody>
      </p:sp>
      <p:pic>
        <p:nvPicPr>
          <p:cNvPr id="12" name="Picture 11"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20" name="TextBox 19">
            <a:hlinkClick r:id="rId3"/>
          </p:cNvPr>
          <p:cNvSpPr txBox="1"/>
          <p:nvPr/>
        </p:nvSpPr>
        <p:spPr>
          <a:xfrm>
            <a:off x="6517820" y="4300443"/>
            <a:ext cx="1136850" cy="276999"/>
          </a:xfrm>
          <a:prstGeom prst="rect">
            <a:avLst/>
          </a:prstGeom>
          <a:noFill/>
        </p:spPr>
        <p:txBody>
          <a:bodyPr wrap="none" rtlCol="0">
            <a:spAutoFit/>
          </a:bodyPr>
          <a:lstStyle/>
          <a:p>
            <a:r>
              <a:rPr lang="en-US" sz="1200" dirty="0">
                <a:solidFill>
                  <a:schemeClr val="bg1"/>
                </a:solidFill>
                <a:latin typeface="Open Sans" pitchFamily="34" charset="0"/>
                <a:ea typeface="Open Sans" pitchFamily="34" charset="0"/>
                <a:cs typeface="Open Sans" pitchFamily="34" charset="0"/>
              </a:rPr>
              <a:t>Flat UI Colors</a:t>
            </a:r>
            <a:endParaRPr lang="en-US" sz="1200" dirty="0">
              <a:latin typeface="Open Sans" pitchFamily="34" charset="0"/>
              <a:ea typeface="Open Sans" pitchFamily="34" charset="0"/>
              <a:cs typeface="Open Sans" pitchFamily="34" charset="0"/>
            </a:endParaRPr>
          </a:p>
        </p:txBody>
      </p:sp>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572000" cy="5143500"/>
          </a:xfrm>
          <a:prstGeom prst="rect">
            <a:avLst/>
          </a:prstGeom>
          <a:solidFill>
            <a:srgbClr val="F3652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latin typeface="Rockwell" pitchFamily="18" charset="0"/>
            </a:endParaRPr>
          </a:p>
        </p:txBody>
      </p:sp>
      <p:sp>
        <p:nvSpPr>
          <p:cNvPr id="3" name="Rectangle 2"/>
          <p:cNvSpPr/>
          <p:nvPr/>
        </p:nvSpPr>
        <p:spPr>
          <a:xfrm>
            <a:off x="4572000" y="0"/>
            <a:ext cx="4648200" cy="5143500"/>
          </a:xfrm>
          <a:prstGeom prst="rect">
            <a:avLst/>
          </a:prstGeom>
          <a:solidFill>
            <a:srgbClr val="FBA91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5400000">
            <a:off x="4539907" y="2473216"/>
            <a:ext cx="228600" cy="197070"/>
          </a:xfrm>
          <a:prstGeom prst="triangle">
            <a:avLst/>
          </a:prstGeom>
          <a:solidFill>
            <a:srgbClr val="F36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57200" y="1813486"/>
            <a:ext cx="3581400" cy="1913344"/>
          </a:xfrm>
          <a:prstGeom prst="rect">
            <a:avLst/>
          </a:prstGeom>
          <a:noFill/>
        </p:spPr>
        <p:txBody>
          <a:bodyPr wrap="square" rtlCol="0">
            <a:spAutoFit/>
          </a:bodyPr>
          <a:lstStyle/>
          <a:p>
            <a:pPr>
              <a:lnSpc>
                <a:spcPts val="5200"/>
              </a:lnSpc>
            </a:pPr>
            <a:r>
              <a:rPr lang="en-US" sz="6600" dirty="0">
                <a:solidFill>
                  <a:schemeClr val="bg1"/>
                </a:solidFill>
                <a:latin typeface="Georgia" pitchFamily="18" charset="0"/>
                <a:ea typeface="Arvo" pitchFamily="2" charset="0"/>
              </a:rPr>
              <a:t>CREATE</a:t>
            </a:r>
          </a:p>
          <a:p>
            <a:pPr>
              <a:lnSpc>
                <a:spcPts val="3000"/>
              </a:lnSpc>
            </a:pPr>
            <a:r>
              <a:rPr lang="en-US" sz="3800" spc="50" dirty="0">
                <a:solidFill>
                  <a:schemeClr val="bg1"/>
                </a:solidFill>
                <a:latin typeface="Georgia" pitchFamily="18" charset="0"/>
                <a:ea typeface="Arvo" pitchFamily="2" charset="0"/>
              </a:rPr>
              <a:t>MULTICOLOR</a:t>
            </a:r>
          </a:p>
          <a:p>
            <a:pPr>
              <a:lnSpc>
                <a:spcPts val="6000"/>
              </a:lnSpc>
            </a:pPr>
            <a:r>
              <a:rPr lang="en-US" sz="6600" dirty="0">
                <a:solidFill>
                  <a:schemeClr val="bg1"/>
                </a:solidFill>
                <a:latin typeface="Georgia" pitchFamily="18" charset="0"/>
                <a:ea typeface="Arvo" pitchFamily="2" charset="0"/>
              </a:rPr>
              <a:t>PANELS</a:t>
            </a:r>
          </a:p>
        </p:txBody>
      </p:sp>
      <p:pic>
        <p:nvPicPr>
          <p:cNvPr id="8" name="Picture 7" descr="triplem.png"/>
          <p:cNvPicPr>
            <a:picLocks noChangeAspect="1"/>
          </p:cNvPicPr>
          <p:nvPr/>
        </p:nvPicPr>
        <p:blipFill>
          <a:blip r:embed="rId2"/>
          <a:stretch>
            <a:fillRect/>
          </a:stretch>
        </p:blipFill>
        <p:spPr>
          <a:xfrm>
            <a:off x="4953000" y="971550"/>
            <a:ext cx="3779209" cy="2886075"/>
          </a:xfrm>
          <a:prstGeom prst="rect">
            <a:avLst/>
          </a:prstGeom>
        </p:spPr>
      </p:pic>
      <p:pic>
        <p:nvPicPr>
          <p:cNvPr id="10" name="Picture 9" descr="link2.png"/>
          <p:cNvPicPr>
            <a:picLocks noChangeAspect="1"/>
          </p:cNvPicPr>
          <p:nvPr/>
        </p:nvPicPr>
        <p:blipFill>
          <a:blip r:embed="rId3"/>
          <a:srcRect r="20870"/>
          <a:stretch>
            <a:fillRect/>
          </a:stretch>
        </p:blipFill>
        <p:spPr>
          <a:xfrm>
            <a:off x="5120811" y="832754"/>
            <a:ext cx="739658" cy="182880"/>
          </a:xfrm>
          <a:prstGeom prst="rect">
            <a:avLst/>
          </a:prstGeom>
        </p:spPr>
      </p:pic>
      <p:sp>
        <p:nvSpPr>
          <p:cNvPr id="9" name="TextBox 8"/>
          <p:cNvSpPr txBox="1"/>
          <p:nvPr/>
        </p:nvSpPr>
        <p:spPr>
          <a:xfrm>
            <a:off x="5029200" y="285750"/>
            <a:ext cx="4114800" cy="766877"/>
          </a:xfrm>
          <a:prstGeom prst="rect">
            <a:avLst/>
          </a:prstGeom>
          <a:noFill/>
        </p:spPr>
        <p:txBody>
          <a:bodyPr wrap="square" rtlCol="0">
            <a:spAutoFit/>
          </a:bodyPr>
          <a:lstStyle/>
          <a:p>
            <a:pPr>
              <a:lnSpc>
                <a:spcPts val="1800"/>
              </a:lnSpc>
            </a:pPr>
            <a:r>
              <a:rPr lang="en-US" sz="1200" dirty="0">
                <a:solidFill>
                  <a:schemeClr val="bg1"/>
                </a:solidFill>
                <a:latin typeface="Open Sans" pitchFamily="34" charset="0"/>
                <a:ea typeface="Open Sans" pitchFamily="34" charset="0"/>
                <a:cs typeface="Open Sans" pitchFamily="34" charset="0"/>
              </a:rPr>
              <a:t>To further enhance the bold look, combine colors to make a beautiful series of background panels, like</a:t>
            </a:r>
          </a:p>
          <a:p>
            <a:pPr>
              <a:lnSpc>
                <a:spcPts val="1800"/>
              </a:lnSpc>
            </a:pPr>
            <a:r>
              <a:rPr lang="en-US" sz="1200" dirty="0">
                <a:solidFill>
                  <a:schemeClr val="bg1"/>
                </a:solidFill>
                <a:latin typeface="Open Sans" pitchFamily="34" charset="0"/>
                <a:ea typeface="Open Sans" pitchFamily="34" charset="0"/>
                <a:cs typeface="Open Sans" pitchFamily="34" charset="0"/>
              </a:rPr>
              <a:t>                   .</a:t>
            </a:r>
          </a:p>
        </p:txBody>
      </p:sp>
      <p:pic>
        <p:nvPicPr>
          <p:cNvPr id="13" name="Picture 12" descr="notepad.png"/>
          <p:cNvPicPr>
            <a:picLocks noChangeAspect="1"/>
          </p:cNvPicPr>
          <p:nvPr/>
        </p:nvPicPr>
        <p:blipFill>
          <a:blip r:embed="rId4"/>
          <a:stretch>
            <a:fillRect/>
          </a:stretch>
        </p:blipFill>
        <p:spPr>
          <a:xfrm>
            <a:off x="5105400" y="3867150"/>
            <a:ext cx="3429000" cy="915471"/>
          </a:xfrm>
          <a:prstGeom prst="rect">
            <a:avLst/>
          </a:prstGeom>
        </p:spPr>
      </p:pic>
      <p:sp>
        <p:nvSpPr>
          <p:cNvPr id="14" name="TextBox 13"/>
          <p:cNvSpPr txBox="1"/>
          <p:nvPr/>
        </p:nvSpPr>
        <p:spPr>
          <a:xfrm>
            <a:off x="5475512" y="4144539"/>
            <a:ext cx="2819400" cy="620683"/>
          </a:xfrm>
          <a:prstGeom prst="rect">
            <a:avLst/>
          </a:prstGeom>
          <a:noFill/>
        </p:spPr>
        <p:txBody>
          <a:bodyPr wrap="square" rtlCol="0">
            <a:spAutoFit/>
          </a:bodyPr>
          <a:lstStyle/>
          <a:p>
            <a:pPr>
              <a:lnSpc>
                <a:spcPts val="1400"/>
              </a:lnSpc>
            </a:pPr>
            <a:r>
              <a:rPr lang="en-US" sz="1000" spc="80" dirty="0">
                <a:solidFill>
                  <a:srgbClr val="F36523"/>
                </a:solidFill>
                <a:latin typeface="Hand Of Sean" pitchFamily="2" charset="-128"/>
                <a:ea typeface="Hand Of Sean" pitchFamily="2" charset="-128"/>
              </a:rPr>
              <a:t>Note</a:t>
            </a:r>
          </a:p>
          <a:p>
            <a:pPr>
              <a:lnSpc>
                <a:spcPts val="1400"/>
              </a:lnSpc>
            </a:pPr>
            <a:r>
              <a:rPr lang="en-US" sz="1000" spc="80" dirty="0">
                <a:solidFill>
                  <a:srgbClr val="034B79"/>
                </a:solidFill>
                <a:latin typeface="Hand Of Sean" pitchFamily="2" charset="-128"/>
                <a:ea typeface="Hand Of Sean" pitchFamily="2" charset="-128"/>
              </a:rPr>
              <a:t>Limit your website’s color palette to a few number of colors.</a:t>
            </a:r>
          </a:p>
        </p:txBody>
      </p:sp>
      <p:pic>
        <p:nvPicPr>
          <p:cNvPr id="15" name="Picture 14" descr="logo.png">
            <a:hlinkClick r:id="rId5"/>
          </p:cNvPr>
          <p:cNvPicPr>
            <a:picLocks noChangeAspect="1"/>
          </p:cNvPicPr>
          <p:nvPr/>
        </p:nvPicPr>
        <p:blipFill>
          <a:blip r:embed="rId6"/>
          <a:stretch>
            <a:fillRect/>
          </a:stretch>
        </p:blipFill>
        <p:spPr>
          <a:xfrm>
            <a:off x="304800" y="4705350"/>
            <a:ext cx="1238250" cy="257175"/>
          </a:xfrm>
          <a:prstGeom prst="rect">
            <a:avLst/>
          </a:prstGeom>
        </p:spPr>
      </p:pic>
      <p:sp>
        <p:nvSpPr>
          <p:cNvPr id="16" name="TextBox 15">
            <a:hlinkClick r:id="rId7"/>
          </p:cNvPr>
          <p:cNvSpPr txBox="1"/>
          <p:nvPr/>
        </p:nvSpPr>
        <p:spPr>
          <a:xfrm>
            <a:off x="5026484" y="770751"/>
            <a:ext cx="914400" cy="276999"/>
          </a:xfrm>
          <a:prstGeom prst="rect">
            <a:avLst/>
          </a:prstGeom>
          <a:noFill/>
        </p:spPr>
        <p:txBody>
          <a:bodyPr wrap="square" rtlCol="0">
            <a:spAutoFit/>
          </a:bodyPr>
          <a:lstStyle/>
          <a:p>
            <a:r>
              <a:rPr lang="en-US" sz="1200" dirty="0">
                <a:solidFill>
                  <a:schemeClr val="bg1"/>
                </a:solidFill>
                <a:latin typeface="Open Sans" pitchFamily="34" charset="0"/>
                <a:ea typeface="Open Sans" pitchFamily="34" charset="0"/>
                <a:cs typeface="Open Sans" pitchFamily="34" charset="0"/>
              </a:rPr>
              <a:t>TriplAgent</a:t>
            </a:r>
            <a:endParaRPr lang="en-US" sz="1200" dirty="0">
              <a:latin typeface="Open Sans" pitchFamily="34" charset="0"/>
              <a:ea typeface="Open Sans" pitchFamily="34" charset="0"/>
              <a:cs typeface="Open Sans" pitchFamily="34" charset="0"/>
            </a:endParaRPr>
          </a:p>
        </p:txBody>
      </p:sp>
      <p:sp>
        <p:nvSpPr>
          <p:cNvPr id="17" name="TextBox 16"/>
          <p:cNvSpPr txBox="1"/>
          <p:nvPr/>
        </p:nvSpPr>
        <p:spPr>
          <a:xfrm>
            <a:off x="6324600" y="4855518"/>
            <a:ext cx="2895600" cy="230832"/>
          </a:xfrm>
          <a:prstGeom prst="rect">
            <a:avLst/>
          </a:prstGeom>
          <a:noFill/>
        </p:spPr>
        <p:txBody>
          <a:bodyPr wrap="square" rtlCol="0">
            <a:spAutoFit/>
          </a:bodyPr>
          <a:lstStyle/>
          <a:p>
            <a:r>
              <a:rPr lang="en-US" sz="900" dirty="0">
                <a:solidFill>
                  <a:schemeClr val="bg1"/>
                </a:solidFill>
                <a:latin typeface="Open Sans" pitchFamily="34" charset="0"/>
                <a:ea typeface="Open Sans" pitchFamily="34" charset="0"/>
                <a:cs typeface="Open Sans" pitchFamily="34" charset="0"/>
              </a:rPr>
              <a:t>© 1999 - 2014 IX Web Hosting.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2093</TotalTime>
  <Words>1104</Words>
  <Application>Microsoft Office PowerPoint</Application>
  <PresentationFormat>全屏显示(16:9)</PresentationFormat>
  <Paragraphs>150</Paragraphs>
  <Slides>21</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21</vt:i4>
      </vt:variant>
    </vt:vector>
  </HeadingPairs>
  <TitlesOfParts>
    <vt:vector size="37" baseType="lpstr">
      <vt:lpstr>Hand Of Sean</vt:lpstr>
      <vt:lpstr>Meiryo</vt:lpstr>
      <vt:lpstr>Open Sans Semibold</vt:lpstr>
      <vt:lpstr>Proxima Nova Lt</vt:lpstr>
      <vt:lpstr>宋体</vt:lpstr>
      <vt:lpstr>微软雅黑</vt:lpstr>
      <vt:lpstr>Arial</vt:lpstr>
      <vt:lpstr>Arvo</vt:lpstr>
      <vt:lpstr>Calibri</vt:lpstr>
      <vt:lpstr>Calibri Light</vt:lpstr>
      <vt:lpstr>Georgia</vt:lpstr>
      <vt:lpstr>Open Sans</vt:lpstr>
      <vt:lpstr>Rockwell</vt:lpstr>
      <vt:lpstr>Times New Roman</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cirno</cp:lastModifiedBy>
  <cp:revision>602</cp:revision>
  <dcterms:created xsi:type="dcterms:W3CDTF">2014-02-10T10:41:22Z</dcterms:created>
  <dcterms:modified xsi:type="dcterms:W3CDTF">2020-06-12T16:26:03Z</dcterms:modified>
</cp:coreProperties>
</file>