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9" r:id="rId11"/>
    <p:sldId id="280" r:id="rId12"/>
    <p:sldId id="265" r:id="rId13"/>
    <p:sldId id="291" r:id="rId14"/>
    <p:sldId id="290" r:id="rId15"/>
    <p:sldId id="266" r:id="rId16"/>
    <p:sldId id="267" r:id="rId17"/>
    <p:sldId id="292" r:id="rId18"/>
    <p:sldId id="268" r:id="rId19"/>
    <p:sldId id="281" r:id="rId20"/>
    <p:sldId id="269" r:id="rId21"/>
    <p:sldId id="270" r:id="rId22"/>
    <p:sldId id="282" r:id="rId23"/>
    <p:sldId id="293" r:id="rId24"/>
    <p:sldId id="271" r:id="rId25"/>
    <p:sldId id="283" r:id="rId26"/>
    <p:sldId id="284" r:id="rId27"/>
    <p:sldId id="275" r:id="rId28"/>
    <p:sldId id="272" r:id="rId29"/>
    <p:sldId id="285" r:id="rId30"/>
    <p:sldId id="273" r:id="rId31"/>
    <p:sldId id="278" r:id="rId32"/>
    <p:sldId id="289" r:id="rId33"/>
    <p:sldId id="294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340" autoAdjust="0"/>
  </p:normalViewPr>
  <p:slideViewPr>
    <p:cSldViewPr snapToGrid="0">
      <p:cViewPr varScale="1">
        <p:scale>
          <a:sx n="52" d="100"/>
          <a:sy n="52" d="100"/>
        </p:scale>
        <p:origin x="1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BE0D0-29D4-4C5B-A346-6EEFB962A82B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1AF9C-24B3-4ECF-B3E6-2E0E21AAA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965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xxx</a:t>
            </a:r>
            <a:r>
              <a:rPr lang="zh-CN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，包括上传图片和视频，以及收看高清视频等等。至于在线支付，所需的网速连上传视频的千分之一都不到。那么，</a:t>
            </a:r>
            <a:r>
              <a:rPr lang="en-US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5G</a:t>
            </a:r>
            <a:r>
              <a:rPr lang="zh-CN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真的仅仅是网速更快吗？我们平时并不觉得慢的</a:t>
            </a:r>
            <a:r>
              <a:rPr lang="en-US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4G</a:t>
            </a:r>
            <a:r>
              <a:rPr lang="zh-CN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，在什么情况下才会有痛点呢？</a:t>
            </a:r>
            <a:r>
              <a:rPr lang="en-US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alt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1AF9C-24B3-4ECF-B3E6-2E0E21AAAC7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986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04040"/>
                </a:solidFill>
                <a:effectLst/>
                <a:latin typeface="font-text"/>
              </a:rPr>
              <a:t>提一个常见的场景，你在外面发朋友圈，看视频，用的是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font-text"/>
              </a:rPr>
              <a:t>4G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font-text"/>
              </a:rPr>
              <a:t>信号，回到家里，赶快换成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font-text"/>
              </a:rPr>
              <a:t>Wi-Fi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font-text"/>
              </a:rPr>
              <a:t>。为什么呢？因为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font-text"/>
              </a:rPr>
              <a:t>Wi-Fi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font-text"/>
              </a:rPr>
              <a:t>是不收流量费的，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font-text"/>
              </a:rPr>
              <a:t>4G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font-text"/>
              </a:rPr>
              <a:t>要钱。这就体现出两种网络的不融合了。</a:t>
            </a:r>
            <a:endParaRPr lang="en-US" altLang="zh-CN" b="0" i="0" dirty="0">
              <a:solidFill>
                <a:srgbClr val="404040"/>
              </a:solidFill>
              <a:effectLst/>
              <a:latin typeface="font-text"/>
            </a:endParaRPr>
          </a:p>
          <a:p>
            <a:r>
              <a:rPr lang="zh-CN" altLang="en-US" b="0" i="0" dirty="0">
                <a:solidFill>
                  <a:srgbClr val="404040"/>
                </a:solidFill>
                <a:effectLst/>
                <a:latin typeface="font-text"/>
              </a:rPr>
              <a:t>因为互联网是被互联网公司控制着，它们一直强调网络中性化，也就是说不管用网多还是少，都不应该歧视，要一视同仁；</a:t>
            </a:r>
            <a:endParaRPr lang="en-US" altLang="zh-CN" b="0" i="0" dirty="0">
              <a:solidFill>
                <a:srgbClr val="404040"/>
              </a:solidFill>
              <a:effectLst/>
              <a:latin typeface="font-text"/>
            </a:endParaRPr>
          </a:p>
          <a:p>
            <a:r>
              <a:rPr lang="zh-CN" altLang="en-US" b="0" i="0" dirty="0">
                <a:solidFill>
                  <a:srgbClr val="404040"/>
                </a:solidFill>
                <a:effectLst/>
                <a:latin typeface="font-text"/>
              </a:rPr>
              <a:t>但是通信网络是被通信公司控制着，它们强调按照打电话的时间或者流量收费，因为一百年来，它们就是这么做的。</a:t>
            </a:r>
            <a:endParaRPr lang="en-US" altLang="zh-CN" b="0" i="0" dirty="0">
              <a:solidFill>
                <a:srgbClr val="404040"/>
              </a:solidFill>
              <a:effectLst/>
              <a:latin typeface="font-text"/>
            </a:endParaRPr>
          </a:p>
          <a:p>
            <a:r>
              <a:rPr lang="zh-CN" altLang="en-US" b="0" i="0" dirty="0">
                <a:solidFill>
                  <a:srgbClr val="404040"/>
                </a:solidFill>
                <a:effectLst/>
                <a:latin typeface="font-text"/>
              </a:rPr>
              <a:t>这两个不同行业的从业者，他们未来各自发展的方向是什么？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1AF9C-24B3-4ECF-B3E6-2E0E21AAAC7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4692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人多联网很卡，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font-text"/>
              </a:rPr>
              <a:t>总带宽和并发能力太低所导致的。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font-text"/>
              </a:rPr>
              <a:t>4G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font-text"/>
              </a:rPr>
              <a:t>网络在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font-text"/>
              </a:rPr>
              <a:t>IoT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font-text"/>
              </a:rPr>
              <a:t>时代就会遇到这个问题，因为在制定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font-text"/>
              </a:rPr>
              <a:t>4G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font-text"/>
              </a:rPr>
              <a:t>标准时，就没有打算让那么多设备同时上网。</a:t>
            </a:r>
            <a:endParaRPr lang="en-US" altLang="zh-CN" b="0" i="0" dirty="0">
              <a:solidFill>
                <a:srgbClr val="404040"/>
              </a:solidFill>
              <a:effectLst/>
              <a:latin typeface="font-text"/>
            </a:endParaRPr>
          </a:p>
          <a:p>
            <a:r>
              <a:rPr lang="en-US" altLang="zh-CN" b="0" i="0" dirty="0">
                <a:solidFill>
                  <a:srgbClr val="404040"/>
                </a:solidFill>
                <a:effectLst/>
                <a:latin typeface="font-text"/>
              </a:rPr>
              <a:t>2.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font-text"/>
              </a:rPr>
              <a:t>要么是通过蓝牙和你相联之后再上网，要么是通过家里的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font-text"/>
              </a:rPr>
              <a:t>Wi-Fi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font-text"/>
              </a:rPr>
              <a:t>联网，总之不能直接联网</a:t>
            </a:r>
            <a:endParaRPr lang="en-US" altLang="zh-CN" b="0" i="0" dirty="0">
              <a:solidFill>
                <a:srgbClr val="404040"/>
              </a:solidFill>
              <a:effectLst/>
              <a:latin typeface="font-text"/>
            </a:endParaRPr>
          </a:p>
          <a:p>
            <a:r>
              <a:rPr lang="zh-CN" altLang="en-US" b="0" i="0" dirty="0">
                <a:solidFill>
                  <a:srgbClr val="404040"/>
                </a:solidFill>
                <a:effectLst/>
                <a:latin typeface="font-text"/>
              </a:rPr>
              <a:t>好比你有了手机，但是无法直接使用，要回到座机旁，通过无线电波和你的座机相联，然后才能打电话一样。</a:t>
            </a:r>
            <a:endParaRPr lang="en-US" altLang="zh-CN" b="0" i="0" dirty="0">
              <a:solidFill>
                <a:srgbClr val="404040"/>
              </a:solidFill>
              <a:effectLst/>
              <a:latin typeface="font-text"/>
            </a:endParaRPr>
          </a:p>
          <a:p>
            <a:r>
              <a:rPr lang="zh-CN" altLang="en-US" b="0" i="0" dirty="0">
                <a:solidFill>
                  <a:srgbClr val="404040"/>
                </a:solidFill>
                <a:effectLst/>
                <a:latin typeface="font-text"/>
              </a:rPr>
              <a:t>由于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font-text"/>
              </a:rPr>
              <a:t>4G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font-text"/>
              </a:rPr>
              <a:t>的这些致命问题，使得</a:t>
            </a:r>
            <a:r>
              <a:rPr lang="zh-CN" altLang="en-US" b="0" i="0" dirty="0">
                <a:solidFill>
                  <a:srgbClr val="666666"/>
                </a:solidFill>
                <a:effectLst/>
                <a:latin typeface="font-text"/>
              </a:rPr>
              <a:t>目前的</a:t>
            </a:r>
            <a:r>
              <a:rPr lang="en-US" altLang="zh-CN" b="0" i="0" dirty="0">
                <a:solidFill>
                  <a:srgbClr val="666666"/>
                </a:solidFill>
                <a:effectLst/>
                <a:latin typeface="font-text"/>
              </a:rPr>
              <a:t>4G</a:t>
            </a:r>
            <a:r>
              <a:rPr lang="zh-CN" altLang="en-US" b="0" i="0" dirty="0">
                <a:solidFill>
                  <a:srgbClr val="666666"/>
                </a:solidFill>
                <a:effectLst/>
                <a:latin typeface="font-text"/>
              </a:rPr>
              <a:t>技术没有进一步升级的可能，因此</a:t>
            </a:r>
            <a:r>
              <a:rPr lang="en-US" altLang="zh-CN" b="0" i="0" dirty="0">
                <a:solidFill>
                  <a:srgbClr val="666666"/>
                </a:solidFill>
                <a:effectLst/>
                <a:latin typeface="font-text"/>
              </a:rPr>
              <a:t>5G</a:t>
            </a:r>
            <a:r>
              <a:rPr lang="zh-CN" altLang="en-US" b="0" i="0" dirty="0">
                <a:solidFill>
                  <a:srgbClr val="666666"/>
                </a:solidFill>
                <a:effectLst/>
                <a:latin typeface="font-text"/>
              </a:rPr>
              <a:t>势在必行，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font-text"/>
              </a:rPr>
              <a:t>除了提高总带宽，很重要的目的就是让海量设备同时上网。因此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font-text"/>
              </a:rPr>
              <a:t>5G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font-text"/>
              </a:rPr>
              <a:t>是和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font-text"/>
              </a:rPr>
              <a:t>IoT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font-text"/>
              </a:rPr>
              <a:t>相伴生的。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1AF9C-24B3-4ECF-B3E6-2E0E21AAAC7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1217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0" i="0" dirty="0">
                <a:solidFill>
                  <a:srgbClr val="404040"/>
                </a:solidFill>
                <a:effectLst/>
                <a:latin typeface="font-text"/>
              </a:rPr>
              <a:t>5G</a:t>
            </a:r>
            <a:r>
              <a:rPr lang="zh-CN" altLang="en-US" sz="2800" b="0" i="0" dirty="0">
                <a:solidFill>
                  <a:srgbClr val="404040"/>
                </a:solidFill>
                <a:effectLst/>
                <a:latin typeface="font-text"/>
              </a:rPr>
              <a:t>技术和</a:t>
            </a:r>
            <a:r>
              <a:rPr lang="en-US" altLang="zh-CN" sz="2800" b="0" i="0" dirty="0">
                <a:solidFill>
                  <a:srgbClr val="404040"/>
                </a:solidFill>
                <a:effectLst/>
                <a:latin typeface="font-text"/>
              </a:rPr>
              <a:t>IoT</a:t>
            </a:r>
            <a:r>
              <a:rPr lang="zh-CN" altLang="en-US" sz="2800" b="0" i="0" dirty="0">
                <a:solidFill>
                  <a:srgbClr val="404040"/>
                </a:solidFill>
                <a:effectLst/>
                <a:latin typeface="font-text"/>
              </a:rPr>
              <a:t>是不可分割的，那么这个产业会如何构成，以及市场规模有多大，我们可能有什么机会呢？我们先看一下时代的浪潮。</a:t>
            </a:r>
            <a:endParaRPr lang="en-US" altLang="zh-CN" sz="2800" b="0" i="0" dirty="0">
              <a:solidFill>
                <a:srgbClr val="404040"/>
              </a:solidFill>
              <a:effectLst/>
              <a:latin typeface="font-tex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在第一代互联网时代，诞生了各种企业，但是从挣钱的能力以及对产业的把控来讲，最顶端的是微软和英特尔，那个时代被称为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WinTel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时代。在那个时代，没有人能够挑战微软和英特尔的地位，事实上一旦它们的地位受到威胁，反而整个产业都会来帮忙。</a:t>
            </a:r>
            <a:endParaRPr lang="en-US" altLang="zh-CN" sz="1800" kern="100" dirty="0">
              <a:effectLst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1AF9C-24B3-4ECF-B3E6-2E0E21AAAC7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8369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到了第二代互联网，也就是移动互联网时代，真正起决定作用的主要有两家，一个是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Google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，因为它的安卓操作系统是大家非用不可的，另一个是（美国人在英国办的）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ARM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公司，因为今天所有手机的处理器都是由它提供设计方案，这个产业的格局跟第一代互联网时代非常相似。</a:t>
            </a:r>
            <a:endParaRPr lang="en-US" altLang="zh-CN" sz="1800" kern="100" dirty="0">
              <a:effectLst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1AF9C-24B3-4ECF-B3E6-2E0E21AAAC7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779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从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更少的能量传递、处理和存储更多的信息</a:t>
            </a:r>
            <a:r>
              <a:rPr lang="zh-CN" altLang="en-US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角度看，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第二代互联网相比第一代，要求用更少的能量传递、处理和存储更多的信息，否则我们的设备无法实现移动。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font-text"/>
              </a:rPr>
              <a:t>英特尔的处理器和微软的操作系统显然不合格，如果用它们做手机，几个小时就没电了。而第二张图中的那些企业，相比第一张都更合格</a:t>
            </a:r>
            <a:endParaRPr lang="en-US" altLang="zh-CN" b="0" i="0" dirty="0">
              <a:solidFill>
                <a:srgbClr val="404040"/>
              </a:solidFill>
              <a:effectLst/>
              <a:latin typeface="font-text"/>
            </a:endParaRPr>
          </a:p>
          <a:p>
            <a:pPr algn="just"/>
            <a:r>
              <a:rPr lang="en-US" altLang="zh-CN" b="0" i="0" dirty="0">
                <a:solidFill>
                  <a:srgbClr val="404040"/>
                </a:solidFill>
                <a:effectLst/>
                <a:latin typeface="font-text"/>
              </a:rPr>
              <a:t>2.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font-text"/>
              </a:rPr>
              <a:t>按说它们更有资本啊，但是事实上这件事几乎不可能</a:t>
            </a:r>
            <a:endParaRPr lang="en-US" altLang="zh-CN" b="0" i="0" dirty="0">
              <a:solidFill>
                <a:srgbClr val="404040"/>
              </a:solidFill>
              <a:effectLst/>
              <a:latin typeface="font-text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solidFill>
                  <a:srgbClr val="666666"/>
                </a:solidFill>
                <a:effectLst/>
                <a:latin typeface="font-text"/>
              </a:rPr>
              <a:t>每一代互联网，上述位置中主要的企业都会更换，这是由单位能量传输、存储和处理更多信息的要求决定的，也是由公司的基因决定的。在未来也是如此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font-text"/>
              </a:rPr>
              <a:t>，</a:t>
            </a:r>
            <a:r>
              <a:rPr lang="zh-CN" altLang="en-US" b="0" i="0" dirty="0">
                <a:solidFill>
                  <a:srgbClr val="666666"/>
                </a:solidFill>
                <a:effectLst/>
                <a:latin typeface="font-text"/>
              </a:rPr>
              <a:t>每一次这样大的变局，就给很多人带来了机会。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1AF9C-24B3-4ECF-B3E6-2E0E21AAAC7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9958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1AF9C-24B3-4ECF-B3E6-2E0E21AAAC7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5136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当然主要是个人电脑（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PC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）和少数的服务器。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2011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年是全世界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PC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机出货量最高的一年，也不过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3.65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亿台，以后一直在下滑。</a:t>
            </a:r>
            <a:endParaRPr lang="en-US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，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2017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年的下半年到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2018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年的上半年，出货量达到高峰。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2018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年全世界智能手机出货量大约是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14.4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亿部。</a:t>
            </a:r>
            <a:endParaRPr lang="en-US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当然这些设备有大有小，小的诸如可穿戴式设备、家里的智能家居等等，大的像是智能汽车、工厂的设备等等。这么多设备是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4G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不够用的原因，也是商业的机会所在。</a:t>
            </a:r>
            <a:endParaRPr lang="en-US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需要指出的是，大部分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IoT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设备不太方便，要么靠连着一根电线来供电，要么需要用电池供电，要经常充电。你可以想象，全世界只有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70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亿人，却要伺候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500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亿个设备，这是一件非常麻烦的事情。因此，比较理想的情况是，充一次电可以使用很长的时间，甚至在有些设备整个生命期，都不需要充电。这是未来产业的痛点所在。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b="0" i="0" dirty="0">
                <a:solidFill>
                  <a:srgbClr val="404040"/>
                </a:solidFill>
                <a:effectLst/>
                <a:latin typeface="font-text"/>
              </a:rPr>
              <a:t>那么谁可能是未来的大赢家呢？我们继续看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1AF9C-24B3-4ECF-B3E6-2E0E21AAAC7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7893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要想提高电池续航能力，一是靠</a:t>
            </a:r>
            <a:r>
              <a:rPr lang="en-US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XXX</a:t>
            </a:r>
            <a:r>
              <a:rPr lang="zh-CN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，二是</a:t>
            </a:r>
            <a:r>
              <a:rPr lang="en-US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XXX</a:t>
            </a:r>
            <a:r>
              <a:rPr lang="zh-CN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。前者虽然还有潜力可挖，但是大约也就是一倍的潜力，而后者潜力则很大。如果我们能够将今天移动设备的工作电压从</a:t>
            </a:r>
            <a:r>
              <a:rPr lang="en-US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伏降低到</a:t>
            </a:r>
            <a:r>
              <a:rPr lang="en-US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伏，就能节省</a:t>
            </a:r>
            <a:r>
              <a:rPr lang="en-US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90%</a:t>
            </a:r>
            <a:r>
              <a:rPr lang="zh-CN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左右的能量。因此，低电压、低功耗的芯片是当今半导体发展的一个方向</a:t>
            </a:r>
            <a:endParaRPr lang="en-US" altLang="zh-CN" sz="12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类似的，未来</a:t>
            </a:r>
            <a:r>
              <a:rPr lang="en-US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IoT</a:t>
            </a:r>
            <a:r>
              <a:rPr lang="zh-CN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5G</a:t>
            </a:r>
            <a:r>
              <a:rPr lang="zh-CN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产业还需要新的操作系统。今天由于没有相应的操作系统，</a:t>
            </a:r>
            <a:r>
              <a:rPr lang="en-US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IoT</a:t>
            </a:r>
            <a:r>
              <a:rPr lang="zh-CN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设备相当于是在裸奔，几乎没有信息安全的保障。通过入侵家里的</a:t>
            </a:r>
            <a:r>
              <a:rPr lang="en-US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IoT</a:t>
            </a:r>
            <a:r>
              <a:rPr lang="zh-CN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设备，就有可能入侵整个网络系统。和前两代互联网一样，谁掌握了未来的操作系统，谁就占据了行业的制高点。</a:t>
            </a:r>
            <a:endParaRPr lang="en-US" altLang="zh-CN" sz="12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那么，还有没有其他的机会呢？</a:t>
            </a:r>
            <a:endParaRPr lang="en-US" altLang="zh-CN" sz="11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1AF9C-24B3-4ECF-B3E6-2E0E21AAAC7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311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我们再来看几个重要的事实。</a:t>
            </a:r>
            <a:endParaRPr lang="en-US" altLang="zh-CN" sz="1200" kern="100" dirty="0">
              <a:effectLst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那么同样，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在未来，会出现大量的制造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IoT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设备的企业，成为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5G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的赢家。</a:t>
            </a:r>
            <a:endParaRPr lang="en-US" altLang="zh-CN" sz="1200" kern="100" dirty="0">
              <a:effectLst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不过，不具有太多技术含量的所谓智能硬件其实不值钱，因为在前两代互联网发展中受益的设备制造商，都是做系统的。今天炙手可热的和移动互联网相关的设备企业，都是系统做得好的</a:t>
            </a:r>
            <a:r>
              <a:rPr lang="zh-CN" altLang="en-US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，所以，</a:t>
            </a:r>
            <a:r>
              <a:rPr lang="zh-CN" altLang="en-US" b="0" i="0" dirty="0">
                <a:solidFill>
                  <a:srgbClr val="666666"/>
                </a:solidFill>
                <a:effectLst/>
                <a:latin typeface="font-text"/>
              </a:rPr>
              <a:t>没有技术含量的简单产品没有机会，系统级的创新才有。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1AF9C-24B3-4ECF-B3E6-2E0E21AAAC7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0255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0" i="0" dirty="0">
                <a:solidFill>
                  <a:srgbClr val="404040"/>
                </a:solidFill>
                <a:effectLst/>
                <a:latin typeface="font-text"/>
              </a:rPr>
              <a:t>在</a:t>
            </a:r>
            <a:r>
              <a:rPr lang="en-US" altLang="zh-CN" sz="2800" b="0" i="0" dirty="0">
                <a:solidFill>
                  <a:srgbClr val="404040"/>
                </a:solidFill>
                <a:effectLst/>
                <a:latin typeface="font-text"/>
              </a:rPr>
              <a:t>IoT</a:t>
            </a:r>
            <a:r>
              <a:rPr lang="zh-CN" altLang="en-US" sz="2800" b="0" i="0" dirty="0">
                <a:solidFill>
                  <a:srgbClr val="404040"/>
                </a:solidFill>
                <a:effectLst/>
                <a:latin typeface="font-text"/>
              </a:rPr>
              <a:t>时代，不仅要有新的硬件，还要有新的软件和服务，否则大家对硬件的需求就不强烈。</a:t>
            </a:r>
            <a:r>
              <a:rPr lang="zh-CN" altLang="en-US" sz="4000" b="0" i="0" dirty="0">
                <a:solidFill>
                  <a:srgbClr val="404040"/>
                </a:solidFill>
                <a:effectLst/>
                <a:latin typeface="font-text"/>
              </a:rPr>
              <a:t>今天大量的手机</a:t>
            </a:r>
            <a:r>
              <a:rPr lang="en-US" altLang="zh-CN" sz="4000" b="0" i="0" dirty="0">
                <a:solidFill>
                  <a:srgbClr val="404040"/>
                </a:solidFill>
                <a:effectLst/>
                <a:latin typeface="font-text"/>
              </a:rPr>
              <a:t>App</a:t>
            </a:r>
            <a:r>
              <a:rPr lang="zh-CN" altLang="en-US" sz="4000" b="0" i="0" dirty="0">
                <a:solidFill>
                  <a:srgbClr val="404040"/>
                </a:solidFill>
                <a:effectLst/>
                <a:latin typeface="font-text"/>
              </a:rPr>
              <a:t>，就扮演了这个角色，</a:t>
            </a:r>
            <a:r>
              <a:rPr lang="zh-CN" altLang="zh-CN" sz="40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我们不妨看看今天移动互联网的很多应用，比如滴滴打车、美团外卖</a:t>
            </a:r>
            <a:r>
              <a:rPr lang="zh-CN" altLang="en-US" sz="4000" b="0" i="0" dirty="0">
                <a:solidFill>
                  <a:srgbClr val="404040"/>
                </a:solidFill>
                <a:effectLst/>
                <a:latin typeface="font-text"/>
              </a:rPr>
              <a:t>。在</a:t>
            </a:r>
            <a:r>
              <a:rPr lang="en-US" altLang="zh-CN" sz="4000" b="0" i="0" dirty="0">
                <a:solidFill>
                  <a:srgbClr val="404040"/>
                </a:solidFill>
                <a:effectLst/>
                <a:latin typeface="font-text"/>
              </a:rPr>
              <a:t>5G</a:t>
            </a:r>
            <a:r>
              <a:rPr lang="zh-CN" altLang="en-US" sz="4000" b="0" i="0" dirty="0">
                <a:solidFill>
                  <a:srgbClr val="404040"/>
                </a:solidFill>
                <a:effectLst/>
                <a:latin typeface="font-text"/>
              </a:rPr>
              <a:t>的时代，也需要新的应用出现。</a:t>
            </a:r>
            <a:endParaRPr lang="en-US" altLang="zh-CN" sz="2800" b="0" i="0" dirty="0">
              <a:solidFill>
                <a:srgbClr val="404040"/>
              </a:solidFill>
              <a:effectLst/>
              <a:latin typeface="font-tex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大家都是利用信息，节省体力。</a:t>
            </a:r>
            <a:r>
              <a:rPr lang="zh-CN" altLang="en-US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通过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让计算机变得智能，来减少我们的工作。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1AF9C-24B3-4ECF-B3E6-2E0E21AAAC7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595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从例子中我们便看出了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4G</a:t>
            </a:r>
            <a:r>
              <a:rPr lang="zh-CN" altLang="en-US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的一些局限性。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font-text"/>
              </a:rPr>
              <a:t>如果将来类似的场景随处可见，那么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font-text"/>
              </a:rPr>
              <a:t>4G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font-text"/>
              </a:rPr>
              <a:t>显然就不够用了。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从理论上讲，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4G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每平方公里只能支持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万个设备。</a:t>
            </a:r>
            <a:endParaRPr lang="en-US" altLang="zh-CN" sz="1200" kern="100" dirty="0">
              <a:effectLst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要同时无线上网的设备数量增加一到两个数量级（也就是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～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倍），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4G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的带宽和并发能力就不够了。如果万物互联（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IoT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）普遍发展，这种多设备同时上网的情况，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4G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是难以满足的。而万物互联是未来的必然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1AF9C-24B3-4ECF-B3E6-2E0E21AAAC7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5403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相比之下，电信产业的收入则要高得多，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XXX</a:t>
            </a:r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，差了快一个数量级。这也就是为什么在互联网行业创业通常挣不到钱的原因，因为市场规模不够大。</a:t>
            </a:r>
            <a:endParaRPr lang="en-US" altLang="zh-CN" sz="18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电信产业相比之下就要大得多。但是电信产业有它自己的问题，就是没有增长。相比之下，全世界互联网产业直到今天依然有每年将近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20%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的增长就显得特别亮眼。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1AF9C-24B3-4ECF-B3E6-2E0E21AAAC77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3391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但是，如果没有在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5G</a:t>
            </a:r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时代互联网产业和电信产业的融合，这个每年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6%</a:t>
            </a:r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的目标还真达不到，因为在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4G</a:t>
            </a:r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时代的最近几年，电信产业是没有增长的，它搭不上互联网发展的快车，而互联网又难以利用电信很大的基数。其实我们可以看一看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XXX,</a:t>
            </a:r>
            <a:r>
              <a:rPr lang="zh-CN" altLang="en-US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其实没有</a:t>
            </a:r>
            <a:endParaRPr lang="en-US" altLang="zh-CN" sz="1800" kern="1200" dirty="0"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XXX,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当你家里的互联网和外面的移动互联网合二为一时，电信企业就能够依靠计算机企业的技术力量提供新的增值服务了，当然，它们也就为计算机企业提供了一个更大的发展空间。因此，在未来，网络的融合不仅是技术发展的结果，也是产业发展的需要。这时，产业的格局也就完全改变了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1AF9C-24B3-4ECF-B3E6-2E0E21AAAC77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0422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</a:t>
            </a:r>
            <a:r>
              <a:rPr lang="zh-CN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比如之前在美国被大家嘲笑的伪</a:t>
            </a:r>
            <a:r>
              <a:rPr lang="en-US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5G</a:t>
            </a:r>
            <a:r>
              <a:rPr lang="zh-CN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手机，用了</a:t>
            </a:r>
            <a:r>
              <a:rPr lang="en-US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5Ge</a:t>
            </a:r>
            <a:r>
              <a:rPr lang="zh-CN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（后面加了个小写</a:t>
            </a:r>
            <a:r>
              <a:rPr lang="en-US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zh-CN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）的标识。不要小看这个字母</a:t>
            </a:r>
            <a:r>
              <a:rPr lang="en-US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zh-CN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，它是进化</a:t>
            </a:r>
            <a:r>
              <a:rPr lang="en-US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evolution</a:t>
            </a:r>
            <a:r>
              <a:rPr lang="zh-CN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的缩写，意思是向</a:t>
            </a:r>
            <a:r>
              <a:rPr lang="en-US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5G</a:t>
            </a:r>
            <a:r>
              <a:rPr lang="zh-CN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进化，其实是</a:t>
            </a:r>
            <a:r>
              <a:rPr lang="en-US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4G</a:t>
            </a:r>
            <a:r>
              <a:rPr lang="zh-CN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的增强版。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3.</a:t>
            </a:r>
            <a:r>
              <a:rPr lang="zh-CN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今天你可以看到媒体上有很多宣传，几秒钟下载了一部电影等等。那些只是理想状态下的测试，基本上一个基站的带宽都供给了测试的手机。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1AF9C-24B3-4ECF-B3E6-2E0E21AAAC77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611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满足了这三条才是真的</a:t>
            </a:r>
            <a:r>
              <a:rPr lang="en-US" altLang="zh-CN" sz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5G</a:t>
            </a:r>
            <a:r>
              <a:rPr lang="zh-CN" altLang="zh-CN" sz="1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，还要特别说明的是，测试的结果和商业运行的结果是两回事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1AF9C-24B3-4ECF-B3E6-2E0E21AAAC77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7473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在这个架构中，每个人都能找到自己的位置，处于核心技术那条主线（绿色模块）上的从业者，和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IoT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5G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设备相关的从业者，将来的位置比较好确定，但是更多的人可能是从应用入手</a:t>
            </a:r>
            <a:endParaRPr lang="en-US" altLang="zh-CN" sz="1200" kern="100" dirty="0">
              <a:effectLst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那么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5G</a:t>
            </a:r>
            <a:r>
              <a:rPr lang="zh-CN" altLang="en-US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有哪些应用呢？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1AF9C-24B3-4ECF-B3E6-2E0E21AAAC77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7979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dirty="0"/>
              <a:t>5.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今天虽然你可以从手机地图服务中了解交通路况信息，但是因为有延时，而且你不知道其他人的意图，常常是大家都在一个红色的拥堵道路上，看到旁边一条绿色的车道，都抢过去，结果是走到哪里哪里堵。这其实是我们今天移动互联网中缺乏实时服务的结果。所有汽车要将信息传给百度或者高德这样的服务商，等它们给出建议，早已经是过时的了。实际上，所谓实时的服务，需要的是，让周围的汽车能相互通信，彼此知道对方的意图。</a:t>
            </a:r>
            <a:endParaRPr lang="en-US" altLang="zh-CN" sz="1800" kern="100" dirty="0">
              <a:effectLst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6.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比如今天的收银机要么需要连线，要么需要连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Wi-Fi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的，但有了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5G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之后，就可以完全利用移动互联网通信了。此外，无售货员商店的自动售货，带有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RFID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标签的商品经过扫描器，都可以用到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5G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技术。</a:t>
            </a:r>
            <a:endParaRPr lang="en-US" altLang="zh-CN" sz="1800" kern="100" dirty="0">
              <a:effectLst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7.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5G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的时代，在一个小区里，大家同时用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5G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看视频是做得到的，今天不仅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4G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做不到，你家里多来了几个小朋友，他们同时在玩游戏和看视频，都有可能卡顿。</a:t>
            </a:r>
            <a:endParaRPr lang="en-US" altLang="zh-CN" sz="1800" kern="100" dirty="0">
              <a:effectLst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8.</a:t>
            </a:r>
            <a:r>
              <a:rPr lang="zh-CN" altLang="en-US" sz="2800" b="0" i="0" dirty="0">
                <a:solidFill>
                  <a:srgbClr val="404040"/>
                </a:solidFill>
                <a:effectLst/>
                <a:latin typeface="font-bold"/>
              </a:rPr>
              <a:t>可靠性网络</a:t>
            </a:r>
            <a:r>
              <a:rPr lang="zh-CN" altLang="en-US" sz="2800" b="0" i="0" dirty="0">
                <a:solidFill>
                  <a:srgbClr val="404040"/>
                </a:solidFill>
                <a:effectLst/>
                <a:latin typeface="font-text"/>
              </a:rPr>
              <a:t>，它的逻辑是这样的：由于未来</a:t>
            </a:r>
            <a:r>
              <a:rPr lang="en-US" altLang="zh-CN" sz="2800" b="0" i="0" dirty="0">
                <a:solidFill>
                  <a:srgbClr val="404040"/>
                </a:solidFill>
                <a:effectLst/>
                <a:latin typeface="font-text"/>
              </a:rPr>
              <a:t>5G</a:t>
            </a:r>
            <a:r>
              <a:rPr lang="zh-CN" altLang="en-US" sz="2800" b="0" i="0" dirty="0">
                <a:solidFill>
                  <a:srgbClr val="404040"/>
                </a:solidFill>
                <a:effectLst/>
                <a:latin typeface="font-text"/>
              </a:rPr>
              <a:t>的网络覆盖性会更好，不太容易出现掉线的情况，加上加密技术的改进，以及不再需要通过</a:t>
            </a:r>
            <a:r>
              <a:rPr lang="en-US" altLang="zh-CN" sz="2800" b="0" i="0" dirty="0">
                <a:solidFill>
                  <a:srgbClr val="404040"/>
                </a:solidFill>
                <a:effectLst/>
                <a:latin typeface="font-text"/>
              </a:rPr>
              <a:t>Wi-Fi</a:t>
            </a:r>
            <a:r>
              <a:rPr lang="zh-CN" altLang="en-US" sz="2800" b="0" i="0" dirty="0">
                <a:solidFill>
                  <a:srgbClr val="404040"/>
                </a:solidFill>
                <a:effectLst/>
                <a:latin typeface="font-text"/>
              </a:rPr>
              <a:t>或者热点上网，安全性也会提高，因此它有可能做一些今天必须由宽带有线联网才敢做的事情，比如金融交易等等。</a:t>
            </a:r>
            <a:r>
              <a:rPr lang="zh-CN" altLang="en-US" sz="4000" b="0" i="0" dirty="0">
                <a:solidFill>
                  <a:srgbClr val="404040"/>
                </a:solidFill>
                <a:effectLst/>
                <a:latin typeface="font-text"/>
              </a:rPr>
              <a:t>以后，不会出现连接</a:t>
            </a:r>
            <a:r>
              <a:rPr lang="en-US" altLang="zh-CN" sz="4000" b="0" i="0" dirty="0" err="1">
                <a:solidFill>
                  <a:srgbClr val="404040"/>
                </a:solidFill>
                <a:effectLst/>
                <a:latin typeface="font-text"/>
              </a:rPr>
              <a:t>wifi</a:t>
            </a:r>
            <a:r>
              <a:rPr lang="zh-CN" altLang="en-US" sz="4000" b="0" i="0" dirty="0">
                <a:solidFill>
                  <a:srgbClr val="404040"/>
                </a:solidFill>
                <a:effectLst/>
                <a:latin typeface="font-text"/>
              </a:rPr>
              <a:t>导致出现安全问题，而是</a:t>
            </a:r>
            <a:r>
              <a:rPr lang="zh-CN" altLang="en-US" sz="2800" b="0" i="0" dirty="0">
                <a:solidFill>
                  <a:srgbClr val="404040"/>
                </a:solidFill>
                <a:effectLst/>
                <a:latin typeface="font-text"/>
              </a:rPr>
              <a:t>移动设备直接和基站进行加密通信，可靠性要好很多。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1AF9C-24B3-4ECF-B3E6-2E0E21AAAC77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337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解决这个问题的钥匙还是能量和信息的效率。无线通信的信号要想接收得到，需要保证信号的能量和噪音能量之比，也就是所谓的信噪比足够高。而信号能量是和传输距离的平方成反比的，而噪音却是恒定的。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1AF9C-24B3-4ECF-B3E6-2E0E21AAAC77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6508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从图中，可以看到，你给你朋友打电话或者微信聊天时，手机到基站之间是无线通信，但是基站到基站之间是光纤通信。基站之间光纤通信的带宽要比它和我们手机通信高得多，因为成百上千路的通信，都汇集到基站，然后从一个基站传送到另一个基站，或者是上一级通信的枢纽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1AF9C-24B3-4ECF-B3E6-2E0E21AAAC77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7022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1AF9C-24B3-4ECF-B3E6-2E0E21AAAC77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149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1AF9C-24B3-4ECF-B3E6-2E0E21AAAC7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083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Xxx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，我们先看一组数据，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Xxx,4G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是否收回了成本，这还是一个问题。单纯从中国移动运营商的利润来看，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4G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网络至今的回报不算高，但是也不至于赔本。这几年，移动运营商利润不高的主要原因在于，移动互联网的单位流量资费是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3G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时代的大约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1/10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左右，也就是说，如果运营商不降价，应该早就大赚特赚了。在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4G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时代，正因为运营商收的流量费比较低（大约是美国的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1/3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），才让整个国家的移动互联网产业发展起来了。作为国企，运营商是有义务发挥社会责任，一方面增强国家的科技竞争力，另一方面让利于民。对此邬院士表示，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xxx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1AF9C-24B3-4ECF-B3E6-2E0E21AAAC7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199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just"/>
            <a:r>
              <a:rPr lang="en-US" altLang="zh-CN" sz="2800" b="0" i="0" dirty="0">
                <a:solidFill>
                  <a:srgbClr val="404040"/>
                </a:solidFill>
                <a:effectLst/>
                <a:latin typeface="font-text"/>
              </a:rPr>
              <a:t>5G</a:t>
            </a:r>
            <a:r>
              <a:rPr lang="zh-CN" altLang="en-US" sz="2800" b="0" i="0" dirty="0">
                <a:solidFill>
                  <a:srgbClr val="404040"/>
                </a:solidFill>
                <a:effectLst/>
                <a:latin typeface="font-text"/>
              </a:rPr>
              <a:t>和 </a:t>
            </a:r>
            <a:r>
              <a:rPr lang="en-US" altLang="zh-CN" sz="2800" b="0" i="0" dirty="0">
                <a:solidFill>
                  <a:srgbClr val="404040"/>
                </a:solidFill>
                <a:effectLst/>
                <a:latin typeface="font-text"/>
              </a:rPr>
              <a:t>IoT</a:t>
            </a:r>
            <a:r>
              <a:rPr lang="zh-CN" altLang="en-US" sz="2800" b="0" i="0" dirty="0">
                <a:solidFill>
                  <a:srgbClr val="404040"/>
                </a:solidFill>
                <a:effectLst/>
                <a:latin typeface="font-text"/>
              </a:rPr>
              <a:t>，是未来世界的波粒二象性，对于同一个事物，不同的人从不同的角度来看，看到的东西是不一样的。今天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对于移动互联网，搞计算机的人，和搞通信这两类人，由于视角不同，所看到的现象也不同，他们都觉得自己看到了本质，都强调各自不同的一面，并且在自己看到的那一面开展自己的工作。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对于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5G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IoT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，也是如此，它们原本应该是一个不可分割的整体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,XXX</a:t>
            </a:r>
          </a:p>
          <a:p>
            <a:pPr marL="0" marR="0" lvl="0" indent="2667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0" i="0" dirty="0">
                <a:solidFill>
                  <a:srgbClr val="404040"/>
                </a:solidFill>
                <a:effectLst/>
                <a:latin typeface="font-text"/>
              </a:rPr>
              <a:t>先分别从这两个不同的视角来解读</a:t>
            </a:r>
            <a:r>
              <a:rPr lang="en-US" altLang="zh-CN" sz="2800" b="0" i="0" dirty="0">
                <a:solidFill>
                  <a:srgbClr val="404040"/>
                </a:solidFill>
                <a:effectLst/>
                <a:latin typeface="font-text"/>
              </a:rPr>
              <a:t>IoT</a:t>
            </a:r>
            <a:r>
              <a:rPr lang="zh-CN" altLang="en-US" sz="2800" b="0" i="0" dirty="0">
                <a:solidFill>
                  <a:srgbClr val="404040"/>
                </a:solidFill>
                <a:effectLst/>
                <a:latin typeface="font-text"/>
              </a:rPr>
              <a:t>和</a:t>
            </a:r>
            <a:r>
              <a:rPr lang="en-US" altLang="zh-CN" sz="2800" b="0" i="0" dirty="0">
                <a:solidFill>
                  <a:srgbClr val="404040"/>
                </a:solidFill>
                <a:effectLst/>
                <a:latin typeface="font-text"/>
              </a:rPr>
              <a:t>5G</a:t>
            </a:r>
            <a:r>
              <a:rPr lang="zh-CN" altLang="en-US" sz="2800" b="0" i="0" dirty="0">
                <a:solidFill>
                  <a:srgbClr val="404040"/>
                </a:solidFill>
                <a:effectLst/>
                <a:latin typeface="font-text"/>
              </a:rPr>
              <a:t>，然后再说明它们为何是一个整体，要谈</a:t>
            </a:r>
            <a:r>
              <a:rPr lang="en-US" altLang="zh-CN" sz="2800" b="0" i="0" dirty="0">
                <a:solidFill>
                  <a:srgbClr val="404040"/>
                </a:solidFill>
                <a:effectLst/>
                <a:latin typeface="font-text"/>
              </a:rPr>
              <a:t>5G</a:t>
            </a:r>
            <a:r>
              <a:rPr lang="zh-CN" altLang="en-US" sz="2800" b="0" i="0" dirty="0">
                <a:solidFill>
                  <a:srgbClr val="404040"/>
                </a:solidFill>
                <a:effectLst/>
                <a:latin typeface="font-text"/>
              </a:rPr>
              <a:t>就绕不开</a:t>
            </a:r>
            <a:r>
              <a:rPr lang="en-US" altLang="zh-CN" sz="2800" b="0" i="0" dirty="0">
                <a:solidFill>
                  <a:srgbClr val="404040"/>
                </a:solidFill>
                <a:effectLst/>
                <a:latin typeface="font-text"/>
              </a:rPr>
              <a:t>IoT</a:t>
            </a:r>
            <a:endParaRPr lang="en-US" altLang="zh-CN" sz="1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理解它们为什么现在是这样的，才能更容易看清它们未来的发展。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1AF9C-24B3-4ECF-B3E6-2E0E21AAAC7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67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XXX,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font-text"/>
              </a:rPr>
              <a:t>虽然到了上个世纪末，全世界的互联网已经比较发达了，这个性质依然没有改变。那时候，人并不直接和互联网相联，</a:t>
            </a:r>
            <a:r>
              <a:rPr lang="zh-CN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人可以通过某一台计算机，访问互联网的信息，或者使用远程的服务器。但是当人一旦离开计算机，就和互联网无关了。</a:t>
            </a:r>
            <a:endParaRPr lang="en-US" altLang="zh-CN" sz="12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早期互联网这种基因，决定了从业者所关心的焦点集中在这样两方面：</a:t>
            </a:r>
            <a:endParaRPr lang="en-US" altLang="zh-CN" sz="12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</a:t>
            </a:r>
            <a:r>
              <a:rPr lang="zh-CN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这符合我们所说的“利用更少的能量传递更多的信息”这个中心轴。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1AF9C-24B3-4ECF-B3E6-2E0E21AAAC7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074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也是基于此，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我们通常把那个时代的互联网称为第一代互联网，这是第一代互联网的特点。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在这一代互联网时期，</a:t>
            </a:r>
            <a:r>
              <a:rPr lang="zh-CN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连接它们的主要媒介是各种信号线（网络线）。由于计算机很少搬动，因此它的供电不是问题，大家也不太考虑计算机要节约能源，而是单纯追求速度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1AF9C-24B3-4ECF-B3E6-2E0E21AAAC7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997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第二代互联网就是移动互联网。</a:t>
            </a:r>
            <a:endParaRPr lang="en-US" altLang="zh-CN" sz="12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从表面上看，它是由智能手机或者平板电脑这样可以移动的设备，取代了固定的计算机，因此网络的传输从固定的线路，到了空中的无线电波。但这只是表面现象，它的本质是人和人的联网，因为大家联网的目的不再是要利用其他人的设备，而是要找到对方那个人。</a:t>
            </a:r>
            <a:endParaRPr lang="en-US" altLang="zh-CN" sz="12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zh-CN" altLang="zh-CN" sz="12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移动互联网时代，由于人是移动的，需要通过看不见的，却无所不在的无线电波连接，就取代了网络线的连接，而过去</a:t>
            </a:r>
            <a:r>
              <a:rPr lang="en-US" altLang="zh-CN" sz="12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2G</a:t>
            </a:r>
            <a:r>
              <a:rPr lang="zh-CN" altLang="zh-CN" sz="12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互联网不够快，所以必须要有</a:t>
            </a:r>
            <a:r>
              <a:rPr lang="en-US" altLang="zh-CN" sz="12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3G</a:t>
            </a:r>
            <a:r>
              <a:rPr lang="zh-CN" altLang="zh-CN" sz="12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2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4G</a:t>
            </a:r>
            <a:r>
              <a:rPr lang="zh-CN" altLang="zh-CN" sz="12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。也正是因为人要移动，就不可能插电源，那么就要求移动设备的处理器省电，操作系统也省电</a:t>
            </a:r>
            <a:r>
              <a:rPr lang="zh-CN" altLang="en-US" sz="12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12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同时也需要电池技术的改进。由于不可能带有键盘，就需要触屏的设备，语音的输入，以及通过图像进行人身份的验证（而不仅仅是过去的密码）。</a:t>
            </a:r>
            <a:endParaRPr lang="en-US" altLang="zh-CN" sz="12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所有这些变化，就导致了新的商业机会的出现</a:t>
            </a:r>
            <a:r>
              <a:rPr lang="zh-CN" altLang="en-US" sz="12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。这是站在计算机从业者角度看到的思路</a:t>
            </a:r>
            <a:endParaRPr lang="en-US" altLang="zh-CN" sz="12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1AF9C-24B3-4ECF-B3E6-2E0E21AAAC7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731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66700" algn="just"/>
            <a:r>
              <a:rPr lang="zh-CN" altLang="en-US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简单概括一下，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首先从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1G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4G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，信息的传输率基本上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XXX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，这样通信从原来主要打电话，变为了从互联网上传递数据。于是移动通信就开始和互联网结合了。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zh-CN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其次，从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1G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2G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，再从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2G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3G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，每次通信技术的变革，都发生了革命性的变化。但是到了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3G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，再想往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4G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改进，其实传输的效率已经接近极限值了。因此，想要突破，就只能集中在增加通信的带宽，以及减少通信的路径中的节点上。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algn="just"/>
            <a:r>
              <a:rPr lang="zh-CN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值得一提的是，从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1G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2G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3G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4G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，固定电话网络和移动通信网络合二为一了，实际上今天很多人家已经不再安装固定电话了。而且到了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4G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时代，互联网和移动互联网在功能上其实是解决同样的事情。也就是说，互联网和移动通信到了这个时代，在用户看来才成为一个整体。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1G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2G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时代，它们的作用是不同的，互联网是为了让你找信息，而手机是为了让你找人。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1AF9C-24B3-4ECF-B3E6-2E0E21AAAC7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191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4B66E1D-65FA-49E6-8FC4-9EA82247C84F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D3DBB34-385F-4F65-845C-A346A5F2E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7144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6E1D-65FA-49E6-8FC4-9EA82247C84F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BB34-385F-4F65-845C-A346A5F2E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703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6E1D-65FA-49E6-8FC4-9EA82247C84F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BB34-385F-4F65-845C-A346A5F2E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479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6E1D-65FA-49E6-8FC4-9EA82247C84F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BB34-385F-4F65-845C-A346A5F2E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607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4B66E1D-65FA-49E6-8FC4-9EA82247C84F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1D3DBB34-385F-4F65-845C-A346A5F2E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3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6E1D-65FA-49E6-8FC4-9EA82247C84F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BB34-385F-4F65-845C-A346A5F2E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957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6E1D-65FA-49E6-8FC4-9EA82247C84F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BB34-385F-4F65-845C-A346A5F2E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387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6E1D-65FA-49E6-8FC4-9EA82247C84F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BB34-385F-4F65-845C-A346A5F2E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586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6E1D-65FA-49E6-8FC4-9EA82247C84F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BB34-385F-4F65-845C-A346A5F2E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166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6E1D-65FA-49E6-8FC4-9EA82247C84F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3DBB34-385F-4F65-845C-A346A5F2EC3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3585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4B66E1D-65FA-49E6-8FC4-9EA82247C84F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3DBB34-385F-4F65-845C-A346A5F2EC3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0322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4B66E1D-65FA-49E6-8FC4-9EA82247C84F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D3DBB34-385F-4F65-845C-A346A5F2E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010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8F52A-F077-493E-8961-BD97C983D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174218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聊聊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5AEB43-99CC-4929-88EF-719304E511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923692"/>
            <a:ext cx="6400800" cy="867508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FF00"/>
                </a:solidFill>
              </a:rPr>
              <a:t>王立军</a:t>
            </a:r>
            <a:endParaRPr lang="en-US" altLang="zh-CN" dirty="0">
              <a:solidFill>
                <a:srgbClr val="FFFF00"/>
              </a:solidFill>
            </a:endParaRPr>
          </a:p>
          <a:p>
            <a:r>
              <a:rPr lang="en-US" altLang="zh-CN" dirty="0">
                <a:solidFill>
                  <a:srgbClr val="FFFF00"/>
                </a:solidFill>
              </a:rPr>
              <a:t>2020.10.16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94A695-0E67-449B-A9D5-04F3190D2F5E}"/>
              </a:ext>
            </a:extLst>
          </p:cNvPr>
          <p:cNvSpPr txBox="1"/>
          <p:nvPr/>
        </p:nvSpPr>
        <p:spPr>
          <a:xfrm>
            <a:off x="8729568" y="4595390"/>
            <a:ext cx="19007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王立军</a:t>
            </a:r>
            <a:endParaRPr lang="en-US" altLang="zh-CN" sz="24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2020.10.16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985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B8DC6C4-CA47-449D-AC15-FD1847EC3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10360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</a:p>
        </p:txBody>
      </p:sp>
      <p:sp>
        <p:nvSpPr>
          <p:cNvPr id="6" name="箭头: 五边形 5">
            <a:extLst>
              <a:ext uri="{FF2B5EF4-FFF2-40B4-BE49-F238E27FC236}">
                <a16:creationId xmlns:a16="http://schemas.microsoft.com/office/drawing/2014/main" id="{D059912B-97C3-4784-B6F9-C5AE7F14F8D7}"/>
              </a:ext>
            </a:extLst>
          </p:cNvPr>
          <p:cNvSpPr/>
          <p:nvPr/>
        </p:nvSpPr>
        <p:spPr>
          <a:xfrm>
            <a:off x="1020707" y="2966990"/>
            <a:ext cx="2085110" cy="692842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第一代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5922EA7-0778-42FA-BAF3-4080EEECA47F}"/>
              </a:ext>
            </a:extLst>
          </p:cNvPr>
          <p:cNvSpPr txBox="1"/>
          <p:nvPr/>
        </p:nvSpPr>
        <p:spPr>
          <a:xfrm>
            <a:off x="3609242" y="2109186"/>
            <a:ext cx="65194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连接主要媒介</a:t>
            </a:r>
            <a:r>
              <a:rPr lang="zh-CN" altLang="en-US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各种信号线（网络线）</a:t>
            </a:r>
            <a:endParaRPr lang="zh-CN" altLang="en-US" sz="28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FB5EDE1-DD9E-4FA5-9B68-02CD031729C3}"/>
              </a:ext>
            </a:extLst>
          </p:cNvPr>
          <p:cNvSpPr txBox="1"/>
          <p:nvPr/>
        </p:nvSpPr>
        <p:spPr>
          <a:xfrm>
            <a:off x="3609242" y="3082579"/>
            <a:ext cx="65194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计算机很少搬动</a:t>
            </a:r>
            <a:r>
              <a:rPr lang="zh-CN" altLang="en-US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→</a:t>
            </a:r>
            <a:r>
              <a:rPr lang="zh-CN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供电</a:t>
            </a:r>
            <a:r>
              <a:rPr lang="zh-CN" altLang="en-US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节约能源</a:t>
            </a:r>
            <a:endParaRPr lang="zh-CN" altLang="en-US" sz="28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BE4EFC8-72B9-4BF0-B35A-71662BCED2B3}"/>
              </a:ext>
            </a:extLst>
          </p:cNvPr>
          <p:cNvSpPr txBox="1"/>
          <p:nvPr/>
        </p:nvSpPr>
        <p:spPr>
          <a:xfrm>
            <a:off x="3609242" y="3924063"/>
            <a:ext cx="60930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速度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9508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255A94EA-AED2-47E0-9D13-0C6E97ADDFF1}"/>
              </a:ext>
            </a:extLst>
          </p:cNvPr>
          <p:cNvSpPr/>
          <p:nvPr/>
        </p:nvSpPr>
        <p:spPr>
          <a:xfrm>
            <a:off x="753261" y="2736158"/>
            <a:ext cx="2085110" cy="692842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第二代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8ACEAB6-56D2-4782-823B-12719C45B761}"/>
              </a:ext>
            </a:extLst>
          </p:cNvPr>
          <p:cNvSpPr txBox="1"/>
          <p:nvPr/>
        </p:nvSpPr>
        <p:spPr>
          <a:xfrm>
            <a:off x="3049465" y="3251212"/>
            <a:ext cx="743096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人是移动的（设备是移动的）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无线电波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不能插电源→处理器、操作系统、电池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不能带键盘→触屏、语音、图像验证身份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629E9D5-FA9C-468A-8CAB-F7408145B854}"/>
              </a:ext>
            </a:extLst>
          </p:cNvPr>
          <p:cNvSpPr txBox="1"/>
          <p:nvPr/>
        </p:nvSpPr>
        <p:spPr>
          <a:xfrm>
            <a:off x="3049465" y="1343296"/>
            <a:ext cx="67979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表面上</a:t>
            </a:r>
            <a:r>
              <a:rPr lang="zh-CN" altLang="en-US" sz="2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2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固定的线路</a:t>
            </a:r>
            <a:r>
              <a:rPr lang="zh-CN" altLang="en-US" sz="2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→</a:t>
            </a:r>
            <a:r>
              <a:rPr lang="zh-CN" altLang="zh-CN" sz="2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空中的无线电波</a:t>
            </a:r>
            <a:endParaRPr lang="en-US" altLang="zh-CN" sz="28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593763D-3033-4859-813D-D7563148E5F7}"/>
              </a:ext>
            </a:extLst>
          </p:cNvPr>
          <p:cNvSpPr txBox="1"/>
          <p:nvPr/>
        </p:nvSpPr>
        <p:spPr>
          <a:xfrm>
            <a:off x="3049466" y="2297254"/>
            <a:ext cx="60930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本质是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人和人的联网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716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AABA8-1CEA-4DC2-9CED-9DD251F4A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2.2. 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从通信行业从业者角度看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6D4820-61EA-41B4-A896-26E0AC307CE3}"/>
              </a:ext>
            </a:extLst>
          </p:cNvPr>
          <p:cNvSpPr txBox="1"/>
          <p:nvPr/>
        </p:nvSpPr>
        <p:spPr>
          <a:xfrm>
            <a:off x="1622182" y="2129053"/>
            <a:ext cx="73459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：信息传输速率每代增加一到两个数量级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F71CFBD-73E6-409C-89D5-FE3E0A4EAB11}"/>
              </a:ext>
            </a:extLst>
          </p:cNvPr>
          <p:cNvSpPr txBox="1"/>
          <p:nvPr/>
        </p:nvSpPr>
        <p:spPr>
          <a:xfrm>
            <a:off x="1622182" y="2817014"/>
            <a:ext cx="820761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→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：通信技术变革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3G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→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：传输速率接近极限值，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通信带宽、路径节点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186131A-F658-40F6-91F6-B550EB1864E1}"/>
              </a:ext>
            </a:extLst>
          </p:cNvPr>
          <p:cNvSpPr txBox="1"/>
          <p:nvPr/>
        </p:nvSpPr>
        <p:spPr>
          <a:xfrm>
            <a:off x="1622182" y="3874307"/>
            <a:ext cx="80845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：固定电话网和移动通信网合二为一，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时代，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互联网和移动互联网在功能上相同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44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60F74A4-BC03-4CB5-A099-7463B144B953}"/>
              </a:ext>
            </a:extLst>
          </p:cNvPr>
          <p:cNvSpPr txBox="1"/>
          <p:nvPr/>
        </p:nvSpPr>
        <p:spPr>
          <a:xfrm>
            <a:off x="1510213" y="933290"/>
            <a:ext cx="860416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的时代，互联网和通信的网络在物理上还是不相联的，是两套完全不同的系统，被两类不同的公司所控制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97B2B1-6686-4B47-9CA9-8E298C0FBC6C}"/>
              </a:ext>
            </a:extLst>
          </p:cNvPr>
          <p:cNvSpPr txBox="1"/>
          <p:nvPr/>
        </p:nvSpPr>
        <p:spPr>
          <a:xfrm>
            <a:off x="1510213" y="2109935"/>
            <a:ext cx="860416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为什么家里的互联网和外面的移动网络收费方式不同？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DCBEFC1-6FCB-4D5D-8360-D3AA227CADB5}"/>
              </a:ext>
            </a:extLst>
          </p:cNvPr>
          <p:cNvSpPr txBox="1"/>
          <p:nvPr/>
        </p:nvSpPr>
        <p:spPr>
          <a:xfrm>
            <a:off x="3544288" y="2987098"/>
            <a:ext cx="750315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搞计算机的人会讲，他们希望将世界上所有东西都联上网，这就是万物互联（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9905DBA-5E29-4813-B4AD-302A5E75E39A}"/>
              </a:ext>
            </a:extLst>
          </p:cNvPr>
          <p:cNvSpPr txBox="1"/>
          <p:nvPr/>
        </p:nvSpPr>
        <p:spPr>
          <a:xfrm>
            <a:off x="3544288" y="3870902"/>
            <a:ext cx="76897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搞通信的人会讲，他们希望网速更快，能够支持更多的设备同时上网，而且希望各种网络的融合，这就是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5G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2" name="箭头: 五边形 11">
            <a:extLst>
              <a:ext uri="{FF2B5EF4-FFF2-40B4-BE49-F238E27FC236}">
                <a16:creationId xmlns:a16="http://schemas.microsoft.com/office/drawing/2014/main" id="{AD725C4C-73F1-4FFF-A1DA-7E24F161985E}"/>
              </a:ext>
            </a:extLst>
          </p:cNvPr>
          <p:cNvSpPr/>
          <p:nvPr/>
        </p:nvSpPr>
        <p:spPr>
          <a:xfrm>
            <a:off x="1144555" y="3402596"/>
            <a:ext cx="2085110" cy="692842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发展方向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4234B33-E7A8-4FE6-AFCC-3987F99CE7BC}"/>
              </a:ext>
            </a:extLst>
          </p:cNvPr>
          <p:cNvSpPr txBox="1"/>
          <p:nvPr/>
        </p:nvSpPr>
        <p:spPr>
          <a:xfrm>
            <a:off x="1327384" y="5026395"/>
            <a:ext cx="953723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这两个行业的融合，你家里的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Wi-Fi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和外面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5G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基站的合并，在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5G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时代，就成为了趋势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40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2" grpId="0" animBg="1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BD7C58-F631-4918-8CB8-FC0B303C6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900020"/>
            <a:ext cx="10058400" cy="8640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8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为什么不可能在</a:t>
            </a:r>
            <a:r>
              <a:rPr lang="en-US" altLang="zh-CN" sz="28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4G</a:t>
            </a:r>
            <a:r>
              <a:rPr lang="zh-CN" altLang="en-US" sz="28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的基础上，通过提高基站的功率和带宽实现两种网络的融合呢？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06A501D-89F5-4292-B764-C8C50F407E67}"/>
              </a:ext>
            </a:extLst>
          </p:cNvPr>
          <p:cNvSpPr txBox="1"/>
          <p:nvPr/>
        </p:nvSpPr>
        <p:spPr>
          <a:xfrm>
            <a:off x="2892490" y="2482049"/>
            <a:ext cx="84162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0" i="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当上网设备数量太多后，它的带宽不够，所能同时并发处理的上网请求也不足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9C9F024-0AD6-4135-ABF5-072A855F0BC1}"/>
              </a:ext>
            </a:extLst>
          </p:cNvPr>
          <p:cNvSpPr txBox="1"/>
          <p:nvPr/>
        </p:nvSpPr>
        <p:spPr>
          <a:xfrm>
            <a:off x="2892490" y="3546068"/>
            <a:ext cx="84162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0" i="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今天的</a:t>
            </a:r>
            <a:r>
              <a:rPr lang="en-US" altLang="zh-CN" sz="2400" b="0" i="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IoT</a:t>
            </a:r>
            <a:r>
              <a:rPr lang="zh-CN" altLang="en-US" sz="2400" b="0" i="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设备联网的方式实在是既不方便，又极不安全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EF68D44-58F1-405D-B569-170BCE53E72C}"/>
              </a:ext>
            </a:extLst>
          </p:cNvPr>
          <p:cNvSpPr txBox="1"/>
          <p:nvPr/>
        </p:nvSpPr>
        <p:spPr>
          <a:xfrm>
            <a:off x="2892490" y="4332257"/>
            <a:ext cx="84162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0" i="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如果单纯增加</a:t>
            </a:r>
            <a:r>
              <a:rPr lang="en-US" altLang="zh-CN" sz="2400" b="0" i="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4G</a:t>
            </a:r>
            <a:r>
              <a:rPr lang="zh-CN" altLang="en-US" sz="2400" b="0" i="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基站的发射功率，那至少需要增加一个数量级，市民的安全就会受到威胁。而且，如果无线电波的频率不断增加，你用一张纸就把信号挡住了。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箭头: 五边形 10">
            <a:extLst>
              <a:ext uri="{FF2B5EF4-FFF2-40B4-BE49-F238E27FC236}">
                <a16:creationId xmlns:a16="http://schemas.microsoft.com/office/drawing/2014/main" id="{C5CFCD4E-A05B-487C-9A05-57F7A99B3E2C}"/>
              </a:ext>
            </a:extLst>
          </p:cNvPr>
          <p:cNvSpPr/>
          <p:nvPr/>
        </p:nvSpPr>
        <p:spPr>
          <a:xfrm>
            <a:off x="472751" y="3639415"/>
            <a:ext cx="2085110" cy="692842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三个问题</a:t>
            </a:r>
          </a:p>
        </p:txBody>
      </p:sp>
    </p:spTree>
    <p:extLst>
      <p:ext uri="{BB962C8B-B14F-4D97-AF65-F5344CB8AC3E}">
        <p14:creationId xmlns:p14="http://schemas.microsoft.com/office/powerpoint/2010/main" val="361281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  <p:bldP spid="9" grpId="0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8B457-F5F1-4820-AB6B-47EE8DAFA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10264"/>
            <a:ext cx="10058400" cy="1203791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、如何站在浪潮之巅？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FB84160-1BD1-4D4D-9BD0-3FF67A892B7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47" y="1714055"/>
            <a:ext cx="7980566" cy="4633681"/>
          </a:xfrm>
          <a:prstGeom prst="rect">
            <a:avLst/>
          </a:prstGeom>
        </p:spPr>
      </p:pic>
      <p:sp>
        <p:nvSpPr>
          <p:cNvPr id="3" name="箭头: 五边形 2">
            <a:extLst>
              <a:ext uri="{FF2B5EF4-FFF2-40B4-BE49-F238E27FC236}">
                <a16:creationId xmlns:a16="http://schemas.microsoft.com/office/drawing/2014/main" id="{1C83000D-4FC2-421B-8E62-15A4F972C00D}"/>
              </a:ext>
            </a:extLst>
          </p:cNvPr>
          <p:cNvSpPr/>
          <p:nvPr/>
        </p:nvSpPr>
        <p:spPr>
          <a:xfrm flipH="1">
            <a:off x="9301043" y="1216626"/>
            <a:ext cx="2085110" cy="692842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第一代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A19BB83-729C-4341-834D-A2F35ABDF1AE}"/>
              </a:ext>
            </a:extLst>
          </p:cNvPr>
          <p:cNvSpPr/>
          <p:nvPr/>
        </p:nvSpPr>
        <p:spPr>
          <a:xfrm>
            <a:off x="9176627" y="2300294"/>
            <a:ext cx="2376800" cy="69284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kern="100" dirty="0" err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WinTel</a:t>
            </a:r>
            <a:r>
              <a:rPr lang="zh-CN" altLang="zh-CN" sz="2000" b="1" kern="1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时代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C5AF1C0-1DB5-4B1C-A84A-4CB087967C2A}"/>
              </a:ext>
            </a:extLst>
          </p:cNvPr>
          <p:cNvCxnSpPr>
            <a:cxnSpLocks/>
          </p:cNvCxnSpPr>
          <p:nvPr/>
        </p:nvCxnSpPr>
        <p:spPr>
          <a:xfrm>
            <a:off x="10365027" y="1909468"/>
            <a:ext cx="0" cy="3908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F5C8C191-AF0A-4A68-9974-836493939D3D}"/>
              </a:ext>
            </a:extLst>
          </p:cNvPr>
          <p:cNvSpPr/>
          <p:nvPr/>
        </p:nvSpPr>
        <p:spPr>
          <a:xfrm>
            <a:off x="8578783" y="5381047"/>
            <a:ext cx="1397579" cy="562398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kern="1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英特尔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0553D09-29E1-4287-89BB-ADB4DFF4ECD4}"/>
              </a:ext>
            </a:extLst>
          </p:cNvPr>
          <p:cNvSpPr/>
          <p:nvPr/>
        </p:nvSpPr>
        <p:spPr>
          <a:xfrm>
            <a:off x="8602252" y="3671471"/>
            <a:ext cx="1397580" cy="562398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kern="1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微软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7933C07-06E3-44AB-80A3-8C1F8BE025B7}"/>
              </a:ext>
            </a:extLst>
          </p:cNvPr>
          <p:cNvSpPr/>
          <p:nvPr/>
        </p:nvSpPr>
        <p:spPr>
          <a:xfrm>
            <a:off x="10386646" y="3606249"/>
            <a:ext cx="1477108" cy="692842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07837922-7B7D-4400-B922-46111336F8BD}"/>
              </a:ext>
            </a:extLst>
          </p:cNvPr>
          <p:cNvSpPr/>
          <p:nvPr/>
        </p:nvSpPr>
        <p:spPr>
          <a:xfrm>
            <a:off x="10386646" y="5294953"/>
            <a:ext cx="1477108" cy="692842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35D1A0B-0CD0-4095-851D-D688E33A1029}"/>
              </a:ext>
            </a:extLst>
          </p:cNvPr>
          <p:cNvCxnSpPr>
            <a:cxnSpLocks/>
          </p:cNvCxnSpPr>
          <p:nvPr/>
        </p:nvCxnSpPr>
        <p:spPr>
          <a:xfrm>
            <a:off x="9999832" y="4009292"/>
            <a:ext cx="386814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734DA26-F3DC-499B-B555-A8566E99A44C}"/>
              </a:ext>
            </a:extLst>
          </p:cNvPr>
          <p:cNvCxnSpPr>
            <a:cxnSpLocks/>
          </p:cNvCxnSpPr>
          <p:nvPr/>
        </p:nvCxnSpPr>
        <p:spPr>
          <a:xfrm>
            <a:off x="9999832" y="5662246"/>
            <a:ext cx="386814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50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11" grpId="0" animBg="1"/>
      <p:bldP spid="13" grpId="0" animBg="1"/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4DAB05B-01A6-4C30-AEEB-E9B5BCDA163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86" y="1398860"/>
            <a:ext cx="7370778" cy="4753121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6EDC1568-9127-490B-860D-2DBD76F12737}"/>
              </a:ext>
            </a:extLst>
          </p:cNvPr>
          <p:cNvSpPr/>
          <p:nvPr/>
        </p:nvSpPr>
        <p:spPr>
          <a:xfrm>
            <a:off x="8203114" y="2941902"/>
            <a:ext cx="1634675" cy="692842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kern="1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Google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ED54B7B-9713-4684-A44D-506A7587359C}"/>
              </a:ext>
            </a:extLst>
          </p:cNvPr>
          <p:cNvSpPr/>
          <p:nvPr/>
        </p:nvSpPr>
        <p:spPr>
          <a:xfrm>
            <a:off x="8203113" y="5248991"/>
            <a:ext cx="1634675" cy="692842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kern="1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ARM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83D6EA0-BD19-42F3-B9F9-68899032AA75}"/>
              </a:ext>
            </a:extLst>
          </p:cNvPr>
          <p:cNvSpPr/>
          <p:nvPr/>
        </p:nvSpPr>
        <p:spPr>
          <a:xfrm>
            <a:off x="10410092" y="2941902"/>
            <a:ext cx="1477108" cy="692842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46AD1B3-D74B-42FB-A10F-9703744E2B3F}"/>
              </a:ext>
            </a:extLst>
          </p:cNvPr>
          <p:cNvSpPr/>
          <p:nvPr/>
        </p:nvSpPr>
        <p:spPr>
          <a:xfrm>
            <a:off x="10410092" y="5248991"/>
            <a:ext cx="1477108" cy="692842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1F2AD42-4D38-486B-8581-B7E2BF738D15}"/>
              </a:ext>
            </a:extLst>
          </p:cNvPr>
          <p:cNvCxnSpPr>
            <a:stCxn id="7" idx="6"/>
            <a:endCxn id="10" idx="1"/>
          </p:cNvCxnSpPr>
          <p:nvPr/>
        </p:nvCxnSpPr>
        <p:spPr>
          <a:xfrm>
            <a:off x="9837789" y="3288323"/>
            <a:ext cx="572303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3AA8EB1-B31A-4097-9C1D-7DF66ECFCE1A}"/>
              </a:ext>
            </a:extLst>
          </p:cNvPr>
          <p:cNvCxnSpPr/>
          <p:nvPr/>
        </p:nvCxnSpPr>
        <p:spPr>
          <a:xfrm>
            <a:off x="9837788" y="5595412"/>
            <a:ext cx="572303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箭头: 五边形 15">
            <a:extLst>
              <a:ext uri="{FF2B5EF4-FFF2-40B4-BE49-F238E27FC236}">
                <a16:creationId xmlns:a16="http://schemas.microsoft.com/office/drawing/2014/main" id="{ACCD06AE-746F-4881-B9BB-F07737958539}"/>
              </a:ext>
            </a:extLst>
          </p:cNvPr>
          <p:cNvSpPr/>
          <p:nvPr/>
        </p:nvSpPr>
        <p:spPr>
          <a:xfrm flipH="1">
            <a:off x="8795233" y="1121909"/>
            <a:ext cx="2085110" cy="692842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第二代</a:t>
            </a:r>
          </a:p>
        </p:txBody>
      </p:sp>
    </p:spTree>
    <p:extLst>
      <p:ext uri="{BB962C8B-B14F-4D97-AF65-F5344CB8AC3E}">
        <p14:creationId xmlns:p14="http://schemas.microsoft.com/office/powerpoint/2010/main" val="140232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3DEACF-A4D1-4155-8E2A-6495B5164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722189"/>
            <a:ext cx="10058400" cy="252486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为什么从第一代到第二代，各个位置的公司会换一遍呢？</a:t>
            </a:r>
            <a:endParaRPr lang="en-US" altLang="zh-CN" sz="24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至于做上网设备，为什么最早起步，还并购了摩托罗拉的联想做不过一群完全没有做过设备，没有供应链管理经验，甚至没有销售经验的小米创始团队呢？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到了应用层面，为什么雅虎、百度和中国的门户网站提供信息就比不上今日头条有效呢？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B8014D0-60E2-482C-B07F-4E88CB0C80D4}"/>
              </a:ext>
            </a:extLst>
          </p:cNvPr>
          <p:cNvSpPr txBox="1"/>
          <p:nvPr/>
        </p:nvSpPr>
        <p:spPr>
          <a:xfrm>
            <a:off x="1217644" y="3951514"/>
            <a:ext cx="91393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28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为什么第一代企业不能自身改进，适应产业的变化呢？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EC6787F-5C19-4F62-B325-6D82C14DBD4D}"/>
              </a:ext>
            </a:extLst>
          </p:cNvPr>
          <p:cNvSpPr txBox="1"/>
          <p:nvPr/>
        </p:nvSpPr>
        <p:spPr>
          <a:xfrm>
            <a:off x="1964095" y="4763696"/>
            <a:ext cx="719856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在一个商业环境中优化得非常适应环境的公司</a:t>
            </a:r>
            <a:r>
              <a:rPr lang="zh-CN" altLang="en-US" sz="2400" b="1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基因</a:t>
            </a:r>
            <a:r>
              <a:rPr lang="zh-CN" altLang="en-US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，很难在另一个生态环境重新适应和发展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538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BB582-0A2C-4E32-8244-39C262C43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295547"/>
            <a:ext cx="10058400" cy="1930485"/>
          </a:xfrm>
        </p:spPr>
        <p:txBody>
          <a:bodyPr>
            <a:normAutofit/>
          </a:bodyPr>
          <a:lstStyle/>
          <a:p>
            <a:r>
              <a:rPr lang="zh-CN" altLang="zh-CN" sz="4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可是，未来的命运会如何呢？未来的市场规模到底是大是小，有多大呢？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4892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05F1A405-0D59-4B57-BA43-9B538136C76A}"/>
              </a:ext>
            </a:extLst>
          </p:cNvPr>
          <p:cNvSpPr txBox="1"/>
          <p:nvPr/>
        </p:nvSpPr>
        <p:spPr>
          <a:xfrm>
            <a:off x="1587744" y="1063841"/>
            <a:ext cx="90165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第一代互联网，整体的市场规模只有大约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亿台联网设备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6E62F5-A688-4EDF-BF6D-97F70FB4DD8B}"/>
              </a:ext>
            </a:extLst>
          </p:cNvPr>
          <p:cNvSpPr txBox="1"/>
          <p:nvPr/>
        </p:nvSpPr>
        <p:spPr>
          <a:xfrm>
            <a:off x="1587744" y="2103512"/>
            <a:ext cx="68360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第二代互联网，市场规模大约是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30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多亿部手机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99CCA89-0C41-425B-B79C-22C15AE1CB9A}"/>
              </a:ext>
            </a:extLst>
          </p:cNvPr>
          <p:cNvSpPr txBox="1"/>
          <p:nvPr/>
        </p:nvSpPr>
        <p:spPr>
          <a:xfrm>
            <a:off x="1587743" y="2943162"/>
            <a:ext cx="74338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那么第三代互联网，也就是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IoT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的规模有多大呢？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7E35D0B-F214-42D6-A807-7C1696A06B2A}"/>
              </a:ext>
            </a:extLst>
          </p:cNvPr>
          <p:cNvSpPr txBox="1"/>
          <p:nvPr/>
        </p:nvSpPr>
        <p:spPr>
          <a:xfrm>
            <a:off x="2097697" y="3567334"/>
            <a:ext cx="743389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从上网的设备数量来看，目前最保守的估计是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亿个设备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69E00E3-3571-4A58-A7F6-4909CD431E2A}"/>
              </a:ext>
            </a:extLst>
          </p:cNvPr>
          <p:cNvSpPr txBox="1"/>
          <p:nvPr/>
        </p:nvSpPr>
        <p:spPr>
          <a:xfrm>
            <a:off x="2677989" y="4560838"/>
            <a:ext cx="68360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4G</a:t>
            </a:r>
            <a:r>
              <a:rPr lang="zh-CN" altLang="en-US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不够用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7DE9DA3-44B0-43AB-A1C4-6DCA039F8CBC}"/>
              </a:ext>
            </a:extLst>
          </p:cNvPr>
          <p:cNvSpPr txBox="1"/>
          <p:nvPr/>
        </p:nvSpPr>
        <p:spPr>
          <a:xfrm>
            <a:off x="2695575" y="5332494"/>
            <a:ext cx="68360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大部分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IoT</a:t>
            </a:r>
            <a:r>
              <a:rPr lang="zh-CN" altLang="en-US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设备不太方便→充电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044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3" grpId="0"/>
      <p:bldP spid="14" grpId="0"/>
      <p:bldP spid="1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B2A191-57F6-4BD4-9DA5-30102D76E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265" y="604911"/>
            <a:ext cx="10807504" cy="5989320"/>
          </a:xfrm>
        </p:spPr>
        <p:txBody>
          <a:bodyPr>
            <a:normAutofit fontScale="55000" lnSpcReduction="20000"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4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Wingdings" panose="05000000000000000000" pitchFamily="2" charset="2"/>
              </a:rPr>
              <a:t>5G</a:t>
            </a:r>
            <a:r>
              <a:rPr lang="zh-CN" altLang="zh-CN" sz="4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Wingdings" panose="05000000000000000000" pitchFamily="2" charset="2"/>
              </a:rPr>
              <a:t>和</a:t>
            </a:r>
            <a:r>
              <a:rPr lang="en-US" altLang="zh-CN" sz="4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Wingdings" panose="05000000000000000000" pitchFamily="2" charset="2"/>
              </a:rPr>
              <a:t>4G</a:t>
            </a:r>
            <a:r>
              <a:rPr lang="zh-CN" altLang="zh-CN" sz="4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Wingdings" panose="05000000000000000000" pitchFamily="2" charset="2"/>
              </a:rPr>
              <a:t>的根本区别到底是什么？仅仅是网速快一点么？</a:t>
            </a: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4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Wingdings" panose="05000000000000000000" pitchFamily="2" charset="2"/>
              </a:rPr>
              <a:t>我们知道</a:t>
            </a:r>
            <a:r>
              <a:rPr lang="en-US" altLang="zh-CN" sz="4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Wingdings" panose="05000000000000000000" pitchFamily="2" charset="2"/>
              </a:rPr>
              <a:t>2G</a:t>
            </a:r>
            <a:r>
              <a:rPr lang="zh-CN" altLang="zh-CN" sz="4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Wingdings" panose="05000000000000000000" pitchFamily="2" charset="2"/>
              </a:rPr>
              <a:t>比</a:t>
            </a:r>
            <a:r>
              <a:rPr lang="en-US" altLang="zh-CN" sz="4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Wingdings" panose="05000000000000000000" pitchFamily="2" charset="2"/>
              </a:rPr>
              <a:t>1G</a:t>
            </a:r>
            <a:r>
              <a:rPr lang="zh-CN" altLang="zh-CN" sz="4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Wingdings" panose="05000000000000000000" pitchFamily="2" charset="2"/>
              </a:rPr>
              <a:t>，</a:t>
            </a:r>
            <a:r>
              <a:rPr lang="en-US" altLang="zh-CN" sz="4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Wingdings" panose="05000000000000000000" pitchFamily="2" charset="2"/>
              </a:rPr>
              <a:t>3G</a:t>
            </a:r>
            <a:r>
              <a:rPr lang="zh-CN" altLang="zh-CN" sz="4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Wingdings" panose="05000000000000000000" pitchFamily="2" charset="2"/>
              </a:rPr>
              <a:t>比</a:t>
            </a:r>
            <a:r>
              <a:rPr lang="en-US" altLang="zh-CN" sz="4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Wingdings" panose="05000000000000000000" pitchFamily="2" charset="2"/>
              </a:rPr>
              <a:t>2G</a:t>
            </a:r>
            <a:r>
              <a:rPr lang="zh-CN" altLang="zh-CN" sz="4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Wingdings" panose="05000000000000000000" pitchFamily="2" charset="2"/>
              </a:rPr>
              <a:t>有着巨大的技术进步，</a:t>
            </a:r>
            <a:r>
              <a:rPr lang="en-US" altLang="zh-CN" sz="4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Wingdings" panose="05000000000000000000" pitchFamily="2" charset="2"/>
              </a:rPr>
              <a:t>4G</a:t>
            </a:r>
            <a:r>
              <a:rPr lang="zh-CN" altLang="zh-CN" sz="4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Wingdings" panose="05000000000000000000" pitchFamily="2" charset="2"/>
              </a:rPr>
              <a:t>比</a:t>
            </a:r>
            <a:r>
              <a:rPr lang="en-US" altLang="zh-CN" sz="4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Wingdings" panose="05000000000000000000" pitchFamily="2" charset="2"/>
              </a:rPr>
              <a:t>3G</a:t>
            </a:r>
            <a:r>
              <a:rPr lang="zh-CN" altLang="zh-CN" sz="4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Wingdings" panose="05000000000000000000" pitchFamily="2" charset="2"/>
              </a:rPr>
              <a:t>的进步就小很多，那么</a:t>
            </a:r>
            <a:r>
              <a:rPr lang="en-US" altLang="zh-CN" sz="4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Wingdings" panose="05000000000000000000" pitchFamily="2" charset="2"/>
              </a:rPr>
              <a:t>5G</a:t>
            </a:r>
            <a:r>
              <a:rPr lang="zh-CN" altLang="zh-CN" sz="4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Wingdings" panose="05000000000000000000" pitchFamily="2" charset="2"/>
              </a:rPr>
              <a:t>是一次渐进的改进，还是根本的革命？</a:t>
            </a: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4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Wingdings" panose="05000000000000000000" pitchFamily="2" charset="2"/>
              </a:rPr>
              <a:t>5G</a:t>
            </a:r>
            <a:r>
              <a:rPr lang="zh-CN" altLang="zh-CN" sz="4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Wingdings" panose="05000000000000000000" pitchFamily="2" charset="2"/>
              </a:rPr>
              <a:t>会给我们个人带来什么具体影响？</a:t>
            </a: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4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Wingdings" panose="05000000000000000000" pitchFamily="2" charset="2"/>
              </a:rPr>
              <a:t>5G</a:t>
            </a:r>
            <a:r>
              <a:rPr lang="zh-CN" altLang="zh-CN" sz="4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Wingdings" panose="05000000000000000000" pitchFamily="2" charset="2"/>
              </a:rPr>
              <a:t>又会给整个移动互联网带来什么影响？</a:t>
            </a: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4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Wingdings" panose="05000000000000000000" pitchFamily="2" charset="2"/>
              </a:rPr>
              <a:t>5G</a:t>
            </a:r>
            <a:r>
              <a:rPr lang="zh-CN" altLang="zh-CN" sz="4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Wingdings" panose="05000000000000000000" pitchFamily="2" charset="2"/>
              </a:rPr>
              <a:t>建设谁掏钱，最终谁买单？</a:t>
            </a: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4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Wingdings" panose="05000000000000000000" pitchFamily="2" charset="2"/>
              </a:rPr>
              <a:t>如果</a:t>
            </a:r>
            <a:r>
              <a:rPr lang="en-US" altLang="zh-CN" sz="4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Wingdings" panose="05000000000000000000" pitchFamily="2" charset="2"/>
              </a:rPr>
              <a:t>5G</a:t>
            </a:r>
            <a:r>
              <a:rPr lang="zh-CN" altLang="zh-CN" sz="4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Wingdings" panose="05000000000000000000" pitchFamily="2" charset="2"/>
              </a:rPr>
              <a:t>真的发展起来了，哪些公司会最为受益，还会诞生什么样的新企业？它依然只是</a:t>
            </a:r>
            <a:r>
              <a:rPr lang="en-US" altLang="zh-CN" sz="4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Wingdings" panose="05000000000000000000" pitchFamily="2" charset="2"/>
              </a:rPr>
              <a:t>IT</a:t>
            </a:r>
            <a:r>
              <a:rPr lang="zh-CN" altLang="zh-CN" sz="4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Wingdings" panose="05000000000000000000" pitchFamily="2" charset="2"/>
              </a:rPr>
              <a:t>行业从业者的游戏，还是会影响到其他行业？</a:t>
            </a: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4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Wingdings" panose="05000000000000000000" pitchFamily="2" charset="2"/>
              </a:rPr>
              <a:t>中国的</a:t>
            </a:r>
            <a:r>
              <a:rPr lang="en-US" altLang="zh-CN" sz="4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Wingdings" panose="05000000000000000000" pitchFamily="2" charset="2"/>
              </a:rPr>
              <a:t>5G</a:t>
            </a:r>
            <a:r>
              <a:rPr lang="zh-CN" altLang="zh-CN" sz="4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Wingdings" panose="05000000000000000000" pitchFamily="2" charset="2"/>
              </a:rPr>
              <a:t>技术到底如何？其它国家的战略是什么？</a:t>
            </a: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4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Wingdings" panose="05000000000000000000" pitchFamily="2" charset="2"/>
              </a:rPr>
              <a:t>如何用一些线索，看清</a:t>
            </a:r>
            <a:r>
              <a:rPr lang="en-US" altLang="zh-CN" sz="4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Wingdings" panose="05000000000000000000" pitchFamily="2" charset="2"/>
              </a:rPr>
              <a:t>5G</a:t>
            </a:r>
            <a:r>
              <a:rPr lang="zh-CN" altLang="zh-CN" sz="4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Wingdings" panose="05000000000000000000" pitchFamily="2" charset="2"/>
              </a:rPr>
              <a:t>乃至未来通信技术的发展方向</a:t>
            </a:r>
            <a:r>
              <a:rPr lang="zh-CN" altLang="en-US" sz="4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Wingdings" panose="05000000000000000000" pitchFamily="2" charset="2"/>
              </a:rPr>
              <a:t>？</a:t>
            </a:r>
            <a:endParaRPr lang="zh-CN" altLang="zh-CN" sz="4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Wingdings" panose="05000000000000000000" pitchFamily="2" charset="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3858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DC94795-E13A-4AB4-8F89-A5774102AEA6}"/>
              </a:ext>
            </a:extLst>
          </p:cNvPr>
          <p:cNvSpPr txBox="1">
            <a:spLocks/>
          </p:cNvSpPr>
          <p:nvPr/>
        </p:nvSpPr>
        <p:spPr>
          <a:xfrm>
            <a:off x="1230922" y="1019909"/>
            <a:ext cx="4290647" cy="1350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3900" indent="-457200" algn="just">
              <a:buFont typeface="+mj-lt"/>
              <a:buAutoNum type="arabicPeriod"/>
            </a:pPr>
            <a:r>
              <a:rPr lang="zh-CN" altLang="zh-CN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提高电池的能量密度</a:t>
            </a:r>
            <a:endParaRPr lang="en-US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23900" indent="-457200" algn="just">
              <a:buFont typeface="+mj-lt"/>
              <a:buAutoNum type="arabicPeriod"/>
            </a:pPr>
            <a:r>
              <a:rPr lang="zh-CN" altLang="zh-CN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降低</a:t>
            </a:r>
            <a:r>
              <a:rPr lang="en-US" altLang="zh-CN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IoT</a:t>
            </a:r>
            <a:r>
              <a:rPr lang="zh-CN" altLang="zh-CN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中芯片的功耗</a:t>
            </a:r>
            <a:endParaRPr lang="en-US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Font typeface="Garamond" pitchFamily="18" charset="0"/>
              <a:buNone/>
            </a:pPr>
            <a:endParaRPr lang="zh-CN" altLang="en-US" dirty="0"/>
          </a:p>
        </p:txBody>
      </p:sp>
      <p:sp>
        <p:nvSpPr>
          <p:cNvPr id="7" name="箭头: 五边形 6">
            <a:extLst>
              <a:ext uri="{FF2B5EF4-FFF2-40B4-BE49-F238E27FC236}">
                <a16:creationId xmlns:a16="http://schemas.microsoft.com/office/drawing/2014/main" id="{9A3C2E80-156B-4695-A107-311B30877734}"/>
              </a:ext>
            </a:extLst>
          </p:cNvPr>
          <p:cNvSpPr/>
          <p:nvPr/>
        </p:nvSpPr>
        <p:spPr>
          <a:xfrm flipH="1">
            <a:off x="6348643" y="1225634"/>
            <a:ext cx="4290647" cy="692842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低电压、低功耗的芯片</a:t>
            </a:r>
          </a:p>
        </p:txBody>
      </p:sp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5D521579-8847-43DE-965C-D5A9C6540478}"/>
              </a:ext>
            </a:extLst>
          </p:cNvPr>
          <p:cNvSpPr/>
          <p:nvPr/>
        </p:nvSpPr>
        <p:spPr>
          <a:xfrm flipH="1">
            <a:off x="6348643" y="3300882"/>
            <a:ext cx="4290647" cy="692842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新的操作系统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5AA8A164-3707-438C-B343-F3284C979003}"/>
              </a:ext>
            </a:extLst>
          </p:cNvPr>
          <p:cNvSpPr txBox="1">
            <a:spLocks/>
          </p:cNvSpPr>
          <p:nvPr/>
        </p:nvSpPr>
        <p:spPr>
          <a:xfrm>
            <a:off x="1055074" y="3217984"/>
            <a:ext cx="4888525" cy="967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0" algn="just">
              <a:buNone/>
            </a:pPr>
            <a:r>
              <a:rPr lang="en-US" altLang="zh-CN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IoT</a:t>
            </a:r>
            <a:r>
              <a:rPr lang="zh-CN" alt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设备相当于是在裸奔，几乎没有信息安全的保障。</a:t>
            </a:r>
            <a:endParaRPr lang="en-US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CD64BBEF-ED65-4ACE-9BA6-D11CB07A7194}"/>
              </a:ext>
            </a:extLst>
          </p:cNvPr>
          <p:cNvSpPr txBox="1">
            <a:spLocks/>
          </p:cNvSpPr>
          <p:nvPr/>
        </p:nvSpPr>
        <p:spPr>
          <a:xfrm>
            <a:off x="1984128" y="5210334"/>
            <a:ext cx="7564318" cy="692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0" algn="just">
              <a:buNone/>
            </a:pPr>
            <a:r>
              <a:rPr lang="zh-CN" altLang="en-US" sz="28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控制产业的是把控</a:t>
            </a:r>
            <a:r>
              <a:rPr lang="zh-CN" altLang="en-US" sz="28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操作系统</a:t>
            </a:r>
            <a:r>
              <a:rPr lang="zh-CN" altLang="en-US" sz="28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sz="28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核心芯片</a:t>
            </a:r>
            <a:r>
              <a:rPr lang="zh-CN" altLang="en-US" sz="28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的企业</a:t>
            </a:r>
            <a:endParaRPr lang="en-US" altLang="zh-CN" sz="28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62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306CE60-F284-4A51-B226-B2CF577B6A64}"/>
              </a:ext>
            </a:extLst>
          </p:cNvPr>
          <p:cNvSpPr txBox="1"/>
          <p:nvPr/>
        </p:nvSpPr>
        <p:spPr>
          <a:xfrm>
            <a:off x="1217736" y="1211771"/>
            <a:ext cx="9473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第一代互联网，网络设备制造商</a:t>
            </a:r>
            <a:r>
              <a:rPr lang="zh-CN" altLang="zh-CN" sz="24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思科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曾经是全球最为炙手可热的公司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4C6F2A-BFA0-4DB0-9006-83CEC37CC9E4}"/>
              </a:ext>
            </a:extLst>
          </p:cNvPr>
          <p:cNvSpPr txBox="1"/>
          <p:nvPr/>
        </p:nvSpPr>
        <p:spPr>
          <a:xfrm>
            <a:off x="1217736" y="2218707"/>
            <a:ext cx="947371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lang="zh-CN" altLang="en-US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二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代互联网，</a:t>
            </a:r>
            <a:r>
              <a:rPr lang="zh-CN" altLang="en-US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设备制造商，包括生产手机的和通信设备的，赚了个盆满钵满。</a:t>
            </a:r>
            <a:endParaRPr lang="zh-CN" altLang="zh-CN" sz="2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EB590F4-2A95-45C4-A0CB-3C2899A3D634}"/>
              </a:ext>
            </a:extLst>
          </p:cNvPr>
          <p:cNvSpPr txBox="1"/>
          <p:nvPr/>
        </p:nvSpPr>
        <p:spPr>
          <a:xfrm>
            <a:off x="2009043" y="3348642"/>
            <a:ext cx="760974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仅华为一家，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2018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年的营业额就超过了千亿美元，几乎抵得上我们所说的</a:t>
            </a:r>
            <a:r>
              <a:rPr lang="en-US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BAT</a:t>
            </a:r>
            <a:r>
              <a: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三家的总和。在世界范围内，苹果也是靠着手机成为了全球收入最高、最赚钱的公司。</a:t>
            </a:r>
          </a:p>
        </p:txBody>
      </p:sp>
      <p:sp>
        <p:nvSpPr>
          <p:cNvPr id="11" name="箭头: 五边形 10">
            <a:extLst>
              <a:ext uri="{FF2B5EF4-FFF2-40B4-BE49-F238E27FC236}">
                <a16:creationId xmlns:a16="http://schemas.microsoft.com/office/drawing/2014/main" id="{C1BFD593-137B-4882-B9F2-08EB206EE089}"/>
              </a:ext>
            </a:extLst>
          </p:cNvPr>
          <p:cNvSpPr/>
          <p:nvPr/>
        </p:nvSpPr>
        <p:spPr>
          <a:xfrm flipH="1">
            <a:off x="3464168" y="4953387"/>
            <a:ext cx="4021014" cy="692842"/>
          </a:xfrm>
          <a:prstGeom prst="homePlate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设备制造商</a:t>
            </a:r>
          </a:p>
        </p:txBody>
      </p:sp>
    </p:spTree>
    <p:extLst>
      <p:ext uri="{BB962C8B-B14F-4D97-AF65-F5344CB8AC3E}">
        <p14:creationId xmlns:p14="http://schemas.microsoft.com/office/powerpoint/2010/main" val="390721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3EBB14E-C509-4FD4-AA69-9E4C663EE4FC}"/>
              </a:ext>
            </a:extLst>
          </p:cNvPr>
          <p:cNvSpPr txBox="1"/>
          <p:nvPr/>
        </p:nvSpPr>
        <p:spPr>
          <a:xfrm>
            <a:off x="1428751" y="3812473"/>
            <a:ext cx="29674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滴滴打车、美团外卖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5DD3C9A-1AF9-4DD0-BC76-C421C5A22A16}"/>
              </a:ext>
            </a:extLst>
          </p:cNvPr>
          <p:cNvSpPr txBox="1"/>
          <p:nvPr/>
        </p:nvSpPr>
        <p:spPr>
          <a:xfrm>
            <a:off x="5807320" y="3812473"/>
            <a:ext cx="57472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让计算机变得智能，来减少我们的工作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CB2F22C4-D94D-4488-8681-10B94E4DC417}"/>
              </a:ext>
            </a:extLst>
          </p:cNvPr>
          <p:cNvSpPr/>
          <p:nvPr/>
        </p:nvSpPr>
        <p:spPr>
          <a:xfrm>
            <a:off x="4589585" y="3812473"/>
            <a:ext cx="1002323" cy="461665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89D9B1-EA1C-46E9-B572-F5176DF75732}"/>
              </a:ext>
            </a:extLst>
          </p:cNvPr>
          <p:cNvSpPr txBox="1"/>
          <p:nvPr/>
        </p:nvSpPr>
        <p:spPr>
          <a:xfrm>
            <a:off x="749545" y="1178001"/>
            <a:ext cx="96847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的时代，也需要新的应用出现</a:t>
            </a:r>
          </a:p>
        </p:txBody>
      </p:sp>
      <p:sp>
        <p:nvSpPr>
          <p:cNvPr id="10" name="箭头: 五边形 9">
            <a:extLst>
              <a:ext uri="{FF2B5EF4-FFF2-40B4-BE49-F238E27FC236}">
                <a16:creationId xmlns:a16="http://schemas.microsoft.com/office/drawing/2014/main" id="{383BF4CD-4C0E-4391-A1F8-1B257167E992}"/>
              </a:ext>
            </a:extLst>
          </p:cNvPr>
          <p:cNvSpPr/>
          <p:nvPr/>
        </p:nvSpPr>
        <p:spPr>
          <a:xfrm flipH="1">
            <a:off x="3581401" y="5410070"/>
            <a:ext cx="4021014" cy="692842"/>
          </a:xfrm>
          <a:prstGeom prst="homePlate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软件开发商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88BB9EF-C6D5-4C96-8E1E-882D5D77F5A4}"/>
              </a:ext>
            </a:extLst>
          </p:cNvPr>
          <p:cNvSpPr txBox="1"/>
          <p:nvPr/>
        </p:nvSpPr>
        <p:spPr>
          <a:xfrm>
            <a:off x="1650757" y="1870499"/>
            <a:ext cx="83131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比如通过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设备对身份的甄别，对环境的监控与调节等等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5E95B60-A6CC-461F-A1D7-D566BE49BBFA}"/>
              </a:ext>
            </a:extLst>
          </p:cNvPr>
          <p:cNvSpPr txBox="1"/>
          <p:nvPr/>
        </p:nvSpPr>
        <p:spPr>
          <a:xfrm>
            <a:off x="749545" y="2967335"/>
            <a:ext cx="96847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未来这些应用会围绕怎样一个核心展开呢？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0795D16-78D6-4826-82C4-CFBF02D1E40D}"/>
              </a:ext>
            </a:extLst>
          </p:cNvPr>
          <p:cNvSpPr txBox="1"/>
          <p:nvPr/>
        </p:nvSpPr>
        <p:spPr>
          <a:xfrm>
            <a:off x="1650757" y="4735803"/>
            <a:ext cx="96847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智能化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以信息的使用换取能量的节省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依然会是主旋律</a:t>
            </a:r>
          </a:p>
        </p:txBody>
      </p:sp>
    </p:spTree>
    <p:extLst>
      <p:ext uri="{BB962C8B-B14F-4D97-AF65-F5344CB8AC3E}">
        <p14:creationId xmlns:p14="http://schemas.microsoft.com/office/powerpoint/2010/main" val="201947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/>
      <p:bldP spid="10" grpId="0" animBg="1"/>
      <p:bldP spid="14" grpId="0"/>
      <p:bldP spid="15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498C49-AD43-4B8F-9F71-E69E800C2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8824" y="2103121"/>
            <a:ext cx="3617167" cy="69606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8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、操作系统</a:t>
            </a:r>
            <a:endParaRPr lang="en-US" altLang="zh-CN" sz="28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4154AC2-23AB-4811-A5CF-F176C7F70602}"/>
              </a:ext>
            </a:extLst>
          </p:cNvPr>
          <p:cNvSpPr txBox="1">
            <a:spLocks/>
          </p:cNvSpPr>
          <p:nvPr/>
        </p:nvSpPr>
        <p:spPr>
          <a:xfrm>
            <a:off x="1066800" y="1108477"/>
            <a:ext cx="10058400" cy="994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loT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/5G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时代的大赢家：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BBDD587-EFD9-42B5-A8EE-2100E9C73BE4}"/>
              </a:ext>
            </a:extLst>
          </p:cNvPr>
          <p:cNvSpPr txBox="1">
            <a:spLocks/>
          </p:cNvSpPr>
          <p:nvPr/>
        </p:nvSpPr>
        <p:spPr>
          <a:xfrm>
            <a:off x="3268822" y="2893422"/>
            <a:ext cx="3617167" cy="6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、核心芯片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F1CB6F0-6880-41AF-9A4E-D2634B72E44F}"/>
              </a:ext>
            </a:extLst>
          </p:cNvPr>
          <p:cNvSpPr txBox="1">
            <a:spLocks/>
          </p:cNvSpPr>
          <p:nvPr/>
        </p:nvSpPr>
        <p:spPr>
          <a:xfrm>
            <a:off x="3268821" y="4453500"/>
            <a:ext cx="3617167" cy="864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、软件开发商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E33501FB-ED69-41DF-A821-17E47D1C4658}"/>
              </a:ext>
            </a:extLst>
          </p:cNvPr>
          <p:cNvSpPr txBox="1">
            <a:spLocks/>
          </p:cNvSpPr>
          <p:nvPr/>
        </p:nvSpPr>
        <p:spPr>
          <a:xfrm>
            <a:off x="3268820" y="3626809"/>
            <a:ext cx="3617167" cy="864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、设备制造商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903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A294BF-2083-4442-9FCB-DAE16023E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815" y="906362"/>
            <a:ext cx="10058400" cy="1371600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5G</a:t>
            </a:r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市场的规模会是什么样的呢？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F9B2525-477F-4F02-BCAD-2C156FA2BB68}"/>
              </a:ext>
            </a:extLst>
          </p:cNvPr>
          <p:cNvSpPr txBox="1"/>
          <p:nvPr/>
        </p:nvSpPr>
        <p:spPr>
          <a:xfrm>
            <a:off x="1411165" y="2834477"/>
            <a:ext cx="827795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6700" indent="266700" algn="just"/>
            <a:r>
              <a:rPr lang="en-US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5G</a:t>
            </a:r>
            <a:r>
              <a:rPr lang="zh-CN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时代是</a:t>
            </a:r>
            <a:r>
              <a:rPr lang="zh-CN" altLang="zh-CN" sz="2800" b="1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网络大融合</a:t>
            </a:r>
            <a:r>
              <a:rPr lang="zh-CN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的时代，未来计算机互联网行业和通信行业会形成一个新的大产业。因此，对</a:t>
            </a:r>
            <a:r>
              <a:rPr lang="en-US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5G</a:t>
            </a:r>
            <a:r>
              <a:rPr lang="zh-CN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的市场规模的估算，应该是</a:t>
            </a:r>
            <a:r>
              <a:rPr lang="zh-CN" altLang="zh-CN" sz="28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未来新的大市场的规模扣除今天这两个市场规模的总和。</a:t>
            </a:r>
            <a:endParaRPr lang="zh-CN" altLang="zh-CN" sz="2000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12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1142C28-4707-4778-BB58-47EE808A7F64}"/>
              </a:ext>
            </a:extLst>
          </p:cNvPr>
          <p:cNvSpPr txBox="1"/>
          <p:nvPr/>
        </p:nvSpPr>
        <p:spPr>
          <a:xfrm>
            <a:off x="637443" y="1205779"/>
            <a:ext cx="72756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2018</a:t>
            </a:r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年全世界互联网企业的收入大约是</a:t>
            </a:r>
            <a:r>
              <a:rPr lang="en-US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千多亿美元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7D2F02B-1536-4B7F-AC20-377B978BC6E9}"/>
              </a:ext>
            </a:extLst>
          </p:cNvPr>
          <p:cNvSpPr txBox="1"/>
          <p:nvPr/>
        </p:nvSpPr>
        <p:spPr>
          <a:xfrm>
            <a:off x="637443" y="2128999"/>
            <a:ext cx="72756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2018</a:t>
            </a:r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lang="zh-CN" altLang="en-US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电信产业的收入接近</a:t>
            </a:r>
            <a:r>
              <a:rPr lang="en-US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万亿美元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105279F2-68F3-42A4-8210-F75F12856266}"/>
              </a:ext>
            </a:extLst>
          </p:cNvPr>
          <p:cNvSpPr/>
          <p:nvPr/>
        </p:nvSpPr>
        <p:spPr>
          <a:xfrm flipH="1">
            <a:off x="8458200" y="1090191"/>
            <a:ext cx="3253154" cy="692842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增长快，但市场规模不够大</a:t>
            </a:r>
          </a:p>
        </p:txBody>
      </p:sp>
      <p:sp>
        <p:nvSpPr>
          <p:cNvPr id="9" name="箭头: 五边形 8">
            <a:extLst>
              <a:ext uri="{FF2B5EF4-FFF2-40B4-BE49-F238E27FC236}">
                <a16:creationId xmlns:a16="http://schemas.microsoft.com/office/drawing/2014/main" id="{D2557A46-8C5D-4B98-913A-58F2216C2CB8}"/>
              </a:ext>
            </a:extLst>
          </p:cNvPr>
          <p:cNvSpPr/>
          <p:nvPr/>
        </p:nvSpPr>
        <p:spPr>
          <a:xfrm flipH="1">
            <a:off x="8458200" y="2013411"/>
            <a:ext cx="3253154" cy="692842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市场规模达，但没有增长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E40EE24-65B8-4659-A70E-6C84C7A50C60}"/>
              </a:ext>
            </a:extLst>
          </p:cNvPr>
          <p:cNvSpPr txBox="1"/>
          <p:nvPr/>
        </p:nvSpPr>
        <p:spPr>
          <a:xfrm>
            <a:off x="637443" y="3052219"/>
            <a:ext cx="72756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有了</a:t>
            </a:r>
            <a:r>
              <a:rPr lang="en-US" altLang="zh-CN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5G</a:t>
            </a:r>
            <a:r>
              <a:rPr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IoT</a:t>
            </a:r>
            <a:r>
              <a:rPr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之后，市场规模能达到多大呢？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F39F633-3D65-4CDC-99D0-BA42AEAC6174}"/>
              </a:ext>
            </a:extLst>
          </p:cNvPr>
          <p:cNvSpPr txBox="1"/>
          <p:nvPr/>
        </p:nvSpPr>
        <p:spPr>
          <a:xfrm>
            <a:off x="1182565" y="3690083"/>
            <a:ext cx="804935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到</a:t>
            </a:r>
            <a:r>
              <a:rPr lang="en-US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2030</a:t>
            </a:r>
            <a:r>
              <a:rPr lang="zh-CN" altLang="en-US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年，可以在今天互联网和电信市场规模的基础上翻一番，也就是说达到</a:t>
            </a:r>
            <a:r>
              <a:rPr lang="en-US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zh-CN" altLang="en-US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万亿美元以上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4418A70-0850-4C5B-A940-2BCD13C4D674}"/>
              </a:ext>
            </a:extLst>
          </p:cNvPr>
          <p:cNvSpPr txBox="1"/>
          <p:nvPr/>
        </p:nvSpPr>
        <p:spPr>
          <a:xfrm>
            <a:off x="1182565" y="4697279"/>
            <a:ext cx="80493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相当于造就出一个</a:t>
            </a:r>
            <a:r>
              <a:rPr lang="en-US" altLang="zh-CN" sz="2400" b="1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万亿美元</a:t>
            </a:r>
            <a:r>
              <a:rPr lang="zh-CN" altLang="en-US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的新的市场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478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  <p:bldP spid="9" grpId="0" animBg="1"/>
      <p:bldP spid="10" grpId="0"/>
      <p:bldP spid="11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BAC13A1-ACEB-4B50-95EC-73A2250F0854}"/>
              </a:ext>
            </a:extLst>
          </p:cNvPr>
          <p:cNvSpPr txBox="1"/>
          <p:nvPr/>
        </p:nvSpPr>
        <p:spPr>
          <a:xfrm>
            <a:off x="866043" y="1237982"/>
            <a:ext cx="80493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那么这个目标能否达成呢？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296E5B2-9254-48DC-B3E4-4823562EE7EF}"/>
              </a:ext>
            </a:extLst>
          </p:cNvPr>
          <p:cNvSpPr txBox="1"/>
          <p:nvPr/>
        </p:nvSpPr>
        <p:spPr>
          <a:xfrm>
            <a:off x="1340828" y="1853444"/>
            <a:ext cx="80493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分解一下，就是每年增长</a:t>
            </a:r>
            <a:r>
              <a:rPr lang="en-US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6%</a:t>
            </a:r>
            <a:r>
              <a:rPr lang="zh-CN" altLang="en-US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，要求并不高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58629A9-1BCD-440D-94BF-97E6D3D464BB}"/>
              </a:ext>
            </a:extLst>
          </p:cNvPr>
          <p:cNvSpPr txBox="1"/>
          <p:nvPr/>
        </p:nvSpPr>
        <p:spPr>
          <a:xfrm>
            <a:off x="866043" y="2662336"/>
            <a:ext cx="85241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整个</a:t>
            </a:r>
            <a:r>
              <a:rPr lang="en-US" altLang="zh-CN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4G</a:t>
            </a:r>
            <a:r>
              <a:rPr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时代，电信运营商除了帮助我们把网速提高了，是否还给我们带来了什么增值服务吗？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D1B663-0884-43CD-A923-8AAE2F876F29}"/>
              </a:ext>
            </a:extLst>
          </p:cNvPr>
          <p:cNvSpPr txBox="1"/>
          <p:nvPr/>
        </p:nvSpPr>
        <p:spPr>
          <a:xfrm>
            <a:off x="866043" y="3840560"/>
            <a:ext cx="85241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那么到了</a:t>
            </a:r>
            <a:r>
              <a:rPr lang="en-US" altLang="zh-CN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5G</a:t>
            </a:r>
            <a:r>
              <a:rPr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时代，怎么达成这个目标呢？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2A1FA5D-64C6-4C6B-81D9-8BBB90E65967}"/>
              </a:ext>
            </a:extLst>
          </p:cNvPr>
          <p:cNvSpPr txBox="1"/>
          <p:nvPr/>
        </p:nvSpPr>
        <p:spPr>
          <a:xfrm>
            <a:off x="1526198" y="4456022"/>
            <a:ext cx="80493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网络的融合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箭头: 五边形 12">
            <a:extLst>
              <a:ext uri="{FF2B5EF4-FFF2-40B4-BE49-F238E27FC236}">
                <a16:creationId xmlns:a16="http://schemas.microsoft.com/office/drawing/2014/main" id="{B47E0E86-7C6A-40AF-88F1-34E38E11F44D}"/>
              </a:ext>
            </a:extLst>
          </p:cNvPr>
          <p:cNvSpPr/>
          <p:nvPr/>
        </p:nvSpPr>
        <p:spPr>
          <a:xfrm flipH="1">
            <a:off x="1526198" y="5410070"/>
            <a:ext cx="7635387" cy="692842"/>
          </a:xfrm>
          <a:prstGeom prst="homePlate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巨大规模的市场机会，关键在于网络的融合</a:t>
            </a:r>
          </a:p>
        </p:txBody>
      </p:sp>
    </p:spTree>
    <p:extLst>
      <p:ext uri="{BB962C8B-B14F-4D97-AF65-F5344CB8AC3E}">
        <p14:creationId xmlns:p14="http://schemas.microsoft.com/office/powerpoint/2010/main" val="357906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7212B7-4869-4458-B88B-AB7BA608A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062" y="1740877"/>
            <a:ext cx="10058400" cy="941532"/>
          </a:xfrm>
        </p:spPr>
        <p:txBody>
          <a:bodyPr>
            <a:normAutofit/>
          </a:bodyPr>
          <a:lstStyle/>
          <a:p>
            <a:r>
              <a:rPr lang="zh-CN" altLang="zh-CN" sz="2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判断是真的技术，还是商业炒作三个标准</a:t>
            </a:r>
            <a:r>
              <a:rPr lang="zh-CN" altLang="en-US" sz="2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C8B5EE-CA33-48A9-B069-9AFA589A0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062" y="2771335"/>
            <a:ext cx="10058400" cy="941533"/>
          </a:xfrm>
        </p:spPr>
        <p:txBody>
          <a:bodyPr/>
          <a:lstStyle/>
          <a:p>
            <a:pPr marL="525780" indent="-342900" algn="just">
              <a:buFont typeface="Wingdings" panose="05000000000000000000" pitchFamily="2" charset="2"/>
              <a:buChar char="l"/>
            </a:pP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首先，任何一代移动通信技术的进步，都会带来数量级的改进，也就是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倍以上的改进，达不到这个要求就是假的。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8462F572-6C2E-4413-9EA9-C027E3766881}"/>
              </a:ext>
            </a:extLst>
          </p:cNvPr>
          <p:cNvSpPr txBox="1">
            <a:spLocks/>
          </p:cNvSpPr>
          <p:nvPr/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辨别真伪及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5G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2B36CFF-3178-406B-BD91-BEB13A2F325F}"/>
              </a:ext>
            </a:extLst>
          </p:cNvPr>
          <p:cNvSpPr txBox="1">
            <a:spLocks/>
          </p:cNvSpPr>
          <p:nvPr/>
        </p:nvSpPr>
        <p:spPr>
          <a:xfrm>
            <a:off x="1225062" y="3885984"/>
            <a:ext cx="10058400" cy="587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5780" indent="-342900" algn="just">
              <a:buFont typeface="Wingdings" panose="05000000000000000000" pitchFamily="2" charset="2"/>
              <a:buChar char="l"/>
            </a:pP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其次，在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5G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的说明中是否夹杂了私货。</a:t>
            </a:r>
            <a:endParaRPr lang="en-US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FD2AFF1C-F0E1-474F-9814-541D6A1C7D9B}"/>
              </a:ext>
            </a:extLst>
          </p:cNvPr>
          <p:cNvSpPr txBox="1">
            <a:spLocks/>
          </p:cNvSpPr>
          <p:nvPr/>
        </p:nvSpPr>
        <p:spPr>
          <a:xfrm>
            <a:off x="1225062" y="4795648"/>
            <a:ext cx="10058400" cy="941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5780" indent="-342900" algn="just">
              <a:buFont typeface="Wingdings" panose="05000000000000000000" pitchFamily="2" charset="2"/>
              <a:buChar char="l"/>
            </a:pP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最后，就是把试验测试当作商业效果来宣传。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18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48955C0-6AE4-4D4F-A701-B6086DF27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5378" y="1447977"/>
            <a:ext cx="5650523" cy="778677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altLang="zh-CN" sz="35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5G</a:t>
            </a:r>
            <a:r>
              <a:rPr lang="zh-CN" altLang="zh-CN" sz="35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技术的</a:t>
            </a:r>
            <a:r>
              <a:rPr lang="zh-CN" altLang="en-US" sz="35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三个特点</a:t>
            </a:r>
            <a:r>
              <a:rPr lang="zh-CN" altLang="zh-CN" sz="35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35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箭头: 五边形 8">
            <a:extLst>
              <a:ext uri="{FF2B5EF4-FFF2-40B4-BE49-F238E27FC236}">
                <a16:creationId xmlns:a16="http://schemas.microsoft.com/office/drawing/2014/main" id="{8F8A5E22-8318-4D4E-9B21-FF317F729E1E}"/>
              </a:ext>
            </a:extLst>
          </p:cNvPr>
          <p:cNvSpPr/>
          <p:nvPr/>
        </p:nvSpPr>
        <p:spPr>
          <a:xfrm flipH="1">
            <a:off x="6279324" y="2596322"/>
            <a:ext cx="3253154" cy="451036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人们常说的高速</a:t>
            </a:r>
          </a:p>
        </p:txBody>
      </p:sp>
      <p:sp>
        <p:nvSpPr>
          <p:cNvPr id="10" name="箭头: 五边形 9">
            <a:extLst>
              <a:ext uri="{FF2B5EF4-FFF2-40B4-BE49-F238E27FC236}">
                <a16:creationId xmlns:a16="http://schemas.microsoft.com/office/drawing/2014/main" id="{D63304CF-5140-44BA-8897-B1B06B8CB7EC}"/>
              </a:ext>
            </a:extLst>
          </p:cNvPr>
          <p:cNvSpPr/>
          <p:nvPr/>
        </p:nvSpPr>
        <p:spPr>
          <a:xfrm flipH="1">
            <a:off x="6279324" y="3544117"/>
            <a:ext cx="3253154" cy="451036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稳定性和实时性</a:t>
            </a:r>
          </a:p>
        </p:txBody>
      </p:sp>
      <p:sp>
        <p:nvSpPr>
          <p:cNvPr id="11" name="箭头: 五边形 10">
            <a:extLst>
              <a:ext uri="{FF2B5EF4-FFF2-40B4-BE49-F238E27FC236}">
                <a16:creationId xmlns:a16="http://schemas.microsoft.com/office/drawing/2014/main" id="{EEEE97A0-DF21-482E-8954-0946D17C6E6D}"/>
              </a:ext>
            </a:extLst>
          </p:cNvPr>
          <p:cNvSpPr/>
          <p:nvPr/>
        </p:nvSpPr>
        <p:spPr>
          <a:xfrm flipH="1">
            <a:off x="6279324" y="4590339"/>
            <a:ext cx="3253154" cy="451037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专门为万物互联准备</a:t>
            </a:r>
          </a:p>
        </p:txBody>
      </p:sp>
      <p:sp>
        <p:nvSpPr>
          <p:cNvPr id="12" name="内容占位符 4">
            <a:extLst>
              <a:ext uri="{FF2B5EF4-FFF2-40B4-BE49-F238E27FC236}">
                <a16:creationId xmlns:a16="http://schemas.microsoft.com/office/drawing/2014/main" id="{EA68938A-3A01-4CD5-870B-9CE8DDB4CCDF}"/>
              </a:ext>
            </a:extLst>
          </p:cNvPr>
          <p:cNvSpPr txBox="1">
            <a:spLocks/>
          </p:cNvSpPr>
          <p:nvPr/>
        </p:nvSpPr>
        <p:spPr>
          <a:xfrm>
            <a:off x="1005076" y="2571375"/>
            <a:ext cx="5650523" cy="651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 algn="just">
              <a:buNone/>
            </a:pPr>
            <a:r>
              <a:rPr lang="en-US" altLang="zh-CN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zh-CN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宽带大、速度快；</a:t>
            </a:r>
          </a:p>
        </p:txBody>
      </p:sp>
      <p:sp>
        <p:nvSpPr>
          <p:cNvPr id="13" name="内容占位符 4">
            <a:extLst>
              <a:ext uri="{FF2B5EF4-FFF2-40B4-BE49-F238E27FC236}">
                <a16:creationId xmlns:a16="http://schemas.microsoft.com/office/drawing/2014/main" id="{B24CAD55-CBA9-418F-80A2-198A4272C5D6}"/>
              </a:ext>
            </a:extLst>
          </p:cNvPr>
          <p:cNvSpPr txBox="1">
            <a:spLocks/>
          </p:cNvSpPr>
          <p:nvPr/>
        </p:nvSpPr>
        <p:spPr>
          <a:xfrm>
            <a:off x="1005076" y="3544117"/>
            <a:ext cx="4762798" cy="715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 algn="just">
              <a:buNone/>
            </a:pPr>
            <a:r>
              <a:rPr lang="en-US" altLang="zh-CN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zh-CN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高可靠、低时延连接</a:t>
            </a:r>
            <a:r>
              <a:rPr lang="zh-CN" alt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zh-CN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内容占位符 4">
            <a:extLst>
              <a:ext uri="{FF2B5EF4-FFF2-40B4-BE49-F238E27FC236}">
                <a16:creationId xmlns:a16="http://schemas.microsoft.com/office/drawing/2014/main" id="{F6365FCA-4F2D-4C15-9EBB-B6BA130E56CF}"/>
              </a:ext>
            </a:extLst>
          </p:cNvPr>
          <p:cNvSpPr txBox="1">
            <a:spLocks/>
          </p:cNvSpPr>
          <p:nvPr/>
        </p:nvSpPr>
        <p:spPr>
          <a:xfrm>
            <a:off x="1005076" y="4590339"/>
            <a:ext cx="4294712" cy="819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 algn="just">
              <a:buNone/>
            </a:pPr>
            <a:r>
              <a:rPr lang="en-US" altLang="zh-CN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zh-CN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支撑海量并发设备。</a:t>
            </a:r>
          </a:p>
        </p:txBody>
      </p:sp>
    </p:spTree>
    <p:extLst>
      <p:ext uri="{BB962C8B-B14F-4D97-AF65-F5344CB8AC3E}">
        <p14:creationId xmlns:p14="http://schemas.microsoft.com/office/powerpoint/2010/main" val="2062773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/>
      <p:bldP spid="13" grpId="0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6CADE0F-C91F-456D-9002-5B836B347F9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400" y="964502"/>
            <a:ext cx="8887862" cy="508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41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23C3BE9-4613-4E08-9027-9A4D2838C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19" y="1294227"/>
            <a:ext cx="11161361" cy="4023360"/>
          </a:xfrm>
          <a:prstGeom prst="rect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29001638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FC564-0C44-4F30-B2CF-28D7C9368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13994"/>
            <a:ext cx="10058400" cy="904852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5G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C40729-5926-4946-89D2-E7FF893AB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6385" y="1318846"/>
            <a:ext cx="9278815" cy="4677507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美国最大的移动通信运营商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Verizon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把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5G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的应用概括为了八大模块，它们分别是：</a:t>
            </a:r>
            <a:endParaRPr lang="en-US" altLang="zh-CN" sz="2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zh-CN" altLang="zh-CN" sz="2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74320" lvl="1" indent="0" algn="just">
              <a:buNone/>
            </a:pPr>
            <a:r>
              <a:rPr lang="en-US" altLang="zh-CN" sz="24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</a:t>
            </a:r>
            <a:r>
              <a:rPr lang="zh-CN" altLang="zh-CN" sz="24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节能</a:t>
            </a:r>
          </a:p>
          <a:p>
            <a:pPr marL="274320" lvl="1" indent="0" algn="just">
              <a:buNone/>
            </a:pPr>
            <a:r>
              <a:rPr lang="en-US" altLang="zh-CN" sz="24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</a:t>
            </a:r>
            <a:r>
              <a:rPr lang="zh-CN" altLang="zh-CN" sz="24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（人的）跟踪</a:t>
            </a:r>
          </a:p>
          <a:p>
            <a:pPr marL="274320" lvl="1" indent="0" algn="just">
              <a:buNone/>
            </a:pPr>
            <a:r>
              <a:rPr lang="en-US" altLang="zh-CN" sz="24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3.</a:t>
            </a:r>
            <a:r>
              <a:rPr lang="zh-CN" altLang="zh-CN" sz="24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移动大数据</a:t>
            </a:r>
          </a:p>
          <a:p>
            <a:pPr marL="274320" lvl="1" indent="0" algn="just">
              <a:buNone/>
            </a:pPr>
            <a:r>
              <a:rPr lang="en-US" altLang="zh-CN" sz="24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4.IoT</a:t>
            </a:r>
            <a:r>
              <a:rPr lang="zh-CN" altLang="en-US" sz="24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（物联网）</a:t>
            </a:r>
            <a:endParaRPr lang="zh-CN" altLang="zh-CN" sz="2400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74320" lvl="1" indent="0" algn="just">
              <a:buNone/>
            </a:pPr>
            <a:r>
              <a:rPr lang="en-US" altLang="zh-CN" sz="24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5.</a:t>
            </a:r>
            <a:r>
              <a:rPr lang="zh-CN" altLang="zh-CN" sz="24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实时服务</a:t>
            </a:r>
            <a:r>
              <a:rPr lang="zh-CN" altLang="en-US" sz="24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→车联网</a:t>
            </a:r>
            <a:endParaRPr lang="zh-CN" altLang="zh-CN" sz="2400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74320" lvl="1" indent="0" algn="just">
              <a:buNone/>
            </a:pPr>
            <a:r>
              <a:rPr lang="en-US" altLang="zh-CN" sz="24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6.</a:t>
            </a:r>
            <a:r>
              <a:rPr lang="zh-CN" altLang="zh-CN" sz="24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商业系统升级</a:t>
            </a:r>
          </a:p>
          <a:p>
            <a:pPr marL="274320" lvl="1" indent="0" algn="just">
              <a:buNone/>
            </a:pPr>
            <a:r>
              <a:rPr lang="en-US" altLang="zh-CN" sz="24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7.</a:t>
            </a:r>
            <a:r>
              <a:rPr lang="zh-CN" altLang="zh-CN" sz="24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高速网络应用</a:t>
            </a:r>
          </a:p>
          <a:p>
            <a:pPr marL="274320" lvl="1" indent="0" algn="just">
              <a:buNone/>
            </a:pPr>
            <a:r>
              <a:rPr lang="en-US" altLang="zh-CN" sz="24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8.</a:t>
            </a:r>
            <a:r>
              <a:rPr lang="zh-CN" altLang="zh-CN" sz="24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高可靠性网络应用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205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D2929-4151-4B57-8953-194ACE4C4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之后的通信时什么样？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AB7304C-57E2-4AD7-979C-4F763EDC2C0C}"/>
              </a:ext>
            </a:extLst>
          </p:cNvPr>
          <p:cNvSpPr txBox="1"/>
          <p:nvPr/>
        </p:nvSpPr>
        <p:spPr>
          <a:xfrm>
            <a:off x="1436075" y="2282836"/>
            <a:ext cx="102752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对于一种未来的无线通信技术方案，我们如何分析它是否合理呢？</a:t>
            </a:r>
            <a:endParaRPr lang="zh-CN" altLang="zh-CN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098AFBB-CEB9-417F-93AB-286ABEB66419}"/>
              </a:ext>
            </a:extLst>
          </p:cNvPr>
          <p:cNvSpPr txBox="1"/>
          <p:nvPr/>
        </p:nvSpPr>
        <p:spPr>
          <a:xfrm>
            <a:off x="3873012" y="3363373"/>
            <a:ext cx="27563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能量和信息的效率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1D6DA78-9D8E-4BFA-BF10-51C9DD46DA89}"/>
              </a:ext>
            </a:extLst>
          </p:cNvPr>
          <p:cNvSpPr txBox="1"/>
          <p:nvPr/>
        </p:nvSpPr>
        <p:spPr>
          <a:xfrm>
            <a:off x="3873012" y="4213077"/>
            <a:ext cx="22229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信噪比足够高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588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F2F45CC-E2A7-4392-BF92-A5C3B013605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16" y="748214"/>
            <a:ext cx="5742538" cy="422823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9066AA6-B343-4F2F-88F2-637DF99F5F94}"/>
              </a:ext>
            </a:extLst>
          </p:cNvPr>
          <p:cNvSpPr txBox="1"/>
          <p:nvPr/>
        </p:nvSpPr>
        <p:spPr>
          <a:xfrm>
            <a:off x="1635037" y="5213083"/>
            <a:ext cx="38944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移动通信点到点的通信过程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箭头: 五边形 6">
            <a:extLst>
              <a:ext uri="{FF2B5EF4-FFF2-40B4-BE49-F238E27FC236}">
                <a16:creationId xmlns:a16="http://schemas.microsoft.com/office/drawing/2014/main" id="{660E1DD5-0BB1-4970-AF19-68F1011F2B66}"/>
              </a:ext>
            </a:extLst>
          </p:cNvPr>
          <p:cNvSpPr/>
          <p:nvPr/>
        </p:nvSpPr>
        <p:spPr>
          <a:xfrm flipH="1">
            <a:off x="6875584" y="1429183"/>
            <a:ext cx="4906107" cy="3353832"/>
          </a:xfrm>
          <a:prstGeom prst="homePlate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未来科技发展的总趋势是，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用更少的能量传输、处理和存储更多的信息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，这永远是来判断一种移动通信方案乃至新技术是否靠谱的标准</a:t>
            </a:r>
          </a:p>
        </p:txBody>
      </p:sp>
    </p:spTree>
    <p:extLst>
      <p:ext uri="{BB962C8B-B14F-4D97-AF65-F5344CB8AC3E}">
        <p14:creationId xmlns:p14="http://schemas.microsoft.com/office/powerpoint/2010/main" val="153947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4B9BBC-7F84-487B-95D4-405992C79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9567" y="1905312"/>
            <a:ext cx="5952931" cy="2144174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en-US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谢谢观赏</a:t>
            </a:r>
            <a:endParaRPr lang="en-US" altLang="zh-CN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1057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A9E836-F032-4F45-A098-84D3BA8F5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716" y="453740"/>
            <a:ext cx="8534400" cy="1507067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5G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到底是不是伪需求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6945E0-B5F0-42B4-873F-51C192CE6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1218" y="3561656"/>
            <a:ext cx="8046506" cy="220609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几乎所有的媒体对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5G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好处的报道都集中在网速上，比如一分钟能下载一个高清电影，等等</a:t>
            </a:r>
            <a:endParaRPr lang="en-US" altLang="zh-CN" sz="2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到目前为止，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5G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只是网速更快，而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4G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其实可以满足我们今天所有的对网速的需求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5CB0BA1-DF50-4D6A-97FB-A6333B624E57}"/>
              </a:ext>
            </a:extLst>
          </p:cNvPr>
          <p:cNvSpPr txBox="1"/>
          <p:nvPr/>
        </p:nvSpPr>
        <p:spPr>
          <a:xfrm>
            <a:off x="3049386" y="2266489"/>
            <a:ext cx="60932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3350" algn="just"/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即如何判断一个技术是否是伪需求？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7" name="箭头: 五边形 6">
            <a:extLst>
              <a:ext uri="{FF2B5EF4-FFF2-40B4-BE49-F238E27FC236}">
                <a16:creationId xmlns:a16="http://schemas.microsoft.com/office/drawing/2014/main" id="{71151694-05B9-4599-BA6A-8C9B48EE3C9B}"/>
              </a:ext>
            </a:extLst>
          </p:cNvPr>
          <p:cNvSpPr/>
          <p:nvPr/>
        </p:nvSpPr>
        <p:spPr>
          <a:xfrm>
            <a:off x="964276" y="3929894"/>
            <a:ext cx="2085110" cy="692842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现状</a:t>
            </a:r>
          </a:p>
        </p:txBody>
      </p:sp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7875D7B5-EE83-4356-A0BD-3E319F20C7C7}"/>
              </a:ext>
            </a:extLst>
          </p:cNvPr>
          <p:cNvSpPr/>
          <p:nvPr/>
        </p:nvSpPr>
        <p:spPr>
          <a:xfrm>
            <a:off x="964276" y="2150900"/>
            <a:ext cx="2085110" cy="692842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本质</a:t>
            </a:r>
          </a:p>
        </p:txBody>
      </p:sp>
    </p:spTree>
    <p:extLst>
      <p:ext uri="{BB962C8B-B14F-4D97-AF65-F5344CB8AC3E}">
        <p14:creationId xmlns:p14="http://schemas.microsoft.com/office/powerpoint/2010/main" val="3097082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AEDA88-DFAF-42C5-8197-E0667EA27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70539"/>
            <a:ext cx="10058400" cy="3699803"/>
          </a:xfrm>
        </p:spPr>
        <p:txBody>
          <a:bodyPr>
            <a:normAutofit fontScale="92500" lnSpcReduction="10000"/>
          </a:bodyPr>
          <a:lstStyle/>
          <a:p>
            <a:pPr marL="133350" indent="0" algn="just">
              <a:buNone/>
            </a:pP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3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2018</a:t>
            </a:r>
            <a:r>
              <a:rPr lang="zh-CN" altLang="zh-CN" sz="3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年底，一个计算机专家去杭州参加中国计算机大会，并且做了一个大会报告。报告时，这位专家看了看下面的听众，估摸有</a:t>
            </a:r>
            <a:r>
              <a:rPr lang="en-US" altLang="zh-CN" sz="3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3000</a:t>
            </a:r>
            <a:r>
              <a:rPr lang="zh-CN" altLang="zh-CN" sz="3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人。后来专家才知道，会场分上下两层，下面一层还有</a:t>
            </a:r>
            <a:r>
              <a:rPr lang="en-US" altLang="zh-CN" sz="3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3000</a:t>
            </a:r>
            <a:r>
              <a:rPr lang="zh-CN" altLang="zh-CN" sz="3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人在看转播，也就是说同时有</a:t>
            </a:r>
            <a:r>
              <a:rPr lang="en-US" altLang="zh-CN" sz="3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6000</a:t>
            </a:r>
            <a:r>
              <a:rPr lang="zh-CN" altLang="zh-CN" sz="3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人参会，再加上展台的工作人员、参展者和参观者，有</a:t>
            </a:r>
            <a:r>
              <a:rPr lang="en-US" altLang="zh-CN" sz="3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3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万多人左右。很多听众下来跟专家讲，我们给你拍个照片，想微信发给你就是发不出去。专家说，你肯定发不出去，</a:t>
            </a:r>
            <a:r>
              <a:rPr lang="en-US" altLang="zh-CN" sz="3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3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万多人在这个小范围里，无论是</a:t>
            </a:r>
            <a:r>
              <a:rPr lang="en-US" altLang="zh-CN" sz="3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Wi-Fi</a:t>
            </a:r>
            <a:r>
              <a:rPr lang="zh-CN" altLang="zh-CN" sz="3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还是</a:t>
            </a:r>
            <a:r>
              <a:rPr lang="en-US" altLang="zh-CN" sz="3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4G</a:t>
            </a:r>
            <a:r>
              <a:rPr lang="zh-CN" altLang="zh-CN" sz="3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，都不可能上网，因为</a:t>
            </a:r>
            <a:r>
              <a:rPr lang="zh-CN" altLang="zh-CN" sz="30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信息的流通量超过了网络的带宽。</a:t>
            </a:r>
          </a:p>
          <a:p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35DA723B-19CB-4365-85C4-720E0345B940}"/>
              </a:ext>
            </a:extLst>
          </p:cNvPr>
          <p:cNvSpPr txBox="1">
            <a:spLocks/>
          </p:cNvSpPr>
          <p:nvPr/>
        </p:nvSpPr>
        <p:spPr>
          <a:xfrm>
            <a:off x="1204716" y="453741"/>
            <a:ext cx="8534400" cy="1216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582482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84D755-B031-4E88-A2E6-176836F45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880200"/>
            <a:ext cx="10058400" cy="195349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一项技术能否被应用，并且在商业上获得成功，不仅取决于当下和近期可预见的需求，更取决于它能否符合</a:t>
            </a:r>
            <a:r>
              <a:rPr lang="zh-CN" altLang="zh-CN" sz="2800" b="1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用更少的能量传递、处理和存储更多信息</a:t>
            </a:r>
            <a:r>
              <a:rPr lang="zh-CN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这个商业发展的轴心趋势，如果符合，需求甚至会被创造出来。</a:t>
            </a:r>
          </a:p>
          <a:p>
            <a:endParaRPr lang="zh-CN" altLang="en-US" dirty="0"/>
          </a:p>
        </p:txBody>
      </p:sp>
      <p:sp>
        <p:nvSpPr>
          <p:cNvPr id="2" name="箭头: 五边形 1">
            <a:extLst>
              <a:ext uri="{FF2B5EF4-FFF2-40B4-BE49-F238E27FC236}">
                <a16:creationId xmlns:a16="http://schemas.microsoft.com/office/drawing/2014/main" id="{A72800D2-F0A0-496D-A636-BFC69233B3D8}"/>
              </a:ext>
            </a:extLst>
          </p:cNvPr>
          <p:cNvSpPr/>
          <p:nvPr/>
        </p:nvSpPr>
        <p:spPr>
          <a:xfrm flipH="1">
            <a:off x="3464170" y="1510702"/>
            <a:ext cx="3341076" cy="692842"/>
          </a:xfrm>
          <a:prstGeom prst="homePlate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5G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不是伪需求</a:t>
            </a:r>
          </a:p>
        </p:txBody>
      </p:sp>
    </p:spTree>
    <p:extLst>
      <p:ext uri="{BB962C8B-B14F-4D97-AF65-F5344CB8AC3E}">
        <p14:creationId xmlns:p14="http://schemas.microsoft.com/office/powerpoint/2010/main" val="2927773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48C39A-4D84-44DF-ADD6-B7B417BBF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035883"/>
            <a:ext cx="10058400" cy="1571105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到了</a:t>
            </a:r>
            <a:r>
              <a:rPr lang="en-US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5G</a:t>
            </a:r>
            <a:r>
              <a:rPr lang="zh-CN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时代，大家不免要问一个问题，它的速度是快，但是消耗流量也太快，按照这个流量计算，一个月要好几千块钱的上网费。这样是不是太不划算了？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5D9B990-A804-4EF4-8C45-51D4F46B0583}"/>
              </a:ext>
            </a:extLst>
          </p:cNvPr>
          <p:cNvSpPr txBox="1"/>
          <p:nvPr/>
        </p:nvSpPr>
        <p:spPr>
          <a:xfrm>
            <a:off x="1066800" y="3160766"/>
            <a:ext cx="976532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中国在</a:t>
            </a:r>
            <a:r>
              <a:rPr lang="en-US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4G</a:t>
            </a:r>
            <a:r>
              <a:rPr lang="zh-CN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建设上花了大概是</a:t>
            </a:r>
            <a:r>
              <a:rPr lang="en-US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7000</a:t>
            </a:r>
            <a:r>
              <a:rPr lang="zh-CN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亿元到</a:t>
            </a:r>
            <a:r>
              <a:rPr lang="en-US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8000</a:t>
            </a:r>
            <a:r>
              <a:rPr lang="zh-CN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亿元的建设投资，</a:t>
            </a:r>
            <a:r>
              <a:rPr lang="en-US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zh-CN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zh-CN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年才完成建设，相当于运营商每年投入</a:t>
            </a:r>
            <a:r>
              <a:rPr lang="en-US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1000</a:t>
            </a:r>
            <a:r>
              <a:rPr lang="zh-CN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多亿元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F79F3D8-651D-455C-B527-1609CB494A00}"/>
              </a:ext>
            </a:extLst>
          </p:cNvPr>
          <p:cNvSpPr txBox="1"/>
          <p:nvPr/>
        </p:nvSpPr>
        <p:spPr>
          <a:xfrm>
            <a:off x="1159850" y="4668651"/>
            <a:ext cx="99653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5G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时代，运营商依然必须考虑整体的社会效益，以便社会能够加速信息化，产业能够实现数字化，因此收费标准会进一步下降。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000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3FC19E-E1EF-4010-B00F-904EF77CB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必谈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D030586-7017-4C06-89FA-151656246CAC}"/>
              </a:ext>
            </a:extLst>
          </p:cNvPr>
          <p:cNvSpPr txBox="1"/>
          <p:nvPr/>
        </p:nvSpPr>
        <p:spPr>
          <a:xfrm>
            <a:off x="1280380" y="2256789"/>
            <a:ext cx="963124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搞通信的人会强调新的通信标准这一面，强调它的快，他们相当于看到了波动的一面，就成了</a:t>
            </a:r>
            <a:r>
              <a:rPr lang="en-US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5G</a:t>
            </a:r>
            <a:r>
              <a:rPr lang="zh-CN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搞计算机的人，会强调它的广泛性，它的无所不在，它所连接的节点数量多，这相当于看到了粒子的一面，就成了</a:t>
            </a:r>
            <a:r>
              <a:rPr lang="en-US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IoT</a:t>
            </a:r>
            <a:r>
              <a:rPr lang="zh-CN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495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1CB92-9FF2-48EC-9B6A-2E3C49A98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10360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、从计算机人士角度看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97E99E-4237-411D-981F-8341D05F8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92105"/>
            <a:ext cx="10058400" cy="2037790"/>
          </a:xfrm>
        </p:spPr>
        <p:txBody>
          <a:bodyPr>
            <a:normAutofit/>
          </a:bodyPr>
          <a:lstStyle/>
          <a:p>
            <a:pPr marL="640080" indent="-457200" algn="just">
              <a:buFont typeface="Wingdings" panose="05000000000000000000" pitchFamily="2" charset="2"/>
              <a:buChar char="l"/>
            </a:pPr>
            <a:r>
              <a:rPr lang="zh-CN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对于这部分人来讲，网络的通信在早期是计算机和计算机之间的通信。远程的，跨过不同区域甚至国家的计算机连上网，就形成了互联网。因此，早期互联网的</a:t>
            </a:r>
            <a:r>
              <a:rPr lang="zh-CN" altLang="zh-CN" sz="28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基因</a:t>
            </a:r>
            <a:r>
              <a:rPr lang="zh-CN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就是</a:t>
            </a:r>
            <a:r>
              <a:rPr lang="zh-CN" altLang="zh-CN" sz="28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计算机和计算机的联网</a:t>
            </a:r>
            <a:r>
              <a:rPr lang="zh-CN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66700" algn="just"/>
            <a:endParaRPr lang="zh-CN" altLang="zh-CN" sz="2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1DE0DBDB-CB6F-4D9D-9A37-8D628B20C9C0}"/>
              </a:ext>
            </a:extLst>
          </p:cNvPr>
          <p:cNvSpPr/>
          <p:nvPr/>
        </p:nvSpPr>
        <p:spPr>
          <a:xfrm>
            <a:off x="1861091" y="4656244"/>
            <a:ext cx="2085110" cy="692842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焦点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CC50FF-0B6E-4B9C-A112-2070FA20E7BA}"/>
              </a:ext>
            </a:extLst>
          </p:cNvPr>
          <p:cNvSpPr txBox="1"/>
          <p:nvPr/>
        </p:nvSpPr>
        <p:spPr>
          <a:xfrm>
            <a:off x="4312625" y="4402501"/>
            <a:ext cx="64139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4320" lvl="1" indent="0" algn="just">
              <a:buNone/>
            </a:pP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如何快速地在服务器之间传递信息</a:t>
            </a:r>
            <a:endParaRPr lang="en-US" altLang="zh-CN" sz="2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74320" lvl="1" indent="0" algn="just">
              <a:buNone/>
            </a:pPr>
            <a:endParaRPr lang="en-US" altLang="zh-CN" sz="2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74320" lvl="1" indent="0" algn="just">
              <a:buNone/>
            </a:pP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如何让网络兼容不同的计算机和操作系统</a:t>
            </a:r>
          </a:p>
        </p:txBody>
      </p:sp>
    </p:spTree>
    <p:extLst>
      <p:ext uri="{BB962C8B-B14F-4D97-AF65-F5344CB8AC3E}">
        <p14:creationId xmlns:p14="http://schemas.microsoft.com/office/powerpoint/2010/main" val="10757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5" grpId="0" animBg="1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肥皂">
  <a:themeElements>
    <a:clrScheme name="肥皂">
      <a:dk1>
        <a:sysClr val="windowText" lastClr="000000"/>
      </a:dk1>
      <a:lt1>
        <a:sysClr val="window" lastClr="CCE8C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肥皂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肥皂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TM03457510[[fn=肥皂]]</Template>
  <TotalTime>474</TotalTime>
  <Words>5274</Words>
  <Application>Microsoft Office PowerPoint</Application>
  <PresentationFormat>宽屏</PresentationFormat>
  <Paragraphs>246</Paragraphs>
  <Slides>33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3" baseType="lpstr">
      <vt:lpstr>font-bold</vt:lpstr>
      <vt:lpstr>font-text</vt:lpstr>
      <vt:lpstr>等线</vt:lpstr>
      <vt:lpstr>微软雅黑</vt:lpstr>
      <vt:lpstr>Arial</vt:lpstr>
      <vt:lpstr>Century Gothic</vt:lpstr>
      <vt:lpstr>Garamond</vt:lpstr>
      <vt:lpstr>Times New Roman</vt:lpstr>
      <vt:lpstr>Wingdings</vt:lpstr>
      <vt:lpstr>肥皂</vt:lpstr>
      <vt:lpstr>聊聊5g</vt:lpstr>
      <vt:lpstr>PowerPoint 演示文稿</vt:lpstr>
      <vt:lpstr>PowerPoint 演示文稿</vt:lpstr>
      <vt:lpstr>1、5G到底是不是伪需求</vt:lpstr>
      <vt:lpstr>PowerPoint 演示文稿</vt:lpstr>
      <vt:lpstr>PowerPoint 演示文稿</vt:lpstr>
      <vt:lpstr>PowerPoint 演示文稿</vt:lpstr>
      <vt:lpstr>2.为什么谈5G必谈loT?</vt:lpstr>
      <vt:lpstr>2.1、从计算机人士角度看</vt:lpstr>
      <vt:lpstr>特点</vt:lpstr>
      <vt:lpstr>PowerPoint 演示文稿</vt:lpstr>
      <vt:lpstr>2.2. 从通信行业从业者角度看</vt:lpstr>
      <vt:lpstr>PowerPoint 演示文稿</vt:lpstr>
      <vt:lpstr>PowerPoint 演示文稿</vt:lpstr>
      <vt:lpstr>3、如何站在浪潮之巅？</vt:lpstr>
      <vt:lpstr>PowerPoint 演示文稿</vt:lpstr>
      <vt:lpstr>PowerPoint 演示文稿</vt:lpstr>
      <vt:lpstr>可是，未来的命运会如何呢？未来的市场规模到底是大是小，有多大呢？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5G市场的规模会是什么样的呢？</vt:lpstr>
      <vt:lpstr>PowerPoint 演示文稿</vt:lpstr>
      <vt:lpstr>PowerPoint 演示文稿</vt:lpstr>
      <vt:lpstr>判断是真的技术，还是商业炒作三个标准：</vt:lpstr>
      <vt:lpstr>PowerPoint 演示文稿</vt:lpstr>
      <vt:lpstr>PowerPoint 演示文稿</vt:lpstr>
      <vt:lpstr>5G应用</vt:lpstr>
      <vt:lpstr>6、5G之后的通信时什么样？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聊聊5g</dc:title>
  <dc:creator>H V</dc:creator>
  <cp:lastModifiedBy>H V</cp:lastModifiedBy>
  <cp:revision>50</cp:revision>
  <dcterms:created xsi:type="dcterms:W3CDTF">2020-10-14T10:15:00Z</dcterms:created>
  <dcterms:modified xsi:type="dcterms:W3CDTF">2020-10-15T15:00:15Z</dcterms:modified>
</cp:coreProperties>
</file>