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70B-111C-4EC1-8D26-26EE96D9C65B}" type="datetimeFigureOut">
              <a:rPr lang="de-DE" smtClean="0"/>
              <a:t>24.09.2019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88B-90DB-4472-B822-F338EF9FE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71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70B-111C-4EC1-8D26-26EE96D9C65B}" type="datetimeFigureOut">
              <a:rPr lang="de-DE" smtClean="0"/>
              <a:t>24.09.2019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88B-90DB-4472-B822-F338EF9FE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857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70B-111C-4EC1-8D26-26EE96D9C65B}" type="datetimeFigureOut">
              <a:rPr lang="de-DE" smtClean="0"/>
              <a:t>24.09.2019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88B-90DB-4472-B822-F338EF9FE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73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70B-111C-4EC1-8D26-26EE96D9C65B}" type="datetimeFigureOut">
              <a:rPr lang="de-DE" smtClean="0"/>
              <a:t>24.09.2019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88B-90DB-4472-B822-F338EF9FE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3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70B-111C-4EC1-8D26-26EE96D9C65B}" type="datetimeFigureOut">
              <a:rPr lang="de-DE" smtClean="0"/>
              <a:t>24.09.2019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88B-90DB-4472-B822-F338EF9FE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56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70B-111C-4EC1-8D26-26EE96D9C65B}" type="datetimeFigureOut">
              <a:rPr lang="de-DE" smtClean="0"/>
              <a:t>24.09.2019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88B-90DB-4472-B822-F338EF9FE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44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70B-111C-4EC1-8D26-26EE96D9C65B}" type="datetimeFigureOut">
              <a:rPr lang="de-DE" smtClean="0"/>
              <a:t>24.09.2019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88B-90DB-4472-B822-F338EF9FE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41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70B-111C-4EC1-8D26-26EE96D9C65B}" type="datetimeFigureOut">
              <a:rPr lang="de-DE" smtClean="0"/>
              <a:t>24.09.2019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88B-90DB-4472-B822-F338EF9FE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95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70B-111C-4EC1-8D26-26EE96D9C65B}" type="datetimeFigureOut">
              <a:rPr lang="de-DE" smtClean="0"/>
              <a:t>24.09.2019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88B-90DB-4472-B822-F338EF9FE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445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70B-111C-4EC1-8D26-26EE96D9C65B}" type="datetimeFigureOut">
              <a:rPr lang="de-DE" smtClean="0"/>
              <a:t>24.09.2019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88B-90DB-4472-B822-F338EF9FE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95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70B-111C-4EC1-8D26-26EE96D9C65B}" type="datetimeFigureOut">
              <a:rPr lang="de-DE" smtClean="0"/>
              <a:t>24.09.2019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88B-90DB-4472-B822-F338EF9FE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17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B70B-111C-4EC1-8D26-26EE96D9C65B}" type="datetimeFigureOut">
              <a:rPr lang="de-DE" smtClean="0"/>
              <a:t>24.09.2019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9288B-90DB-4472-B822-F338EF9FE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57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381506" y="308758"/>
            <a:ext cx="2435923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Auto {</a:t>
            </a:r>
          </a:p>
          <a:p>
            <a:r>
              <a:rPr lang="de-DE" smtClean="0"/>
              <a:t>   int leistung;</a:t>
            </a:r>
          </a:p>
          <a:p>
            <a:r>
              <a:rPr lang="de-DE"/>
              <a:t> </a:t>
            </a:r>
            <a:r>
              <a:rPr lang="de-DE" smtClean="0"/>
              <a:t>  float preis;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Launcher {</a:t>
            </a:r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…main… {</a:t>
            </a:r>
          </a:p>
          <a:p>
            <a:r>
              <a:rPr lang="de-DE" smtClean="0"/>
              <a:t>         Auto a1;</a:t>
            </a:r>
          </a:p>
          <a:p>
            <a:r>
              <a:rPr lang="de-DE" smtClean="0"/>
              <a:t>         new Auto();</a:t>
            </a:r>
            <a:endParaRPr lang="de-DE"/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   a1 = new Auto();</a:t>
            </a:r>
          </a:p>
          <a:p>
            <a:r>
              <a:rPr lang="de-DE"/>
              <a:t> </a:t>
            </a:r>
            <a:r>
              <a:rPr lang="de-DE" smtClean="0"/>
              <a:t>        a1.leistung = 2000;</a:t>
            </a:r>
            <a:endParaRPr lang="de-DE"/>
          </a:p>
          <a:p>
            <a:r>
              <a:rPr lang="de-DE" smtClean="0"/>
              <a:t>    }</a:t>
            </a:r>
            <a:endParaRPr lang="de-DE"/>
          </a:p>
          <a:p>
            <a:endParaRPr lang="de-DE" smtClean="0"/>
          </a:p>
          <a:p>
            <a:r>
              <a:rPr lang="de-DE"/>
              <a:t>}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1757548" y="308758"/>
            <a:ext cx="0" cy="654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201881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313216" y="201881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643252" y="1306286"/>
            <a:ext cx="1698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Konsolenbefehl:</a:t>
            </a:r>
          </a:p>
          <a:p>
            <a:endParaRPr lang="de-DE"/>
          </a:p>
          <a:p>
            <a:r>
              <a:rPr lang="de-DE" i="1" smtClean="0"/>
              <a:t>java Launcher</a:t>
            </a:r>
            <a:endParaRPr lang="de-DE" i="1"/>
          </a:p>
        </p:txBody>
      </p:sp>
      <p:sp>
        <p:nvSpPr>
          <p:cNvPr id="10" name="Textfeld 9"/>
          <p:cNvSpPr txBox="1"/>
          <p:nvPr/>
        </p:nvSpPr>
        <p:spPr>
          <a:xfrm>
            <a:off x="2501319" y="2636298"/>
            <a:ext cx="476226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Da die main-Methode der Klasse ‚Launcher‘</a:t>
            </a:r>
          </a:p>
          <a:p>
            <a:r>
              <a:rPr lang="de-DE" b="1" smtClean="0"/>
              <a:t>gestartet werden soll,</a:t>
            </a:r>
          </a:p>
          <a:p>
            <a:r>
              <a:rPr lang="de-DE" b="1" smtClean="0"/>
              <a:t>wird die Klasse Launcher geladen.</a:t>
            </a:r>
          </a:p>
          <a:p>
            <a:endParaRPr lang="de-DE" b="1"/>
          </a:p>
          <a:p>
            <a:r>
              <a:rPr lang="de-DE" b="1" smtClean="0"/>
              <a:t>Später wird auch das Klassenobjekt für die</a:t>
            </a:r>
          </a:p>
          <a:p>
            <a:r>
              <a:rPr lang="de-DE" b="1" smtClean="0"/>
              <a:t>Klasse ‚Auto‘ geladen. </a:t>
            </a:r>
          </a:p>
          <a:p>
            <a:endParaRPr lang="de-DE" b="1"/>
          </a:p>
          <a:p>
            <a:r>
              <a:rPr lang="de-DE" b="1" smtClean="0"/>
              <a:t>Zur Vereinfachung werden die Klassenobjekte in</a:t>
            </a:r>
          </a:p>
          <a:p>
            <a:r>
              <a:rPr lang="de-DE" b="1" smtClean="0"/>
              <a:t>den Folien nicht dargestellt.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144100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588333" y="273132"/>
            <a:ext cx="4291752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Planet {</a:t>
            </a:r>
          </a:p>
          <a:p>
            <a:r>
              <a:rPr lang="de-DE" smtClean="0"/>
              <a:t>   int x, y;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Launcher {</a:t>
            </a:r>
          </a:p>
          <a:p>
            <a:r>
              <a:rPr lang="de-DE" smtClean="0"/>
              <a:t>   …main… {</a:t>
            </a:r>
          </a:p>
          <a:p>
            <a:r>
              <a:rPr lang="de-DE" smtClean="0"/>
              <a:t>      Planet erde = new Planet();</a:t>
            </a:r>
          </a:p>
          <a:p>
            <a:r>
              <a:rPr lang="de-DE"/>
              <a:t> </a:t>
            </a:r>
            <a:r>
              <a:rPr lang="de-DE" smtClean="0"/>
              <a:t>     System.out.println(erde.x + „ “ + erde.y);</a:t>
            </a:r>
            <a:endParaRPr lang="de-DE"/>
          </a:p>
          <a:p>
            <a:r>
              <a:rPr lang="de-DE" b="1" smtClean="0"/>
              <a:t>      bewegen(erde);</a:t>
            </a:r>
          </a:p>
          <a:p>
            <a:r>
              <a:rPr lang="de-DE" smtClean="0"/>
              <a:t>      </a:t>
            </a:r>
            <a:r>
              <a:rPr lang="de-DE"/>
              <a:t>System.out.println(erde.x + „ “ + erde.y);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}</a:t>
            </a:r>
          </a:p>
          <a:p>
            <a:endParaRPr lang="de-DE"/>
          </a:p>
          <a:p>
            <a:r>
              <a:rPr lang="de-DE" smtClean="0"/>
              <a:t>    static void bewegen(</a:t>
            </a:r>
            <a:r>
              <a:rPr lang="de-DE" b="1" smtClean="0"/>
              <a:t>Planet p</a:t>
            </a:r>
            <a:r>
              <a:rPr lang="de-DE" smtClean="0"/>
              <a:t>) {</a:t>
            </a:r>
          </a:p>
          <a:p>
            <a:r>
              <a:rPr lang="de-DE" smtClean="0"/>
              <a:t>         p.x = 12;</a:t>
            </a:r>
          </a:p>
          <a:p>
            <a:r>
              <a:rPr lang="de-DE"/>
              <a:t> </a:t>
            </a:r>
            <a:r>
              <a:rPr lang="de-DE" smtClean="0"/>
              <a:t>        p.y = 13;</a:t>
            </a:r>
            <a:endParaRPr lang="de-DE"/>
          </a:p>
          <a:p>
            <a:r>
              <a:rPr lang="de-DE" smtClean="0"/>
              <a:t>    }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>
            <a:off x="1888177" y="273132"/>
            <a:ext cx="23751" cy="646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534390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910418" y="534390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17516" y="6234545"/>
            <a:ext cx="1104405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1b2c3d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0" y="6234545"/>
            <a:ext cx="61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erde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336966" y="2612571"/>
            <a:ext cx="1911928" cy="100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420094" y="2719449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3420094" y="3099460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405745" y="2149434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Planet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084229" y="2752681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076615" y="3097066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5185510" y="272773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5185510" y="311013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y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2819281" y="236199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1b2c3d</a:t>
            </a:r>
            <a:endParaRPr lang="de-DE" sz="1200"/>
          </a:p>
        </p:txBody>
      </p:sp>
      <p:cxnSp>
        <p:nvCxnSpPr>
          <p:cNvPr id="21" name="Gerade Verbindung mit Pfeil 20"/>
          <p:cNvCxnSpPr>
            <a:stCxn id="10" idx="0"/>
          </p:cNvCxnSpPr>
          <p:nvPr/>
        </p:nvCxnSpPr>
        <p:spPr>
          <a:xfrm flipV="1">
            <a:off x="307168" y="3621974"/>
            <a:ext cx="3029798" cy="2612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87806" y="4252564"/>
            <a:ext cx="1104405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1b2c3d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70290" y="42525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</a:t>
            </a:r>
            <a:endParaRPr lang="de-DE"/>
          </a:p>
        </p:txBody>
      </p:sp>
      <p:cxnSp>
        <p:nvCxnSpPr>
          <p:cNvPr id="23" name="Gerade Verbindung mit Pfeil 22"/>
          <p:cNvCxnSpPr>
            <a:stCxn id="22" idx="3"/>
          </p:cNvCxnSpPr>
          <p:nvPr/>
        </p:nvCxnSpPr>
        <p:spPr>
          <a:xfrm flipV="1">
            <a:off x="376784" y="3481865"/>
            <a:ext cx="2960182" cy="955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813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588333" y="273132"/>
            <a:ext cx="4291752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Planet {</a:t>
            </a:r>
          </a:p>
          <a:p>
            <a:r>
              <a:rPr lang="de-DE" smtClean="0"/>
              <a:t>   int x, y;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Launcher {</a:t>
            </a:r>
          </a:p>
          <a:p>
            <a:r>
              <a:rPr lang="de-DE" smtClean="0"/>
              <a:t>   …main… {</a:t>
            </a:r>
          </a:p>
          <a:p>
            <a:r>
              <a:rPr lang="de-DE" smtClean="0"/>
              <a:t>      Planet erde = new Planet();</a:t>
            </a:r>
          </a:p>
          <a:p>
            <a:r>
              <a:rPr lang="de-DE"/>
              <a:t> </a:t>
            </a:r>
            <a:r>
              <a:rPr lang="de-DE" smtClean="0"/>
              <a:t>     System.out.println(erde.x + „ “ + erde.y);</a:t>
            </a:r>
            <a:endParaRPr lang="de-DE"/>
          </a:p>
          <a:p>
            <a:r>
              <a:rPr lang="de-DE" b="1" smtClean="0"/>
              <a:t>      bewegen(erde);</a:t>
            </a:r>
          </a:p>
          <a:p>
            <a:r>
              <a:rPr lang="de-DE" smtClean="0"/>
              <a:t>      </a:t>
            </a:r>
            <a:r>
              <a:rPr lang="de-DE"/>
              <a:t>System.out.println(erde.x + „ “ + erde.y);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}</a:t>
            </a:r>
          </a:p>
          <a:p>
            <a:endParaRPr lang="de-DE"/>
          </a:p>
          <a:p>
            <a:r>
              <a:rPr lang="de-DE" smtClean="0"/>
              <a:t>    static void bewegen(Planet p) {</a:t>
            </a:r>
          </a:p>
          <a:p>
            <a:r>
              <a:rPr lang="de-DE" b="1" smtClean="0"/>
              <a:t>         p.x = 12;</a:t>
            </a:r>
          </a:p>
          <a:p>
            <a:r>
              <a:rPr lang="de-DE" b="1"/>
              <a:t> </a:t>
            </a:r>
            <a:r>
              <a:rPr lang="de-DE" b="1" smtClean="0"/>
              <a:t>        p.y = 13;</a:t>
            </a:r>
            <a:endParaRPr lang="de-DE" b="1"/>
          </a:p>
          <a:p>
            <a:r>
              <a:rPr lang="de-DE" smtClean="0"/>
              <a:t>    }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>
            <a:off x="1888177" y="273132"/>
            <a:ext cx="23751" cy="646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534390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910418" y="534390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17516" y="6234545"/>
            <a:ext cx="1104405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1b2c3d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0" y="6234545"/>
            <a:ext cx="61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erde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336966" y="2612571"/>
            <a:ext cx="1911928" cy="100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420094" y="2719449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rgbClr val="FF0000"/>
                </a:solidFill>
              </a:rPr>
              <a:t>12</a:t>
            </a:r>
            <a:endParaRPr lang="de-DE">
              <a:solidFill>
                <a:srgbClr val="FF000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420094" y="3099460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rgbClr val="FF0000"/>
                </a:solidFill>
              </a:rPr>
              <a:t>13</a:t>
            </a:r>
            <a:endParaRPr lang="de-DE">
              <a:solidFill>
                <a:srgbClr val="FF00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405745" y="2149434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Planet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084229" y="2752681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076615" y="3097066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5185510" y="272773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5185510" y="311013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y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2819281" y="236199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1b2c3d</a:t>
            </a:r>
            <a:endParaRPr lang="de-DE" sz="1200"/>
          </a:p>
        </p:txBody>
      </p:sp>
      <p:cxnSp>
        <p:nvCxnSpPr>
          <p:cNvPr id="21" name="Gerade Verbindung mit Pfeil 20"/>
          <p:cNvCxnSpPr>
            <a:stCxn id="10" idx="0"/>
          </p:cNvCxnSpPr>
          <p:nvPr/>
        </p:nvCxnSpPr>
        <p:spPr>
          <a:xfrm flipV="1">
            <a:off x="307168" y="3621974"/>
            <a:ext cx="3029798" cy="2612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87806" y="4252564"/>
            <a:ext cx="1104405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1b2c3d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70290" y="42525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</a:t>
            </a:r>
            <a:endParaRPr lang="de-DE"/>
          </a:p>
        </p:txBody>
      </p:sp>
      <p:cxnSp>
        <p:nvCxnSpPr>
          <p:cNvPr id="23" name="Gerade Verbindung mit Pfeil 22"/>
          <p:cNvCxnSpPr>
            <a:stCxn id="22" idx="3"/>
          </p:cNvCxnSpPr>
          <p:nvPr/>
        </p:nvCxnSpPr>
        <p:spPr>
          <a:xfrm flipV="1">
            <a:off x="376784" y="3481865"/>
            <a:ext cx="2960182" cy="955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685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588333" y="273132"/>
            <a:ext cx="4376391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Planet {</a:t>
            </a:r>
          </a:p>
          <a:p>
            <a:r>
              <a:rPr lang="de-DE" smtClean="0"/>
              <a:t>   int x, y;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Launcher {</a:t>
            </a:r>
          </a:p>
          <a:p>
            <a:r>
              <a:rPr lang="de-DE" smtClean="0"/>
              <a:t>   …main… {</a:t>
            </a:r>
          </a:p>
          <a:p>
            <a:r>
              <a:rPr lang="de-DE" smtClean="0"/>
              <a:t>      Planet erde = new Planet();</a:t>
            </a:r>
          </a:p>
          <a:p>
            <a:r>
              <a:rPr lang="de-DE"/>
              <a:t> </a:t>
            </a:r>
            <a:r>
              <a:rPr lang="de-DE" smtClean="0"/>
              <a:t>     System.out.println(erde.x + „ “ + erde.y);</a:t>
            </a:r>
            <a:endParaRPr lang="de-DE"/>
          </a:p>
          <a:p>
            <a:r>
              <a:rPr lang="de-DE" smtClean="0"/>
              <a:t>      bewegen(erde);</a:t>
            </a:r>
          </a:p>
          <a:p>
            <a:r>
              <a:rPr lang="de-DE" b="1" smtClean="0"/>
              <a:t>      </a:t>
            </a:r>
            <a:r>
              <a:rPr lang="de-DE" b="1"/>
              <a:t>System.out.println(erde.x + „ “ + erde.y);</a:t>
            </a:r>
            <a:endParaRPr lang="de-DE" b="1" smtClean="0"/>
          </a:p>
          <a:p>
            <a:r>
              <a:rPr lang="de-DE"/>
              <a:t> </a:t>
            </a:r>
            <a:r>
              <a:rPr lang="de-DE" smtClean="0"/>
              <a:t>  }</a:t>
            </a:r>
          </a:p>
          <a:p>
            <a:endParaRPr lang="de-DE"/>
          </a:p>
          <a:p>
            <a:r>
              <a:rPr lang="de-DE" smtClean="0"/>
              <a:t>    static void bewegen(Planet p) {</a:t>
            </a:r>
          </a:p>
          <a:p>
            <a:r>
              <a:rPr lang="de-DE" smtClean="0"/>
              <a:t>         p.x = 12;</a:t>
            </a:r>
          </a:p>
          <a:p>
            <a:r>
              <a:rPr lang="de-DE"/>
              <a:t> </a:t>
            </a:r>
            <a:r>
              <a:rPr lang="de-DE" smtClean="0"/>
              <a:t>        p.y = 13;</a:t>
            </a:r>
            <a:endParaRPr lang="de-DE"/>
          </a:p>
          <a:p>
            <a:r>
              <a:rPr lang="de-DE" smtClean="0"/>
              <a:t>    }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>
            <a:off x="1888177" y="273132"/>
            <a:ext cx="23751" cy="646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534390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910418" y="534390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17516" y="6234545"/>
            <a:ext cx="1104405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1b2c3d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0" y="6234545"/>
            <a:ext cx="61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erde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336966" y="2612571"/>
            <a:ext cx="1911928" cy="100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420094" y="2719449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12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420094" y="3099460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13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405745" y="2149434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Planet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084229" y="2752681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076615" y="3097066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5185510" y="272773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5185510" y="311013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y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2819281" y="236199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1b2c3d</a:t>
            </a:r>
            <a:endParaRPr lang="de-DE" sz="1200"/>
          </a:p>
        </p:txBody>
      </p:sp>
      <p:cxnSp>
        <p:nvCxnSpPr>
          <p:cNvPr id="21" name="Gerade Verbindung mit Pfeil 20"/>
          <p:cNvCxnSpPr>
            <a:stCxn id="10" idx="0"/>
          </p:cNvCxnSpPr>
          <p:nvPr/>
        </p:nvCxnSpPr>
        <p:spPr>
          <a:xfrm flipV="1">
            <a:off x="307168" y="3621974"/>
            <a:ext cx="3029798" cy="2612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937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Noch ein Bsp.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Referenz als Parameter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780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588333" y="273132"/>
            <a:ext cx="4291752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Planet {</a:t>
            </a:r>
          </a:p>
          <a:p>
            <a:r>
              <a:rPr lang="de-DE" smtClean="0"/>
              <a:t>   int x, y;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Launcher {</a:t>
            </a:r>
          </a:p>
          <a:p>
            <a:r>
              <a:rPr lang="de-DE" smtClean="0"/>
              <a:t>   …main… {</a:t>
            </a:r>
          </a:p>
          <a:p>
            <a:r>
              <a:rPr lang="de-DE" smtClean="0"/>
              <a:t>      </a:t>
            </a:r>
            <a:r>
              <a:rPr lang="de-DE" b="1" smtClean="0"/>
              <a:t>Planet erde = new Planet()</a:t>
            </a:r>
            <a:r>
              <a:rPr lang="de-DE" smtClean="0"/>
              <a:t>;</a:t>
            </a:r>
          </a:p>
          <a:p>
            <a:r>
              <a:rPr lang="de-DE"/>
              <a:t> </a:t>
            </a:r>
            <a:r>
              <a:rPr lang="de-DE" smtClean="0"/>
              <a:t>     System.out.println(erde.x + „ “ + erde.y);</a:t>
            </a:r>
            <a:endParaRPr lang="de-DE"/>
          </a:p>
          <a:p>
            <a:r>
              <a:rPr lang="de-DE" smtClean="0"/>
              <a:t>      bewegen(erde);</a:t>
            </a:r>
          </a:p>
          <a:p>
            <a:r>
              <a:rPr lang="de-DE" smtClean="0"/>
              <a:t>      </a:t>
            </a:r>
            <a:r>
              <a:rPr lang="de-DE"/>
              <a:t>System.out.println(erde.x + „ “ + erde.y);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}</a:t>
            </a:r>
          </a:p>
          <a:p>
            <a:endParaRPr lang="de-DE"/>
          </a:p>
          <a:p>
            <a:r>
              <a:rPr lang="de-DE" smtClean="0"/>
              <a:t>    static void bewegen(Planet p) </a:t>
            </a:r>
            <a:r>
              <a:rPr lang="de-DE" smtClean="0"/>
              <a:t>{</a:t>
            </a:r>
          </a:p>
          <a:p>
            <a:r>
              <a:rPr lang="de-DE">
                <a:solidFill>
                  <a:srgbClr val="FF0000"/>
                </a:solidFill>
              </a:rPr>
              <a:t> </a:t>
            </a:r>
            <a:r>
              <a:rPr lang="de-DE" smtClean="0">
                <a:solidFill>
                  <a:srgbClr val="FF0000"/>
                </a:solidFill>
              </a:rPr>
              <a:t>        p = new Planet();</a:t>
            </a:r>
            <a:endParaRPr lang="de-DE" smtClean="0">
              <a:solidFill>
                <a:srgbClr val="FF0000"/>
              </a:solidFill>
            </a:endParaRPr>
          </a:p>
          <a:p>
            <a:r>
              <a:rPr lang="de-DE" smtClean="0"/>
              <a:t>         p.x = 12;</a:t>
            </a:r>
          </a:p>
          <a:p>
            <a:r>
              <a:rPr lang="de-DE"/>
              <a:t> </a:t>
            </a:r>
            <a:r>
              <a:rPr lang="de-DE" smtClean="0"/>
              <a:t>        p.y = 13;</a:t>
            </a:r>
            <a:endParaRPr lang="de-DE"/>
          </a:p>
          <a:p>
            <a:r>
              <a:rPr lang="de-DE" smtClean="0"/>
              <a:t>    }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>
            <a:off x="1888177" y="273132"/>
            <a:ext cx="23751" cy="646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534390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910418" y="534390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17516" y="6234545"/>
            <a:ext cx="1104405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1b2c3d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0" y="6234545"/>
            <a:ext cx="61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erde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336966" y="2612571"/>
            <a:ext cx="1911928" cy="100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420094" y="2719449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3420094" y="3099460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405745" y="2149434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Planet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084229" y="2752681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076615" y="3097066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5185510" y="272773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5185510" y="311013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y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2819281" y="236199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1b2c3d</a:t>
            </a:r>
            <a:endParaRPr lang="de-DE" sz="1200"/>
          </a:p>
        </p:txBody>
      </p:sp>
      <p:cxnSp>
        <p:nvCxnSpPr>
          <p:cNvPr id="21" name="Gerade Verbindung mit Pfeil 20"/>
          <p:cNvCxnSpPr>
            <a:stCxn id="10" idx="0"/>
          </p:cNvCxnSpPr>
          <p:nvPr/>
        </p:nvCxnSpPr>
        <p:spPr>
          <a:xfrm flipV="1">
            <a:off x="307168" y="3621974"/>
            <a:ext cx="3029798" cy="2612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017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588333" y="273132"/>
            <a:ext cx="4291752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Planet {</a:t>
            </a:r>
          </a:p>
          <a:p>
            <a:r>
              <a:rPr lang="de-DE" smtClean="0"/>
              <a:t>   int x, y;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Launcher {</a:t>
            </a:r>
          </a:p>
          <a:p>
            <a:r>
              <a:rPr lang="de-DE" smtClean="0"/>
              <a:t>   …main… {</a:t>
            </a:r>
          </a:p>
          <a:p>
            <a:r>
              <a:rPr lang="de-DE" smtClean="0"/>
              <a:t>      Planet erde = new Planet();</a:t>
            </a:r>
          </a:p>
          <a:p>
            <a:r>
              <a:rPr lang="de-DE"/>
              <a:t> </a:t>
            </a:r>
            <a:r>
              <a:rPr lang="de-DE" smtClean="0"/>
              <a:t>     System.out.println(erde.x + „ “ + erde.y);</a:t>
            </a:r>
            <a:endParaRPr lang="de-DE"/>
          </a:p>
          <a:p>
            <a:r>
              <a:rPr lang="de-DE" b="1" smtClean="0"/>
              <a:t>      bewegen(erde);</a:t>
            </a:r>
          </a:p>
          <a:p>
            <a:r>
              <a:rPr lang="de-DE" smtClean="0"/>
              <a:t>      </a:t>
            </a:r>
            <a:r>
              <a:rPr lang="de-DE"/>
              <a:t>System.out.println(erde.x + „ “ + erde.y);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}</a:t>
            </a:r>
          </a:p>
          <a:p>
            <a:endParaRPr lang="de-DE"/>
          </a:p>
          <a:p>
            <a:r>
              <a:rPr lang="de-DE" smtClean="0"/>
              <a:t>    static void bewegen(</a:t>
            </a:r>
            <a:r>
              <a:rPr lang="de-DE" b="1" smtClean="0"/>
              <a:t>Planet p</a:t>
            </a:r>
            <a:r>
              <a:rPr lang="de-DE" smtClean="0"/>
              <a:t>) </a:t>
            </a:r>
            <a:r>
              <a:rPr lang="de-DE" smtClean="0"/>
              <a:t>{</a:t>
            </a:r>
          </a:p>
          <a:p>
            <a:r>
              <a:rPr lang="de-DE">
                <a:solidFill>
                  <a:srgbClr val="FF0000"/>
                </a:solidFill>
              </a:rPr>
              <a:t> </a:t>
            </a:r>
            <a:r>
              <a:rPr lang="de-DE" smtClean="0">
                <a:solidFill>
                  <a:srgbClr val="FF0000"/>
                </a:solidFill>
              </a:rPr>
              <a:t>        p = new Planet();</a:t>
            </a:r>
            <a:endParaRPr lang="de-DE" smtClean="0">
              <a:solidFill>
                <a:srgbClr val="FF0000"/>
              </a:solidFill>
            </a:endParaRPr>
          </a:p>
          <a:p>
            <a:r>
              <a:rPr lang="de-DE" smtClean="0"/>
              <a:t>         p.x = 12;</a:t>
            </a:r>
          </a:p>
          <a:p>
            <a:r>
              <a:rPr lang="de-DE"/>
              <a:t> </a:t>
            </a:r>
            <a:r>
              <a:rPr lang="de-DE" smtClean="0"/>
              <a:t>        p.y = 13;</a:t>
            </a:r>
            <a:endParaRPr lang="de-DE"/>
          </a:p>
          <a:p>
            <a:r>
              <a:rPr lang="de-DE" smtClean="0"/>
              <a:t>    }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>
            <a:off x="1888177" y="273132"/>
            <a:ext cx="23751" cy="646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534390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910418" y="534390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17516" y="6234545"/>
            <a:ext cx="1104405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1b2c3d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0" y="6234545"/>
            <a:ext cx="61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erde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336966" y="2612571"/>
            <a:ext cx="1911928" cy="100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420094" y="2719449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3420094" y="3099460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405745" y="2149434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Planet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084229" y="2752681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076615" y="3097066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5185510" y="272773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5185510" y="311013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y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2819281" y="236199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1b2c3d</a:t>
            </a:r>
            <a:endParaRPr lang="de-DE" sz="1200"/>
          </a:p>
        </p:txBody>
      </p:sp>
      <p:cxnSp>
        <p:nvCxnSpPr>
          <p:cNvPr id="21" name="Gerade Verbindung mit Pfeil 20"/>
          <p:cNvCxnSpPr>
            <a:stCxn id="10" idx="0"/>
          </p:cNvCxnSpPr>
          <p:nvPr/>
        </p:nvCxnSpPr>
        <p:spPr>
          <a:xfrm flipV="1">
            <a:off x="307168" y="3621974"/>
            <a:ext cx="3029798" cy="2612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723490" y="4006126"/>
            <a:ext cx="1104405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1b2c3d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105974" y="40061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</a:t>
            </a:r>
            <a:endParaRPr lang="de-DE"/>
          </a:p>
        </p:txBody>
      </p:sp>
      <p:cxnSp>
        <p:nvCxnSpPr>
          <p:cNvPr id="23" name="Gerade Verbindung mit Pfeil 22"/>
          <p:cNvCxnSpPr>
            <a:endCxn id="15" idx="2"/>
          </p:cNvCxnSpPr>
          <p:nvPr/>
        </p:nvCxnSpPr>
        <p:spPr>
          <a:xfrm flipV="1">
            <a:off x="367919" y="3122013"/>
            <a:ext cx="2933421" cy="102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663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588333" y="273132"/>
            <a:ext cx="4291752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Planet {</a:t>
            </a:r>
          </a:p>
          <a:p>
            <a:r>
              <a:rPr lang="de-DE" smtClean="0"/>
              <a:t>   int x, y;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Launcher {</a:t>
            </a:r>
          </a:p>
          <a:p>
            <a:r>
              <a:rPr lang="de-DE" smtClean="0"/>
              <a:t>   …main… {</a:t>
            </a:r>
          </a:p>
          <a:p>
            <a:r>
              <a:rPr lang="de-DE" smtClean="0"/>
              <a:t>      Planet erde = new Planet();</a:t>
            </a:r>
          </a:p>
          <a:p>
            <a:r>
              <a:rPr lang="de-DE"/>
              <a:t> </a:t>
            </a:r>
            <a:r>
              <a:rPr lang="de-DE" smtClean="0"/>
              <a:t>     System.out.println(erde.x + „ “ + erde.y);</a:t>
            </a:r>
            <a:endParaRPr lang="de-DE"/>
          </a:p>
          <a:p>
            <a:r>
              <a:rPr lang="de-DE" b="1" smtClean="0"/>
              <a:t>      bewegen(erde);</a:t>
            </a:r>
          </a:p>
          <a:p>
            <a:r>
              <a:rPr lang="de-DE" smtClean="0"/>
              <a:t>      </a:t>
            </a:r>
            <a:r>
              <a:rPr lang="de-DE"/>
              <a:t>System.out.println(erde.x + „ “ + erde.y);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}</a:t>
            </a:r>
          </a:p>
          <a:p>
            <a:endParaRPr lang="de-DE"/>
          </a:p>
          <a:p>
            <a:r>
              <a:rPr lang="de-DE" smtClean="0"/>
              <a:t>    static void bewegen(Planet p) </a:t>
            </a:r>
            <a:r>
              <a:rPr lang="de-DE" smtClean="0"/>
              <a:t>{</a:t>
            </a:r>
          </a:p>
          <a:p>
            <a:r>
              <a:rPr lang="de-DE" b="1">
                <a:solidFill>
                  <a:srgbClr val="FF0000"/>
                </a:solidFill>
              </a:rPr>
              <a:t> </a:t>
            </a:r>
            <a:r>
              <a:rPr lang="de-DE" b="1" smtClean="0">
                <a:solidFill>
                  <a:srgbClr val="FF0000"/>
                </a:solidFill>
              </a:rPr>
              <a:t>        p = new Planet();</a:t>
            </a:r>
            <a:endParaRPr lang="de-DE" b="1" smtClean="0">
              <a:solidFill>
                <a:srgbClr val="FF0000"/>
              </a:solidFill>
            </a:endParaRPr>
          </a:p>
          <a:p>
            <a:r>
              <a:rPr lang="de-DE" smtClean="0"/>
              <a:t>         p.x = 12;</a:t>
            </a:r>
          </a:p>
          <a:p>
            <a:r>
              <a:rPr lang="de-DE"/>
              <a:t> </a:t>
            </a:r>
            <a:r>
              <a:rPr lang="de-DE" smtClean="0"/>
              <a:t>        p.y = 13;</a:t>
            </a:r>
            <a:endParaRPr lang="de-DE"/>
          </a:p>
          <a:p>
            <a:r>
              <a:rPr lang="de-DE" smtClean="0"/>
              <a:t>    }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>
            <a:off x="1888177" y="273132"/>
            <a:ext cx="23751" cy="646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534390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910418" y="534390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17516" y="6234545"/>
            <a:ext cx="1104405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1b2c3d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0" y="6234545"/>
            <a:ext cx="61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erde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336966" y="2612571"/>
            <a:ext cx="1911928" cy="100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420094" y="2719449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3420094" y="3099460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405745" y="2149434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Planet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084229" y="2752681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076615" y="3097066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5185510" y="272773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5185510" y="311013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y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2819281" y="236199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1b2c3d</a:t>
            </a:r>
            <a:endParaRPr lang="de-DE" sz="1200"/>
          </a:p>
        </p:txBody>
      </p:sp>
      <p:cxnSp>
        <p:nvCxnSpPr>
          <p:cNvPr id="21" name="Gerade Verbindung mit Pfeil 20"/>
          <p:cNvCxnSpPr>
            <a:stCxn id="10" idx="0"/>
          </p:cNvCxnSpPr>
          <p:nvPr/>
        </p:nvCxnSpPr>
        <p:spPr>
          <a:xfrm flipV="1">
            <a:off x="307168" y="3621974"/>
            <a:ext cx="3029798" cy="2612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723490" y="4006126"/>
            <a:ext cx="1104405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44bb55</a:t>
            </a:r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105974" y="40061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</a:t>
            </a:r>
            <a:endParaRPr lang="de-DE"/>
          </a:p>
        </p:txBody>
      </p:sp>
      <p:cxnSp>
        <p:nvCxnSpPr>
          <p:cNvPr id="23" name="Gerade Verbindung mit Pfeil 22"/>
          <p:cNvCxnSpPr/>
          <p:nvPr/>
        </p:nvCxnSpPr>
        <p:spPr>
          <a:xfrm flipV="1">
            <a:off x="367919" y="928669"/>
            <a:ext cx="4037826" cy="3222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4370121" y="826669"/>
            <a:ext cx="1911928" cy="100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4453249" y="933547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4453249" y="1313558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5438900" y="363532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Planet</a:t>
            </a:r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4117384" y="966779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4109770" y="1311164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6218665" y="94183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6218665" y="132423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y</a:t>
            </a:r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3852436" y="576089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44bb55</a:t>
            </a:r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1072700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588333" y="273132"/>
            <a:ext cx="4291752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Planet {</a:t>
            </a:r>
          </a:p>
          <a:p>
            <a:r>
              <a:rPr lang="de-DE" smtClean="0"/>
              <a:t>   int x, y;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Launcher {</a:t>
            </a:r>
          </a:p>
          <a:p>
            <a:r>
              <a:rPr lang="de-DE" smtClean="0"/>
              <a:t>   …main… {</a:t>
            </a:r>
          </a:p>
          <a:p>
            <a:r>
              <a:rPr lang="de-DE" smtClean="0"/>
              <a:t>      Planet erde = new Planet();</a:t>
            </a:r>
          </a:p>
          <a:p>
            <a:r>
              <a:rPr lang="de-DE"/>
              <a:t> </a:t>
            </a:r>
            <a:r>
              <a:rPr lang="de-DE" smtClean="0"/>
              <a:t>     System.out.println(erde.x + „ “ + erde.y);</a:t>
            </a:r>
            <a:endParaRPr lang="de-DE"/>
          </a:p>
          <a:p>
            <a:r>
              <a:rPr lang="de-DE" b="1" smtClean="0"/>
              <a:t>      bewegen(erde);</a:t>
            </a:r>
          </a:p>
          <a:p>
            <a:r>
              <a:rPr lang="de-DE" smtClean="0"/>
              <a:t>      </a:t>
            </a:r>
            <a:r>
              <a:rPr lang="de-DE"/>
              <a:t>System.out.println(erde.x + „ “ + erde.y);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}</a:t>
            </a:r>
          </a:p>
          <a:p>
            <a:endParaRPr lang="de-DE"/>
          </a:p>
          <a:p>
            <a:r>
              <a:rPr lang="de-DE" smtClean="0"/>
              <a:t>    static void bewegen(Planet p) </a:t>
            </a:r>
            <a:r>
              <a:rPr lang="de-DE" smtClean="0"/>
              <a:t>{</a:t>
            </a:r>
          </a:p>
          <a:p>
            <a:r>
              <a:rPr lang="de-DE">
                <a:solidFill>
                  <a:srgbClr val="FF0000"/>
                </a:solidFill>
              </a:rPr>
              <a:t> </a:t>
            </a:r>
            <a:r>
              <a:rPr lang="de-DE" smtClean="0">
                <a:solidFill>
                  <a:srgbClr val="FF0000"/>
                </a:solidFill>
              </a:rPr>
              <a:t>        p = new Planet();</a:t>
            </a:r>
            <a:endParaRPr lang="de-DE" smtClean="0">
              <a:solidFill>
                <a:srgbClr val="FF0000"/>
              </a:solidFill>
            </a:endParaRPr>
          </a:p>
          <a:p>
            <a:r>
              <a:rPr lang="de-DE" b="1" smtClean="0"/>
              <a:t>         p.x = 12;</a:t>
            </a:r>
          </a:p>
          <a:p>
            <a:r>
              <a:rPr lang="de-DE" b="1"/>
              <a:t> </a:t>
            </a:r>
            <a:r>
              <a:rPr lang="de-DE" b="1" smtClean="0"/>
              <a:t>        p.y = 13;</a:t>
            </a:r>
            <a:endParaRPr lang="de-DE" b="1"/>
          </a:p>
          <a:p>
            <a:r>
              <a:rPr lang="de-DE" smtClean="0"/>
              <a:t>    }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>
            <a:off x="1888177" y="273132"/>
            <a:ext cx="23751" cy="646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534390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910418" y="534390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17516" y="6234545"/>
            <a:ext cx="1104405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1b2c3d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0" y="6234545"/>
            <a:ext cx="61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erde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336966" y="2612571"/>
            <a:ext cx="1911928" cy="100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420094" y="2719449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3420094" y="3099460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405745" y="2149434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Planet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084229" y="2752681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076615" y="3097066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5185510" y="272773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5185510" y="311013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y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2819281" y="236199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1b2c3d</a:t>
            </a:r>
            <a:endParaRPr lang="de-DE" sz="1200"/>
          </a:p>
        </p:txBody>
      </p:sp>
      <p:cxnSp>
        <p:nvCxnSpPr>
          <p:cNvPr id="21" name="Gerade Verbindung mit Pfeil 20"/>
          <p:cNvCxnSpPr>
            <a:stCxn id="10" idx="0"/>
          </p:cNvCxnSpPr>
          <p:nvPr/>
        </p:nvCxnSpPr>
        <p:spPr>
          <a:xfrm flipV="1">
            <a:off x="307168" y="3621974"/>
            <a:ext cx="3029798" cy="2612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723490" y="4006126"/>
            <a:ext cx="1104405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44bb55</a:t>
            </a:r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105974" y="40061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</a:t>
            </a:r>
            <a:endParaRPr lang="de-DE"/>
          </a:p>
        </p:txBody>
      </p:sp>
      <p:cxnSp>
        <p:nvCxnSpPr>
          <p:cNvPr id="23" name="Gerade Verbindung mit Pfeil 22"/>
          <p:cNvCxnSpPr/>
          <p:nvPr/>
        </p:nvCxnSpPr>
        <p:spPr>
          <a:xfrm flipV="1">
            <a:off x="367919" y="928669"/>
            <a:ext cx="4037826" cy="3222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4370121" y="826669"/>
            <a:ext cx="1911928" cy="100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4453249" y="933547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12</a:t>
            </a:r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4453249" y="1313558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13</a:t>
            </a:r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5438900" y="363532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Planet</a:t>
            </a:r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4117384" y="966779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4109770" y="1311164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6218665" y="94183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6218665" y="132423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y</a:t>
            </a:r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3852436" y="576089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44bb55</a:t>
            </a:r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3580372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588333" y="273132"/>
            <a:ext cx="4376391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Planet {</a:t>
            </a:r>
          </a:p>
          <a:p>
            <a:r>
              <a:rPr lang="de-DE" smtClean="0"/>
              <a:t>   int x, y;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Launcher {</a:t>
            </a:r>
          </a:p>
          <a:p>
            <a:r>
              <a:rPr lang="de-DE" smtClean="0"/>
              <a:t>   …main… {</a:t>
            </a:r>
          </a:p>
          <a:p>
            <a:r>
              <a:rPr lang="de-DE" smtClean="0"/>
              <a:t>      Planet erde = new Planet();</a:t>
            </a:r>
          </a:p>
          <a:p>
            <a:r>
              <a:rPr lang="de-DE"/>
              <a:t> </a:t>
            </a:r>
            <a:r>
              <a:rPr lang="de-DE" smtClean="0"/>
              <a:t>     System.out.println(erde.x + „ “ + erde.y);</a:t>
            </a:r>
            <a:endParaRPr lang="de-DE"/>
          </a:p>
          <a:p>
            <a:r>
              <a:rPr lang="de-DE" smtClean="0"/>
              <a:t>      bewegen(erde);</a:t>
            </a:r>
          </a:p>
          <a:p>
            <a:r>
              <a:rPr lang="de-DE" smtClean="0"/>
              <a:t>      </a:t>
            </a:r>
            <a:r>
              <a:rPr lang="de-DE" b="1"/>
              <a:t>System.out.println(erde.x + „ “ + erde.y);</a:t>
            </a:r>
            <a:endParaRPr lang="de-DE" b="1" smtClean="0"/>
          </a:p>
          <a:p>
            <a:r>
              <a:rPr lang="de-DE"/>
              <a:t> </a:t>
            </a:r>
            <a:r>
              <a:rPr lang="de-DE" smtClean="0"/>
              <a:t>  }</a:t>
            </a:r>
          </a:p>
          <a:p>
            <a:endParaRPr lang="de-DE"/>
          </a:p>
          <a:p>
            <a:r>
              <a:rPr lang="de-DE" smtClean="0"/>
              <a:t>    static void bewegen(Planet p) </a:t>
            </a:r>
            <a:r>
              <a:rPr lang="de-DE" smtClean="0"/>
              <a:t>{</a:t>
            </a:r>
          </a:p>
          <a:p>
            <a:r>
              <a:rPr lang="de-DE">
                <a:solidFill>
                  <a:srgbClr val="FF0000"/>
                </a:solidFill>
              </a:rPr>
              <a:t> </a:t>
            </a:r>
            <a:r>
              <a:rPr lang="de-DE" smtClean="0">
                <a:solidFill>
                  <a:srgbClr val="FF0000"/>
                </a:solidFill>
              </a:rPr>
              <a:t>        p = new Planet();</a:t>
            </a:r>
            <a:endParaRPr lang="de-DE" smtClean="0">
              <a:solidFill>
                <a:srgbClr val="FF0000"/>
              </a:solidFill>
            </a:endParaRPr>
          </a:p>
          <a:p>
            <a:r>
              <a:rPr lang="de-DE" smtClean="0"/>
              <a:t>         p.x = 12;</a:t>
            </a:r>
          </a:p>
          <a:p>
            <a:r>
              <a:rPr lang="de-DE"/>
              <a:t> </a:t>
            </a:r>
            <a:r>
              <a:rPr lang="de-DE" smtClean="0"/>
              <a:t>        p.y = 13;</a:t>
            </a:r>
            <a:endParaRPr lang="de-DE"/>
          </a:p>
          <a:p>
            <a:r>
              <a:rPr lang="de-DE" smtClean="0"/>
              <a:t>    }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>
            <a:off x="1888177" y="273132"/>
            <a:ext cx="23751" cy="646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534390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910418" y="534390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17516" y="6234545"/>
            <a:ext cx="1104405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1b2c3d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0" y="6234545"/>
            <a:ext cx="61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erde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336966" y="2612571"/>
            <a:ext cx="1911928" cy="100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420094" y="2719449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3420094" y="3099460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405745" y="2149434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Planet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084229" y="2752681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076615" y="3097066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5185510" y="272773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5185510" y="311013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y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2819281" y="236199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1b2c3d</a:t>
            </a:r>
            <a:endParaRPr lang="de-DE" sz="1200"/>
          </a:p>
        </p:txBody>
      </p:sp>
      <p:cxnSp>
        <p:nvCxnSpPr>
          <p:cNvPr id="21" name="Gerade Verbindung mit Pfeil 20"/>
          <p:cNvCxnSpPr>
            <a:stCxn id="10" idx="0"/>
          </p:cNvCxnSpPr>
          <p:nvPr/>
        </p:nvCxnSpPr>
        <p:spPr>
          <a:xfrm flipV="1">
            <a:off x="307168" y="3621974"/>
            <a:ext cx="3029798" cy="2612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4370121" y="826669"/>
            <a:ext cx="1911928" cy="100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4453249" y="933547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12</a:t>
            </a:r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4453249" y="1313558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13</a:t>
            </a:r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5438900" y="363532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Planet</a:t>
            </a:r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4117384" y="966779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4109770" y="1311164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6218665" y="94183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6218665" y="132423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y</a:t>
            </a:r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3852436" y="576089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44bb55</a:t>
            </a:r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4083354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Noch ein Bsp.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Referenz als Rückgabe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81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381506" y="308758"/>
            <a:ext cx="2435923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Auto {</a:t>
            </a:r>
          </a:p>
          <a:p>
            <a:r>
              <a:rPr lang="de-DE" smtClean="0"/>
              <a:t>   int leistung;</a:t>
            </a:r>
          </a:p>
          <a:p>
            <a:r>
              <a:rPr lang="de-DE"/>
              <a:t> </a:t>
            </a:r>
            <a:r>
              <a:rPr lang="de-DE" smtClean="0"/>
              <a:t>  float preis;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Launcher {</a:t>
            </a:r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…main… {</a:t>
            </a:r>
          </a:p>
          <a:p>
            <a:r>
              <a:rPr lang="de-DE" b="1" smtClean="0"/>
              <a:t>         Auto a1;</a:t>
            </a:r>
          </a:p>
          <a:p>
            <a:r>
              <a:rPr lang="de-DE" smtClean="0"/>
              <a:t>         new Auto();</a:t>
            </a:r>
            <a:endParaRPr lang="de-DE"/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   a1 = new Auto();</a:t>
            </a:r>
          </a:p>
          <a:p>
            <a:r>
              <a:rPr lang="de-DE"/>
              <a:t> </a:t>
            </a:r>
            <a:r>
              <a:rPr lang="de-DE" smtClean="0"/>
              <a:t>        a1.leistung = 2000;</a:t>
            </a:r>
            <a:endParaRPr lang="de-DE"/>
          </a:p>
          <a:p>
            <a:r>
              <a:rPr lang="de-DE" smtClean="0"/>
              <a:t>    }</a:t>
            </a:r>
            <a:endParaRPr lang="de-DE"/>
          </a:p>
          <a:p>
            <a:endParaRPr lang="de-DE" smtClean="0"/>
          </a:p>
          <a:p>
            <a:r>
              <a:rPr lang="de-DE"/>
              <a:t>}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1757548" y="308758"/>
            <a:ext cx="0" cy="654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201881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313216" y="201881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451262" y="6270171"/>
            <a:ext cx="1223159" cy="273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müll</a:t>
            </a:r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9485" y="640242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a1</a:t>
            </a:r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2375065" y="2826327"/>
            <a:ext cx="7433953" cy="344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4003533" y="4631377"/>
            <a:ext cx="26850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Lokale Variable namens a1</a:t>
            </a:r>
          </a:p>
          <a:p>
            <a:r>
              <a:rPr lang="de-DE" smtClean="0"/>
              <a:t>auf dem Stack reservieren.</a:t>
            </a:r>
          </a:p>
          <a:p>
            <a:r>
              <a:rPr lang="de-DE" smtClean="0"/>
              <a:t>Sie ist eine Referenz.</a:t>
            </a:r>
          </a:p>
          <a:p>
            <a:endParaRPr lang="de-DE"/>
          </a:p>
          <a:p>
            <a:r>
              <a:rPr lang="de-DE" smtClean="0"/>
              <a:t>jede Referenz ist 32 breit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0" y="6270170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12000</a:t>
            </a:r>
            <a:endParaRPr lang="de-DE" sz="1000"/>
          </a:p>
        </p:txBody>
      </p:sp>
      <p:sp>
        <p:nvSpPr>
          <p:cNvPr id="14" name="Textfeld 13"/>
          <p:cNvSpPr txBox="1"/>
          <p:nvPr/>
        </p:nvSpPr>
        <p:spPr>
          <a:xfrm>
            <a:off x="1672625" y="6270171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12031</a:t>
            </a:r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1178040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588333" y="273132"/>
            <a:ext cx="4291752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Planet {</a:t>
            </a:r>
          </a:p>
          <a:p>
            <a:r>
              <a:rPr lang="de-DE" smtClean="0"/>
              <a:t>   int x, y;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Launcher {</a:t>
            </a:r>
          </a:p>
          <a:p>
            <a:r>
              <a:rPr lang="de-DE" smtClean="0"/>
              <a:t>   …main… {</a:t>
            </a:r>
          </a:p>
          <a:p>
            <a:r>
              <a:rPr lang="de-DE" smtClean="0"/>
              <a:t>      </a:t>
            </a:r>
            <a:r>
              <a:rPr lang="de-DE" b="1" smtClean="0"/>
              <a:t>Planet erde = new Planet()</a:t>
            </a:r>
            <a:r>
              <a:rPr lang="de-DE" smtClean="0"/>
              <a:t>;</a:t>
            </a:r>
          </a:p>
          <a:p>
            <a:r>
              <a:rPr lang="de-DE"/>
              <a:t> </a:t>
            </a:r>
            <a:r>
              <a:rPr lang="de-DE" smtClean="0"/>
              <a:t>     System.out.println(erde.x + „ “ + erde.y);</a:t>
            </a:r>
            <a:endParaRPr lang="de-DE"/>
          </a:p>
          <a:p>
            <a:r>
              <a:rPr lang="de-DE" smtClean="0"/>
              <a:t>      </a:t>
            </a:r>
            <a:r>
              <a:rPr lang="de-DE" smtClean="0">
                <a:solidFill>
                  <a:srgbClr val="FF0000"/>
                </a:solidFill>
              </a:rPr>
              <a:t>erde = </a:t>
            </a:r>
            <a:r>
              <a:rPr lang="de-DE" smtClean="0"/>
              <a:t>bewegen(erde</a:t>
            </a:r>
            <a:r>
              <a:rPr lang="de-DE" smtClean="0"/>
              <a:t>);</a:t>
            </a:r>
          </a:p>
          <a:p>
            <a:r>
              <a:rPr lang="de-DE" smtClean="0"/>
              <a:t>      </a:t>
            </a:r>
            <a:r>
              <a:rPr lang="de-DE"/>
              <a:t>System.out.println(erde.x + „ “ + erde.y);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}</a:t>
            </a:r>
          </a:p>
          <a:p>
            <a:endParaRPr lang="de-DE"/>
          </a:p>
          <a:p>
            <a:r>
              <a:rPr lang="de-DE" smtClean="0"/>
              <a:t>    static </a:t>
            </a:r>
            <a:r>
              <a:rPr lang="de-DE" smtClean="0">
                <a:solidFill>
                  <a:srgbClr val="FF0000"/>
                </a:solidFill>
              </a:rPr>
              <a:t>Planet</a:t>
            </a:r>
            <a:r>
              <a:rPr lang="de-DE" smtClean="0"/>
              <a:t> </a:t>
            </a:r>
            <a:r>
              <a:rPr lang="de-DE" smtClean="0"/>
              <a:t>bewegen(Planet p) </a:t>
            </a:r>
            <a:r>
              <a:rPr lang="de-DE" smtClean="0"/>
              <a:t>{</a:t>
            </a:r>
          </a:p>
          <a:p>
            <a:r>
              <a:rPr lang="de-DE">
                <a:solidFill>
                  <a:srgbClr val="FF0000"/>
                </a:solidFill>
              </a:rPr>
              <a:t> </a:t>
            </a:r>
            <a:r>
              <a:rPr lang="de-DE" smtClean="0">
                <a:solidFill>
                  <a:srgbClr val="FF0000"/>
                </a:solidFill>
              </a:rPr>
              <a:t>        p = new Planet();</a:t>
            </a:r>
            <a:endParaRPr lang="de-DE" smtClean="0">
              <a:solidFill>
                <a:srgbClr val="FF0000"/>
              </a:solidFill>
            </a:endParaRPr>
          </a:p>
          <a:p>
            <a:r>
              <a:rPr lang="de-DE" smtClean="0"/>
              <a:t>         p.x = 12;</a:t>
            </a:r>
          </a:p>
          <a:p>
            <a:r>
              <a:rPr lang="de-DE"/>
              <a:t> </a:t>
            </a:r>
            <a:r>
              <a:rPr lang="de-DE" smtClean="0"/>
              <a:t>        p.y = 13</a:t>
            </a:r>
            <a:r>
              <a:rPr lang="de-DE" smtClean="0"/>
              <a:t>;</a:t>
            </a:r>
          </a:p>
          <a:p>
            <a:r>
              <a:rPr lang="de-DE"/>
              <a:t> </a:t>
            </a:r>
            <a:r>
              <a:rPr lang="de-DE" smtClean="0"/>
              <a:t>        </a:t>
            </a:r>
            <a:r>
              <a:rPr lang="de-DE" smtClean="0">
                <a:solidFill>
                  <a:srgbClr val="FF0000"/>
                </a:solidFill>
              </a:rPr>
              <a:t>return p;</a:t>
            </a:r>
            <a:endParaRPr lang="de-DE">
              <a:solidFill>
                <a:srgbClr val="FF0000"/>
              </a:solidFill>
            </a:endParaRPr>
          </a:p>
          <a:p>
            <a:r>
              <a:rPr lang="de-DE" smtClean="0"/>
              <a:t>    }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>
            <a:off x="1888177" y="273132"/>
            <a:ext cx="23751" cy="646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534390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910418" y="534390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17516" y="6234545"/>
            <a:ext cx="1104405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1b2c3d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0" y="6234545"/>
            <a:ext cx="61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erde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979824" y="3906982"/>
            <a:ext cx="1911928" cy="100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4062952" y="4013860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4062952" y="4393871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5048603" y="3443845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Planet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727087" y="4047092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719473" y="439147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5828368" y="40221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5828368" y="44045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y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3462139" y="365640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1b2c3d</a:t>
            </a:r>
            <a:endParaRPr lang="de-DE" sz="1200"/>
          </a:p>
        </p:txBody>
      </p:sp>
      <p:cxnSp>
        <p:nvCxnSpPr>
          <p:cNvPr id="21" name="Gerade Verbindung mit Pfeil 20"/>
          <p:cNvCxnSpPr>
            <a:stCxn id="10" idx="0"/>
          </p:cNvCxnSpPr>
          <p:nvPr/>
        </p:nvCxnSpPr>
        <p:spPr>
          <a:xfrm flipV="1">
            <a:off x="307168" y="4773882"/>
            <a:ext cx="3672656" cy="1460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778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588333" y="273132"/>
            <a:ext cx="4291752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Planet {</a:t>
            </a:r>
          </a:p>
          <a:p>
            <a:r>
              <a:rPr lang="de-DE" smtClean="0"/>
              <a:t>   int x, y;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Launcher {</a:t>
            </a:r>
          </a:p>
          <a:p>
            <a:r>
              <a:rPr lang="de-DE" smtClean="0"/>
              <a:t>   …main… {</a:t>
            </a:r>
          </a:p>
          <a:p>
            <a:r>
              <a:rPr lang="de-DE" smtClean="0"/>
              <a:t>      </a:t>
            </a:r>
            <a:r>
              <a:rPr lang="de-DE" b="1" smtClean="0"/>
              <a:t>Planet erde = new Planet()</a:t>
            </a:r>
            <a:r>
              <a:rPr lang="de-DE" smtClean="0"/>
              <a:t>;</a:t>
            </a:r>
          </a:p>
          <a:p>
            <a:r>
              <a:rPr lang="de-DE"/>
              <a:t> </a:t>
            </a:r>
            <a:r>
              <a:rPr lang="de-DE" smtClean="0"/>
              <a:t>     System.out.println(erde.x + „ “ + erde.y);</a:t>
            </a:r>
            <a:endParaRPr lang="de-DE"/>
          </a:p>
          <a:p>
            <a:r>
              <a:rPr lang="de-DE" smtClean="0"/>
              <a:t>      </a:t>
            </a:r>
            <a:r>
              <a:rPr lang="de-DE" smtClean="0">
                <a:solidFill>
                  <a:srgbClr val="FF0000"/>
                </a:solidFill>
              </a:rPr>
              <a:t>erde = </a:t>
            </a:r>
            <a:r>
              <a:rPr lang="de-DE" b="1" smtClean="0"/>
              <a:t>bewegen(erde</a:t>
            </a:r>
            <a:r>
              <a:rPr lang="de-DE" b="1" smtClean="0"/>
              <a:t>)</a:t>
            </a:r>
            <a:r>
              <a:rPr lang="de-DE" smtClean="0"/>
              <a:t>;</a:t>
            </a:r>
          </a:p>
          <a:p>
            <a:r>
              <a:rPr lang="de-DE" smtClean="0"/>
              <a:t>      </a:t>
            </a:r>
            <a:r>
              <a:rPr lang="de-DE"/>
              <a:t>System.out.println(erde.x + „ “ + erde.y);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}</a:t>
            </a:r>
          </a:p>
          <a:p>
            <a:endParaRPr lang="de-DE"/>
          </a:p>
          <a:p>
            <a:r>
              <a:rPr lang="de-DE" smtClean="0"/>
              <a:t>    static </a:t>
            </a:r>
            <a:r>
              <a:rPr lang="de-DE" smtClean="0">
                <a:solidFill>
                  <a:srgbClr val="FF0000"/>
                </a:solidFill>
              </a:rPr>
              <a:t>Planet</a:t>
            </a:r>
            <a:r>
              <a:rPr lang="de-DE" smtClean="0"/>
              <a:t> </a:t>
            </a:r>
            <a:r>
              <a:rPr lang="de-DE" smtClean="0"/>
              <a:t>bewegen(</a:t>
            </a:r>
            <a:r>
              <a:rPr lang="de-DE" b="1" smtClean="0"/>
              <a:t>Planet p</a:t>
            </a:r>
            <a:r>
              <a:rPr lang="de-DE" smtClean="0"/>
              <a:t>) </a:t>
            </a:r>
            <a:r>
              <a:rPr lang="de-DE" smtClean="0"/>
              <a:t>{</a:t>
            </a:r>
          </a:p>
          <a:p>
            <a:r>
              <a:rPr lang="de-DE">
                <a:solidFill>
                  <a:srgbClr val="FF0000"/>
                </a:solidFill>
              </a:rPr>
              <a:t> </a:t>
            </a:r>
            <a:r>
              <a:rPr lang="de-DE" smtClean="0">
                <a:solidFill>
                  <a:srgbClr val="FF0000"/>
                </a:solidFill>
              </a:rPr>
              <a:t>        p = new Planet();</a:t>
            </a:r>
            <a:endParaRPr lang="de-DE" smtClean="0">
              <a:solidFill>
                <a:srgbClr val="FF0000"/>
              </a:solidFill>
            </a:endParaRPr>
          </a:p>
          <a:p>
            <a:r>
              <a:rPr lang="de-DE" smtClean="0"/>
              <a:t>         p.x = 12;</a:t>
            </a:r>
          </a:p>
          <a:p>
            <a:r>
              <a:rPr lang="de-DE"/>
              <a:t> </a:t>
            </a:r>
            <a:r>
              <a:rPr lang="de-DE" smtClean="0"/>
              <a:t>        p.y = 13</a:t>
            </a:r>
            <a:r>
              <a:rPr lang="de-DE" smtClean="0"/>
              <a:t>;</a:t>
            </a:r>
          </a:p>
          <a:p>
            <a:r>
              <a:rPr lang="de-DE"/>
              <a:t> </a:t>
            </a:r>
            <a:r>
              <a:rPr lang="de-DE" smtClean="0"/>
              <a:t>        </a:t>
            </a:r>
            <a:r>
              <a:rPr lang="de-DE" smtClean="0">
                <a:solidFill>
                  <a:srgbClr val="FF0000"/>
                </a:solidFill>
              </a:rPr>
              <a:t>return p;</a:t>
            </a:r>
            <a:endParaRPr lang="de-DE">
              <a:solidFill>
                <a:srgbClr val="FF0000"/>
              </a:solidFill>
            </a:endParaRPr>
          </a:p>
          <a:p>
            <a:r>
              <a:rPr lang="de-DE" smtClean="0"/>
              <a:t>    }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>
            <a:off x="1888177" y="273132"/>
            <a:ext cx="23751" cy="646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534390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910418" y="534390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17516" y="6234545"/>
            <a:ext cx="1104405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1b2c3d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0" y="6234545"/>
            <a:ext cx="61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erde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979824" y="3906982"/>
            <a:ext cx="1911928" cy="100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4062952" y="4013860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4062952" y="4393871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5048603" y="3443845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Planet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727087" y="4047092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719473" y="439147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5828368" y="40221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5828368" y="44045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y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3462139" y="365640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1b2c3d</a:t>
            </a:r>
            <a:endParaRPr lang="de-DE" sz="1200"/>
          </a:p>
        </p:txBody>
      </p:sp>
      <p:cxnSp>
        <p:nvCxnSpPr>
          <p:cNvPr id="21" name="Gerade Verbindung mit Pfeil 20"/>
          <p:cNvCxnSpPr>
            <a:stCxn id="10" idx="0"/>
          </p:cNvCxnSpPr>
          <p:nvPr/>
        </p:nvCxnSpPr>
        <p:spPr>
          <a:xfrm flipV="1">
            <a:off x="307168" y="4773882"/>
            <a:ext cx="3672656" cy="1460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702912" y="3644528"/>
            <a:ext cx="1104405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1b2c3d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85396" y="36445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</a:t>
            </a:r>
            <a:endParaRPr lang="de-DE"/>
          </a:p>
        </p:txBody>
      </p:sp>
      <p:cxnSp>
        <p:nvCxnSpPr>
          <p:cNvPr id="23" name="Gerade Verbindung mit Pfeil 22"/>
          <p:cNvCxnSpPr>
            <a:stCxn id="22" idx="3"/>
            <a:endCxn id="16" idx="2"/>
          </p:cNvCxnSpPr>
          <p:nvPr/>
        </p:nvCxnSpPr>
        <p:spPr>
          <a:xfrm>
            <a:off x="391890" y="3829194"/>
            <a:ext cx="3544694" cy="931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324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588333" y="273132"/>
            <a:ext cx="4291752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Planet {</a:t>
            </a:r>
          </a:p>
          <a:p>
            <a:r>
              <a:rPr lang="de-DE" smtClean="0"/>
              <a:t>   int x, y;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Launcher {</a:t>
            </a:r>
          </a:p>
          <a:p>
            <a:r>
              <a:rPr lang="de-DE" smtClean="0"/>
              <a:t>   …main… {</a:t>
            </a:r>
          </a:p>
          <a:p>
            <a:r>
              <a:rPr lang="de-DE" smtClean="0"/>
              <a:t>      </a:t>
            </a:r>
            <a:r>
              <a:rPr lang="de-DE" b="1" smtClean="0"/>
              <a:t>Planet erde = new Planet()</a:t>
            </a:r>
            <a:r>
              <a:rPr lang="de-DE" smtClean="0"/>
              <a:t>;</a:t>
            </a:r>
          </a:p>
          <a:p>
            <a:r>
              <a:rPr lang="de-DE"/>
              <a:t> </a:t>
            </a:r>
            <a:r>
              <a:rPr lang="de-DE" smtClean="0"/>
              <a:t>     System.out.println(erde.x + „ “ + erde.y);</a:t>
            </a:r>
            <a:endParaRPr lang="de-DE"/>
          </a:p>
          <a:p>
            <a:r>
              <a:rPr lang="de-DE" smtClean="0"/>
              <a:t>      </a:t>
            </a:r>
            <a:r>
              <a:rPr lang="de-DE" smtClean="0">
                <a:solidFill>
                  <a:srgbClr val="FF0000"/>
                </a:solidFill>
              </a:rPr>
              <a:t>erde = </a:t>
            </a:r>
            <a:r>
              <a:rPr lang="de-DE" b="1" smtClean="0"/>
              <a:t>bewegen(erde</a:t>
            </a:r>
            <a:r>
              <a:rPr lang="de-DE" b="1" smtClean="0"/>
              <a:t>)</a:t>
            </a:r>
            <a:r>
              <a:rPr lang="de-DE" smtClean="0"/>
              <a:t>;</a:t>
            </a:r>
          </a:p>
          <a:p>
            <a:r>
              <a:rPr lang="de-DE" smtClean="0"/>
              <a:t>      </a:t>
            </a:r>
            <a:r>
              <a:rPr lang="de-DE"/>
              <a:t>System.out.println(erde.x + „ “ + erde.y);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}</a:t>
            </a:r>
          </a:p>
          <a:p>
            <a:endParaRPr lang="de-DE"/>
          </a:p>
          <a:p>
            <a:r>
              <a:rPr lang="de-DE" smtClean="0"/>
              <a:t>    static </a:t>
            </a:r>
            <a:r>
              <a:rPr lang="de-DE" smtClean="0">
                <a:solidFill>
                  <a:srgbClr val="FF0000"/>
                </a:solidFill>
              </a:rPr>
              <a:t>Planet</a:t>
            </a:r>
            <a:r>
              <a:rPr lang="de-DE" smtClean="0"/>
              <a:t> </a:t>
            </a:r>
            <a:r>
              <a:rPr lang="de-DE" smtClean="0"/>
              <a:t>bewegen(Planet p) </a:t>
            </a:r>
            <a:r>
              <a:rPr lang="de-DE" smtClean="0"/>
              <a:t>{</a:t>
            </a:r>
          </a:p>
          <a:p>
            <a:r>
              <a:rPr lang="de-DE" b="1">
                <a:solidFill>
                  <a:srgbClr val="FF0000"/>
                </a:solidFill>
              </a:rPr>
              <a:t> </a:t>
            </a:r>
            <a:r>
              <a:rPr lang="de-DE" b="1" smtClean="0">
                <a:solidFill>
                  <a:srgbClr val="FF0000"/>
                </a:solidFill>
              </a:rPr>
              <a:t>        p = new Planet();</a:t>
            </a:r>
            <a:endParaRPr lang="de-DE" b="1" smtClean="0">
              <a:solidFill>
                <a:srgbClr val="FF0000"/>
              </a:solidFill>
            </a:endParaRPr>
          </a:p>
          <a:p>
            <a:r>
              <a:rPr lang="de-DE" smtClean="0"/>
              <a:t>         p.x = 12;</a:t>
            </a:r>
          </a:p>
          <a:p>
            <a:r>
              <a:rPr lang="de-DE"/>
              <a:t> </a:t>
            </a:r>
            <a:r>
              <a:rPr lang="de-DE" smtClean="0"/>
              <a:t>        p.y = 13</a:t>
            </a:r>
            <a:r>
              <a:rPr lang="de-DE" smtClean="0"/>
              <a:t>;</a:t>
            </a:r>
          </a:p>
          <a:p>
            <a:r>
              <a:rPr lang="de-DE"/>
              <a:t> </a:t>
            </a:r>
            <a:r>
              <a:rPr lang="de-DE" smtClean="0"/>
              <a:t>        </a:t>
            </a:r>
            <a:r>
              <a:rPr lang="de-DE" smtClean="0">
                <a:solidFill>
                  <a:srgbClr val="FF0000"/>
                </a:solidFill>
              </a:rPr>
              <a:t>return p;</a:t>
            </a:r>
            <a:endParaRPr lang="de-DE">
              <a:solidFill>
                <a:srgbClr val="FF0000"/>
              </a:solidFill>
            </a:endParaRPr>
          </a:p>
          <a:p>
            <a:r>
              <a:rPr lang="de-DE" smtClean="0"/>
              <a:t>    }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>
            <a:off x="1888177" y="273132"/>
            <a:ext cx="23751" cy="646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534390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910418" y="534390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17516" y="6234545"/>
            <a:ext cx="1104405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1b2c3d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0" y="6234545"/>
            <a:ext cx="61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erde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979824" y="3906982"/>
            <a:ext cx="1911928" cy="100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4062952" y="4013860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4062952" y="4393871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5048603" y="3443845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Planet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727087" y="4047092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719473" y="439147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5828368" y="40221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5828368" y="44045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y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3462139" y="365640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1b2c3d</a:t>
            </a:r>
            <a:endParaRPr lang="de-DE" sz="1200"/>
          </a:p>
        </p:txBody>
      </p:sp>
      <p:cxnSp>
        <p:nvCxnSpPr>
          <p:cNvPr id="21" name="Gerade Verbindung mit Pfeil 20"/>
          <p:cNvCxnSpPr>
            <a:stCxn id="10" idx="0"/>
          </p:cNvCxnSpPr>
          <p:nvPr/>
        </p:nvCxnSpPr>
        <p:spPr>
          <a:xfrm flipV="1">
            <a:off x="307168" y="4773882"/>
            <a:ext cx="3672656" cy="1460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702912" y="3644528"/>
            <a:ext cx="1104405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44bb55</a:t>
            </a:r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85396" y="36445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</a:t>
            </a:r>
            <a:endParaRPr lang="de-DE"/>
          </a:p>
        </p:txBody>
      </p:sp>
      <p:cxnSp>
        <p:nvCxnSpPr>
          <p:cNvPr id="23" name="Gerade Verbindung mit Pfeil 22"/>
          <p:cNvCxnSpPr>
            <a:stCxn id="22" idx="3"/>
            <a:endCxn id="28" idx="0"/>
          </p:cNvCxnSpPr>
          <p:nvPr/>
        </p:nvCxnSpPr>
        <p:spPr>
          <a:xfrm flipV="1">
            <a:off x="391890" y="1587428"/>
            <a:ext cx="3433554" cy="224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3861070" y="1447318"/>
            <a:ext cx="1911928" cy="100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3944198" y="1554196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3944198" y="1934207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4929849" y="984181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Planet</a:t>
            </a:r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608333" y="1587428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3600719" y="1931813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5709614" y="156248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5709614" y="194488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y</a:t>
            </a:r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3343385" y="1196738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44bb55</a:t>
            </a:r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4207605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588333" y="273132"/>
            <a:ext cx="4291752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Planet {</a:t>
            </a:r>
          </a:p>
          <a:p>
            <a:r>
              <a:rPr lang="de-DE" smtClean="0"/>
              <a:t>   int x, y;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Launcher {</a:t>
            </a:r>
          </a:p>
          <a:p>
            <a:r>
              <a:rPr lang="de-DE" smtClean="0"/>
              <a:t>   …main… {</a:t>
            </a:r>
          </a:p>
          <a:p>
            <a:r>
              <a:rPr lang="de-DE" smtClean="0"/>
              <a:t>      </a:t>
            </a:r>
            <a:r>
              <a:rPr lang="de-DE" b="1" smtClean="0"/>
              <a:t>Planet erde = new Planet()</a:t>
            </a:r>
            <a:r>
              <a:rPr lang="de-DE" smtClean="0"/>
              <a:t>;</a:t>
            </a:r>
          </a:p>
          <a:p>
            <a:r>
              <a:rPr lang="de-DE"/>
              <a:t> </a:t>
            </a:r>
            <a:r>
              <a:rPr lang="de-DE" smtClean="0"/>
              <a:t>     System.out.println(erde.x + „ “ + erde.y);</a:t>
            </a:r>
            <a:endParaRPr lang="de-DE"/>
          </a:p>
          <a:p>
            <a:r>
              <a:rPr lang="de-DE" smtClean="0"/>
              <a:t>      </a:t>
            </a:r>
            <a:r>
              <a:rPr lang="de-DE" smtClean="0">
                <a:solidFill>
                  <a:srgbClr val="FF0000"/>
                </a:solidFill>
              </a:rPr>
              <a:t>erde = </a:t>
            </a:r>
            <a:r>
              <a:rPr lang="de-DE" b="1" smtClean="0"/>
              <a:t>bewegen(erde</a:t>
            </a:r>
            <a:r>
              <a:rPr lang="de-DE" b="1" smtClean="0"/>
              <a:t>)</a:t>
            </a:r>
            <a:r>
              <a:rPr lang="de-DE" smtClean="0"/>
              <a:t>;</a:t>
            </a:r>
          </a:p>
          <a:p>
            <a:r>
              <a:rPr lang="de-DE" smtClean="0"/>
              <a:t>      </a:t>
            </a:r>
            <a:r>
              <a:rPr lang="de-DE"/>
              <a:t>System.out.println(erde.x + „ “ + erde.y);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}</a:t>
            </a:r>
          </a:p>
          <a:p>
            <a:endParaRPr lang="de-DE"/>
          </a:p>
          <a:p>
            <a:r>
              <a:rPr lang="de-DE" smtClean="0"/>
              <a:t>    static </a:t>
            </a:r>
            <a:r>
              <a:rPr lang="de-DE" smtClean="0">
                <a:solidFill>
                  <a:srgbClr val="FF0000"/>
                </a:solidFill>
              </a:rPr>
              <a:t>Planet</a:t>
            </a:r>
            <a:r>
              <a:rPr lang="de-DE" smtClean="0"/>
              <a:t> </a:t>
            </a:r>
            <a:r>
              <a:rPr lang="de-DE" smtClean="0"/>
              <a:t>bewegen(Planet p) </a:t>
            </a:r>
            <a:r>
              <a:rPr lang="de-DE" smtClean="0"/>
              <a:t>{</a:t>
            </a:r>
          </a:p>
          <a:p>
            <a:r>
              <a:rPr lang="de-DE" b="1">
                <a:solidFill>
                  <a:srgbClr val="FF0000"/>
                </a:solidFill>
              </a:rPr>
              <a:t> </a:t>
            </a:r>
            <a:r>
              <a:rPr lang="de-DE" b="1" smtClean="0">
                <a:solidFill>
                  <a:srgbClr val="FF0000"/>
                </a:solidFill>
              </a:rPr>
              <a:t>        </a:t>
            </a:r>
            <a:r>
              <a:rPr lang="de-DE" smtClean="0">
                <a:solidFill>
                  <a:srgbClr val="FF0000"/>
                </a:solidFill>
              </a:rPr>
              <a:t>p = new Planet();</a:t>
            </a:r>
            <a:endParaRPr lang="de-DE" smtClean="0">
              <a:solidFill>
                <a:srgbClr val="FF0000"/>
              </a:solidFill>
            </a:endParaRPr>
          </a:p>
          <a:p>
            <a:r>
              <a:rPr lang="de-DE" smtClean="0"/>
              <a:t>         </a:t>
            </a:r>
            <a:r>
              <a:rPr lang="de-DE" b="1" smtClean="0"/>
              <a:t>p.x = 12;</a:t>
            </a:r>
          </a:p>
          <a:p>
            <a:r>
              <a:rPr lang="de-DE" b="1"/>
              <a:t> </a:t>
            </a:r>
            <a:r>
              <a:rPr lang="de-DE" b="1" smtClean="0"/>
              <a:t>        p.y = 13</a:t>
            </a:r>
            <a:r>
              <a:rPr lang="de-DE" b="1" smtClean="0"/>
              <a:t>;</a:t>
            </a:r>
          </a:p>
          <a:p>
            <a:r>
              <a:rPr lang="de-DE"/>
              <a:t> </a:t>
            </a:r>
            <a:r>
              <a:rPr lang="de-DE" smtClean="0"/>
              <a:t>        </a:t>
            </a:r>
            <a:r>
              <a:rPr lang="de-DE" smtClean="0">
                <a:solidFill>
                  <a:srgbClr val="FF0000"/>
                </a:solidFill>
              </a:rPr>
              <a:t>return p;</a:t>
            </a:r>
            <a:endParaRPr lang="de-DE">
              <a:solidFill>
                <a:srgbClr val="FF0000"/>
              </a:solidFill>
            </a:endParaRPr>
          </a:p>
          <a:p>
            <a:r>
              <a:rPr lang="de-DE" smtClean="0"/>
              <a:t>    }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>
            <a:off x="1888177" y="273132"/>
            <a:ext cx="23751" cy="646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534390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910418" y="534390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17516" y="6234545"/>
            <a:ext cx="1104405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1b2c3d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0" y="6234545"/>
            <a:ext cx="61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erde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979824" y="3906982"/>
            <a:ext cx="1911928" cy="100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4062952" y="4013860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4062952" y="4393871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5048603" y="3443845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Planet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727087" y="4047092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719473" y="439147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5828368" y="40221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5828368" y="44045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y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3462139" y="365640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1b2c3d</a:t>
            </a:r>
            <a:endParaRPr lang="de-DE" sz="1200"/>
          </a:p>
        </p:txBody>
      </p:sp>
      <p:cxnSp>
        <p:nvCxnSpPr>
          <p:cNvPr id="21" name="Gerade Verbindung mit Pfeil 20"/>
          <p:cNvCxnSpPr>
            <a:stCxn id="10" idx="0"/>
          </p:cNvCxnSpPr>
          <p:nvPr/>
        </p:nvCxnSpPr>
        <p:spPr>
          <a:xfrm flipV="1">
            <a:off x="307168" y="4773882"/>
            <a:ext cx="3672656" cy="1460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702912" y="3644528"/>
            <a:ext cx="1104405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44bb55</a:t>
            </a:r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85396" y="36445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</a:t>
            </a:r>
            <a:endParaRPr lang="de-DE"/>
          </a:p>
        </p:txBody>
      </p:sp>
      <p:cxnSp>
        <p:nvCxnSpPr>
          <p:cNvPr id="23" name="Gerade Verbindung mit Pfeil 22"/>
          <p:cNvCxnSpPr>
            <a:stCxn id="22" idx="3"/>
            <a:endCxn id="28" idx="0"/>
          </p:cNvCxnSpPr>
          <p:nvPr/>
        </p:nvCxnSpPr>
        <p:spPr>
          <a:xfrm flipV="1">
            <a:off x="391890" y="1587428"/>
            <a:ext cx="3433554" cy="224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3861070" y="1447318"/>
            <a:ext cx="1911928" cy="100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3944198" y="1554196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12</a:t>
            </a:r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3944198" y="1934207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13</a:t>
            </a:r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4929849" y="984181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Planet</a:t>
            </a:r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608333" y="1587428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3600719" y="1931813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5709614" y="156248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5709614" y="194488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y</a:t>
            </a:r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3343385" y="1196738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44bb55</a:t>
            </a:r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1433962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588333" y="273132"/>
            <a:ext cx="4291752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Planet {</a:t>
            </a:r>
          </a:p>
          <a:p>
            <a:r>
              <a:rPr lang="de-DE" smtClean="0"/>
              <a:t>   int x, y;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Launcher {</a:t>
            </a:r>
          </a:p>
          <a:p>
            <a:r>
              <a:rPr lang="de-DE" smtClean="0"/>
              <a:t>   …main… {</a:t>
            </a:r>
          </a:p>
          <a:p>
            <a:r>
              <a:rPr lang="de-DE" smtClean="0"/>
              <a:t>      </a:t>
            </a:r>
            <a:r>
              <a:rPr lang="de-DE" b="1" smtClean="0"/>
              <a:t>Planet erde = new Planet()</a:t>
            </a:r>
            <a:r>
              <a:rPr lang="de-DE" smtClean="0"/>
              <a:t>;</a:t>
            </a:r>
          </a:p>
          <a:p>
            <a:r>
              <a:rPr lang="de-DE"/>
              <a:t> </a:t>
            </a:r>
            <a:r>
              <a:rPr lang="de-DE" smtClean="0"/>
              <a:t>     System.out.println(erde.x + „ “ + erde.y);</a:t>
            </a:r>
            <a:endParaRPr lang="de-DE"/>
          </a:p>
          <a:p>
            <a:r>
              <a:rPr lang="de-DE" smtClean="0"/>
              <a:t>      </a:t>
            </a:r>
            <a:r>
              <a:rPr lang="de-DE" smtClean="0">
                <a:solidFill>
                  <a:srgbClr val="FF0000"/>
                </a:solidFill>
              </a:rPr>
              <a:t>erde = </a:t>
            </a:r>
            <a:r>
              <a:rPr lang="de-DE" b="1" smtClean="0"/>
              <a:t>bewegen(erde</a:t>
            </a:r>
            <a:r>
              <a:rPr lang="de-DE" b="1" smtClean="0"/>
              <a:t>)</a:t>
            </a:r>
            <a:r>
              <a:rPr lang="de-DE" smtClean="0"/>
              <a:t>;</a:t>
            </a:r>
          </a:p>
          <a:p>
            <a:r>
              <a:rPr lang="de-DE" smtClean="0"/>
              <a:t>      </a:t>
            </a:r>
            <a:r>
              <a:rPr lang="de-DE"/>
              <a:t>System.out.println(erde.x + „ “ + erde.y);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}</a:t>
            </a:r>
          </a:p>
          <a:p>
            <a:endParaRPr lang="de-DE"/>
          </a:p>
          <a:p>
            <a:r>
              <a:rPr lang="de-DE" smtClean="0"/>
              <a:t>    static </a:t>
            </a:r>
            <a:r>
              <a:rPr lang="de-DE" smtClean="0">
                <a:solidFill>
                  <a:srgbClr val="FF0000"/>
                </a:solidFill>
              </a:rPr>
              <a:t>Planet</a:t>
            </a:r>
            <a:r>
              <a:rPr lang="de-DE" smtClean="0"/>
              <a:t> </a:t>
            </a:r>
            <a:r>
              <a:rPr lang="de-DE" smtClean="0"/>
              <a:t>bewegen(Planet p) </a:t>
            </a:r>
            <a:r>
              <a:rPr lang="de-DE" smtClean="0"/>
              <a:t>{</a:t>
            </a:r>
          </a:p>
          <a:p>
            <a:r>
              <a:rPr lang="de-DE" b="1">
                <a:solidFill>
                  <a:srgbClr val="FF0000"/>
                </a:solidFill>
              </a:rPr>
              <a:t> </a:t>
            </a:r>
            <a:r>
              <a:rPr lang="de-DE" b="1" smtClean="0">
                <a:solidFill>
                  <a:srgbClr val="FF0000"/>
                </a:solidFill>
              </a:rPr>
              <a:t>        </a:t>
            </a:r>
            <a:r>
              <a:rPr lang="de-DE" smtClean="0">
                <a:solidFill>
                  <a:srgbClr val="FF0000"/>
                </a:solidFill>
              </a:rPr>
              <a:t>p = new Planet();</a:t>
            </a:r>
            <a:endParaRPr lang="de-DE" smtClean="0">
              <a:solidFill>
                <a:srgbClr val="FF0000"/>
              </a:solidFill>
            </a:endParaRPr>
          </a:p>
          <a:p>
            <a:r>
              <a:rPr lang="de-DE" smtClean="0"/>
              <a:t>         p.x = 12;</a:t>
            </a:r>
          </a:p>
          <a:p>
            <a:r>
              <a:rPr lang="de-DE"/>
              <a:t> </a:t>
            </a:r>
            <a:r>
              <a:rPr lang="de-DE" smtClean="0"/>
              <a:t>        p.y = 13</a:t>
            </a:r>
            <a:r>
              <a:rPr lang="de-DE" smtClean="0"/>
              <a:t>;</a:t>
            </a:r>
          </a:p>
          <a:p>
            <a:r>
              <a:rPr lang="de-DE" b="1"/>
              <a:t> </a:t>
            </a:r>
            <a:r>
              <a:rPr lang="de-DE" b="1" smtClean="0"/>
              <a:t>        </a:t>
            </a:r>
            <a:r>
              <a:rPr lang="de-DE" b="1" smtClean="0">
                <a:solidFill>
                  <a:srgbClr val="FF0000"/>
                </a:solidFill>
              </a:rPr>
              <a:t>return p;</a:t>
            </a:r>
            <a:endParaRPr lang="de-DE" b="1">
              <a:solidFill>
                <a:srgbClr val="FF0000"/>
              </a:solidFill>
            </a:endParaRPr>
          </a:p>
          <a:p>
            <a:r>
              <a:rPr lang="de-DE" smtClean="0"/>
              <a:t>    }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>
            <a:off x="1888177" y="273132"/>
            <a:ext cx="23751" cy="646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534390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910418" y="534390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17516" y="6234545"/>
            <a:ext cx="1104405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1b2c3d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0" y="6234545"/>
            <a:ext cx="61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erde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979824" y="3906982"/>
            <a:ext cx="1911928" cy="100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4062952" y="4013860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4062952" y="4393871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5048603" y="3443845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Planet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727087" y="4047092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719473" y="439147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5828368" y="40221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5828368" y="44045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y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3462139" y="365640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1b2c3d</a:t>
            </a:r>
            <a:endParaRPr lang="de-DE" sz="1200"/>
          </a:p>
        </p:txBody>
      </p:sp>
      <p:cxnSp>
        <p:nvCxnSpPr>
          <p:cNvPr id="21" name="Gerade Verbindung mit Pfeil 20"/>
          <p:cNvCxnSpPr>
            <a:stCxn id="10" idx="0"/>
          </p:cNvCxnSpPr>
          <p:nvPr/>
        </p:nvCxnSpPr>
        <p:spPr>
          <a:xfrm flipV="1">
            <a:off x="307168" y="4773882"/>
            <a:ext cx="3672656" cy="1460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702912" y="3644528"/>
            <a:ext cx="1104405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44bb55</a:t>
            </a:r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85396" y="36445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</a:t>
            </a:r>
            <a:endParaRPr lang="de-DE"/>
          </a:p>
        </p:txBody>
      </p:sp>
      <p:cxnSp>
        <p:nvCxnSpPr>
          <p:cNvPr id="23" name="Gerade Verbindung mit Pfeil 22"/>
          <p:cNvCxnSpPr>
            <a:stCxn id="22" idx="3"/>
            <a:endCxn id="28" idx="0"/>
          </p:cNvCxnSpPr>
          <p:nvPr/>
        </p:nvCxnSpPr>
        <p:spPr>
          <a:xfrm flipV="1">
            <a:off x="391890" y="1587428"/>
            <a:ext cx="3433554" cy="224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3861070" y="1447318"/>
            <a:ext cx="1911928" cy="100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3944198" y="1554196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12</a:t>
            </a:r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3944198" y="1934207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13</a:t>
            </a:r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4929849" y="984181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Planet</a:t>
            </a:r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608333" y="1587428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3600719" y="1931813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5709614" y="156248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5709614" y="194488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y</a:t>
            </a:r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3343385" y="1196738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44bb55</a:t>
            </a:r>
            <a:endParaRPr lang="de-DE" sz="1200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8870868" y="2814452"/>
            <a:ext cx="213755" cy="195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8629804" y="2505693"/>
            <a:ext cx="1104405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44bb55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418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588333" y="273132"/>
            <a:ext cx="4291752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Planet {</a:t>
            </a:r>
          </a:p>
          <a:p>
            <a:r>
              <a:rPr lang="de-DE" smtClean="0"/>
              <a:t>   int x, y;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Launcher {</a:t>
            </a:r>
          </a:p>
          <a:p>
            <a:r>
              <a:rPr lang="de-DE" smtClean="0"/>
              <a:t>   …main… {</a:t>
            </a:r>
          </a:p>
          <a:p>
            <a:r>
              <a:rPr lang="de-DE" smtClean="0"/>
              <a:t>      </a:t>
            </a:r>
            <a:r>
              <a:rPr lang="de-DE" b="1" smtClean="0"/>
              <a:t>Planet erde = new Planet()</a:t>
            </a:r>
            <a:r>
              <a:rPr lang="de-DE" smtClean="0"/>
              <a:t>;</a:t>
            </a:r>
          </a:p>
          <a:p>
            <a:r>
              <a:rPr lang="de-DE"/>
              <a:t> </a:t>
            </a:r>
            <a:r>
              <a:rPr lang="de-DE" smtClean="0"/>
              <a:t>     System.out.println(erde.x + „ “ + erde.y);</a:t>
            </a:r>
            <a:endParaRPr lang="de-DE"/>
          </a:p>
          <a:p>
            <a:r>
              <a:rPr lang="de-DE" smtClean="0"/>
              <a:t>      </a:t>
            </a:r>
            <a:r>
              <a:rPr lang="de-DE" b="1" smtClean="0">
                <a:solidFill>
                  <a:srgbClr val="FF0000"/>
                </a:solidFill>
              </a:rPr>
              <a:t>erde =</a:t>
            </a:r>
            <a:r>
              <a:rPr lang="de-DE" smtClean="0">
                <a:solidFill>
                  <a:srgbClr val="FF0000"/>
                </a:solidFill>
              </a:rPr>
              <a:t> </a:t>
            </a:r>
            <a:r>
              <a:rPr lang="de-DE" smtClean="0"/>
              <a:t>bewegen(erde</a:t>
            </a:r>
            <a:r>
              <a:rPr lang="de-DE" smtClean="0"/>
              <a:t>);</a:t>
            </a:r>
          </a:p>
          <a:p>
            <a:r>
              <a:rPr lang="de-DE" smtClean="0"/>
              <a:t>      </a:t>
            </a:r>
            <a:r>
              <a:rPr lang="de-DE"/>
              <a:t>System.out.println(erde.x + „ “ + erde.y);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}</a:t>
            </a:r>
          </a:p>
          <a:p>
            <a:endParaRPr lang="de-DE"/>
          </a:p>
          <a:p>
            <a:r>
              <a:rPr lang="de-DE" smtClean="0"/>
              <a:t>    static </a:t>
            </a:r>
            <a:r>
              <a:rPr lang="de-DE" smtClean="0">
                <a:solidFill>
                  <a:srgbClr val="FF0000"/>
                </a:solidFill>
              </a:rPr>
              <a:t>Planet</a:t>
            </a:r>
            <a:r>
              <a:rPr lang="de-DE" smtClean="0"/>
              <a:t> </a:t>
            </a:r>
            <a:r>
              <a:rPr lang="de-DE" smtClean="0"/>
              <a:t>bewegen(Planet p) </a:t>
            </a:r>
            <a:r>
              <a:rPr lang="de-DE" smtClean="0"/>
              <a:t>{</a:t>
            </a:r>
          </a:p>
          <a:p>
            <a:r>
              <a:rPr lang="de-DE" b="1">
                <a:solidFill>
                  <a:srgbClr val="FF0000"/>
                </a:solidFill>
              </a:rPr>
              <a:t> </a:t>
            </a:r>
            <a:r>
              <a:rPr lang="de-DE" b="1" smtClean="0">
                <a:solidFill>
                  <a:srgbClr val="FF0000"/>
                </a:solidFill>
              </a:rPr>
              <a:t>        </a:t>
            </a:r>
            <a:r>
              <a:rPr lang="de-DE" smtClean="0">
                <a:solidFill>
                  <a:srgbClr val="FF0000"/>
                </a:solidFill>
              </a:rPr>
              <a:t>p = new Planet();</a:t>
            </a:r>
            <a:endParaRPr lang="de-DE" smtClean="0">
              <a:solidFill>
                <a:srgbClr val="FF0000"/>
              </a:solidFill>
            </a:endParaRPr>
          </a:p>
          <a:p>
            <a:r>
              <a:rPr lang="de-DE" smtClean="0"/>
              <a:t>         p.x = 12;</a:t>
            </a:r>
          </a:p>
          <a:p>
            <a:r>
              <a:rPr lang="de-DE"/>
              <a:t> </a:t>
            </a:r>
            <a:r>
              <a:rPr lang="de-DE" smtClean="0"/>
              <a:t>        p.y = 13</a:t>
            </a:r>
            <a:r>
              <a:rPr lang="de-DE" smtClean="0"/>
              <a:t>;</a:t>
            </a:r>
          </a:p>
          <a:p>
            <a:r>
              <a:rPr lang="de-DE"/>
              <a:t> </a:t>
            </a:r>
            <a:r>
              <a:rPr lang="de-DE" smtClean="0"/>
              <a:t>        </a:t>
            </a:r>
            <a:r>
              <a:rPr lang="de-DE" smtClean="0">
                <a:solidFill>
                  <a:srgbClr val="FF0000"/>
                </a:solidFill>
              </a:rPr>
              <a:t>return p;</a:t>
            </a:r>
            <a:endParaRPr lang="de-DE">
              <a:solidFill>
                <a:srgbClr val="FF0000"/>
              </a:solidFill>
            </a:endParaRPr>
          </a:p>
          <a:p>
            <a:r>
              <a:rPr lang="de-DE" smtClean="0"/>
              <a:t>    }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>
            <a:off x="1888177" y="273132"/>
            <a:ext cx="23751" cy="646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534390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910418" y="534390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17516" y="6234545"/>
            <a:ext cx="1104405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rgbClr val="FF0000"/>
                </a:solidFill>
              </a:rPr>
              <a:t>44bb55</a:t>
            </a:r>
            <a:endParaRPr lang="de-DE">
              <a:solidFill>
                <a:srgbClr val="FF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0" y="6234545"/>
            <a:ext cx="61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erde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979824" y="3906982"/>
            <a:ext cx="1911928" cy="100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4062952" y="4013860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4062952" y="4393871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5048603" y="3443845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Planet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727087" y="4047092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719473" y="439147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5828368" y="40221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5828368" y="44045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y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3462139" y="365640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1b2c3d</a:t>
            </a:r>
            <a:endParaRPr lang="de-DE" sz="1200"/>
          </a:p>
        </p:txBody>
      </p:sp>
      <p:cxnSp>
        <p:nvCxnSpPr>
          <p:cNvPr id="21" name="Gerade Verbindung mit Pfeil 20"/>
          <p:cNvCxnSpPr>
            <a:stCxn id="10" idx="0"/>
            <a:endCxn id="28" idx="0"/>
          </p:cNvCxnSpPr>
          <p:nvPr/>
        </p:nvCxnSpPr>
        <p:spPr>
          <a:xfrm flipV="1">
            <a:off x="307168" y="1587428"/>
            <a:ext cx="3518276" cy="4647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3861070" y="1447318"/>
            <a:ext cx="1911928" cy="100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3944198" y="1554196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12</a:t>
            </a:r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3944198" y="1934207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13</a:t>
            </a:r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4929849" y="984181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Planet</a:t>
            </a:r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608333" y="1587428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3600719" y="1931813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5709614" y="156248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5709614" y="194488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y</a:t>
            </a:r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3343385" y="1196738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44bb55</a:t>
            </a:r>
            <a:endParaRPr lang="de-DE" sz="1200"/>
          </a:p>
        </p:txBody>
      </p:sp>
      <p:sp>
        <p:nvSpPr>
          <p:cNvPr id="33" name="Rechteck 32"/>
          <p:cNvSpPr/>
          <p:nvPr/>
        </p:nvSpPr>
        <p:spPr>
          <a:xfrm>
            <a:off x="8629804" y="2505693"/>
            <a:ext cx="1104405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44bb55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622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588333" y="273132"/>
            <a:ext cx="4376391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Planet {</a:t>
            </a:r>
          </a:p>
          <a:p>
            <a:r>
              <a:rPr lang="de-DE" smtClean="0"/>
              <a:t>   int x, y;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Launcher {</a:t>
            </a:r>
          </a:p>
          <a:p>
            <a:r>
              <a:rPr lang="de-DE" smtClean="0"/>
              <a:t>   …main… {</a:t>
            </a:r>
          </a:p>
          <a:p>
            <a:r>
              <a:rPr lang="de-DE" smtClean="0"/>
              <a:t>      </a:t>
            </a:r>
            <a:r>
              <a:rPr lang="de-DE" b="1" smtClean="0"/>
              <a:t>Planet erde = new Planet()</a:t>
            </a:r>
            <a:r>
              <a:rPr lang="de-DE" smtClean="0"/>
              <a:t>;</a:t>
            </a:r>
          </a:p>
          <a:p>
            <a:r>
              <a:rPr lang="de-DE"/>
              <a:t> </a:t>
            </a:r>
            <a:r>
              <a:rPr lang="de-DE" smtClean="0"/>
              <a:t>     System.out.println(erde.x + „ “ + erde.y);</a:t>
            </a:r>
            <a:endParaRPr lang="de-DE"/>
          </a:p>
          <a:p>
            <a:r>
              <a:rPr lang="de-DE" smtClean="0"/>
              <a:t>      </a:t>
            </a:r>
            <a:r>
              <a:rPr lang="de-DE" smtClean="0">
                <a:solidFill>
                  <a:srgbClr val="FF0000"/>
                </a:solidFill>
              </a:rPr>
              <a:t>erde = </a:t>
            </a:r>
            <a:r>
              <a:rPr lang="de-DE" smtClean="0"/>
              <a:t>bewegen(erde</a:t>
            </a:r>
            <a:r>
              <a:rPr lang="de-DE" smtClean="0"/>
              <a:t>);</a:t>
            </a:r>
          </a:p>
          <a:p>
            <a:r>
              <a:rPr lang="de-DE" b="1" smtClean="0"/>
              <a:t>      </a:t>
            </a:r>
            <a:r>
              <a:rPr lang="de-DE" b="1"/>
              <a:t>System.out.println(erde.x + „ “ + erde.y);</a:t>
            </a:r>
            <a:endParaRPr lang="de-DE" b="1" smtClean="0"/>
          </a:p>
          <a:p>
            <a:r>
              <a:rPr lang="de-DE"/>
              <a:t> </a:t>
            </a:r>
            <a:r>
              <a:rPr lang="de-DE" smtClean="0"/>
              <a:t>  }</a:t>
            </a:r>
          </a:p>
          <a:p>
            <a:endParaRPr lang="de-DE"/>
          </a:p>
          <a:p>
            <a:r>
              <a:rPr lang="de-DE" smtClean="0"/>
              <a:t>    static </a:t>
            </a:r>
            <a:r>
              <a:rPr lang="de-DE" smtClean="0">
                <a:solidFill>
                  <a:srgbClr val="FF0000"/>
                </a:solidFill>
              </a:rPr>
              <a:t>Planet</a:t>
            </a:r>
            <a:r>
              <a:rPr lang="de-DE" smtClean="0"/>
              <a:t> </a:t>
            </a:r>
            <a:r>
              <a:rPr lang="de-DE" smtClean="0"/>
              <a:t>bewegen(Planet p) </a:t>
            </a:r>
            <a:r>
              <a:rPr lang="de-DE" smtClean="0"/>
              <a:t>{</a:t>
            </a:r>
          </a:p>
          <a:p>
            <a:r>
              <a:rPr lang="de-DE" b="1">
                <a:solidFill>
                  <a:srgbClr val="FF0000"/>
                </a:solidFill>
              </a:rPr>
              <a:t> </a:t>
            </a:r>
            <a:r>
              <a:rPr lang="de-DE" b="1" smtClean="0">
                <a:solidFill>
                  <a:srgbClr val="FF0000"/>
                </a:solidFill>
              </a:rPr>
              <a:t>        </a:t>
            </a:r>
            <a:r>
              <a:rPr lang="de-DE" smtClean="0">
                <a:solidFill>
                  <a:srgbClr val="FF0000"/>
                </a:solidFill>
              </a:rPr>
              <a:t>p = new Planet();</a:t>
            </a:r>
            <a:endParaRPr lang="de-DE" smtClean="0">
              <a:solidFill>
                <a:srgbClr val="FF0000"/>
              </a:solidFill>
            </a:endParaRPr>
          </a:p>
          <a:p>
            <a:r>
              <a:rPr lang="de-DE" smtClean="0"/>
              <a:t>         p.x = 12;</a:t>
            </a:r>
          </a:p>
          <a:p>
            <a:r>
              <a:rPr lang="de-DE"/>
              <a:t> </a:t>
            </a:r>
            <a:r>
              <a:rPr lang="de-DE" smtClean="0"/>
              <a:t>        p.y = 13</a:t>
            </a:r>
            <a:r>
              <a:rPr lang="de-DE" smtClean="0"/>
              <a:t>;</a:t>
            </a:r>
          </a:p>
          <a:p>
            <a:r>
              <a:rPr lang="de-DE"/>
              <a:t> </a:t>
            </a:r>
            <a:r>
              <a:rPr lang="de-DE" smtClean="0"/>
              <a:t>        </a:t>
            </a:r>
            <a:r>
              <a:rPr lang="de-DE" smtClean="0">
                <a:solidFill>
                  <a:srgbClr val="FF0000"/>
                </a:solidFill>
              </a:rPr>
              <a:t>return p;</a:t>
            </a:r>
            <a:endParaRPr lang="de-DE">
              <a:solidFill>
                <a:srgbClr val="FF0000"/>
              </a:solidFill>
            </a:endParaRPr>
          </a:p>
          <a:p>
            <a:r>
              <a:rPr lang="de-DE" smtClean="0"/>
              <a:t>    }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>
            <a:off x="1888177" y="273132"/>
            <a:ext cx="23751" cy="646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534390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910418" y="534390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17516" y="6234545"/>
            <a:ext cx="1104405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44bb55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0" y="6234545"/>
            <a:ext cx="61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erde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979824" y="3906982"/>
            <a:ext cx="1911928" cy="100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4062952" y="4013860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4062952" y="4393871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5048603" y="3443845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Planet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727087" y="4047092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719473" y="439147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5828368" y="40221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5828368" y="44045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y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3462139" y="365640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1b2c3d</a:t>
            </a:r>
            <a:endParaRPr lang="de-DE" sz="1200"/>
          </a:p>
        </p:txBody>
      </p:sp>
      <p:cxnSp>
        <p:nvCxnSpPr>
          <p:cNvPr id="21" name="Gerade Verbindung mit Pfeil 20"/>
          <p:cNvCxnSpPr>
            <a:stCxn id="10" idx="0"/>
            <a:endCxn id="28" idx="0"/>
          </p:cNvCxnSpPr>
          <p:nvPr/>
        </p:nvCxnSpPr>
        <p:spPr>
          <a:xfrm flipV="1">
            <a:off x="307168" y="1587428"/>
            <a:ext cx="3518276" cy="4647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3861070" y="1447318"/>
            <a:ext cx="1911928" cy="100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3944198" y="1554196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12</a:t>
            </a:r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3944198" y="1934207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13</a:t>
            </a:r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4929849" y="984181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Planet</a:t>
            </a:r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608333" y="1587428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3600719" y="1931813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5709614" y="156248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5709614" y="194488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y</a:t>
            </a:r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3343385" y="1196738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44bb55</a:t>
            </a:r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409374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381506" y="308758"/>
            <a:ext cx="2435923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Auto {</a:t>
            </a:r>
          </a:p>
          <a:p>
            <a:r>
              <a:rPr lang="de-DE" smtClean="0"/>
              <a:t>   int leistung;</a:t>
            </a:r>
          </a:p>
          <a:p>
            <a:r>
              <a:rPr lang="de-DE"/>
              <a:t> </a:t>
            </a:r>
            <a:r>
              <a:rPr lang="de-DE" smtClean="0"/>
              <a:t>  float preis;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Launcher {</a:t>
            </a:r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…main… {</a:t>
            </a:r>
          </a:p>
          <a:p>
            <a:r>
              <a:rPr lang="de-DE" smtClean="0"/>
              <a:t>         Auto a1;</a:t>
            </a:r>
          </a:p>
          <a:p>
            <a:r>
              <a:rPr lang="de-DE" b="1" smtClean="0"/>
              <a:t>         new Auto();</a:t>
            </a:r>
            <a:endParaRPr lang="de-DE" b="1"/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   a1 = new Auto();</a:t>
            </a:r>
          </a:p>
          <a:p>
            <a:r>
              <a:rPr lang="de-DE"/>
              <a:t> </a:t>
            </a:r>
            <a:r>
              <a:rPr lang="de-DE" smtClean="0"/>
              <a:t>        a1.leistung = 2000;</a:t>
            </a:r>
            <a:endParaRPr lang="de-DE"/>
          </a:p>
          <a:p>
            <a:r>
              <a:rPr lang="de-DE" smtClean="0"/>
              <a:t>    }</a:t>
            </a:r>
            <a:endParaRPr lang="de-DE"/>
          </a:p>
          <a:p>
            <a:endParaRPr lang="de-DE" smtClean="0"/>
          </a:p>
          <a:p>
            <a:r>
              <a:rPr lang="de-DE"/>
              <a:t>}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1757548" y="308758"/>
            <a:ext cx="0" cy="654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201881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313216" y="201881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451262" y="6270171"/>
            <a:ext cx="1223159" cy="273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müll</a:t>
            </a:r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9485" y="640242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a1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0" y="6270170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12000</a:t>
            </a:r>
            <a:endParaRPr lang="de-DE" sz="1000"/>
          </a:p>
        </p:txBody>
      </p:sp>
      <p:sp>
        <p:nvSpPr>
          <p:cNvPr id="14" name="Textfeld 13"/>
          <p:cNvSpPr txBox="1"/>
          <p:nvPr/>
        </p:nvSpPr>
        <p:spPr>
          <a:xfrm>
            <a:off x="1672625" y="6270171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12031</a:t>
            </a:r>
            <a:endParaRPr lang="de-DE" sz="1000"/>
          </a:p>
        </p:txBody>
      </p:sp>
      <p:sp>
        <p:nvSpPr>
          <p:cNvPr id="5" name="Rechteck 4"/>
          <p:cNvSpPr/>
          <p:nvPr/>
        </p:nvSpPr>
        <p:spPr>
          <a:xfrm>
            <a:off x="3313216" y="1609013"/>
            <a:ext cx="1626919" cy="96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2826679" y="1362792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>
                <a:solidFill>
                  <a:srgbClr val="FF0000"/>
                </a:solidFill>
              </a:rPr>
              <a:t>77100</a:t>
            </a:r>
            <a:endParaRPr lang="de-DE" sz="1000">
              <a:solidFill>
                <a:srgbClr val="FF000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313216" y="1609013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3313216" y="2086901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0.0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940135" y="1713717"/>
            <a:ext cx="761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leistung</a:t>
            </a:r>
            <a:endParaRPr lang="de-DE" sz="1400"/>
          </a:p>
        </p:txBody>
      </p:sp>
      <p:sp>
        <p:nvSpPr>
          <p:cNvPr id="17" name="Textfeld 16"/>
          <p:cNvSpPr txBox="1"/>
          <p:nvPr/>
        </p:nvSpPr>
        <p:spPr>
          <a:xfrm>
            <a:off x="2879863" y="170961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18" name="Textfeld 17"/>
          <p:cNvSpPr txBox="1"/>
          <p:nvPr/>
        </p:nvSpPr>
        <p:spPr>
          <a:xfrm>
            <a:off x="4940135" y="2167549"/>
            <a:ext cx="54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preis</a:t>
            </a:r>
            <a:endParaRPr lang="de-DE" sz="1400"/>
          </a:p>
        </p:txBody>
      </p:sp>
      <p:sp>
        <p:nvSpPr>
          <p:cNvPr id="19" name="Textfeld 18"/>
          <p:cNvSpPr txBox="1"/>
          <p:nvPr/>
        </p:nvSpPr>
        <p:spPr>
          <a:xfrm>
            <a:off x="2879863" y="2173487"/>
            <a:ext cx="521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float</a:t>
            </a:r>
            <a:endParaRPr lang="de-DE" sz="1400"/>
          </a:p>
        </p:txBody>
      </p:sp>
      <p:sp>
        <p:nvSpPr>
          <p:cNvPr id="20" name="Textfeld 19"/>
          <p:cNvSpPr txBox="1"/>
          <p:nvPr/>
        </p:nvSpPr>
        <p:spPr>
          <a:xfrm>
            <a:off x="4940135" y="2570915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77163</a:t>
            </a:r>
            <a:endParaRPr lang="de-DE" sz="1000"/>
          </a:p>
        </p:txBody>
      </p:sp>
      <p:sp>
        <p:nvSpPr>
          <p:cNvPr id="21" name="Textfeld 20"/>
          <p:cNvSpPr txBox="1"/>
          <p:nvPr/>
        </p:nvSpPr>
        <p:spPr>
          <a:xfrm>
            <a:off x="2342244" y="3127764"/>
            <a:ext cx="59571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de-DE" smtClean="0"/>
              <a:t>das Objekt nach seiner Schablone reservieren</a:t>
            </a:r>
          </a:p>
          <a:p>
            <a:pPr marL="342900" indent="-342900">
              <a:buAutoNum type="arabicPeriod"/>
            </a:pPr>
            <a:r>
              <a:rPr lang="de-DE" smtClean="0"/>
              <a:t>alle Attribute mit den passenden Nullwerten initialisieren.</a:t>
            </a:r>
          </a:p>
          <a:p>
            <a:pPr marL="342900" indent="-342900">
              <a:buAutoNum type="arabicPeriod"/>
            </a:pPr>
            <a:r>
              <a:rPr lang="de-DE" smtClean="0"/>
              <a:t>Die komprimierte Anfangsadresse wird von dem</a:t>
            </a:r>
          </a:p>
          <a:p>
            <a:r>
              <a:rPr lang="de-DE" smtClean="0"/>
              <a:t>new-Operator zurückgeliefert</a:t>
            </a:r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4256711" y="124547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Auto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51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381506" y="308758"/>
            <a:ext cx="2435923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Auto {</a:t>
            </a:r>
          </a:p>
          <a:p>
            <a:r>
              <a:rPr lang="de-DE" smtClean="0"/>
              <a:t>   int leistung;</a:t>
            </a:r>
          </a:p>
          <a:p>
            <a:r>
              <a:rPr lang="de-DE"/>
              <a:t> </a:t>
            </a:r>
            <a:r>
              <a:rPr lang="de-DE" smtClean="0"/>
              <a:t>  float preis;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Launcher {</a:t>
            </a:r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…main… {</a:t>
            </a:r>
          </a:p>
          <a:p>
            <a:r>
              <a:rPr lang="de-DE" smtClean="0"/>
              <a:t>         Auto a1;</a:t>
            </a:r>
          </a:p>
          <a:p>
            <a:r>
              <a:rPr lang="de-DE" smtClean="0"/>
              <a:t>         new Auto();</a:t>
            </a:r>
            <a:endParaRPr lang="de-DE"/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   a1 = </a:t>
            </a:r>
            <a:r>
              <a:rPr lang="de-DE" b="1" smtClean="0"/>
              <a:t>new Auto();</a:t>
            </a:r>
          </a:p>
          <a:p>
            <a:r>
              <a:rPr lang="de-DE"/>
              <a:t> </a:t>
            </a:r>
            <a:r>
              <a:rPr lang="de-DE" smtClean="0"/>
              <a:t>        a1.leistung = 2000;</a:t>
            </a:r>
            <a:endParaRPr lang="de-DE"/>
          </a:p>
          <a:p>
            <a:r>
              <a:rPr lang="de-DE" smtClean="0"/>
              <a:t>    }</a:t>
            </a:r>
            <a:endParaRPr lang="de-DE"/>
          </a:p>
          <a:p>
            <a:endParaRPr lang="de-DE" smtClean="0"/>
          </a:p>
          <a:p>
            <a:r>
              <a:rPr lang="de-DE"/>
              <a:t>}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1757548" y="308758"/>
            <a:ext cx="0" cy="654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201881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313216" y="201881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451262" y="6270171"/>
            <a:ext cx="1223159" cy="273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müll</a:t>
            </a:r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9485" y="640242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a1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0" y="6270170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12000</a:t>
            </a:r>
            <a:endParaRPr lang="de-DE" sz="1000"/>
          </a:p>
        </p:txBody>
      </p:sp>
      <p:sp>
        <p:nvSpPr>
          <p:cNvPr id="14" name="Textfeld 13"/>
          <p:cNvSpPr txBox="1"/>
          <p:nvPr/>
        </p:nvSpPr>
        <p:spPr>
          <a:xfrm>
            <a:off x="1672625" y="6270171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12031</a:t>
            </a:r>
            <a:endParaRPr lang="de-DE" sz="1000"/>
          </a:p>
        </p:txBody>
      </p:sp>
      <p:sp>
        <p:nvSpPr>
          <p:cNvPr id="5" name="Rechteck 4"/>
          <p:cNvSpPr/>
          <p:nvPr/>
        </p:nvSpPr>
        <p:spPr>
          <a:xfrm>
            <a:off x="3313216" y="1609013"/>
            <a:ext cx="1626919" cy="96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2826679" y="1362792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77100</a:t>
            </a:r>
            <a:endParaRPr lang="de-DE" sz="1000"/>
          </a:p>
        </p:txBody>
      </p:sp>
      <p:sp>
        <p:nvSpPr>
          <p:cNvPr id="9" name="Rechteck 8"/>
          <p:cNvSpPr/>
          <p:nvPr/>
        </p:nvSpPr>
        <p:spPr>
          <a:xfrm>
            <a:off x="3313216" y="1609013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3313216" y="2086901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0.0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940135" y="1713717"/>
            <a:ext cx="761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leistung</a:t>
            </a:r>
            <a:endParaRPr lang="de-DE" sz="1400"/>
          </a:p>
        </p:txBody>
      </p:sp>
      <p:sp>
        <p:nvSpPr>
          <p:cNvPr id="17" name="Textfeld 16"/>
          <p:cNvSpPr txBox="1"/>
          <p:nvPr/>
        </p:nvSpPr>
        <p:spPr>
          <a:xfrm>
            <a:off x="2879863" y="170961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18" name="Textfeld 17"/>
          <p:cNvSpPr txBox="1"/>
          <p:nvPr/>
        </p:nvSpPr>
        <p:spPr>
          <a:xfrm>
            <a:off x="4940135" y="2167549"/>
            <a:ext cx="54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preis</a:t>
            </a:r>
            <a:endParaRPr lang="de-DE" sz="1400"/>
          </a:p>
        </p:txBody>
      </p:sp>
      <p:sp>
        <p:nvSpPr>
          <p:cNvPr id="19" name="Textfeld 18"/>
          <p:cNvSpPr txBox="1"/>
          <p:nvPr/>
        </p:nvSpPr>
        <p:spPr>
          <a:xfrm>
            <a:off x="2879863" y="2173487"/>
            <a:ext cx="521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float</a:t>
            </a:r>
            <a:endParaRPr lang="de-DE" sz="1400"/>
          </a:p>
        </p:txBody>
      </p:sp>
      <p:sp>
        <p:nvSpPr>
          <p:cNvPr id="20" name="Textfeld 19"/>
          <p:cNvSpPr txBox="1"/>
          <p:nvPr/>
        </p:nvSpPr>
        <p:spPr>
          <a:xfrm>
            <a:off x="4940135" y="2570915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77163</a:t>
            </a:r>
            <a:endParaRPr lang="de-DE" sz="1000"/>
          </a:p>
        </p:txBody>
      </p:sp>
      <p:sp>
        <p:nvSpPr>
          <p:cNvPr id="21" name="Textfeld 20"/>
          <p:cNvSpPr txBox="1"/>
          <p:nvPr/>
        </p:nvSpPr>
        <p:spPr>
          <a:xfrm>
            <a:off x="2342244" y="3941622"/>
            <a:ext cx="59571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de-DE" smtClean="0"/>
              <a:t>das Objekt nach seiner Schablone reservieren</a:t>
            </a:r>
          </a:p>
          <a:p>
            <a:pPr marL="342900" indent="-342900">
              <a:buAutoNum type="arabicPeriod"/>
            </a:pPr>
            <a:r>
              <a:rPr lang="de-DE" smtClean="0"/>
              <a:t>alle Attribute mit den passenden Nullwerten initialisieren.</a:t>
            </a:r>
          </a:p>
          <a:p>
            <a:pPr marL="342900" indent="-342900">
              <a:buAutoNum type="arabicPeriod"/>
            </a:pPr>
            <a:r>
              <a:rPr lang="de-DE" smtClean="0"/>
              <a:t>Die komprimierte Anfangsadresse wird von dem</a:t>
            </a:r>
          </a:p>
          <a:p>
            <a:r>
              <a:rPr lang="de-DE" smtClean="0"/>
              <a:t>new-Operator zurückgeliefert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4256711" y="124547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Auto</a:t>
            </a:r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6510320" y="5194303"/>
            <a:ext cx="1626919" cy="96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6023783" y="4948082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>
                <a:solidFill>
                  <a:srgbClr val="FF0000"/>
                </a:solidFill>
              </a:rPr>
              <a:t>56300</a:t>
            </a:r>
            <a:endParaRPr lang="de-DE" sz="1000">
              <a:solidFill>
                <a:srgbClr val="FF0000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510320" y="5194303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6510320" y="5672191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0.0</a:t>
            </a:r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8137239" y="5299007"/>
            <a:ext cx="761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leistung</a:t>
            </a:r>
            <a:endParaRPr lang="de-DE" sz="1400"/>
          </a:p>
        </p:txBody>
      </p:sp>
      <p:sp>
        <p:nvSpPr>
          <p:cNvPr id="28" name="Textfeld 27"/>
          <p:cNvSpPr txBox="1"/>
          <p:nvPr/>
        </p:nvSpPr>
        <p:spPr>
          <a:xfrm>
            <a:off x="6076967" y="529490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29" name="Textfeld 28"/>
          <p:cNvSpPr txBox="1"/>
          <p:nvPr/>
        </p:nvSpPr>
        <p:spPr>
          <a:xfrm>
            <a:off x="8137239" y="5752839"/>
            <a:ext cx="54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preis</a:t>
            </a:r>
            <a:endParaRPr lang="de-DE" sz="1400"/>
          </a:p>
        </p:txBody>
      </p:sp>
      <p:sp>
        <p:nvSpPr>
          <p:cNvPr id="30" name="Textfeld 29"/>
          <p:cNvSpPr txBox="1"/>
          <p:nvPr/>
        </p:nvSpPr>
        <p:spPr>
          <a:xfrm>
            <a:off x="6076967" y="5758777"/>
            <a:ext cx="521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float</a:t>
            </a:r>
            <a:endParaRPr lang="de-DE" sz="1400"/>
          </a:p>
        </p:txBody>
      </p:sp>
      <p:sp>
        <p:nvSpPr>
          <p:cNvPr id="31" name="Textfeld 30"/>
          <p:cNvSpPr txBox="1"/>
          <p:nvPr/>
        </p:nvSpPr>
        <p:spPr>
          <a:xfrm>
            <a:off x="8137239" y="6156205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56363</a:t>
            </a:r>
            <a:endParaRPr lang="de-DE" sz="1000"/>
          </a:p>
        </p:txBody>
      </p:sp>
      <p:sp>
        <p:nvSpPr>
          <p:cNvPr id="32" name="Textfeld 31"/>
          <p:cNvSpPr txBox="1"/>
          <p:nvPr/>
        </p:nvSpPr>
        <p:spPr>
          <a:xfrm>
            <a:off x="7453815" y="483076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Auto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051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381506" y="308758"/>
            <a:ext cx="2435923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Auto {</a:t>
            </a:r>
          </a:p>
          <a:p>
            <a:r>
              <a:rPr lang="de-DE" smtClean="0"/>
              <a:t>   int leistung;</a:t>
            </a:r>
          </a:p>
          <a:p>
            <a:r>
              <a:rPr lang="de-DE"/>
              <a:t> </a:t>
            </a:r>
            <a:r>
              <a:rPr lang="de-DE" smtClean="0"/>
              <a:t>  float preis;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Launcher {</a:t>
            </a:r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…main… {</a:t>
            </a:r>
          </a:p>
          <a:p>
            <a:r>
              <a:rPr lang="de-DE" smtClean="0"/>
              <a:t>         Auto a1;</a:t>
            </a:r>
          </a:p>
          <a:p>
            <a:r>
              <a:rPr lang="de-DE" smtClean="0"/>
              <a:t>         new Auto();</a:t>
            </a:r>
            <a:endParaRPr lang="de-DE"/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   </a:t>
            </a:r>
            <a:r>
              <a:rPr lang="de-DE" b="1" smtClean="0"/>
              <a:t>a1 = </a:t>
            </a:r>
            <a:r>
              <a:rPr lang="de-DE" smtClean="0"/>
              <a:t>new Auto();</a:t>
            </a:r>
          </a:p>
          <a:p>
            <a:r>
              <a:rPr lang="de-DE"/>
              <a:t> </a:t>
            </a:r>
            <a:r>
              <a:rPr lang="de-DE" smtClean="0"/>
              <a:t>        a1.leistung = 2000;</a:t>
            </a:r>
            <a:endParaRPr lang="de-DE"/>
          </a:p>
          <a:p>
            <a:r>
              <a:rPr lang="de-DE" smtClean="0"/>
              <a:t>    }</a:t>
            </a:r>
            <a:endParaRPr lang="de-DE"/>
          </a:p>
          <a:p>
            <a:endParaRPr lang="de-DE" smtClean="0"/>
          </a:p>
          <a:p>
            <a:r>
              <a:rPr lang="de-DE"/>
              <a:t>}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1757548" y="308758"/>
            <a:ext cx="0" cy="654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201881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313216" y="201881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451262" y="6270171"/>
            <a:ext cx="1223159" cy="273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rgbClr val="FF0000"/>
                </a:solidFill>
              </a:rPr>
              <a:t>56300</a:t>
            </a:r>
            <a:endParaRPr lang="de-DE">
              <a:solidFill>
                <a:srgbClr val="FF0000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9485" y="640242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a1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0" y="6270170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12000</a:t>
            </a:r>
            <a:endParaRPr lang="de-DE" sz="1000"/>
          </a:p>
        </p:txBody>
      </p:sp>
      <p:sp>
        <p:nvSpPr>
          <p:cNvPr id="14" name="Textfeld 13"/>
          <p:cNvSpPr txBox="1"/>
          <p:nvPr/>
        </p:nvSpPr>
        <p:spPr>
          <a:xfrm>
            <a:off x="1672625" y="6270171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12031</a:t>
            </a:r>
            <a:endParaRPr lang="de-DE" sz="1000"/>
          </a:p>
        </p:txBody>
      </p:sp>
      <p:sp>
        <p:nvSpPr>
          <p:cNvPr id="5" name="Rechteck 4"/>
          <p:cNvSpPr/>
          <p:nvPr/>
        </p:nvSpPr>
        <p:spPr>
          <a:xfrm>
            <a:off x="3313216" y="1609013"/>
            <a:ext cx="1626919" cy="96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2826679" y="1362792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77100</a:t>
            </a:r>
            <a:endParaRPr lang="de-DE" sz="1000"/>
          </a:p>
        </p:txBody>
      </p:sp>
      <p:sp>
        <p:nvSpPr>
          <p:cNvPr id="9" name="Rechteck 8"/>
          <p:cNvSpPr/>
          <p:nvPr/>
        </p:nvSpPr>
        <p:spPr>
          <a:xfrm>
            <a:off x="3313216" y="1609013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3313216" y="2086901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0.0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940135" y="1713717"/>
            <a:ext cx="761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leistung</a:t>
            </a:r>
            <a:endParaRPr lang="de-DE" sz="1400"/>
          </a:p>
        </p:txBody>
      </p:sp>
      <p:sp>
        <p:nvSpPr>
          <p:cNvPr id="17" name="Textfeld 16"/>
          <p:cNvSpPr txBox="1"/>
          <p:nvPr/>
        </p:nvSpPr>
        <p:spPr>
          <a:xfrm>
            <a:off x="2879863" y="170961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18" name="Textfeld 17"/>
          <p:cNvSpPr txBox="1"/>
          <p:nvPr/>
        </p:nvSpPr>
        <p:spPr>
          <a:xfrm>
            <a:off x="4940135" y="2167549"/>
            <a:ext cx="54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preis</a:t>
            </a:r>
            <a:endParaRPr lang="de-DE" sz="1400"/>
          </a:p>
        </p:txBody>
      </p:sp>
      <p:sp>
        <p:nvSpPr>
          <p:cNvPr id="19" name="Textfeld 18"/>
          <p:cNvSpPr txBox="1"/>
          <p:nvPr/>
        </p:nvSpPr>
        <p:spPr>
          <a:xfrm>
            <a:off x="2879863" y="2173487"/>
            <a:ext cx="521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float</a:t>
            </a:r>
            <a:endParaRPr lang="de-DE" sz="1400"/>
          </a:p>
        </p:txBody>
      </p:sp>
      <p:sp>
        <p:nvSpPr>
          <p:cNvPr id="20" name="Textfeld 19"/>
          <p:cNvSpPr txBox="1"/>
          <p:nvPr/>
        </p:nvSpPr>
        <p:spPr>
          <a:xfrm>
            <a:off x="4940135" y="2570915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77163</a:t>
            </a:r>
            <a:endParaRPr lang="de-DE" sz="1000"/>
          </a:p>
        </p:txBody>
      </p:sp>
      <p:sp>
        <p:nvSpPr>
          <p:cNvPr id="21" name="Textfeld 20"/>
          <p:cNvSpPr txBox="1"/>
          <p:nvPr/>
        </p:nvSpPr>
        <p:spPr>
          <a:xfrm>
            <a:off x="3313216" y="3823855"/>
            <a:ext cx="4049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Die komprimierte Anfangsadresse wird in</a:t>
            </a:r>
          </a:p>
          <a:p>
            <a:r>
              <a:rPr lang="de-DE" smtClean="0"/>
              <a:t>der lokalen Variable a1 kopiert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4256711" y="124547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Auto</a:t>
            </a:r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6510320" y="5194303"/>
            <a:ext cx="1626919" cy="96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6023783" y="4948082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56300</a:t>
            </a:r>
            <a:endParaRPr lang="de-DE" sz="1000"/>
          </a:p>
        </p:txBody>
      </p:sp>
      <p:sp>
        <p:nvSpPr>
          <p:cNvPr id="25" name="Rechteck 24"/>
          <p:cNvSpPr/>
          <p:nvPr/>
        </p:nvSpPr>
        <p:spPr>
          <a:xfrm>
            <a:off x="6510320" y="5194303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6510320" y="5672191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0.0</a:t>
            </a:r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8137239" y="5299007"/>
            <a:ext cx="761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leistung</a:t>
            </a:r>
            <a:endParaRPr lang="de-DE" sz="1400"/>
          </a:p>
        </p:txBody>
      </p:sp>
      <p:sp>
        <p:nvSpPr>
          <p:cNvPr id="28" name="Textfeld 27"/>
          <p:cNvSpPr txBox="1"/>
          <p:nvPr/>
        </p:nvSpPr>
        <p:spPr>
          <a:xfrm>
            <a:off x="6076967" y="529490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29" name="Textfeld 28"/>
          <p:cNvSpPr txBox="1"/>
          <p:nvPr/>
        </p:nvSpPr>
        <p:spPr>
          <a:xfrm>
            <a:off x="8137239" y="5752839"/>
            <a:ext cx="54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preis</a:t>
            </a:r>
            <a:endParaRPr lang="de-DE" sz="1400"/>
          </a:p>
        </p:txBody>
      </p:sp>
      <p:sp>
        <p:nvSpPr>
          <p:cNvPr id="30" name="Textfeld 29"/>
          <p:cNvSpPr txBox="1"/>
          <p:nvPr/>
        </p:nvSpPr>
        <p:spPr>
          <a:xfrm>
            <a:off x="6076967" y="5758777"/>
            <a:ext cx="521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float</a:t>
            </a:r>
            <a:endParaRPr lang="de-DE" sz="1400"/>
          </a:p>
        </p:txBody>
      </p:sp>
      <p:sp>
        <p:nvSpPr>
          <p:cNvPr id="31" name="Textfeld 30"/>
          <p:cNvSpPr txBox="1"/>
          <p:nvPr/>
        </p:nvSpPr>
        <p:spPr>
          <a:xfrm>
            <a:off x="8137239" y="6156205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56363</a:t>
            </a:r>
            <a:endParaRPr lang="de-DE" sz="1000"/>
          </a:p>
        </p:txBody>
      </p:sp>
      <p:sp>
        <p:nvSpPr>
          <p:cNvPr id="32" name="Textfeld 31"/>
          <p:cNvSpPr txBox="1"/>
          <p:nvPr/>
        </p:nvSpPr>
        <p:spPr>
          <a:xfrm>
            <a:off x="7453815" y="483076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Auto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37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381506" y="308758"/>
            <a:ext cx="2435923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Auto {</a:t>
            </a:r>
          </a:p>
          <a:p>
            <a:r>
              <a:rPr lang="de-DE" smtClean="0"/>
              <a:t>   int leistung;</a:t>
            </a:r>
          </a:p>
          <a:p>
            <a:r>
              <a:rPr lang="de-DE"/>
              <a:t> </a:t>
            </a:r>
            <a:r>
              <a:rPr lang="de-DE" smtClean="0"/>
              <a:t>  float preis;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Launcher {</a:t>
            </a:r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…main… {</a:t>
            </a:r>
          </a:p>
          <a:p>
            <a:r>
              <a:rPr lang="de-DE" smtClean="0"/>
              <a:t>         Auto a1;</a:t>
            </a:r>
          </a:p>
          <a:p>
            <a:r>
              <a:rPr lang="de-DE" smtClean="0"/>
              <a:t>         new Auto();</a:t>
            </a:r>
            <a:endParaRPr lang="de-DE"/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   a1 =</a:t>
            </a:r>
            <a:r>
              <a:rPr lang="de-DE" b="1" smtClean="0"/>
              <a:t> </a:t>
            </a:r>
            <a:r>
              <a:rPr lang="de-DE" smtClean="0"/>
              <a:t>new Auto();</a:t>
            </a:r>
          </a:p>
          <a:p>
            <a:r>
              <a:rPr lang="de-DE" b="1"/>
              <a:t> </a:t>
            </a:r>
            <a:r>
              <a:rPr lang="de-DE" b="1" smtClean="0"/>
              <a:t>        a1.leistung = 2000;</a:t>
            </a:r>
            <a:endParaRPr lang="de-DE" b="1"/>
          </a:p>
          <a:p>
            <a:r>
              <a:rPr lang="de-DE" smtClean="0"/>
              <a:t>    }</a:t>
            </a:r>
            <a:endParaRPr lang="de-DE"/>
          </a:p>
          <a:p>
            <a:endParaRPr lang="de-DE" smtClean="0"/>
          </a:p>
          <a:p>
            <a:r>
              <a:rPr lang="de-DE"/>
              <a:t>}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1757548" y="308758"/>
            <a:ext cx="0" cy="654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201881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313216" y="201881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451262" y="6270171"/>
            <a:ext cx="1223159" cy="273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56300</a:t>
            </a:r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9485" y="640242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a1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0" y="6270170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12000</a:t>
            </a:r>
            <a:endParaRPr lang="de-DE" sz="1000"/>
          </a:p>
        </p:txBody>
      </p:sp>
      <p:sp>
        <p:nvSpPr>
          <p:cNvPr id="14" name="Textfeld 13"/>
          <p:cNvSpPr txBox="1"/>
          <p:nvPr/>
        </p:nvSpPr>
        <p:spPr>
          <a:xfrm>
            <a:off x="1672625" y="6270171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12031</a:t>
            </a:r>
            <a:endParaRPr lang="de-DE" sz="1000"/>
          </a:p>
        </p:txBody>
      </p:sp>
      <p:sp>
        <p:nvSpPr>
          <p:cNvPr id="5" name="Rechteck 4"/>
          <p:cNvSpPr/>
          <p:nvPr/>
        </p:nvSpPr>
        <p:spPr>
          <a:xfrm>
            <a:off x="3313216" y="1609013"/>
            <a:ext cx="1626919" cy="96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2826679" y="1362792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77100</a:t>
            </a:r>
            <a:endParaRPr lang="de-DE" sz="1000"/>
          </a:p>
        </p:txBody>
      </p:sp>
      <p:sp>
        <p:nvSpPr>
          <p:cNvPr id="9" name="Rechteck 8"/>
          <p:cNvSpPr/>
          <p:nvPr/>
        </p:nvSpPr>
        <p:spPr>
          <a:xfrm>
            <a:off x="3313216" y="1609013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3313216" y="2086901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0.0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940135" y="1713717"/>
            <a:ext cx="761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leistung</a:t>
            </a:r>
            <a:endParaRPr lang="de-DE" sz="1400"/>
          </a:p>
        </p:txBody>
      </p:sp>
      <p:sp>
        <p:nvSpPr>
          <p:cNvPr id="17" name="Textfeld 16"/>
          <p:cNvSpPr txBox="1"/>
          <p:nvPr/>
        </p:nvSpPr>
        <p:spPr>
          <a:xfrm>
            <a:off x="2879863" y="170961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18" name="Textfeld 17"/>
          <p:cNvSpPr txBox="1"/>
          <p:nvPr/>
        </p:nvSpPr>
        <p:spPr>
          <a:xfrm>
            <a:off x="4940135" y="2167549"/>
            <a:ext cx="54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preis</a:t>
            </a:r>
            <a:endParaRPr lang="de-DE" sz="1400"/>
          </a:p>
        </p:txBody>
      </p:sp>
      <p:sp>
        <p:nvSpPr>
          <p:cNvPr id="19" name="Textfeld 18"/>
          <p:cNvSpPr txBox="1"/>
          <p:nvPr/>
        </p:nvSpPr>
        <p:spPr>
          <a:xfrm>
            <a:off x="2879863" y="2173487"/>
            <a:ext cx="521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float</a:t>
            </a:r>
            <a:endParaRPr lang="de-DE" sz="1400"/>
          </a:p>
        </p:txBody>
      </p:sp>
      <p:sp>
        <p:nvSpPr>
          <p:cNvPr id="20" name="Textfeld 19"/>
          <p:cNvSpPr txBox="1"/>
          <p:nvPr/>
        </p:nvSpPr>
        <p:spPr>
          <a:xfrm>
            <a:off x="4940135" y="2570915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77163</a:t>
            </a:r>
            <a:endParaRPr lang="de-DE" sz="1000"/>
          </a:p>
        </p:txBody>
      </p:sp>
      <p:sp>
        <p:nvSpPr>
          <p:cNvPr id="21" name="Textfeld 20"/>
          <p:cNvSpPr txBox="1"/>
          <p:nvPr/>
        </p:nvSpPr>
        <p:spPr>
          <a:xfrm>
            <a:off x="3313216" y="3823855"/>
            <a:ext cx="4786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Das Objekt wird gesucht, auf das die Referenz a1</a:t>
            </a:r>
          </a:p>
          <a:p>
            <a:r>
              <a:rPr lang="de-DE" smtClean="0"/>
              <a:t>verweist, und seine Unterspeicherstelle ‚leistung‘</a:t>
            </a:r>
          </a:p>
          <a:p>
            <a:r>
              <a:rPr lang="de-DE" smtClean="0"/>
              <a:t>wird überschrieben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4256711" y="124547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Auto</a:t>
            </a:r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6510320" y="5194303"/>
            <a:ext cx="1626919" cy="96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6023783" y="4948082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56300</a:t>
            </a:r>
            <a:endParaRPr lang="de-DE" sz="1000"/>
          </a:p>
        </p:txBody>
      </p:sp>
      <p:sp>
        <p:nvSpPr>
          <p:cNvPr id="25" name="Rechteck 24"/>
          <p:cNvSpPr/>
          <p:nvPr/>
        </p:nvSpPr>
        <p:spPr>
          <a:xfrm>
            <a:off x="6510320" y="5194303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rgbClr val="FF0000"/>
                </a:solidFill>
              </a:rPr>
              <a:t>2000</a:t>
            </a:r>
            <a:endParaRPr lang="de-DE">
              <a:solidFill>
                <a:srgbClr val="FF0000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6510320" y="5672191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0.0</a:t>
            </a:r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8137239" y="5299007"/>
            <a:ext cx="761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leistung</a:t>
            </a:r>
            <a:endParaRPr lang="de-DE" sz="1400"/>
          </a:p>
        </p:txBody>
      </p:sp>
      <p:sp>
        <p:nvSpPr>
          <p:cNvPr id="28" name="Textfeld 27"/>
          <p:cNvSpPr txBox="1"/>
          <p:nvPr/>
        </p:nvSpPr>
        <p:spPr>
          <a:xfrm>
            <a:off x="6076967" y="529490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29" name="Textfeld 28"/>
          <p:cNvSpPr txBox="1"/>
          <p:nvPr/>
        </p:nvSpPr>
        <p:spPr>
          <a:xfrm>
            <a:off x="8137239" y="5752839"/>
            <a:ext cx="54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preis</a:t>
            </a:r>
            <a:endParaRPr lang="de-DE" sz="1400"/>
          </a:p>
        </p:txBody>
      </p:sp>
      <p:sp>
        <p:nvSpPr>
          <p:cNvPr id="30" name="Textfeld 29"/>
          <p:cNvSpPr txBox="1"/>
          <p:nvPr/>
        </p:nvSpPr>
        <p:spPr>
          <a:xfrm>
            <a:off x="6076967" y="5758777"/>
            <a:ext cx="521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float</a:t>
            </a:r>
            <a:endParaRPr lang="de-DE" sz="1400"/>
          </a:p>
        </p:txBody>
      </p:sp>
      <p:sp>
        <p:nvSpPr>
          <p:cNvPr id="31" name="Textfeld 30"/>
          <p:cNvSpPr txBox="1"/>
          <p:nvPr/>
        </p:nvSpPr>
        <p:spPr>
          <a:xfrm>
            <a:off x="8137239" y="6156205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56363</a:t>
            </a:r>
            <a:endParaRPr lang="de-DE" sz="1000"/>
          </a:p>
        </p:txBody>
      </p:sp>
      <p:sp>
        <p:nvSpPr>
          <p:cNvPr id="32" name="Textfeld 31"/>
          <p:cNvSpPr txBox="1"/>
          <p:nvPr/>
        </p:nvSpPr>
        <p:spPr>
          <a:xfrm>
            <a:off x="7453815" y="483076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Auto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911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381506" y="308758"/>
            <a:ext cx="2435923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Auto {</a:t>
            </a:r>
          </a:p>
          <a:p>
            <a:r>
              <a:rPr lang="de-DE" smtClean="0"/>
              <a:t>   int leistung;</a:t>
            </a:r>
          </a:p>
          <a:p>
            <a:r>
              <a:rPr lang="de-DE"/>
              <a:t> </a:t>
            </a:r>
            <a:r>
              <a:rPr lang="de-DE" smtClean="0"/>
              <a:t>  float preis;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Launcher {</a:t>
            </a:r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…main… {</a:t>
            </a:r>
          </a:p>
          <a:p>
            <a:r>
              <a:rPr lang="de-DE" smtClean="0"/>
              <a:t>         Auto a1;</a:t>
            </a:r>
          </a:p>
          <a:p>
            <a:r>
              <a:rPr lang="de-DE" smtClean="0"/>
              <a:t>         new Auto();</a:t>
            </a:r>
            <a:endParaRPr lang="de-DE"/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   a1 =</a:t>
            </a:r>
            <a:r>
              <a:rPr lang="de-DE" b="1" smtClean="0"/>
              <a:t> </a:t>
            </a:r>
            <a:r>
              <a:rPr lang="de-DE" smtClean="0"/>
              <a:t>new Auto();</a:t>
            </a:r>
          </a:p>
          <a:p>
            <a:r>
              <a:rPr lang="de-DE"/>
              <a:t> </a:t>
            </a:r>
            <a:r>
              <a:rPr lang="de-DE" smtClean="0"/>
              <a:t>        a1.leistung = 2000;</a:t>
            </a:r>
            <a:endParaRPr lang="de-DE"/>
          </a:p>
          <a:p>
            <a:r>
              <a:rPr lang="de-DE" smtClean="0"/>
              <a:t>    }</a:t>
            </a:r>
            <a:endParaRPr lang="de-DE"/>
          </a:p>
          <a:p>
            <a:endParaRPr lang="de-DE" smtClean="0"/>
          </a:p>
          <a:p>
            <a:r>
              <a:rPr lang="de-DE"/>
              <a:t>}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1757548" y="308758"/>
            <a:ext cx="0" cy="654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201881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313216" y="201881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9485" y="640242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a1</a:t>
            </a: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313216" y="1609013"/>
            <a:ext cx="1626919" cy="96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313216" y="1609013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3313216" y="2086901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0.0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940135" y="1713717"/>
            <a:ext cx="761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leistung</a:t>
            </a:r>
            <a:endParaRPr lang="de-DE" sz="1400"/>
          </a:p>
        </p:txBody>
      </p:sp>
      <p:sp>
        <p:nvSpPr>
          <p:cNvPr id="17" name="Textfeld 16"/>
          <p:cNvSpPr txBox="1"/>
          <p:nvPr/>
        </p:nvSpPr>
        <p:spPr>
          <a:xfrm>
            <a:off x="2879863" y="170961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18" name="Textfeld 17"/>
          <p:cNvSpPr txBox="1"/>
          <p:nvPr/>
        </p:nvSpPr>
        <p:spPr>
          <a:xfrm>
            <a:off x="4940135" y="2167549"/>
            <a:ext cx="54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preis</a:t>
            </a:r>
            <a:endParaRPr lang="de-DE" sz="1400"/>
          </a:p>
        </p:txBody>
      </p:sp>
      <p:sp>
        <p:nvSpPr>
          <p:cNvPr id="19" name="Textfeld 18"/>
          <p:cNvSpPr txBox="1"/>
          <p:nvPr/>
        </p:nvSpPr>
        <p:spPr>
          <a:xfrm>
            <a:off x="2879863" y="2173487"/>
            <a:ext cx="521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float</a:t>
            </a:r>
            <a:endParaRPr lang="de-DE" sz="1400"/>
          </a:p>
        </p:txBody>
      </p:sp>
      <p:sp>
        <p:nvSpPr>
          <p:cNvPr id="21" name="Textfeld 20"/>
          <p:cNvSpPr txBox="1"/>
          <p:nvPr/>
        </p:nvSpPr>
        <p:spPr>
          <a:xfrm>
            <a:off x="1115630" y="3260213"/>
            <a:ext cx="508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Im weiteren werden vereinfachte Bilder präsentiert</a:t>
            </a:r>
          </a:p>
          <a:p>
            <a:r>
              <a:rPr lang="de-DE" b="1" smtClean="0"/>
              <a:t>(ohne Speicheradressen)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4256711" y="124547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Auto</a:t>
            </a:r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6510320" y="5194303"/>
            <a:ext cx="1626919" cy="96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6510320" y="5194303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2000</a:t>
            </a:r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6510320" y="5672191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0.0</a:t>
            </a:r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8137239" y="5299007"/>
            <a:ext cx="761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leistung</a:t>
            </a:r>
            <a:endParaRPr lang="de-DE" sz="1400"/>
          </a:p>
        </p:txBody>
      </p:sp>
      <p:sp>
        <p:nvSpPr>
          <p:cNvPr id="28" name="Textfeld 27"/>
          <p:cNvSpPr txBox="1"/>
          <p:nvPr/>
        </p:nvSpPr>
        <p:spPr>
          <a:xfrm>
            <a:off x="6076967" y="529490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29" name="Textfeld 28"/>
          <p:cNvSpPr txBox="1"/>
          <p:nvPr/>
        </p:nvSpPr>
        <p:spPr>
          <a:xfrm>
            <a:off x="8137239" y="5752839"/>
            <a:ext cx="54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preis</a:t>
            </a:r>
            <a:endParaRPr lang="de-DE" sz="1400"/>
          </a:p>
        </p:txBody>
      </p:sp>
      <p:sp>
        <p:nvSpPr>
          <p:cNvPr id="30" name="Textfeld 29"/>
          <p:cNvSpPr txBox="1"/>
          <p:nvPr/>
        </p:nvSpPr>
        <p:spPr>
          <a:xfrm>
            <a:off x="6076967" y="5758777"/>
            <a:ext cx="521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float</a:t>
            </a:r>
            <a:endParaRPr lang="de-DE" sz="1400"/>
          </a:p>
        </p:txBody>
      </p:sp>
      <p:sp>
        <p:nvSpPr>
          <p:cNvPr id="32" name="Textfeld 31"/>
          <p:cNvSpPr txBox="1"/>
          <p:nvPr/>
        </p:nvSpPr>
        <p:spPr>
          <a:xfrm>
            <a:off x="7453815" y="483076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Auto</a:t>
            </a:r>
            <a:endParaRPr lang="de-DE"/>
          </a:p>
        </p:txBody>
      </p:sp>
      <p:cxnSp>
        <p:nvCxnSpPr>
          <p:cNvPr id="12" name="Gerade Verbindung mit Pfeil 11"/>
          <p:cNvCxnSpPr>
            <a:stCxn id="3" idx="3"/>
          </p:cNvCxnSpPr>
          <p:nvPr/>
        </p:nvCxnSpPr>
        <p:spPr>
          <a:xfrm flipV="1">
            <a:off x="431777" y="5602681"/>
            <a:ext cx="6078543" cy="98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505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Noch ein Beispiel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Referenz an eine Methode als Argument übergeben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926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588333" y="273132"/>
            <a:ext cx="4291752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Planet {</a:t>
            </a:r>
          </a:p>
          <a:p>
            <a:r>
              <a:rPr lang="de-DE" smtClean="0"/>
              <a:t>   int x, y;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Launcher {</a:t>
            </a:r>
          </a:p>
          <a:p>
            <a:r>
              <a:rPr lang="de-DE" smtClean="0"/>
              <a:t>   …main… {</a:t>
            </a:r>
          </a:p>
          <a:p>
            <a:r>
              <a:rPr lang="de-DE" smtClean="0"/>
              <a:t>      </a:t>
            </a:r>
            <a:r>
              <a:rPr lang="de-DE" b="1" smtClean="0"/>
              <a:t>Planet erde = new Planet()</a:t>
            </a:r>
            <a:r>
              <a:rPr lang="de-DE" smtClean="0"/>
              <a:t>;</a:t>
            </a:r>
          </a:p>
          <a:p>
            <a:r>
              <a:rPr lang="de-DE"/>
              <a:t> </a:t>
            </a:r>
            <a:r>
              <a:rPr lang="de-DE" smtClean="0"/>
              <a:t>     System.out.println(erde.x + „ “ + erde.y);</a:t>
            </a:r>
            <a:endParaRPr lang="de-DE"/>
          </a:p>
          <a:p>
            <a:r>
              <a:rPr lang="de-DE" smtClean="0"/>
              <a:t>      bewegen(erde);</a:t>
            </a:r>
          </a:p>
          <a:p>
            <a:r>
              <a:rPr lang="de-DE" smtClean="0"/>
              <a:t>      </a:t>
            </a:r>
            <a:r>
              <a:rPr lang="de-DE"/>
              <a:t>System.out.println(erde.x + „ “ + erde.y);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}</a:t>
            </a:r>
          </a:p>
          <a:p>
            <a:endParaRPr lang="de-DE"/>
          </a:p>
          <a:p>
            <a:r>
              <a:rPr lang="de-DE" smtClean="0"/>
              <a:t>    static void bewegen(Planet p) {</a:t>
            </a:r>
          </a:p>
          <a:p>
            <a:r>
              <a:rPr lang="de-DE" smtClean="0"/>
              <a:t>         p.x = 12;</a:t>
            </a:r>
          </a:p>
          <a:p>
            <a:r>
              <a:rPr lang="de-DE"/>
              <a:t> </a:t>
            </a:r>
            <a:r>
              <a:rPr lang="de-DE" smtClean="0"/>
              <a:t>        p.y = 13;</a:t>
            </a:r>
            <a:endParaRPr lang="de-DE"/>
          </a:p>
          <a:p>
            <a:r>
              <a:rPr lang="de-DE" smtClean="0"/>
              <a:t>    }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>
            <a:off x="1888177" y="273132"/>
            <a:ext cx="23751" cy="646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534390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910418" y="534390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17516" y="6234545"/>
            <a:ext cx="1104405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1b2c3d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0" y="6234545"/>
            <a:ext cx="61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erde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336966" y="2612571"/>
            <a:ext cx="1911928" cy="100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420094" y="2719449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3420094" y="3099460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405745" y="2149434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Planet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084229" y="2752681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076615" y="3097066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5185510" y="272773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5185510" y="311013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y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2819281" y="236199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1b2c3d</a:t>
            </a:r>
            <a:endParaRPr lang="de-DE" sz="1200"/>
          </a:p>
        </p:txBody>
      </p:sp>
      <p:cxnSp>
        <p:nvCxnSpPr>
          <p:cNvPr id="21" name="Gerade Verbindung mit Pfeil 20"/>
          <p:cNvCxnSpPr>
            <a:stCxn id="10" idx="0"/>
          </p:cNvCxnSpPr>
          <p:nvPr/>
        </p:nvCxnSpPr>
        <p:spPr>
          <a:xfrm flipV="1">
            <a:off x="307168" y="3621974"/>
            <a:ext cx="3029798" cy="2612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01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2025</Words>
  <Application>Microsoft Office PowerPoint</Application>
  <PresentationFormat>Breitbild</PresentationFormat>
  <Paragraphs>829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Noch ein Beispiel</vt:lpstr>
      <vt:lpstr>PowerPoint-Präsentation</vt:lpstr>
      <vt:lpstr>PowerPoint-Präsentation</vt:lpstr>
      <vt:lpstr>PowerPoint-Präsentation</vt:lpstr>
      <vt:lpstr>PowerPoint-Präsentation</vt:lpstr>
      <vt:lpstr>Noch ein Bsp.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Noch ein Bsp.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Andreas</cp:lastModifiedBy>
  <cp:revision>22</cp:revision>
  <dcterms:created xsi:type="dcterms:W3CDTF">2019-09-23T10:14:16Z</dcterms:created>
  <dcterms:modified xsi:type="dcterms:W3CDTF">2019-09-24T08:13:07Z</dcterms:modified>
</cp:coreProperties>
</file>