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0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76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3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50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62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4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3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7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2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08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4D83-49F6-4418-8337-7D7D0111BD6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46D7-0D08-4F79-B74E-6E3AC463A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5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146474" y="0"/>
            <a:ext cx="38299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  <a:p>
            <a:r>
              <a:rPr lang="de-DE" err="1"/>
              <a:t>class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 { </a:t>
            </a:r>
            <a:endParaRPr lang="de-DE" smtClean="0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Short </a:t>
            </a:r>
            <a:r>
              <a:rPr lang="de-DE" err="1"/>
              <a:t>story</a:t>
            </a:r>
            <a:r>
              <a:rPr lang="de-DE"/>
              <a:t> = 200;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err="1"/>
              <a:t>go</a:t>
            </a:r>
            <a:r>
              <a:rPr lang="de-DE"/>
              <a:t>(</a:t>
            </a:r>
            <a:r>
              <a:rPr lang="de-DE" err="1"/>
              <a:t>CardBoard</a:t>
            </a:r>
            <a:r>
              <a:rPr lang="de-DE"/>
              <a:t> </a:t>
            </a:r>
            <a:r>
              <a:rPr lang="de-DE" err="1"/>
              <a:t>cb</a:t>
            </a:r>
            <a:r>
              <a:rPr lang="de-DE"/>
              <a:t>) {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cb</a:t>
            </a:r>
            <a:r>
              <a:rPr lang="de-DE" smtClean="0"/>
              <a:t>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return</a:t>
            </a:r>
            <a:r>
              <a:rPr lang="de-DE" smtClean="0"/>
              <a:t> </a:t>
            </a:r>
            <a:r>
              <a:rPr lang="de-DE" err="1"/>
              <a:t>cb</a:t>
            </a:r>
            <a:r>
              <a:rPr lang="de-DE"/>
              <a:t>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} </a:t>
            </a:r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public</a:t>
            </a:r>
            <a:r>
              <a:rPr lang="de-DE" smtClean="0"/>
              <a:t> </a:t>
            </a: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void</a:t>
            </a:r>
            <a:r>
              <a:rPr lang="de-DE"/>
              <a:t> </a:t>
            </a:r>
            <a:r>
              <a:rPr lang="de-DE" err="1"/>
              <a:t>main</a:t>
            </a:r>
            <a:r>
              <a:rPr lang="de-DE"/>
              <a:t>(String[] </a:t>
            </a:r>
            <a:r>
              <a:rPr lang="de-DE" err="1"/>
              <a:t>args</a:t>
            </a:r>
            <a:r>
              <a:rPr lang="de-DE"/>
              <a:t>) </a:t>
            </a:r>
            <a:r>
              <a:rPr lang="de-DE" smtClean="0"/>
              <a:t>{ 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b="1" err="1" smtClean="0"/>
              <a:t>CardBoard</a:t>
            </a:r>
            <a:r>
              <a:rPr lang="de-DE" b="1" smtClean="0"/>
              <a:t> </a:t>
            </a:r>
            <a:r>
              <a:rPr lang="de-DE" b="1"/>
              <a:t>c1 </a:t>
            </a:r>
            <a:r>
              <a:rPr lang="de-DE"/>
              <a:t>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c2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c3 = c1.go(c2);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c1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// </a:t>
            </a:r>
            <a:r>
              <a:rPr lang="de-DE"/>
              <a:t>do </a:t>
            </a:r>
            <a:r>
              <a:rPr lang="de-DE" err="1" smtClean="0"/>
              <a:t>Stuff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} </a:t>
            </a:r>
          </a:p>
          <a:p>
            <a:r>
              <a:rPr lang="de-DE" smtClean="0"/>
              <a:t>} 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134" y="237507"/>
            <a:ext cx="42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When // do Stuff is reached, how many </a:t>
            </a:r>
          </a:p>
          <a:p>
            <a:r>
              <a:rPr lang="en-US" b="1" smtClean="0"/>
              <a:t>objects are eligible for garbage collection? </a:t>
            </a:r>
            <a:endParaRPr lang="de-DE" b="1" smtClean="0"/>
          </a:p>
          <a:p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508166" y="1022476"/>
            <a:ext cx="23751" cy="56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7506" y="97617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10099" y="1022476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1262" y="6305797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146474" y="0"/>
            <a:ext cx="38299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  <a:p>
            <a:r>
              <a:rPr lang="de-DE" err="1"/>
              <a:t>class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 { </a:t>
            </a:r>
            <a:endParaRPr lang="de-DE" smtClean="0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b="1" smtClean="0"/>
              <a:t>Short </a:t>
            </a:r>
            <a:r>
              <a:rPr lang="de-DE" b="1" err="1"/>
              <a:t>story</a:t>
            </a:r>
            <a:r>
              <a:rPr lang="de-DE" b="1"/>
              <a:t> = 200; 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err="1"/>
              <a:t>go</a:t>
            </a:r>
            <a:r>
              <a:rPr lang="de-DE"/>
              <a:t>(</a:t>
            </a:r>
            <a:r>
              <a:rPr lang="de-DE" err="1"/>
              <a:t>CardBoard</a:t>
            </a:r>
            <a:r>
              <a:rPr lang="de-DE"/>
              <a:t> </a:t>
            </a:r>
            <a:r>
              <a:rPr lang="de-DE" err="1"/>
              <a:t>cb</a:t>
            </a:r>
            <a:r>
              <a:rPr lang="de-DE"/>
              <a:t>) {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cb</a:t>
            </a:r>
            <a:r>
              <a:rPr lang="de-DE" smtClean="0"/>
              <a:t>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return</a:t>
            </a:r>
            <a:r>
              <a:rPr lang="de-DE" smtClean="0"/>
              <a:t> </a:t>
            </a:r>
            <a:r>
              <a:rPr lang="de-DE" err="1"/>
              <a:t>cb</a:t>
            </a:r>
            <a:r>
              <a:rPr lang="de-DE"/>
              <a:t>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} </a:t>
            </a:r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public</a:t>
            </a:r>
            <a:r>
              <a:rPr lang="de-DE" smtClean="0"/>
              <a:t> </a:t>
            </a: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void</a:t>
            </a:r>
            <a:r>
              <a:rPr lang="de-DE"/>
              <a:t> </a:t>
            </a:r>
            <a:r>
              <a:rPr lang="de-DE" err="1"/>
              <a:t>main</a:t>
            </a:r>
            <a:r>
              <a:rPr lang="de-DE"/>
              <a:t>(String[] </a:t>
            </a:r>
            <a:r>
              <a:rPr lang="de-DE" err="1"/>
              <a:t>args</a:t>
            </a:r>
            <a:r>
              <a:rPr lang="de-DE"/>
              <a:t>) </a:t>
            </a:r>
            <a:r>
              <a:rPr lang="de-DE" smtClean="0"/>
              <a:t>{ 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b="1"/>
              <a:t>c1 </a:t>
            </a:r>
            <a:r>
              <a:rPr lang="de-DE"/>
              <a:t>= </a:t>
            </a:r>
            <a:r>
              <a:rPr lang="de-DE" b="1" err="1"/>
              <a:t>new</a:t>
            </a:r>
            <a:r>
              <a:rPr lang="de-DE" b="1"/>
              <a:t> </a:t>
            </a:r>
            <a:r>
              <a:rPr lang="de-DE" b="1" err="1"/>
              <a:t>CardBoard</a:t>
            </a:r>
            <a:r>
              <a:rPr lang="de-DE" b="1"/>
              <a:t>(); 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c2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c3 = c1.go(c2);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c1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// </a:t>
            </a:r>
            <a:r>
              <a:rPr lang="de-DE"/>
              <a:t>do </a:t>
            </a:r>
            <a:r>
              <a:rPr lang="de-DE" err="1" smtClean="0"/>
              <a:t>Stuff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} </a:t>
            </a:r>
          </a:p>
          <a:p>
            <a:r>
              <a:rPr lang="de-DE" smtClean="0"/>
              <a:t>} 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134" y="237507"/>
            <a:ext cx="42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When // do Stuff is reached, how many </a:t>
            </a:r>
          </a:p>
          <a:p>
            <a:r>
              <a:rPr lang="en-US" b="1" smtClean="0"/>
              <a:t>objects are eligible for garbage collection? </a:t>
            </a:r>
            <a:endParaRPr lang="de-DE" b="1" smtClean="0"/>
          </a:p>
          <a:p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508166" y="1022476"/>
            <a:ext cx="23751" cy="56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7506" y="97617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10099" y="1022476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1262" y="6305797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c1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5035626" y="514506"/>
            <a:ext cx="269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Zuweisung im Konstruktor:</a:t>
            </a:r>
            <a:endParaRPr lang="de-DE" i="1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7564582" y="699172"/>
            <a:ext cx="185255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921330" y="5783283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019798" y="5593278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842659" y="5747657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042068" y="5593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17" name="Gerade Verbindung mit Pfeil 16"/>
          <p:cNvCxnSpPr>
            <a:endCxn id="14" idx="1"/>
          </p:cNvCxnSpPr>
          <p:nvPr/>
        </p:nvCxnSpPr>
        <p:spPr>
          <a:xfrm flipV="1">
            <a:off x="4019798" y="6026727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2" idx="3"/>
            <a:endCxn id="11" idx="1"/>
          </p:cNvCxnSpPr>
          <p:nvPr/>
        </p:nvCxnSpPr>
        <p:spPr>
          <a:xfrm flipV="1">
            <a:off x="914400" y="6044540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5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146474" y="0"/>
            <a:ext cx="38299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  <a:p>
            <a:r>
              <a:rPr lang="de-DE" err="1"/>
              <a:t>class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 { </a:t>
            </a:r>
            <a:endParaRPr lang="de-DE" smtClean="0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b="1" smtClean="0"/>
              <a:t>Short </a:t>
            </a:r>
            <a:r>
              <a:rPr lang="de-DE" b="1" err="1"/>
              <a:t>story</a:t>
            </a:r>
            <a:r>
              <a:rPr lang="de-DE" b="1"/>
              <a:t> = 200; 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err="1"/>
              <a:t>go</a:t>
            </a:r>
            <a:r>
              <a:rPr lang="de-DE"/>
              <a:t>(</a:t>
            </a:r>
            <a:r>
              <a:rPr lang="de-DE" err="1"/>
              <a:t>CardBoard</a:t>
            </a:r>
            <a:r>
              <a:rPr lang="de-DE"/>
              <a:t> </a:t>
            </a:r>
            <a:r>
              <a:rPr lang="de-DE" err="1"/>
              <a:t>cb</a:t>
            </a:r>
            <a:r>
              <a:rPr lang="de-DE"/>
              <a:t>) {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cb</a:t>
            </a:r>
            <a:r>
              <a:rPr lang="de-DE" smtClean="0"/>
              <a:t>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return</a:t>
            </a:r>
            <a:r>
              <a:rPr lang="de-DE" smtClean="0"/>
              <a:t> </a:t>
            </a:r>
            <a:r>
              <a:rPr lang="de-DE" err="1"/>
              <a:t>cb</a:t>
            </a:r>
            <a:r>
              <a:rPr lang="de-DE"/>
              <a:t>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} </a:t>
            </a:r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public</a:t>
            </a:r>
            <a:r>
              <a:rPr lang="de-DE" smtClean="0"/>
              <a:t> </a:t>
            </a: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void</a:t>
            </a:r>
            <a:r>
              <a:rPr lang="de-DE"/>
              <a:t> </a:t>
            </a:r>
            <a:r>
              <a:rPr lang="de-DE" err="1"/>
              <a:t>main</a:t>
            </a:r>
            <a:r>
              <a:rPr lang="de-DE"/>
              <a:t>(String[] </a:t>
            </a:r>
            <a:r>
              <a:rPr lang="de-DE" err="1"/>
              <a:t>args</a:t>
            </a:r>
            <a:r>
              <a:rPr lang="de-DE"/>
              <a:t>) </a:t>
            </a:r>
            <a:r>
              <a:rPr lang="de-DE" smtClean="0"/>
              <a:t>{ 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c1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 </a:t>
            </a:r>
            <a:r>
              <a:rPr lang="de-DE" b="1" err="1" smtClean="0"/>
              <a:t>CardBoard</a:t>
            </a:r>
            <a:r>
              <a:rPr lang="de-DE" b="1" smtClean="0"/>
              <a:t> </a:t>
            </a:r>
            <a:r>
              <a:rPr lang="de-DE" b="1"/>
              <a:t>c2 = </a:t>
            </a:r>
            <a:r>
              <a:rPr lang="de-DE" b="1" err="1"/>
              <a:t>new</a:t>
            </a:r>
            <a:r>
              <a:rPr lang="de-DE" b="1"/>
              <a:t> </a:t>
            </a:r>
            <a:r>
              <a:rPr lang="de-DE" b="1" err="1"/>
              <a:t>CardBoard</a:t>
            </a:r>
            <a:r>
              <a:rPr lang="de-DE" b="1"/>
              <a:t>(); 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c3 = c1.go(c2);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c1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// </a:t>
            </a:r>
            <a:r>
              <a:rPr lang="de-DE"/>
              <a:t>do </a:t>
            </a:r>
            <a:r>
              <a:rPr lang="de-DE" err="1" smtClean="0"/>
              <a:t>Stuff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} </a:t>
            </a:r>
          </a:p>
          <a:p>
            <a:r>
              <a:rPr lang="de-DE" smtClean="0"/>
              <a:t>} 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134" y="237507"/>
            <a:ext cx="42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When // do Stuff is reached, how many </a:t>
            </a:r>
          </a:p>
          <a:p>
            <a:r>
              <a:rPr lang="en-US" b="1" smtClean="0"/>
              <a:t>objects are eligible for garbage collection? </a:t>
            </a:r>
            <a:endParaRPr lang="de-DE" b="1" smtClean="0"/>
          </a:p>
          <a:p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508166" y="1022476"/>
            <a:ext cx="23751" cy="56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7506" y="97617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10099" y="1022476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1262" y="6305797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c1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5035626" y="514506"/>
            <a:ext cx="269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Zuweisung im Konstruktor:</a:t>
            </a:r>
            <a:endParaRPr lang="de-DE" i="1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7564582" y="699172"/>
            <a:ext cx="185255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921330" y="5783283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019798" y="5593278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842659" y="5747657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042068" y="5593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17" name="Gerade Verbindung mit Pfeil 16"/>
          <p:cNvCxnSpPr>
            <a:endCxn id="14" idx="1"/>
          </p:cNvCxnSpPr>
          <p:nvPr/>
        </p:nvCxnSpPr>
        <p:spPr>
          <a:xfrm flipV="1">
            <a:off x="4019798" y="6026727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2" idx="3"/>
            <a:endCxn id="11" idx="1"/>
          </p:cNvCxnSpPr>
          <p:nvPr/>
        </p:nvCxnSpPr>
        <p:spPr>
          <a:xfrm flipV="1">
            <a:off x="914400" y="6044540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092" y="4444915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c2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898160" y="3922401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96628" y="3732396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819489" y="3886775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018898" y="37323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23" name="Gerade Verbindung mit Pfeil 22"/>
          <p:cNvCxnSpPr>
            <a:endCxn id="21" idx="1"/>
          </p:cNvCxnSpPr>
          <p:nvPr/>
        </p:nvCxnSpPr>
        <p:spPr>
          <a:xfrm flipV="1">
            <a:off x="3996628" y="4165845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6" idx="3"/>
            <a:endCxn id="18" idx="1"/>
          </p:cNvCxnSpPr>
          <p:nvPr/>
        </p:nvCxnSpPr>
        <p:spPr>
          <a:xfrm flipV="1">
            <a:off x="891230" y="4183658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4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146474" y="0"/>
            <a:ext cx="38299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  <a:p>
            <a:r>
              <a:rPr lang="de-DE" err="1"/>
              <a:t>class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 { </a:t>
            </a:r>
            <a:endParaRPr lang="de-DE" smtClean="0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Short </a:t>
            </a:r>
            <a:r>
              <a:rPr lang="de-DE" err="1"/>
              <a:t>story</a:t>
            </a:r>
            <a:r>
              <a:rPr lang="de-DE"/>
              <a:t> = 200;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err="1"/>
              <a:t>go</a:t>
            </a:r>
            <a:r>
              <a:rPr lang="de-DE"/>
              <a:t>(</a:t>
            </a:r>
            <a:r>
              <a:rPr lang="de-DE" b="1" err="1"/>
              <a:t>CardBoard</a:t>
            </a:r>
            <a:r>
              <a:rPr lang="de-DE" b="1"/>
              <a:t> </a:t>
            </a:r>
            <a:r>
              <a:rPr lang="de-DE" b="1" err="1"/>
              <a:t>cb</a:t>
            </a:r>
            <a:r>
              <a:rPr lang="de-DE"/>
              <a:t>) {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cb</a:t>
            </a:r>
            <a:r>
              <a:rPr lang="de-DE" smtClean="0"/>
              <a:t>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return</a:t>
            </a:r>
            <a:r>
              <a:rPr lang="de-DE" smtClean="0"/>
              <a:t> </a:t>
            </a:r>
            <a:r>
              <a:rPr lang="de-DE" err="1"/>
              <a:t>cb</a:t>
            </a:r>
            <a:r>
              <a:rPr lang="de-DE"/>
              <a:t>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} </a:t>
            </a:r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public</a:t>
            </a:r>
            <a:r>
              <a:rPr lang="de-DE" smtClean="0"/>
              <a:t> </a:t>
            </a: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void</a:t>
            </a:r>
            <a:r>
              <a:rPr lang="de-DE"/>
              <a:t> </a:t>
            </a:r>
            <a:r>
              <a:rPr lang="de-DE" err="1"/>
              <a:t>main</a:t>
            </a:r>
            <a:r>
              <a:rPr lang="de-DE"/>
              <a:t>(String[] </a:t>
            </a:r>
            <a:r>
              <a:rPr lang="de-DE" err="1"/>
              <a:t>args</a:t>
            </a:r>
            <a:r>
              <a:rPr lang="de-DE"/>
              <a:t>) </a:t>
            </a:r>
            <a:r>
              <a:rPr lang="de-DE" smtClean="0"/>
              <a:t>{ 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c1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c2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c3 = </a:t>
            </a:r>
            <a:r>
              <a:rPr lang="de-DE" b="1"/>
              <a:t>c1.go(c2);</a:t>
            </a:r>
            <a:r>
              <a:rPr lang="de-DE"/>
              <a:t>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c1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// </a:t>
            </a:r>
            <a:r>
              <a:rPr lang="de-DE"/>
              <a:t>do </a:t>
            </a:r>
            <a:r>
              <a:rPr lang="de-DE" err="1" smtClean="0"/>
              <a:t>Stuff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} </a:t>
            </a:r>
          </a:p>
          <a:p>
            <a:r>
              <a:rPr lang="de-DE" smtClean="0"/>
              <a:t>} 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134" y="237507"/>
            <a:ext cx="42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When // do Stuff is reached, how many </a:t>
            </a:r>
          </a:p>
          <a:p>
            <a:r>
              <a:rPr lang="en-US" b="1" smtClean="0"/>
              <a:t>objects are eligible for garbage collection? </a:t>
            </a:r>
            <a:endParaRPr lang="de-DE" b="1" smtClean="0"/>
          </a:p>
          <a:p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508166" y="1022476"/>
            <a:ext cx="23751" cy="56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7506" y="97617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10099" y="1022476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1262" y="6305797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21330" y="5783283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019798" y="5593278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842659" y="5747657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042068" y="5593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17" name="Gerade Verbindung mit Pfeil 16"/>
          <p:cNvCxnSpPr>
            <a:endCxn id="14" idx="1"/>
          </p:cNvCxnSpPr>
          <p:nvPr/>
        </p:nvCxnSpPr>
        <p:spPr>
          <a:xfrm flipV="1">
            <a:off x="4019798" y="6026727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2" idx="3"/>
            <a:endCxn id="11" idx="1"/>
          </p:cNvCxnSpPr>
          <p:nvPr/>
        </p:nvCxnSpPr>
        <p:spPr>
          <a:xfrm flipV="1">
            <a:off x="914400" y="6044540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092" y="4444915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c2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898160" y="3922401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96628" y="3732396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819489" y="3886775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018898" y="37323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23" name="Gerade Verbindung mit Pfeil 22"/>
          <p:cNvCxnSpPr>
            <a:endCxn id="21" idx="1"/>
          </p:cNvCxnSpPr>
          <p:nvPr/>
        </p:nvCxnSpPr>
        <p:spPr>
          <a:xfrm flipV="1">
            <a:off x="3996628" y="4165845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6" idx="3"/>
            <a:endCxn id="18" idx="1"/>
          </p:cNvCxnSpPr>
          <p:nvPr/>
        </p:nvCxnSpPr>
        <p:spPr>
          <a:xfrm flipV="1">
            <a:off x="891230" y="4183658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28092" y="2837053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c3</a:t>
            </a:r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10711543" y="1391808"/>
            <a:ext cx="59376" cy="18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28091" y="200780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cb</a:t>
            </a:r>
            <a:endParaRPr lang="de-DE"/>
          </a:p>
        </p:txBody>
      </p:sp>
      <p:cxnSp>
        <p:nvCxnSpPr>
          <p:cNvPr id="28" name="Gerade Verbindung mit Pfeil 27"/>
          <p:cNvCxnSpPr>
            <a:stCxn id="26" idx="3"/>
            <a:endCxn id="18" idx="1"/>
          </p:cNvCxnSpPr>
          <p:nvPr/>
        </p:nvCxnSpPr>
        <p:spPr>
          <a:xfrm>
            <a:off x="832369" y="2192470"/>
            <a:ext cx="2065791" cy="199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4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146474" y="0"/>
            <a:ext cx="38299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  <a:p>
            <a:r>
              <a:rPr lang="de-DE" err="1"/>
              <a:t>class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 { </a:t>
            </a:r>
            <a:endParaRPr lang="de-DE" smtClean="0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Short </a:t>
            </a:r>
            <a:r>
              <a:rPr lang="de-DE" err="1"/>
              <a:t>story</a:t>
            </a:r>
            <a:r>
              <a:rPr lang="de-DE"/>
              <a:t> = 200;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err="1"/>
              <a:t>go</a:t>
            </a:r>
            <a:r>
              <a:rPr lang="de-DE"/>
              <a:t>(</a:t>
            </a:r>
            <a:r>
              <a:rPr lang="de-DE" err="1"/>
              <a:t>CardBoard</a:t>
            </a:r>
            <a:r>
              <a:rPr lang="de-DE"/>
              <a:t> </a:t>
            </a:r>
            <a:r>
              <a:rPr lang="de-DE" err="1"/>
              <a:t>cb</a:t>
            </a:r>
            <a:r>
              <a:rPr lang="de-DE"/>
              <a:t>) { </a:t>
            </a:r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 </a:t>
            </a:r>
            <a:r>
              <a:rPr lang="de-DE" b="1" err="1" smtClean="0"/>
              <a:t>cb</a:t>
            </a:r>
            <a:r>
              <a:rPr lang="de-DE" b="1" smtClean="0"/>
              <a:t> </a:t>
            </a:r>
            <a:r>
              <a:rPr lang="de-DE" b="1"/>
              <a:t>= null; 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return</a:t>
            </a:r>
            <a:r>
              <a:rPr lang="de-DE" smtClean="0"/>
              <a:t> </a:t>
            </a:r>
            <a:r>
              <a:rPr lang="de-DE" err="1"/>
              <a:t>cb</a:t>
            </a:r>
            <a:r>
              <a:rPr lang="de-DE"/>
              <a:t>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} </a:t>
            </a:r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public</a:t>
            </a:r>
            <a:r>
              <a:rPr lang="de-DE" smtClean="0"/>
              <a:t> </a:t>
            </a: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void</a:t>
            </a:r>
            <a:r>
              <a:rPr lang="de-DE"/>
              <a:t> </a:t>
            </a:r>
            <a:r>
              <a:rPr lang="de-DE" err="1"/>
              <a:t>main</a:t>
            </a:r>
            <a:r>
              <a:rPr lang="de-DE"/>
              <a:t>(String[] </a:t>
            </a:r>
            <a:r>
              <a:rPr lang="de-DE" err="1"/>
              <a:t>args</a:t>
            </a:r>
            <a:r>
              <a:rPr lang="de-DE"/>
              <a:t>) </a:t>
            </a:r>
            <a:r>
              <a:rPr lang="de-DE" smtClean="0"/>
              <a:t>{ 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c1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c2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c3 = </a:t>
            </a:r>
            <a:r>
              <a:rPr lang="de-DE" b="1"/>
              <a:t>c1.go(c2);</a:t>
            </a:r>
            <a:r>
              <a:rPr lang="de-DE"/>
              <a:t>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c1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// </a:t>
            </a:r>
            <a:r>
              <a:rPr lang="de-DE"/>
              <a:t>do </a:t>
            </a:r>
            <a:r>
              <a:rPr lang="de-DE" err="1" smtClean="0"/>
              <a:t>Stuff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} </a:t>
            </a:r>
          </a:p>
          <a:p>
            <a:r>
              <a:rPr lang="de-DE" smtClean="0"/>
              <a:t>} 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134" y="237507"/>
            <a:ext cx="42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When // do Stuff is reached, how many </a:t>
            </a:r>
          </a:p>
          <a:p>
            <a:r>
              <a:rPr lang="en-US" b="1" smtClean="0"/>
              <a:t>objects are eligible for garbage collection? </a:t>
            </a:r>
            <a:endParaRPr lang="de-DE" b="1" smtClean="0"/>
          </a:p>
          <a:p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508166" y="1022476"/>
            <a:ext cx="23751" cy="56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7506" y="97617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10099" y="1022476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1262" y="6305797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21330" y="5783283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019798" y="5593278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842659" y="5747657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042068" y="5593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17" name="Gerade Verbindung mit Pfeil 16"/>
          <p:cNvCxnSpPr>
            <a:endCxn id="14" idx="1"/>
          </p:cNvCxnSpPr>
          <p:nvPr/>
        </p:nvCxnSpPr>
        <p:spPr>
          <a:xfrm flipV="1">
            <a:off x="4019798" y="6026727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2" idx="3"/>
            <a:endCxn id="11" idx="1"/>
          </p:cNvCxnSpPr>
          <p:nvPr/>
        </p:nvCxnSpPr>
        <p:spPr>
          <a:xfrm flipV="1">
            <a:off x="914400" y="6044540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092" y="4444915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c2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898160" y="3922401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96628" y="3732396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819489" y="3886775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018898" y="37323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23" name="Gerade Verbindung mit Pfeil 22"/>
          <p:cNvCxnSpPr>
            <a:endCxn id="21" idx="1"/>
          </p:cNvCxnSpPr>
          <p:nvPr/>
        </p:nvCxnSpPr>
        <p:spPr>
          <a:xfrm flipV="1">
            <a:off x="3996628" y="4165845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6" idx="3"/>
            <a:endCxn id="18" idx="1"/>
          </p:cNvCxnSpPr>
          <p:nvPr/>
        </p:nvCxnSpPr>
        <p:spPr>
          <a:xfrm flipV="1">
            <a:off x="891230" y="4183658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28092" y="2837053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c3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428091" y="20078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cb = null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6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146474" y="0"/>
            <a:ext cx="38299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  <a:p>
            <a:r>
              <a:rPr lang="de-DE" err="1"/>
              <a:t>class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 { </a:t>
            </a:r>
            <a:endParaRPr lang="de-DE" smtClean="0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Short </a:t>
            </a:r>
            <a:r>
              <a:rPr lang="de-DE" err="1"/>
              <a:t>story</a:t>
            </a:r>
            <a:r>
              <a:rPr lang="de-DE"/>
              <a:t> = 200;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err="1"/>
              <a:t>go</a:t>
            </a:r>
            <a:r>
              <a:rPr lang="de-DE"/>
              <a:t>(</a:t>
            </a:r>
            <a:r>
              <a:rPr lang="de-DE" err="1"/>
              <a:t>CardBoard</a:t>
            </a:r>
            <a:r>
              <a:rPr lang="de-DE"/>
              <a:t> </a:t>
            </a:r>
            <a:r>
              <a:rPr lang="de-DE" err="1"/>
              <a:t>cb</a:t>
            </a:r>
            <a:r>
              <a:rPr lang="de-DE"/>
              <a:t>) {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cb</a:t>
            </a:r>
            <a:r>
              <a:rPr lang="de-DE" smtClean="0"/>
              <a:t> </a:t>
            </a:r>
            <a:r>
              <a:rPr lang="de-DE"/>
              <a:t>= null; </a:t>
            </a:r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 </a:t>
            </a:r>
            <a:r>
              <a:rPr lang="de-DE" b="1" err="1" smtClean="0"/>
              <a:t>return</a:t>
            </a:r>
            <a:r>
              <a:rPr lang="de-DE" b="1" smtClean="0"/>
              <a:t> </a:t>
            </a:r>
            <a:r>
              <a:rPr lang="de-DE" b="1" err="1"/>
              <a:t>cb</a:t>
            </a:r>
            <a:r>
              <a:rPr lang="de-DE" b="1"/>
              <a:t>; 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} </a:t>
            </a:r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public</a:t>
            </a:r>
            <a:r>
              <a:rPr lang="de-DE" smtClean="0"/>
              <a:t> </a:t>
            </a: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void</a:t>
            </a:r>
            <a:r>
              <a:rPr lang="de-DE"/>
              <a:t> </a:t>
            </a:r>
            <a:r>
              <a:rPr lang="de-DE" err="1"/>
              <a:t>main</a:t>
            </a:r>
            <a:r>
              <a:rPr lang="de-DE"/>
              <a:t>(String[] </a:t>
            </a:r>
            <a:r>
              <a:rPr lang="de-DE" err="1"/>
              <a:t>args</a:t>
            </a:r>
            <a:r>
              <a:rPr lang="de-DE"/>
              <a:t>) </a:t>
            </a:r>
            <a:r>
              <a:rPr lang="de-DE" smtClean="0"/>
              <a:t>{ 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c1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c2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c3 = </a:t>
            </a:r>
            <a:r>
              <a:rPr lang="de-DE" b="1"/>
              <a:t>c1.go(c2);</a:t>
            </a:r>
            <a:r>
              <a:rPr lang="de-DE"/>
              <a:t>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c1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// </a:t>
            </a:r>
            <a:r>
              <a:rPr lang="de-DE"/>
              <a:t>do </a:t>
            </a:r>
            <a:r>
              <a:rPr lang="de-DE" err="1" smtClean="0"/>
              <a:t>Stuff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} </a:t>
            </a:r>
          </a:p>
          <a:p>
            <a:r>
              <a:rPr lang="de-DE" smtClean="0"/>
              <a:t>} 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134" y="237507"/>
            <a:ext cx="42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When // do Stuff is reached, how many </a:t>
            </a:r>
          </a:p>
          <a:p>
            <a:r>
              <a:rPr lang="en-US" b="1" smtClean="0"/>
              <a:t>objects are eligible for garbage collection? </a:t>
            </a:r>
            <a:endParaRPr lang="de-DE" b="1" smtClean="0"/>
          </a:p>
          <a:p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508166" y="1022476"/>
            <a:ext cx="23751" cy="56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7506" y="97617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10099" y="1022476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1262" y="6305797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21330" y="5783283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019798" y="5593278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842659" y="5747657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042068" y="5593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17" name="Gerade Verbindung mit Pfeil 16"/>
          <p:cNvCxnSpPr>
            <a:endCxn id="14" idx="1"/>
          </p:cNvCxnSpPr>
          <p:nvPr/>
        </p:nvCxnSpPr>
        <p:spPr>
          <a:xfrm flipV="1">
            <a:off x="4019798" y="6026727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2" idx="3"/>
            <a:endCxn id="11" idx="1"/>
          </p:cNvCxnSpPr>
          <p:nvPr/>
        </p:nvCxnSpPr>
        <p:spPr>
          <a:xfrm flipV="1">
            <a:off x="914400" y="6044540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092" y="4444915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c2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898160" y="3922401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96628" y="3732396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819489" y="3886775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018898" y="37323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23" name="Gerade Verbindung mit Pfeil 22"/>
          <p:cNvCxnSpPr>
            <a:endCxn id="21" idx="1"/>
          </p:cNvCxnSpPr>
          <p:nvPr/>
        </p:nvCxnSpPr>
        <p:spPr>
          <a:xfrm flipV="1">
            <a:off x="3996628" y="4165845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6" idx="3"/>
            <a:endCxn id="18" idx="1"/>
          </p:cNvCxnSpPr>
          <p:nvPr/>
        </p:nvCxnSpPr>
        <p:spPr>
          <a:xfrm flipV="1">
            <a:off x="891230" y="4183658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28092" y="2837053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c3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428091" y="20078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cb = null</a:t>
            </a:r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9381506" y="2007804"/>
            <a:ext cx="593767" cy="119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3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146474" y="0"/>
            <a:ext cx="38299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  <a:p>
            <a:r>
              <a:rPr lang="de-DE" err="1"/>
              <a:t>class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 { </a:t>
            </a:r>
            <a:endParaRPr lang="de-DE" smtClean="0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Short </a:t>
            </a:r>
            <a:r>
              <a:rPr lang="de-DE" err="1"/>
              <a:t>story</a:t>
            </a:r>
            <a:r>
              <a:rPr lang="de-DE"/>
              <a:t> = 200;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err="1"/>
              <a:t>go</a:t>
            </a:r>
            <a:r>
              <a:rPr lang="de-DE"/>
              <a:t>(</a:t>
            </a:r>
            <a:r>
              <a:rPr lang="de-DE" err="1"/>
              <a:t>CardBoard</a:t>
            </a:r>
            <a:r>
              <a:rPr lang="de-DE"/>
              <a:t> </a:t>
            </a:r>
            <a:r>
              <a:rPr lang="de-DE" err="1"/>
              <a:t>cb</a:t>
            </a:r>
            <a:r>
              <a:rPr lang="de-DE"/>
              <a:t>) {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cb</a:t>
            </a:r>
            <a:r>
              <a:rPr lang="de-DE" smtClean="0"/>
              <a:t>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return</a:t>
            </a:r>
            <a:r>
              <a:rPr lang="de-DE" smtClean="0"/>
              <a:t> </a:t>
            </a:r>
            <a:r>
              <a:rPr lang="de-DE" err="1"/>
              <a:t>cb</a:t>
            </a:r>
            <a:r>
              <a:rPr lang="de-DE"/>
              <a:t>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} </a:t>
            </a:r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public</a:t>
            </a:r>
            <a:r>
              <a:rPr lang="de-DE" smtClean="0"/>
              <a:t> </a:t>
            </a: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void</a:t>
            </a:r>
            <a:r>
              <a:rPr lang="de-DE"/>
              <a:t> </a:t>
            </a:r>
            <a:r>
              <a:rPr lang="de-DE" err="1"/>
              <a:t>main</a:t>
            </a:r>
            <a:r>
              <a:rPr lang="de-DE"/>
              <a:t>(String[] </a:t>
            </a:r>
            <a:r>
              <a:rPr lang="de-DE" err="1"/>
              <a:t>args</a:t>
            </a:r>
            <a:r>
              <a:rPr lang="de-DE"/>
              <a:t>) </a:t>
            </a:r>
            <a:r>
              <a:rPr lang="de-DE" smtClean="0"/>
              <a:t>{ 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c1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c2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b="1"/>
              <a:t>c3 =</a:t>
            </a:r>
            <a:r>
              <a:rPr lang="de-DE"/>
              <a:t> c1.go(c2);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c1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// </a:t>
            </a:r>
            <a:r>
              <a:rPr lang="de-DE"/>
              <a:t>do </a:t>
            </a:r>
            <a:r>
              <a:rPr lang="de-DE" err="1" smtClean="0"/>
              <a:t>Stuff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} </a:t>
            </a:r>
          </a:p>
          <a:p>
            <a:r>
              <a:rPr lang="de-DE" smtClean="0"/>
              <a:t>} 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134" y="237507"/>
            <a:ext cx="42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When // do Stuff is reached, how many </a:t>
            </a:r>
          </a:p>
          <a:p>
            <a:r>
              <a:rPr lang="en-US" b="1" smtClean="0"/>
              <a:t>objects are eligible for garbage collection? </a:t>
            </a:r>
            <a:endParaRPr lang="de-DE" b="1" smtClean="0"/>
          </a:p>
          <a:p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508166" y="1022476"/>
            <a:ext cx="23751" cy="56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7506" y="97617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10099" y="1022476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1262" y="6305797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c1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21330" y="5783283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019798" y="5593278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842659" y="5747657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042068" y="5593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17" name="Gerade Verbindung mit Pfeil 16"/>
          <p:cNvCxnSpPr>
            <a:endCxn id="14" idx="1"/>
          </p:cNvCxnSpPr>
          <p:nvPr/>
        </p:nvCxnSpPr>
        <p:spPr>
          <a:xfrm flipV="1">
            <a:off x="4019798" y="6026727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2" idx="3"/>
            <a:endCxn id="11" idx="1"/>
          </p:cNvCxnSpPr>
          <p:nvPr/>
        </p:nvCxnSpPr>
        <p:spPr>
          <a:xfrm flipV="1">
            <a:off x="914400" y="6044540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092" y="4444915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c2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898160" y="3922401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96628" y="3732396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819489" y="3886775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018898" y="37323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23" name="Gerade Verbindung mit Pfeil 22"/>
          <p:cNvCxnSpPr>
            <a:endCxn id="21" idx="1"/>
          </p:cNvCxnSpPr>
          <p:nvPr/>
        </p:nvCxnSpPr>
        <p:spPr>
          <a:xfrm flipV="1">
            <a:off x="3996628" y="4165845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6" idx="3"/>
            <a:endCxn id="18" idx="1"/>
          </p:cNvCxnSpPr>
          <p:nvPr/>
        </p:nvCxnSpPr>
        <p:spPr>
          <a:xfrm flipV="1">
            <a:off x="891230" y="4183658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28091" y="2837053"/>
            <a:ext cx="12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</a:t>
            </a:r>
            <a:r>
              <a:rPr lang="de-DE" smtClean="0"/>
              <a:t>3 = null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1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146474" y="0"/>
            <a:ext cx="38299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  <a:p>
            <a:r>
              <a:rPr lang="de-DE" err="1"/>
              <a:t>class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 { </a:t>
            </a:r>
            <a:endParaRPr lang="de-DE" smtClean="0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Short </a:t>
            </a:r>
            <a:r>
              <a:rPr lang="de-DE" err="1"/>
              <a:t>story</a:t>
            </a:r>
            <a:r>
              <a:rPr lang="de-DE"/>
              <a:t> = 200;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 err="1"/>
              <a:t>go</a:t>
            </a:r>
            <a:r>
              <a:rPr lang="de-DE"/>
              <a:t>(</a:t>
            </a:r>
            <a:r>
              <a:rPr lang="de-DE" err="1"/>
              <a:t>CardBoard</a:t>
            </a:r>
            <a:r>
              <a:rPr lang="de-DE"/>
              <a:t> </a:t>
            </a:r>
            <a:r>
              <a:rPr lang="de-DE" err="1"/>
              <a:t>cb</a:t>
            </a:r>
            <a:r>
              <a:rPr lang="de-DE"/>
              <a:t>) {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cb</a:t>
            </a:r>
            <a:r>
              <a:rPr lang="de-DE" smtClean="0"/>
              <a:t> </a:t>
            </a:r>
            <a:r>
              <a:rPr lang="de-DE"/>
              <a:t>= null;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return</a:t>
            </a:r>
            <a:r>
              <a:rPr lang="de-DE" smtClean="0"/>
              <a:t> </a:t>
            </a:r>
            <a:r>
              <a:rPr lang="de-DE" err="1"/>
              <a:t>cb</a:t>
            </a:r>
            <a:r>
              <a:rPr lang="de-DE"/>
              <a:t>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} </a:t>
            </a:r>
          </a:p>
          <a:p>
            <a:r>
              <a:rPr lang="de-DE"/>
              <a:t> </a:t>
            </a:r>
            <a:r>
              <a:rPr lang="de-DE" smtClean="0"/>
              <a:t> </a:t>
            </a:r>
            <a:r>
              <a:rPr lang="de-DE" err="1" smtClean="0"/>
              <a:t>public</a:t>
            </a:r>
            <a:r>
              <a:rPr lang="de-DE" smtClean="0"/>
              <a:t> </a:t>
            </a:r>
            <a:r>
              <a:rPr lang="de-DE" err="1"/>
              <a:t>static</a:t>
            </a:r>
            <a:r>
              <a:rPr lang="de-DE"/>
              <a:t> </a:t>
            </a:r>
            <a:r>
              <a:rPr lang="de-DE" err="1"/>
              <a:t>void</a:t>
            </a:r>
            <a:r>
              <a:rPr lang="de-DE"/>
              <a:t> </a:t>
            </a:r>
            <a:r>
              <a:rPr lang="de-DE" err="1"/>
              <a:t>main</a:t>
            </a:r>
            <a:r>
              <a:rPr lang="de-DE"/>
              <a:t>(String[] </a:t>
            </a:r>
            <a:r>
              <a:rPr lang="de-DE" err="1"/>
              <a:t>args</a:t>
            </a:r>
            <a:r>
              <a:rPr lang="de-DE"/>
              <a:t>) </a:t>
            </a:r>
            <a:r>
              <a:rPr lang="de-DE" smtClean="0"/>
              <a:t>{ </a:t>
            </a:r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c1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c2 =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CardBoard</a:t>
            </a:r>
            <a:r>
              <a:rPr lang="de-DE"/>
              <a:t>(); 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</a:t>
            </a:r>
            <a:r>
              <a:rPr lang="de-DE" err="1" smtClean="0"/>
              <a:t>CardBoard</a:t>
            </a:r>
            <a:r>
              <a:rPr lang="de-DE" smtClean="0"/>
              <a:t> </a:t>
            </a:r>
            <a:r>
              <a:rPr lang="de-DE"/>
              <a:t>c3 = c1.go(c2); </a:t>
            </a:r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 c1 </a:t>
            </a:r>
            <a:r>
              <a:rPr lang="de-DE" b="1"/>
              <a:t>= null; 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    // </a:t>
            </a:r>
            <a:r>
              <a:rPr lang="de-DE"/>
              <a:t>do </a:t>
            </a:r>
            <a:r>
              <a:rPr lang="de-DE" err="1" smtClean="0"/>
              <a:t>Stuff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} </a:t>
            </a:r>
          </a:p>
          <a:p>
            <a:r>
              <a:rPr lang="de-DE" smtClean="0"/>
              <a:t>} 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134" y="237507"/>
            <a:ext cx="4255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When // do Stuff is reached, how many </a:t>
            </a:r>
          </a:p>
          <a:p>
            <a:r>
              <a:rPr lang="en-US" b="1" smtClean="0"/>
              <a:t>objects are eligible for garbage collection? </a:t>
            </a:r>
            <a:endParaRPr lang="de-DE" b="1" smtClean="0"/>
          </a:p>
          <a:p>
            <a:endParaRPr lang="de-DE" b="1"/>
          </a:p>
        </p:txBody>
      </p:sp>
      <p:cxnSp>
        <p:nvCxnSpPr>
          <p:cNvPr id="8" name="Gerader Verbinder 7"/>
          <p:cNvCxnSpPr/>
          <p:nvPr/>
        </p:nvCxnSpPr>
        <p:spPr>
          <a:xfrm>
            <a:off x="1508166" y="1022476"/>
            <a:ext cx="23751" cy="563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37506" y="97617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610099" y="1022476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51262" y="6305797"/>
            <a:ext cx="10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c1 = null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921330" y="5783283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019798" y="5593278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842659" y="5747657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042068" y="55932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17" name="Gerade Verbindung mit Pfeil 16"/>
          <p:cNvCxnSpPr>
            <a:endCxn id="14" idx="1"/>
          </p:cNvCxnSpPr>
          <p:nvPr/>
        </p:nvCxnSpPr>
        <p:spPr>
          <a:xfrm flipV="1">
            <a:off x="4019798" y="6026727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092" y="4444915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c2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898160" y="3922401"/>
            <a:ext cx="1401288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story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96628" y="3732396"/>
            <a:ext cx="117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CardBoard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819489" y="3886775"/>
            <a:ext cx="1555668" cy="55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value = 200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018898" y="37323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Short</a:t>
            </a:r>
            <a:endParaRPr lang="de-DE"/>
          </a:p>
        </p:txBody>
      </p:sp>
      <p:cxnSp>
        <p:nvCxnSpPr>
          <p:cNvPr id="23" name="Gerade Verbindung mit Pfeil 22"/>
          <p:cNvCxnSpPr>
            <a:endCxn id="21" idx="1"/>
          </p:cNvCxnSpPr>
          <p:nvPr/>
        </p:nvCxnSpPr>
        <p:spPr>
          <a:xfrm flipV="1">
            <a:off x="3996628" y="4165845"/>
            <a:ext cx="1822861" cy="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6" idx="3"/>
            <a:endCxn id="18" idx="1"/>
          </p:cNvCxnSpPr>
          <p:nvPr/>
        </p:nvCxnSpPr>
        <p:spPr>
          <a:xfrm flipV="1">
            <a:off x="891230" y="4183658"/>
            <a:ext cx="2006930" cy="4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28091" y="2837053"/>
            <a:ext cx="12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</a:t>
            </a:r>
            <a:r>
              <a:rPr lang="de-DE" smtClean="0"/>
              <a:t>3 = null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94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Breitbild</PresentationFormat>
  <Paragraphs>236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6</cp:revision>
  <dcterms:created xsi:type="dcterms:W3CDTF">2019-12-02T10:49:02Z</dcterms:created>
  <dcterms:modified xsi:type="dcterms:W3CDTF">2019-12-02T11:08:39Z</dcterms:modified>
</cp:coreProperties>
</file>