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31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09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5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2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48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1B4A-854A-4594-8C21-D0D30310D0BE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ED32-9B83-4EB9-9FF1-E19E7239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09559" y="296883"/>
            <a:ext cx="50618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Beta { }</a:t>
            </a:r>
          </a:p>
          <a:p>
            <a:r>
              <a:rPr lang="de-DE" smtClean="0"/>
              <a:t>4. class Alpha {</a:t>
            </a:r>
          </a:p>
          <a:p>
            <a:r>
              <a:rPr lang="de-DE" smtClean="0"/>
              <a:t>5. static Beta b1;</a:t>
            </a:r>
          </a:p>
          <a:p>
            <a:r>
              <a:rPr lang="de-DE" smtClean="0"/>
              <a:t>6. Beta b2;</a:t>
            </a:r>
          </a:p>
          <a:p>
            <a:r>
              <a:rPr lang="de-DE" smtClean="0"/>
              <a:t>7. }</a:t>
            </a:r>
          </a:p>
          <a:p>
            <a:r>
              <a:rPr lang="de-DE" smtClean="0"/>
              <a:t>8. public class Tester {</a:t>
            </a:r>
          </a:p>
          <a:p>
            <a:r>
              <a:rPr lang="de-DE" smtClean="0"/>
              <a:t>9. public static void main(String[] args) {</a:t>
            </a:r>
          </a:p>
          <a:p>
            <a:r>
              <a:rPr lang="de-DE" smtClean="0"/>
              <a:t>10. </a:t>
            </a:r>
            <a:r>
              <a:rPr lang="de-DE" b="1" smtClean="0"/>
              <a:t>Beta b1 = new Beta(); Beta b2 = new Beta();</a:t>
            </a:r>
          </a:p>
          <a:p>
            <a:r>
              <a:rPr lang="de-DE" smtClean="0"/>
              <a:t>11. Alpha a1 = new Alpha(); Alpha a2 = new Alpha();</a:t>
            </a:r>
          </a:p>
          <a:p>
            <a:r>
              <a:rPr lang="de-DE" smtClean="0"/>
              <a:t>12. a1.b1 = b1;</a:t>
            </a:r>
          </a:p>
          <a:p>
            <a:r>
              <a:rPr lang="de-DE" smtClean="0"/>
              <a:t>13. a1.b2 = b1;</a:t>
            </a:r>
          </a:p>
          <a:p>
            <a:r>
              <a:rPr lang="de-DE" smtClean="0"/>
              <a:t>14. a2.b2 = b2;</a:t>
            </a:r>
          </a:p>
          <a:p>
            <a:r>
              <a:rPr lang="de-DE" smtClean="0"/>
              <a:t>15. a1 = null; b1 = null; b2 = null;</a:t>
            </a:r>
          </a:p>
          <a:p>
            <a:r>
              <a:rPr lang="de-DE" smtClean="0"/>
              <a:t>16. // do stuff</a:t>
            </a:r>
          </a:p>
          <a:p>
            <a:r>
              <a:rPr lang="de-DE" smtClean="0"/>
              <a:t>17. }</a:t>
            </a:r>
          </a:p>
          <a:p>
            <a:r>
              <a:rPr lang="de-DE" smtClean="0"/>
              <a:t>18. 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01288" y="296883"/>
            <a:ext cx="35626" cy="64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14250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2561" y="1425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495803" y="6234545"/>
            <a:ext cx="480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Nicht alle Klassenobjekte werden hier präsentiert</a:t>
            </a:r>
            <a:endParaRPr lang="de-DE" i="1"/>
          </a:p>
        </p:txBody>
      </p:sp>
      <p:sp>
        <p:nvSpPr>
          <p:cNvPr id="10" name="Textfeld 9"/>
          <p:cNvSpPr txBox="1"/>
          <p:nvPr/>
        </p:nvSpPr>
        <p:spPr>
          <a:xfrm>
            <a:off x="498764" y="64192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01055" y="6234545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70130" y="5997038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4" name="Gerade Verbindung mit Pfeil 13"/>
          <p:cNvCxnSpPr>
            <a:stCxn id="10" idx="3"/>
            <a:endCxn id="11" idx="1"/>
          </p:cNvCxnSpPr>
          <p:nvPr/>
        </p:nvCxnSpPr>
        <p:spPr>
          <a:xfrm flipV="1">
            <a:off x="922278" y="6448301"/>
            <a:ext cx="1978777" cy="15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4390" y="56223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35678" y="5520829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54190" y="5365252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8" name="Gerade Verbindung mit Pfeil 17"/>
          <p:cNvCxnSpPr>
            <a:stCxn id="15" idx="3"/>
            <a:endCxn id="16" idx="1"/>
          </p:cNvCxnSpPr>
          <p:nvPr/>
        </p:nvCxnSpPr>
        <p:spPr>
          <a:xfrm flipV="1">
            <a:off x="957904" y="5734585"/>
            <a:ext cx="977774" cy="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09559" y="296883"/>
            <a:ext cx="5158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Beta { }</a:t>
            </a:r>
          </a:p>
          <a:p>
            <a:r>
              <a:rPr lang="de-DE" smtClean="0"/>
              <a:t>4. class Alpha {</a:t>
            </a:r>
          </a:p>
          <a:p>
            <a:r>
              <a:rPr lang="de-DE" smtClean="0"/>
              <a:t>5. static Beta b1;</a:t>
            </a:r>
          </a:p>
          <a:p>
            <a:r>
              <a:rPr lang="de-DE" smtClean="0"/>
              <a:t>6. Beta b2;</a:t>
            </a:r>
          </a:p>
          <a:p>
            <a:r>
              <a:rPr lang="de-DE" smtClean="0"/>
              <a:t>7. }</a:t>
            </a:r>
          </a:p>
          <a:p>
            <a:r>
              <a:rPr lang="de-DE" smtClean="0"/>
              <a:t>8. public class Tester {</a:t>
            </a:r>
          </a:p>
          <a:p>
            <a:r>
              <a:rPr lang="de-DE" smtClean="0"/>
              <a:t>9. public static void main(String[] args) {</a:t>
            </a:r>
          </a:p>
          <a:p>
            <a:r>
              <a:rPr lang="de-DE" smtClean="0"/>
              <a:t>10. Beta b1 = new Beta(); Beta b2 = new Beta();</a:t>
            </a:r>
          </a:p>
          <a:p>
            <a:r>
              <a:rPr lang="de-DE" smtClean="0"/>
              <a:t>11. </a:t>
            </a:r>
            <a:r>
              <a:rPr lang="de-DE" b="1" smtClean="0"/>
              <a:t>Alpha a1 = new Alpha(); Alpha a2 = new Alpha();</a:t>
            </a:r>
          </a:p>
          <a:p>
            <a:r>
              <a:rPr lang="de-DE" smtClean="0"/>
              <a:t>12. a1.b1 = b1;</a:t>
            </a:r>
          </a:p>
          <a:p>
            <a:r>
              <a:rPr lang="de-DE" smtClean="0"/>
              <a:t>13. a1.b2 = b1;</a:t>
            </a:r>
          </a:p>
          <a:p>
            <a:r>
              <a:rPr lang="de-DE" smtClean="0"/>
              <a:t>14. a2.b2 = b2;</a:t>
            </a:r>
          </a:p>
          <a:p>
            <a:r>
              <a:rPr lang="de-DE" smtClean="0"/>
              <a:t>15. a1 = null; b1 = null; b2 = null;</a:t>
            </a:r>
          </a:p>
          <a:p>
            <a:r>
              <a:rPr lang="de-DE" smtClean="0"/>
              <a:t>16. // do stuff</a:t>
            </a:r>
          </a:p>
          <a:p>
            <a:r>
              <a:rPr lang="de-DE" smtClean="0"/>
              <a:t>17. }</a:t>
            </a:r>
          </a:p>
          <a:p>
            <a:r>
              <a:rPr lang="de-DE" smtClean="0"/>
              <a:t>18. 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01288" y="296883"/>
            <a:ext cx="35626" cy="64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14250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2561" y="1425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8764" y="64192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01055" y="6234545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70130" y="5997038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4" name="Gerade Verbindung mit Pfeil 13"/>
          <p:cNvCxnSpPr>
            <a:stCxn id="10" idx="3"/>
            <a:endCxn id="11" idx="1"/>
          </p:cNvCxnSpPr>
          <p:nvPr/>
        </p:nvCxnSpPr>
        <p:spPr>
          <a:xfrm flipV="1">
            <a:off x="922278" y="6448301"/>
            <a:ext cx="1978777" cy="15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4390" y="56223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35678" y="5520829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54190" y="5365252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8" name="Gerade Verbindung mit Pfeil 17"/>
          <p:cNvCxnSpPr>
            <a:stCxn id="15" idx="3"/>
            <a:endCxn id="16" idx="1"/>
          </p:cNvCxnSpPr>
          <p:nvPr/>
        </p:nvCxnSpPr>
        <p:spPr>
          <a:xfrm flipV="1">
            <a:off x="957904" y="5734585"/>
            <a:ext cx="977774" cy="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462648" y="5919249"/>
            <a:ext cx="2101933" cy="8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„Alpha“</a:t>
            </a:r>
          </a:p>
          <a:p>
            <a:pPr algn="ctr"/>
            <a:r>
              <a:rPr lang="de-DE" smtClean="0"/>
              <a:t>Beta  b1 = null</a:t>
            </a:r>
          </a:p>
          <a:p>
            <a:pPr algn="ctr"/>
            <a:r>
              <a:rPr lang="de-DE" smtClean="0"/>
              <a:t>…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088629" y="55896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83757" y="47964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433573" y="4621987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 = null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52085" y="4466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23" name="Gerade Verbindung mit Pfeil 22"/>
          <p:cNvCxnSpPr>
            <a:stCxn id="20" idx="3"/>
            <a:endCxn id="21" idx="1"/>
          </p:cNvCxnSpPr>
          <p:nvPr/>
        </p:nvCxnSpPr>
        <p:spPr>
          <a:xfrm flipV="1">
            <a:off x="896049" y="4835743"/>
            <a:ext cx="2537524" cy="14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497271" y="5049498"/>
            <a:ext cx="1701648" cy="82105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83757" y="33635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85069" y="3186362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 = null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03581" y="30307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31" name="Gerade Verbindung mit Pfeil 30"/>
          <p:cNvCxnSpPr>
            <a:stCxn id="28" idx="3"/>
            <a:endCxn id="29" idx="1"/>
          </p:cNvCxnSpPr>
          <p:nvPr/>
        </p:nvCxnSpPr>
        <p:spPr>
          <a:xfrm flipV="1">
            <a:off x="896049" y="3400118"/>
            <a:ext cx="2289020" cy="1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275439" y="3661052"/>
            <a:ext cx="2557474" cy="225819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2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09559" y="296883"/>
            <a:ext cx="5158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Beta { }</a:t>
            </a:r>
          </a:p>
          <a:p>
            <a:r>
              <a:rPr lang="de-DE" smtClean="0"/>
              <a:t>4. class Alpha {</a:t>
            </a:r>
          </a:p>
          <a:p>
            <a:r>
              <a:rPr lang="de-DE" smtClean="0"/>
              <a:t>5. static Beta b1;</a:t>
            </a:r>
          </a:p>
          <a:p>
            <a:r>
              <a:rPr lang="de-DE" smtClean="0"/>
              <a:t>6. Beta b2;</a:t>
            </a:r>
          </a:p>
          <a:p>
            <a:r>
              <a:rPr lang="de-DE" smtClean="0"/>
              <a:t>7. }</a:t>
            </a:r>
          </a:p>
          <a:p>
            <a:r>
              <a:rPr lang="de-DE" smtClean="0"/>
              <a:t>8. public class Tester {</a:t>
            </a:r>
          </a:p>
          <a:p>
            <a:r>
              <a:rPr lang="de-DE" smtClean="0"/>
              <a:t>9. public static void main(String[] args) {</a:t>
            </a:r>
          </a:p>
          <a:p>
            <a:r>
              <a:rPr lang="de-DE" smtClean="0"/>
              <a:t>10. Beta b1 = new Beta(); Beta b2 = new Beta();</a:t>
            </a:r>
          </a:p>
          <a:p>
            <a:r>
              <a:rPr lang="de-DE" smtClean="0"/>
              <a:t>11. Alpha a1 = new Alpha(); Alpha a2 = new Alpha();</a:t>
            </a:r>
          </a:p>
          <a:p>
            <a:r>
              <a:rPr lang="de-DE" smtClean="0"/>
              <a:t>12. </a:t>
            </a:r>
            <a:r>
              <a:rPr lang="de-DE" b="1" smtClean="0"/>
              <a:t>a1.b1 = b1;</a:t>
            </a:r>
          </a:p>
          <a:p>
            <a:r>
              <a:rPr lang="de-DE" smtClean="0"/>
              <a:t>13. a1.b2 = b1;</a:t>
            </a:r>
          </a:p>
          <a:p>
            <a:r>
              <a:rPr lang="de-DE" smtClean="0"/>
              <a:t>14. a2.b2 = b2;</a:t>
            </a:r>
          </a:p>
          <a:p>
            <a:r>
              <a:rPr lang="de-DE" smtClean="0"/>
              <a:t>15. a1 = null; b1 = null; b2 = null;</a:t>
            </a:r>
          </a:p>
          <a:p>
            <a:r>
              <a:rPr lang="de-DE" smtClean="0"/>
              <a:t>16. // do stuff</a:t>
            </a:r>
          </a:p>
          <a:p>
            <a:r>
              <a:rPr lang="de-DE" smtClean="0"/>
              <a:t>17. }</a:t>
            </a:r>
          </a:p>
          <a:p>
            <a:r>
              <a:rPr lang="de-DE" smtClean="0"/>
              <a:t>18. 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01288" y="296883"/>
            <a:ext cx="35626" cy="64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14250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2561" y="1425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8764" y="64192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01055" y="6234545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70130" y="5997038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4" name="Gerade Verbindung mit Pfeil 13"/>
          <p:cNvCxnSpPr>
            <a:stCxn id="10" idx="3"/>
            <a:endCxn id="11" idx="1"/>
          </p:cNvCxnSpPr>
          <p:nvPr/>
        </p:nvCxnSpPr>
        <p:spPr>
          <a:xfrm flipV="1">
            <a:off x="922278" y="6448301"/>
            <a:ext cx="1978777" cy="15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4390" y="56223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35678" y="5520829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54190" y="5365252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8" name="Gerade Verbindung mit Pfeil 17"/>
          <p:cNvCxnSpPr>
            <a:stCxn id="15" idx="3"/>
            <a:endCxn id="16" idx="1"/>
          </p:cNvCxnSpPr>
          <p:nvPr/>
        </p:nvCxnSpPr>
        <p:spPr>
          <a:xfrm flipV="1">
            <a:off x="957904" y="5734585"/>
            <a:ext cx="977774" cy="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462648" y="5919249"/>
            <a:ext cx="2101933" cy="8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„Alpha“</a:t>
            </a:r>
          </a:p>
          <a:p>
            <a:pPr algn="ctr"/>
            <a:r>
              <a:rPr lang="de-DE" smtClean="0"/>
              <a:t>Beta  b1</a:t>
            </a:r>
          </a:p>
          <a:p>
            <a:pPr algn="ctr"/>
            <a:r>
              <a:rPr lang="de-DE" smtClean="0"/>
              <a:t>…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088629" y="55896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83757" y="47964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433573" y="4621987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 = null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52085" y="4466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23" name="Gerade Verbindung mit Pfeil 22"/>
          <p:cNvCxnSpPr>
            <a:stCxn id="20" idx="3"/>
            <a:endCxn id="21" idx="1"/>
          </p:cNvCxnSpPr>
          <p:nvPr/>
        </p:nvCxnSpPr>
        <p:spPr>
          <a:xfrm flipV="1">
            <a:off x="896049" y="4835743"/>
            <a:ext cx="2537524" cy="14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497271" y="5049498"/>
            <a:ext cx="1701648" cy="82105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83757" y="33635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85069" y="3186362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 = null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03581" y="30307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31" name="Gerade Verbindung mit Pfeil 30"/>
          <p:cNvCxnSpPr>
            <a:stCxn id="28" idx="3"/>
            <a:endCxn id="29" idx="1"/>
          </p:cNvCxnSpPr>
          <p:nvPr/>
        </p:nvCxnSpPr>
        <p:spPr>
          <a:xfrm flipV="1">
            <a:off x="896049" y="3400118"/>
            <a:ext cx="2289020" cy="1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275439" y="3661052"/>
            <a:ext cx="2557474" cy="225819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5462648" y="1389413"/>
            <a:ext cx="1625981" cy="147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108288" y="934882"/>
            <a:ext cx="408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Nach einer Warnung ersetzt der Compiler</a:t>
            </a:r>
          </a:p>
          <a:p>
            <a:r>
              <a:rPr lang="de-DE" smtClean="0"/>
              <a:t>den Namen a1 durch ihren Typ Alpha:</a:t>
            </a:r>
          </a:p>
          <a:p>
            <a:endParaRPr lang="de-DE"/>
          </a:p>
          <a:p>
            <a:r>
              <a:rPr lang="de-DE" i="1" smtClean="0"/>
              <a:t>Alpha.b1 = b1;</a:t>
            </a:r>
            <a:endParaRPr lang="de-DE" i="1"/>
          </a:p>
        </p:txBody>
      </p:sp>
      <p:cxnSp>
        <p:nvCxnSpPr>
          <p:cNvPr id="24" name="Gerade Verbindung mit Pfeil 23"/>
          <p:cNvCxnSpPr>
            <a:endCxn id="11" idx="3"/>
          </p:cNvCxnSpPr>
          <p:nvPr/>
        </p:nvCxnSpPr>
        <p:spPr>
          <a:xfrm flipH="1">
            <a:off x="3839206" y="6366370"/>
            <a:ext cx="2870353" cy="8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0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09559" y="296883"/>
            <a:ext cx="5158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Beta { }</a:t>
            </a:r>
          </a:p>
          <a:p>
            <a:r>
              <a:rPr lang="de-DE" smtClean="0"/>
              <a:t>4. class Alpha {</a:t>
            </a:r>
          </a:p>
          <a:p>
            <a:r>
              <a:rPr lang="de-DE" smtClean="0"/>
              <a:t>5. static Beta b1;</a:t>
            </a:r>
          </a:p>
          <a:p>
            <a:r>
              <a:rPr lang="de-DE" smtClean="0"/>
              <a:t>6. Beta b2;</a:t>
            </a:r>
          </a:p>
          <a:p>
            <a:r>
              <a:rPr lang="de-DE" smtClean="0"/>
              <a:t>7. }</a:t>
            </a:r>
          </a:p>
          <a:p>
            <a:r>
              <a:rPr lang="de-DE" smtClean="0"/>
              <a:t>8. public class Tester {</a:t>
            </a:r>
          </a:p>
          <a:p>
            <a:r>
              <a:rPr lang="de-DE" smtClean="0"/>
              <a:t>9. public static void main(String[] args) {</a:t>
            </a:r>
          </a:p>
          <a:p>
            <a:r>
              <a:rPr lang="de-DE" smtClean="0"/>
              <a:t>10. Beta b1 = new Beta(); Beta b2 = new Beta();</a:t>
            </a:r>
          </a:p>
          <a:p>
            <a:r>
              <a:rPr lang="de-DE" smtClean="0"/>
              <a:t>11. Alpha a1 = new Alpha(); Alpha a2 = new Alpha();</a:t>
            </a:r>
          </a:p>
          <a:p>
            <a:r>
              <a:rPr lang="de-DE" smtClean="0"/>
              <a:t>12. a1.b1 = b1;</a:t>
            </a:r>
          </a:p>
          <a:p>
            <a:r>
              <a:rPr lang="de-DE" smtClean="0"/>
              <a:t>13. </a:t>
            </a:r>
            <a:r>
              <a:rPr lang="de-DE" b="1" smtClean="0"/>
              <a:t>a1.b2 = b1;</a:t>
            </a:r>
          </a:p>
          <a:p>
            <a:r>
              <a:rPr lang="de-DE" smtClean="0"/>
              <a:t>14. a2.b2 = b2;</a:t>
            </a:r>
          </a:p>
          <a:p>
            <a:r>
              <a:rPr lang="de-DE" smtClean="0"/>
              <a:t>15. a1 = null; b1 = null; b2 = null;</a:t>
            </a:r>
          </a:p>
          <a:p>
            <a:r>
              <a:rPr lang="de-DE" smtClean="0"/>
              <a:t>16. // do stuff</a:t>
            </a:r>
          </a:p>
          <a:p>
            <a:r>
              <a:rPr lang="de-DE" smtClean="0"/>
              <a:t>17. }</a:t>
            </a:r>
          </a:p>
          <a:p>
            <a:r>
              <a:rPr lang="de-DE" smtClean="0"/>
              <a:t>18. 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01288" y="296883"/>
            <a:ext cx="35626" cy="64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14250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2561" y="1425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8764" y="64192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01055" y="6234545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70130" y="5997038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4" name="Gerade Verbindung mit Pfeil 13"/>
          <p:cNvCxnSpPr>
            <a:stCxn id="10" idx="3"/>
            <a:endCxn id="11" idx="1"/>
          </p:cNvCxnSpPr>
          <p:nvPr/>
        </p:nvCxnSpPr>
        <p:spPr>
          <a:xfrm flipV="1">
            <a:off x="922278" y="6448301"/>
            <a:ext cx="1978777" cy="15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4390" y="56223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35678" y="5520829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54190" y="5365252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8" name="Gerade Verbindung mit Pfeil 17"/>
          <p:cNvCxnSpPr>
            <a:stCxn id="15" idx="3"/>
            <a:endCxn id="16" idx="1"/>
          </p:cNvCxnSpPr>
          <p:nvPr/>
        </p:nvCxnSpPr>
        <p:spPr>
          <a:xfrm flipV="1">
            <a:off x="957904" y="5734585"/>
            <a:ext cx="977774" cy="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462648" y="5919249"/>
            <a:ext cx="2101933" cy="8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„Alpha“</a:t>
            </a:r>
          </a:p>
          <a:p>
            <a:pPr algn="ctr"/>
            <a:r>
              <a:rPr lang="de-DE" smtClean="0"/>
              <a:t>Beta  b1</a:t>
            </a:r>
          </a:p>
          <a:p>
            <a:pPr algn="ctr"/>
            <a:r>
              <a:rPr lang="de-DE" smtClean="0"/>
              <a:t>…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088629" y="55896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83757" y="47964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433573" y="4621987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52085" y="4466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23" name="Gerade Verbindung mit Pfeil 22"/>
          <p:cNvCxnSpPr>
            <a:stCxn id="20" idx="3"/>
            <a:endCxn id="21" idx="1"/>
          </p:cNvCxnSpPr>
          <p:nvPr/>
        </p:nvCxnSpPr>
        <p:spPr>
          <a:xfrm flipV="1">
            <a:off x="896049" y="4835743"/>
            <a:ext cx="2537524" cy="14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497271" y="5049498"/>
            <a:ext cx="1701648" cy="82105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83757" y="33635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85069" y="3186362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 = null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03581" y="30307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31" name="Gerade Verbindung mit Pfeil 30"/>
          <p:cNvCxnSpPr>
            <a:stCxn id="28" idx="3"/>
            <a:endCxn id="29" idx="1"/>
          </p:cNvCxnSpPr>
          <p:nvPr/>
        </p:nvCxnSpPr>
        <p:spPr>
          <a:xfrm flipV="1">
            <a:off x="896049" y="3400118"/>
            <a:ext cx="2289020" cy="1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275439" y="3661052"/>
            <a:ext cx="2557474" cy="225819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1" idx="3"/>
          </p:cNvCxnSpPr>
          <p:nvPr/>
        </p:nvCxnSpPr>
        <p:spPr>
          <a:xfrm flipH="1">
            <a:off x="3839206" y="6366370"/>
            <a:ext cx="2870353" cy="8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2" idx="1"/>
          </p:cNvCxnSpPr>
          <p:nvPr/>
        </p:nvCxnSpPr>
        <p:spPr>
          <a:xfrm flipH="1">
            <a:off x="3370130" y="4887109"/>
            <a:ext cx="585886" cy="1294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9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09559" y="296883"/>
            <a:ext cx="5158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Beta { }</a:t>
            </a:r>
          </a:p>
          <a:p>
            <a:r>
              <a:rPr lang="de-DE" smtClean="0"/>
              <a:t>4. class Alpha {</a:t>
            </a:r>
          </a:p>
          <a:p>
            <a:r>
              <a:rPr lang="de-DE" smtClean="0"/>
              <a:t>5. static Beta b1;</a:t>
            </a:r>
          </a:p>
          <a:p>
            <a:r>
              <a:rPr lang="de-DE" smtClean="0"/>
              <a:t>6. Beta b2;</a:t>
            </a:r>
          </a:p>
          <a:p>
            <a:r>
              <a:rPr lang="de-DE" smtClean="0"/>
              <a:t>7. }</a:t>
            </a:r>
          </a:p>
          <a:p>
            <a:r>
              <a:rPr lang="de-DE" smtClean="0"/>
              <a:t>8. public class Tester {</a:t>
            </a:r>
          </a:p>
          <a:p>
            <a:r>
              <a:rPr lang="de-DE" smtClean="0"/>
              <a:t>9. public static void main(String[] args) {</a:t>
            </a:r>
          </a:p>
          <a:p>
            <a:r>
              <a:rPr lang="de-DE" smtClean="0"/>
              <a:t>10. Beta b1 = new Beta(); Beta b2 = new Beta();</a:t>
            </a:r>
          </a:p>
          <a:p>
            <a:r>
              <a:rPr lang="de-DE" smtClean="0"/>
              <a:t>11. Alpha a1 = new Alpha(); Alpha a2 = new Alpha();</a:t>
            </a:r>
          </a:p>
          <a:p>
            <a:r>
              <a:rPr lang="de-DE" smtClean="0"/>
              <a:t>12. a1.b1 = b1;</a:t>
            </a:r>
          </a:p>
          <a:p>
            <a:r>
              <a:rPr lang="de-DE" smtClean="0"/>
              <a:t>13. a1.b2 = b1;</a:t>
            </a:r>
          </a:p>
          <a:p>
            <a:r>
              <a:rPr lang="de-DE" smtClean="0"/>
              <a:t>14. </a:t>
            </a:r>
            <a:r>
              <a:rPr lang="de-DE" b="1" smtClean="0"/>
              <a:t>a2.b2 = b2;</a:t>
            </a:r>
          </a:p>
          <a:p>
            <a:r>
              <a:rPr lang="de-DE" smtClean="0"/>
              <a:t>15. a1 = null; b1 = null; b2 = null;</a:t>
            </a:r>
          </a:p>
          <a:p>
            <a:r>
              <a:rPr lang="de-DE" smtClean="0"/>
              <a:t>16. // do stuff</a:t>
            </a:r>
          </a:p>
          <a:p>
            <a:r>
              <a:rPr lang="de-DE" smtClean="0"/>
              <a:t>17. }</a:t>
            </a:r>
          </a:p>
          <a:p>
            <a:r>
              <a:rPr lang="de-DE" smtClean="0"/>
              <a:t>18. 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01288" y="296883"/>
            <a:ext cx="35626" cy="64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14250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2561" y="1425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8764" y="64192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01055" y="6234545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70130" y="5997038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4" name="Gerade Verbindung mit Pfeil 13"/>
          <p:cNvCxnSpPr>
            <a:stCxn id="10" idx="3"/>
            <a:endCxn id="11" idx="1"/>
          </p:cNvCxnSpPr>
          <p:nvPr/>
        </p:nvCxnSpPr>
        <p:spPr>
          <a:xfrm flipV="1">
            <a:off x="922278" y="6448301"/>
            <a:ext cx="1978777" cy="15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4390" y="56223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35678" y="5520829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54190" y="5365252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8" name="Gerade Verbindung mit Pfeil 17"/>
          <p:cNvCxnSpPr>
            <a:stCxn id="15" idx="3"/>
            <a:endCxn id="16" idx="1"/>
          </p:cNvCxnSpPr>
          <p:nvPr/>
        </p:nvCxnSpPr>
        <p:spPr>
          <a:xfrm flipV="1">
            <a:off x="957904" y="5734585"/>
            <a:ext cx="977774" cy="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462648" y="5919249"/>
            <a:ext cx="2101933" cy="8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„Alpha“</a:t>
            </a:r>
          </a:p>
          <a:p>
            <a:pPr algn="ctr"/>
            <a:r>
              <a:rPr lang="de-DE" smtClean="0"/>
              <a:t>Beta  b1</a:t>
            </a:r>
          </a:p>
          <a:p>
            <a:pPr algn="ctr"/>
            <a:r>
              <a:rPr lang="de-DE" smtClean="0"/>
              <a:t>…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088629" y="55896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83757" y="47964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433573" y="4621987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52085" y="4466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23" name="Gerade Verbindung mit Pfeil 22"/>
          <p:cNvCxnSpPr>
            <a:stCxn id="20" idx="3"/>
            <a:endCxn id="21" idx="1"/>
          </p:cNvCxnSpPr>
          <p:nvPr/>
        </p:nvCxnSpPr>
        <p:spPr>
          <a:xfrm flipV="1">
            <a:off x="896049" y="4835743"/>
            <a:ext cx="2537524" cy="14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497271" y="5049498"/>
            <a:ext cx="1701648" cy="82105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83757" y="33635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85069" y="3186362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03581" y="30307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31" name="Gerade Verbindung mit Pfeil 30"/>
          <p:cNvCxnSpPr>
            <a:stCxn id="28" idx="3"/>
            <a:endCxn id="29" idx="1"/>
          </p:cNvCxnSpPr>
          <p:nvPr/>
        </p:nvCxnSpPr>
        <p:spPr>
          <a:xfrm flipV="1">
            <a:off x="896049" y="3400118"/>
            <a:ext cx="2289020" cy="1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275439" y="3661052"/>
            <a:ext cx="2557474" cy="225819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1" idx="3"/>
          </p:cNvCxnSpPr>
          <p:nvPr/>
        </p:nvCxnSpPr>
        <p:spPr>
          <a:xfrm flipH="1">
            <a:off x="3839206" y="6366370"/>
            <a:ext cx="2870353" cy="8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2" idx="1"/>
          </p:cNvCxnSpPr>
          <p:nvPr/>
        </p:nvCxnSpPr>
        <p:spPr>
          <a:xfrm flipH="1">
            <a:off x="3370130" y="4887109"/>
            <a:ext cx="585886" cy="1294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16" idx="0"/>
          </p:cNvCxnSpPr>
          <p:nvPr/>
        </p:nvCxnSpPr>
        <p:spPr>
          <a:xfrm flipH="1">
            <a:off x="2404754" y="3495555"/>
            <a:ext cx="1218358" cy="2025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09559" y="296883"/>
            <a:ext cx="5158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Beta { }</a:t>
            </a:r>
          </a:p>
          <a:p>
            <a:r>
              <a:rPr lang="de-DE" smtClean="0"/>
              <a:t>4. class Alpha {</a:t>
            </a:r>
          </a:p>
          <a:p>
            <a:r>
              <a:rPr lang="de-DE" smtClean="0"/>
              <a:t>5. static Beta b1;</a:t>
            </a:r>
          </a:p>
          <a:p>
            <a:r>
              <a:rPr lang="de-DE" smtClean="0"/>
              <a:t>6. Beta b2;</a:t>
            </a:r>
          </a:p>
          <a:p>
            <a:r>
              <a:rPr lang="de-DE" smtClean="0"/>
              <a:t>7. }</a:t>
            </a:r>
          </a:p>
          <a:p>
            <a:r>
              <a:rPr lang="de-DE" smtClean="0"/>
              <a:t>8. public class Tester {</a:t>
            </a:r>
          </a:p>
          <a:p>
            <a:r>
              <a:rPr lang="de-DE" smtClean="0"/>
              <a:t>9. public static void main(String[] args) {</a:t>
            </a:r>
          </a:p>
          <a:p>
            <a:r>
              <a:rPr lang="de-DE" smtClean="0"/>
              <a:t>10. Beta b1 = new Beta(); Beta b2 = new Beta();</a:t>
            </a:r>
          </a:p>
          <a:p>
            <a:r>
              <a:rPr lang="de-DE" smtClean="0"/>
              <a:t>11. Alpha a1 = new Alpha(); Alpha a2 = new Alpha();</a:t>
            </a:r>
          </a:p>
          <a:p>
            <a:r>
              <a:rPr lang="de-DE" smtClean="0"/>
              <a:t>12. a1.b1 = b1;</a:t>
            </a:r>
          </a:p>
          <a:p>
            <a:r>
              <a:rPr lang="de-DE" smtClean="0"/>
              <a:t>13. a1.b2 = b1;</a:t>
            </a:r>
          </a:p>
          <a:p>
            <a:r>
              <a:rPr lang="de-DE" smtClean="0"/>
              <a:t>14. a2.b2 = b2;</a:t>
            </a:r>
          </a:p>
          <a:p>
            <a:r>
              <a:rPr lang="de-DE" smtClean="0"/>
              <a:t>15. </a:t>
            </a:r>
            <a:r>
              <a:rPr lang="de-DE" b="1" smtClean="0"/>
              <a:t>a1 = null;</a:t>
            </a:r>
            <a:r>
              <a:rPr lang="de-DE" smtClean="0"/>
              <a:t> b1 = null; b2 = null;</a:t>
            </a:r>
          </a:p>
          <a:p>
            <a:r>
              <a:rPr lang="de-DE" smtClean="0"/>
              <a:t>16. // do stuff</a:t>
            </a:r>
          </a:p>
          <a:p>
            <a:r>
              <a:rPr lang="de-DE" smtClean="0"/>
              <a:t>17. }</a:t>
            </a:r>
          </a:p>
          <a:p>
            <a:r>
              <a:rPr lang="de-DE" smtClean="0"/>
              <a:t>18. 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01288" y="296883"/>
            <a:ext cx="35626" cy="64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14250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2561" y="1425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8764" y="64192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01055" y="6234545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70130" y="5997038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4" name="Gerade Verbindung mit Pfeil 13"/>
          <p:cNvCxnSpPr>
            <a:stCxn id="10" idx="3"/>
            <a:endCxn id="11" idx="1"/>
          </p:cNvCxnSpPr>
          <p:nvPr/>
        </p:nvCxnSpPr>
        <p:spPr>
          <a:xfrm flipV="1">
            <a:off x="922278" y="6448301"/>
            <a:ext cx="1978777" cy="15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4390" y="56223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35678" y="5520829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54190" y="5365252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8" name="Gerade Verbindung mit Pfeil 17"/>
          <p:cNvCxnSpPr>
            <a:stCxn id="15" idx="3"/>
            <a:endCxn id="16" idx="1"/>
          </p:cNvCxnSpPr>
          <p:nvPr/>
        </p:nvCxnSpPr>
        <p:spPr>
          <a:xfrm flipV="1">
            <a:off x="957904" y="5734585"/>
            <a:ext cx="977774" cy="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462648" y="5919249"/>
            <a:ext cx="2101933" cy="8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„Alpha“</a:t>
            </a:r>
          </a:p>
          <a:p>
            <a:pPr algn="ctr"/>
            <a:r>
              <a:rPr lang="de-DE" smtClean="0"/>
              <a:t>Beta  b1</a:t>
            </a:r>
          </a:p>
          <a:p>
            <a:pPr algn="ctr"/>
            <a:r>
              <a:rPr lang="de-DE" smtClean="0"/>
              <a:t>…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088629" y="55896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83757" y="479643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 = null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433573" y="4621987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52085" y="4466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>
            <a:off x="4497271" y="5049498"/>
            <a:ext cx="1701648" cy="82105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83757" y="33635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85069" y="3186362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03581" y="30307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31" name="Gerade Verbindung mit Pfeil 30"/>
          <p:cNvCxnSpPr>
            <a:stCxn id="28" idx="3"/>
            <a:endCxn id="29" idx="1"/>
          </p:cNvCxnSpPr>
          <p:nvPr/>
        </p:nvCxnSpPr>
        <p:spPr>
          <a:xfrm flipV="1">
            <a:off x="896049" y="3400118"/>
            <a:ext cx="2289020" cy="1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275439" y="3661052"/>
            <a:ext cx="2557474" cy="225819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1" idx="3"/>
          </p:cNvCxnSpPr>
          <p:nvPr/>
        </p:nvCxnSpPr>
        <p:spPr>
          <a:xfrm flipH="1">
            <a:off x="3839206" y="6366370"/>
            <a:ext cx="2870353" cy="8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2" idx="1"/>
          </p:cNvCxnSpPr>
          <p:nvPr/>
        </p:nvCxnSpPr>
        <p:spPr>
          <a:xfrm flipH="1">
            <a:off x="3370130" y="4887109"/>
            <a:ext cx="585886" cy="1294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16" idx="0"/>
          </p:cNvCxnSpPr>
          <p:nvPr/>
        </p:nvCxnSpPr>
        <p:spPr>
          <a:xfrm flipH="1">
            <a:off x="2404754" y="3495555"/>
            <a:ext cx="1218358" cy="2025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09559" y="296883"/>
            <a:ext cx="5158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Beta { }</a:t>
            </a:r>
          </a:p>
          <a:p>
            <a:r>
              <a:rPr lang="de-DE" smtClean="0"/>
              <a:t>4. class Alpha {</a:t>
            </a:r>
          </a:p>
          <a:p>
            <a:r>
              <a:rPr lang="de-DE" smtClean="0"/>
              <a:t>5. static Beta b1;</a:t>
            </a:r>
          </a:p>
          <a:p>
            <a:r>
              <a:rPr lang="de-DE" smtClean="0"/>
              <a:t>6. Beta b2;</a:t>
            </a:r>
          </a:p>
          <a:p>
            <a:r>
              <a:rPr lang="de-DE" smtClean="0"/>
              <a:t>7. }</a:t>
            </a:r>
          </a:p>
          <a:p>
            <a:r>
              <a:rPr lang="de-DE" smtClean="0"/>
              <a:t>8. public class Tester {</a:t>
            </a:r>
          </a:p>
          <a:p>
            <a:r>
              <a:rPr lang="de-DE" smtClean="0"/>
              <a:t>9. public static void main(String[] args) {</a:t>
            </a:r>
          </a:p>
          <a:p>
            <a:r>
              <a:rPr lang="de-DE" smtClean="0"/>
              <a:t>10. Beta b1 = new Beta(); Beta b2 = new Beta();</a:t>
            </a:r>
          </a:p>
          <a:p>
            <a:r>
              <a:rPr lang="de-DE" smtClean="0"/>
              <a:t>11. Alpha a1 = new Alpha(); Alpha a2 = new Alpha();</a:t>
            </a:r>
          </a:p>
          <a:p>
            <a:r>
              <a:rPr lang="de-DE" smtClean="0"/>
              <a:t>12. a1.b1 = b1;</a:t>
            </a:r>
          </a:p>
          <a:p>
            <a:r>
              <a:rPr lang="de-DE" smtClean="0"/>
              <a:t>13. a1.b2 = b1;</a:t>
            </a:r>
          </a:p>
          <a:p>
            <a:r>
              <a:rPr lang="de-DE" smtClean="0"/>
              <a:t>14. a2.b2 = b2;</a:t>
            </a:r>
          </a:p>
          <a:p>
            <a:r>
              <a:rPr lang="de-DE" smtClean="0"/>
              <a:t>15. a1 = null; </a:t>
            </a:r>
            <a:r>
              <a:rPr lang="de-DE" b="1" smtClean="0"/>
              <a:t>b1 = null; </a:t>
            </a:r>
            <a:r>
              <a:rPr lang="de-DE" smtClean="0"/>
              <a:t>b2 = null;</a:t>
            </a:r>
          </a:p>
          <a:p>
            <a:r>
              <a:rPr lang="de-DE" smtClean="0"/>
              <a:t>16. // do stuff</a:t>
            </a:r>
          </a:p>
          <a:p>
            <a:r>
              <a:rPr lang="de-DE" smtClean="0"/>
              <a:t>17. }</a:t>
            </a:r>
          </a:p>
          <a:p>
            <a:r>
              <a:rPr lang="de-DE" smtClean="0"/>
              <a:t>18. 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01288" y="296883"/>
            <a:ext cx="35626" cy="64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14250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2561" y="1425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8764" y="641921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 = null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01055" y="6234545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70130" y="5997038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34390" y="56223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35678" y="5520829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54190" y="5365252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cxnSp>
        <p:nvCxnSpPr>
          <p:cNvPr id="18" name="Gerade Verbindung mit Pfeil 17"/>
          <p:cNvCxnSpPr>
            <a:stCxn id="15" idx="3"/>
            <a:endCxn id="16" idx="1"/>
          </p:cNvCxnSpPr>
          <p:nvPr/>
        </p:nvCxnSpPr>
        <p:spPr>
          <a:xfrm flipV="1">
            <a:off x="957904" y="5734585"/>
            <a:ext cx="977774" cy="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5462648" y="5919249"/>
            <a:ext cx="2101933" cy="8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„Alpha“</a:t>
            </a:r>
          </a:p>
          <a:p>
            <a:pPr algn="ctr"/>
            <a:r>
              <a:rPr lang="de-DE" smtClean="0"/>
              <a:t>Beta  b1</a:t>
            </a:r>
          </a:p>
          <a:p>
            <a:pPr algn="ctr"/>
            <a:r>
              <a:rPr lang="de-DE" smtClean="0"/>
              <a:t>…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088629" y="55896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83757" y="479643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 = null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433573" y="4621987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52085" y="4466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>
            <a:off x="4497271" y="5049498"/>
            <a:ext cx="1701648" cy="82105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83757" y="33635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85069" y="3186362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03581" y="30307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31" name="Gerade Verbindung mit Pfeil 30"/>
          <p:cNvCxnSpPr>
            <a:stCxn id="28" idx="3"/>
            <a:endCxn id="29" idx="1"/>
          </p:cNvCxnSpPr>
          <p:nvPr/>
        </p:nvCxnSpPr>
        <p:spPr>
          <a:xfrm flipV="1">
            <a:off x="896049" y="3400118"/>
            <a:ext cx="2289020" cy="1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275439" y="3661052"/>
            <a:ext cx="2557474" cy="225819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1" idx="3"/>
          </p:cNvCxnSpPr>
          <p:nvPr/>
        </p:nvCxnSpPr>
        <p:spPr>
          <a:xfrm flipH="1">
            <a:off x="3839206" y="6366370"/>
            <a:ext cx="2870353" cy="8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2" idx="1"/>
          </p:cNvCxnSpPr>
          <p:nvPr/>
        </p:nvCxnSpPr>
        <p:spPr>
          <a:xfrm flipH="1">
            <a:off x="3370130" y="4887109"/>
            <a:ext cx="585886" cy="1294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16" idx="0"/>
          </p:cNvCxnSpPr>
          <p:nvPr/>
        </p:nvCxnSpPr>
        <p:spPr>
          <a:xfrm flipH="1">
            <a:off x="2404754" y="3495555"/>
            <a:ext cx="1218358" cy="2025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09559" y="296883"/>
            <a:ext cx="51580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Beta { }</a:t>
            </a:r>
          </a:p>
          <a:p>
            <a:r>
              <a:rPr lang="de-DE" smtClean="0"/>
              <a:t>4. class Alpha {</a:t>
            </a:r>
          </a:p>
          <a:p>
            <a:r>
              <a:rPr lang="de-DE" smtClean="0"/>
              <a:t>5. static Beta b1;</a:t>
            </a:r>
          </a:p>
          <a:p>
            <a:r>
              <a:rPr lang="de-DE" smtClean="0"/>
              <a:t>6. Beta b2;</a:t>
            </a:r>
          </a:p>
          <a:p>
            <a:r>
              <a:rPr lang="de-DE" smtClean="0"/>
              <a:t>7. }</a:t>
            </a:r>
          </a:p>
          <a:p>
            <a:r>
              <a:rPr lang="de-DE" smtClean="0"/>
              <a:t>8. public class Tester {</a:t>
            </a:r>
          </a:p>
          <a:p>
            <a:r>
              <a:rPr lang="de-DE" smtClean="0"/>
              <a:t>9. public static void main(String[] args) {</a:t>
            </a:r>
          </a:p>
          <a:p>
            <a:r>
              <a:rPr lang="de-DE" smtClean="0"/>
              <a:t>10. Beta b1 = new Beta(); Beta b2 = new Beta();</a:t>
            </a:r>
          </a:p>
          <a:p>
            <a:r>
              <a:rPr lang="de-DE" smtClean="0"/>
              <a:t>11. Alpha a1 = new Alpha(); Alpha a2 = new Alpha();</a:t>
            </a:r>
          </a:p>
          <a:p>
            <a:r>
              <a:rPr lang="de-DE" smtClean="0"/>
              <a:t>12. a1.b1 = b1;</a:t>
            </a:r>
          </a:p>
          <a:p>
            <a:r>
              <a:rPr lang="de-DE" smtClean="0"/>
              <a:t>13. a1.b2 = b1;</a:t>
            </a:r>
          </a:p>
          <a:p>
            <a:r>
              <a:rPr lang="de-DE" smtClean="0"/>
              <a:t>14. a2.b2 = b2;</a:t>
            </a:r>
          </a:p>
          <a:p>
            <a:r>
              <a:rPr lang="de-DE" smtClean="0"/>
              <a:t>15. a1 = null; b1 = null;</a:t>
            </a:r>
            <a:r>
              <a:rPr lang="de-DE" b="1" smtClean="0"/>
              <a:t> b2 = null;</a:t>
            </a:r>
          </a:p>
          <a:p>
            <a:r>
              <a:rPr lang="de-DE" smtClean="0"/>
              <a:t>16. // do stuff</a:t>
            </a:r>
          </a:p>
          <a:p>
            <a:r>
              <a:rPr lang="de-DE" smtClean="0"/>
              <a:t>17. }</a:t>
            </a:r>
          </a:p>
          <a:p>
            <a:r>
              <a:rPr lang="de-DE" smtClean="0"/>
              <a:t>18. }</a:t>
            </a:r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401288" y="296883"/>
            <a:ext cx="35626" cy="644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80010" y="14250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232561" y="1425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8764" y="641921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 = null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01055" y="6234545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70130" y="5997038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34390" y="562236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 = null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35678" y="5520829"/>
            <a:ext cx="938151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654190" y="5365252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Beta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5462648" y="5919249"/>
            <a:ext cx="2101933" cy="8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„Alpha“</a:t>
            </a:r>
          </a:p>
          <a:p>
            <a:pPr algn="ctr"/>
            <a:r>
              <a:rPr lang="de-DE" smtClean="0"/>
              <a:t>Beta  b1</a:t>
            </a:r>
          </a:p>
          <a:p>
            <a:pPr algn="ctr"/>
            <a:r>
              <a:rPr lang="de-DE" smtClean="0"/>
              <a:t>…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088629" y="55896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83757" y="479643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 = null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433573" y="4621987"/>
            <a:ext cx="1090370" cy="4275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52085" y="446641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>
            <a:off x="4497271" y="5049498"/>
            <a:ext cx="1701648" cy="82105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83757" y="336356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185069" y="3186362"/>
            <a:ext cx="1090370" cy="42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b2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03581" y="30307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Alpha</a:t>
            </a:r>
            <a:endParaRPr lang="de-DE"/>
          </a:p>
        </p:txBody>
      </p:sp>
      <p:cxnSp>
        <p:nvCxnSpPr>
          <p:cNvPr id="31" name="Gerade Verbindung mit Pfeil 30"/>
          <p:cNvCxnSpPr>
            <a:stCxn id="28" idx="3"/>
            <a:endCxn id="29" idx="1"/>
          </p:cNvCxnSpPr>
          <p:nvPr/>
        </p:nvCxnSpPr>
        <p:spPr>
          <a:xfrm flipV="1">
            <a:off x="896049" y="3400118"/>
            <a:ext cx="2289020" cy="1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275439" y="3661052"/>
            <a:ext cx="2557474" cy="225819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1" idx="3"/>
          </p:cNvCxnSpPr>
          <p:nvPr/>
        </p:nvCxnSpPr>
        <p:spPr>
          <a:xfrm flipH="1">
            <a:off x="3839206" y="6366370"/>
            <a:ext cx="2870353" cy="8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2" idx="1"/>
          </p:cNvCxnSpPr>
          <p:nvPr/>
        </p:nvCxnSpPr>
        <p:spPr>
          <a:xfrm flipH="1">
            <a:off x="3370130" y="4887109"/>
            <a:ext cx="585886" cy="1294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16" idx="0"/>
          </p:cNvCxnSpPr>
          <p:nvPr/>
        </p:nvCxnSpPr>
        <p:spPr>
          <a:xfrm flipH="1">
            <a:off x="2404754" y="3495555"/>
            <a:ext cx="1218358" cy="2025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4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Microsoft Office PowerPoint</Application>
  <PresentationFormat>Breitbild</PresentationFormat>
  <Paragraphs>251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11</cp:revision>
  <dcterms:created xsi:type="dcterms:W3CDTF">2019-12-03T07:41:28Z</dcterms:created>
  <dcterms:modified xsi:type="dcterms:W3CDTF">2019-12-03T08:06:21Z</dcterms:modified>
</cp:coreProperties>
</file>