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24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70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1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0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4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95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93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62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1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84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41F59-72EC-4680-B091-BECFE8754CAE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65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856519" y="391887"/>
            <a:ext cx="190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 var = new X[2];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598223" y="463137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81351" y="4762003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81350" y="5088574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833257" y="431074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445777" y="47103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445777" y="501138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9382" y="5913910"/>
            <a:ext cx="79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 var</a:t>
            </a:r>
            <a:endParaRPr lang="de-DE"/>
          </a:p>
        </p:txBody>
      </p:sp>
      <p:cxnSp>
        <p:nvCxnSpPr>
          <p:cNvPr id="13" name="Gerade Verbindung mit Pfeil 12"/>
          <p:cNvCxnSpPr>
            <a:stCxn id="11" idx="3"/>
          </p:cNvCxnSpPr>
          <p:nvPr/>
        </p:nvCxnSpPr>
        <p:spPr>
          <a:xfrm flipV="1">
            <a:off x="1039791" y="5397333"/>
            <a:ext cx="2558432" cy="70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28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2648197" y="380010"/>
            <a:ext cx="59377" cy="625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8098971" y="380010"/>
            <a:ext cx="38124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char[][] room;</a:t>
            </a:r>
          </a:p>
          <a:p>
            <a:endParaRPr lang="sv-SE"/>
          </a:p>
          <a:p>
            <a:r>
              <a:rPr lang="sv-SE" smtClean="0"/>
              <a:t>char</a:t>
            </a:r>
            <a:r>
              <a:rPr lang="sv-SE"/>
              <a:t>[] tom = { 't', 'o', 'm' };</a:t>
            </a:r>
          </a:p>
          <a:p>
            <a:endParaRPr lang="de-DE"/>
          </a:p>
          <a:p>
            <a:r>
              <a:rPr lang="de-DE"/>
              <a:t>char[] paul = { 'p', 'a', 'u', 'l' </a:t>
            </a:r>
            <a:r>
              <a:rPr lang="de-DE" smtClean="0"/>
              <a:t>};</a:t>
            </a:r>
          </a:p>
          <a:p>
            <a:endParaRPr lang="de-DE"/>
          </a:p>
          <a:p>
            <a:r>
              <a:rPr lang="en-US"/>
              <a:t>room = new char[][] { tom, null, null </a:t>
            </a:r>
            <a:r>
              <a:rPr lang="en-US" smtClean="0"/>
              <a:t>};</a:t>
            </a:r>
          </a:p>
          <a:p>
            <a:endParaRPr lang="en-US"/>
          </a:p>
          <a:p>
            <a:r>
              <a:rPr lang="de-DE" b="1"/>
              <a:t>room[1] = paul;</a:t>
            </a:r>
          </a:p>
          <a:p>
            <a:r>
              <a:rPr lang="de-DE"/>
              <a:t>room[2] = tom</a:t>
            </a:r>
            <a:r>
              <a:rPr lang="de-DE" smtClean="0"/>
              <a:t>;</a:t>
            </a:r>
          </a:p>
          <a:p>
            <a:endParaRPr lang="de-DE"/>
          </a:p>
          <a:p>
            <a:r>
              <a:rPr lang="de-DE"/>
              <a:t>room[0][2] = 'R</a:t>
            </a:r>
            <a:r>
              <a:rPr lang="de-DE" smtClean="0"/>
              <a:t>';</a:t>
            </a:r>
          </a:p>
          <a:p>
            <a:endParaRPr lang="de-DE"/>
          </a:p>
          <a:p>
            <a:r>
              <a:rPr lang="de-DE"/>
              <a:t>System.out.println(room[2][2]);</a:t>
            </a:r>
          </a:p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95647" y="5314807"/>
            <a:ext cx="5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tom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662056" y="5368844"/>
            <a:ext cx="807522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768934" y="5499473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768933" y="5758061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</a:t>
            </a:r>
          </a:p>
        </p:txBody>
      </p:sp>
      <p:sp>
        <p:nvSpPr>
          <p:cNvPr id="11" name="Rechteck 10"/>
          <p:cNvSpPr/>
          <p:nvPr/>
        </p:nvSpPr>
        <p:spPr>
          <a:xfrm>
            <a:off x="6762998" y="596914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469578" y="509571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95647" y="6175169"/>
            <a:ext cx="68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room</a:t>
            </a:r>
            <a:endParaRPr lang="de-DE"/>
          </a:p>
        </p:txBody>
      </p:sp>
      <p:cxnSp>
        <p:nvCxnSpPr>
          <p:cNvPr id="15" name="Gerade Verbindung mit Pfeil 14"/>
          <p:cNvCxnSpPr>
            <a:stCxn id="7" idx="3"/>
            <a:endCxn id="8" idx="1"/>
          </p:cNvCxnSpPr>
          <p:nvPr/>
        </p:nvCxnSpPr>
        <p:spPr>
          <a:xfrm>
            <a:off x="1361186" y="5499473"/>
            <a:ext cx="530087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460176" y="3112533"/>
            <a:ext cx="807522" cy="1221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6567054" y="3243162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</a:t>
            </a:r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567053" y="3501750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a</a:t>
            </a:r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561118" y="3712836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267698" y="283940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</a:t>
            </a: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561118" y="393579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78612" y="418517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paul</a:t>
            </a:r>
            <a:endParaRPr lang="de-DE"/>
          </a:p>
        </p:txBody>
      </p:sp>
      <p:cxnSp>
        <p:nvCxnSpPr>
          <p:cNvPr id="25" name="Gerade Verbindung mit Pfeil 24"/>
          <p:cNvCxnSpPr>
            <a:stCxn id="24" idx="3"/>
            <a:endCxn id="17" idx="1"/>
          </p:cNvCxnSpPr>
          <p:nvPr/>
        </p:nvCxnSpPr>
        <p:spPr>
          <a:xfrm flipV="1">
            <a:off x="1370441" y="3723514"/>
            <a:ext cx="5089735" cy="64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3467681" y="4403674"/>
            <a:ext cx="807522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574559" y="4534303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574558" y="4792891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568623" y="500397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4275203" y="41305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char[][]</a:t>
            </a:r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3835816" y="4653654"/>
            <a:ext cx="2826240" cy="912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3"/>
            <a:endCxn id="23" idx="1"/>
          </p:cNvCxnSpPr>
          <p:nvPr/>
        </p:nvCxnSpPr>
        <p:spPr>
          <a:xfrm flipV="1">
            <a:off x="1484746" y="4908376"/>
            <a:ext cx="1982935" cy="145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4049573" y="3991139"/>
            <a:ext cx="2410603" cy="915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19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2648197" y="380010"/>
            <a:ext cx="59377" cy="625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8098971" y="380010"/>
            <a:ext cx="38124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char[][] room;</a:t>
            </a:r>
          </a:p>
          <a:p>
            <a:endParaRPr lang="sv-SE"/>
          </a:p>
          <a:p>
            <a:r>
              <a:rPr lang="sv-SE" smtClean="0"/>
              <a:t>char</a:t>
            </a:r>
            <a:r>
              <a:rPr lang="sv-SE"/>
              <a:t>[] tom = { 't', 'o', 'm' };</a:t>
            </a:r>
          </a:p>
          <a:p>
            <a:endParaRPr lang="de-DE"/>
          </a:p>
          <a:p>
            <a:r>
              <a:rPr lang="de-DE"/>
              <a:t>char[] paul = { 'p', 'a', 'u', 'l' </a:t>
            </a:r>
            <a:r>
              <a:rPr lang="de-DE" smtClean="0"/>
              <a:t>};</a:t>
            </a:r>
          </a:p>
          <a:p>
            <a:endParaRPr lang="de-DE"/>
          </a:p>
          <a:p>
            <a:r>
              <a:rPr lang="en-US"/>
              <a:t>room = new char[][] { tom, null, null </a:t>
            </a:r>
            <a:r>
              <a:rPr lang="en-US" smtClean="0"/>
              <a:t>};</a:t>
            </a:r>
          </a:p>
          <a:p>
            <a:endParaRPr lang="en-US"/>
          </a:p>
          <a:p>
            <a:r>
              <a:rPr lang="de-DE"/>
              <a:t>room[1] = paul;</a:t>
            </a:r>
          </a:p>
          <a:p>
            <a:r>
              <a:rPr lang="de-DE" b="1"/>
              <a:t>room[2] = tom</a:t>
            </a:r>
            <a:r>
              <a:rPr lang="de-DE" b="1" smtClean="0"/>
              <a:t>;</a:t>
            </a:r>
          </a:p>
          <a:p>
            <a:endParaRPr lang="de-DE"/>
          </a:p>
          <a:p>
            <a:r>
              <a:rPr lang="de-DE"/>
              <a:t>room[0][2] = 'R</a:t>
            </a:r>
            <a:r>
              <a:rPr lang="de-DE" smtClean="0"/>
              <a:t>';</a:t>
            </a:r>
          </a:p>
          <a:p>
            <a:endParaRPr lang="de-DE"/>
          </a:p>
          <a:p>
            <a:r>
              <a:rPr lang="de-DE"/>
              <a:t>System.out.println(room[2][2]);</a:t>
            </a:r>
          </a:p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95647" y="5314807"/>
            <a:ext cx="5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tom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662056" y="5368844"/>
            <a:ext cx="807522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768934" y="5499473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768933" y="5758061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</a:t>
            </a:r>
          </a:p>
        </p:txBody>
      </p:sp>
      <p:sp>
        <p:nvSpPr>
          <p:cNvPr id="11" name="Rechteck 10"/>
          <p:cNvSpPr/>
          <p:nvPr/>
        </p:nvSpPr>
        <p:spPr>
          <a:xfrm>
            <a:off x="6762998" y="596914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469578" y="509571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95647" y="6175169"/>
            <a:ext cx="68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room</a:t>
            </a:r>
            <a:endParaRPr lang="de-DE"/>
          </a:p>
        </p:txBody>
      </p:sp>
      <p:cxnSp>
        <p:nvCxnSpPr>
          <p:cNvPr id="15" name="Gerade Verbindung mit Pfeil 14"/>
          <p:cNvCxnSpPr>
            <a:stCxn id="7" idx="3"/>
            <a:endCxn id="8" idx="1"/>
          </p:cNvCxnSpPr>
          <p:nvPr/>
        </p:nvCxnSpPr>
        <p:spPr>
          <a:xfrm>
            <a:off x="1361186" y="5499473"/>
            <a:ext cx="530087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460176" y="3112533"/>
            <a:ext cx="807522" cy="1221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6567054" y="3243162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</a:t>
            </a:r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567053" y="3501750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a</a:t>
            </a:r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561118" y="3712836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267698" y="283940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</a:t>
            </a: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561118" y="393579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78612" y="418517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paul</a:t>
            </a:r>
            <a:endParaRPr lang="de-DE"/>
          </a:p>
        </p:txBody>
      </p:sp>
      <p:cxnSp>
        <p:nvCxnSpPr>
          <p:cNvPr id="25" name="Gerade Verbindung mit Pfeil 24"/>
          <p:cNvCxnSpPr>
            <a:stCxn id="24" idx="3"/>
            <a:endCxn id="17" idx="1"/>
          </p:cNvCxnSpPr>
          <p:nvPr/>
        </p:nvCxnSpPr>
        <p:spPr>
          <a:xfrm flipV="1">
            <a:off x="1370441" y="3723514"/>
            <a:ext cx="5089735" cy="64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3467681" y="4403674"/>
            <a:ext cx="807522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574559" y="4534303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574558" y="4792891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568623" y="500397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4275203" y="41305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char[][]</a:t>
            </a:r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3835816" y="4653654"/>
            <a:ext cx="2826240" cy="912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3"/>
            <a:endCxn id="23" idx="1"/>
          </p:cNvCxnSpPr>
          <p:nvPr/>
        </p:nvCxnSpPr>
        <p:spPr>
          <a:xfrm flipV="1">
            <a:off x="1484746" y="4908376"/>
            <a:ext cx="1982935" cy="145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4049573" y="3991139"/>
            <a:ext cx="2410603" cy="915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3915308" y="5117988"/>
            <a:ext cx="2746748" cy="975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33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2648197" y="380010"/>
            <a:ext cx="59377" cy="625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8098971" y="380010"/>
            <a:ext cx="38124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char[][] room;</a:t>
            </a:r>
          </a:p>
          <a:p>
            <a:endParaRPr lang="sv-SE"/>
          </a:p>
          <a:p>
            <a:r>
              <a:rPr lang="sv-SE" smtClean="0"/>
              <a:t>char</a:t>
            </a:r>
            <a:r>
              <a:rPr lang="sv-SE"/>
              <a:t>[] tom = { 't', 'o', 'm' };</a:t>
            </a:r>
          </a:p>
          <a:p>
            <a:endParaRPr lang="de-DE"/>
          </a:p>
          <a:p>
            <a:r>
              <a:rPr lang="de-DE"/>
              <a:t>char[] paul = { 'p', 'a', 'u', 'l' </a:t>
            </a:r>
            <a:r>
              <a:rPr lang="de-DE" smtClean="0"/>
              <a:t>};</a:t>
            </a:r>
          </a:p>
          <a:p>
            <a:endParaRPr lang="de-DE"/>
          </a:p>
          <a:p>
            <a:r>
              <a:rPr lang="en-US"/>
              <a:t>room = new char[][] { tom, null, null </a:t>
            </a:r>
            <a:r>
              <a:rPr lang="en-US" smtClean="0"/>
              <a:t>};</a:t>
            </a:r>
          </a:p>
          <a:p>
            <a:endParaRPr lang="en-US"/>
          </a:p>
          <a:p>
            <a:r>
              <a:rPr lang="de-DE"/>
              <a:t>room[1] = paul;</a:t>
            </a:r>
          </a:p>
          <a:p>
            <a:r>
              <a:rPr lang="de-DE"/>
              <a:t>room[2] = tom</a:t>
            </a:r>
            <a:r>
              <a:rPr lang="de-DE" smtClean="0"/>
              <a:t>;</a:t>
            </a:r>
          </a:p>
          <a:p>
            <a:endParaRPr lang="de-DE"/>
          </a:p>
          <a:p>
            <a:r>
              <a:rPr lang="de-DE" b="1"/>
              <a:t>room[0][2] = 'R</a:t>
            </a:r>
            <a:r>
              <a:rPr lang="de-DE" b="1" smtClean="0"/>
              <a:t>';</a:t>
            </a:r>
          </a:p>
          <a:p>
            <a:endParaRPr lang="de-DE"/>
          </a:p>
          <a:p>
            <a:r>
              <a:rPr lang="de-DE"/>
              <a:t>System.out.println(room[2][2]);</a:t>
            </a:r>
          </a:p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95647" y="5314807"/>
            <a:ext cx="5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tom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662056" y="5368844"/>
            <a:ext cx="807522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768934" y="5499473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768933" y="5758061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</a:t>
            </a:r>
          </a:p>
        </p:txBody>
      </p:sp>
      <p:sp>
        <p:nvSpPr>
          <p:cNvPr id="11" name="Rechteck 10"/>
          <p:cNvSpPr/>
          <p:nvPr/>
        </p:nvSpPr>
        <p:spPr>
          <a:xfrm>
            <a:off x="6762998" y="596914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R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469578" y="509571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95647" y="6175169"/>
            <a:ext cx="68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room</a:t>
            </a:r>
            <a:endParaRPr lang="de-DE"/>
          </a:p>
        </p:txBody>
      </p:sp>
      <p:cxnSp>
        <p:nvCxnSpPr>
          <p:cNvPr id="15" name="Gerade Verbindung mit Pfeil 14"/>
          <p:cNvCxnSpPr>
            <a:stCxn id="7" idx="3"/>
            <a:endCxn id="8" idx="1"/>
          </p:cNvCxnSpPr>
          <p:nvPr/>
        </p:nvCxnSpPr>
        <p:spPr>
          <a:xfrm>
            <a:off x="1361186" y="5499473"/>
            <a:ext cx="530087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460176" y="3112533"/>
            <a:ext cx="807522" cy="1221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6567054" y="3243162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</a:t>
            </a:r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567053" y="3501750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a</a:t>
            </a:r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561118" y="3712836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267698" y="283940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</a:t>
            </a: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561118" y="393579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78612" y="418517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paul</a:t>
            </a:r>
            <a:endParaRPr lang="de-DE"/>
          </a:p>
        </p:txBody>
      </p:sp>
      <p:cxnSp>
        <p:nvCxnSpPr>
          <p:cNvPr id="25" name="Gerade Verbindung mit Pfeil 24"/>
          <p:cNvCxnSpPr>
            <a:stCxn id="24" idx="3"/>
            <a:endCxn id="17" idx="1"/>
          </p:cNvCxnSpPr>
          <p:nvPr/>
        </p:nvCxnSpPr>
        <p:spPr>
          <a:xfrm flipV="1">
            <a:off x="1370441" y="3723514"/>
            <a:ext cx="5089735" cy="64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3467681" y="4403674"/>
            <a:ext cx="807522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574559" y="4534303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574558" y="4792891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568623" y="500397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4275203" y="41305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char[][]</a:t>
            </a:r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3835816" y="4653654"/>
            <a:ext cx="2826240" cy="912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3"/>
            <a:endCxn id="23" idx="1"/>
          </p:cNvCxnSpPr>
          <p:nvPr/>
        </p:nvCxnSpPr>
        <p:spPr>
          <a:xfrm flipV="1">
            <a:off x="1484746" y="4908376"/>
            <a:ext cx="1982935" cy="145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4049573" y="3991139"/>
            <a:ext cx="2410603" cy="915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3915308" y="5117988"/>
            <a:ext cx="2746748" cy="975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68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856519" y="391887"/>
            <a:ext cx="190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  <a:r>
              <a:rPr lang="de-DE" smtClean="0"/>
              <a:t>[] var = new X[2];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598223" y="463137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81351" y="4762003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81350" y="5088574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833257" y="431074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445777" y="47103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445777" y="501138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9382" y="5913910"/>
            <a:ext cx="79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 var</a:t>
            </a:r>
            <a:endParaRPr lang="de-DE"/>
          </a:p>
        </p:txBody>
      </p:sp>
      <p:cxnSp>
        <p:nvCxnSpPr>
          <p:cNvPr id="13" name="Gerade Verbindung mit Pfeil 12"/>
          <p:cNvCxnSpPr>
            <a:stCxn id="11" idx="3"/>
          </p:cNvCxnSpPr>
          <p:nvPr/>
        </p:nvCxnSpPr>
        <p:spPr>
          <a:xfrm flipV="1">
            <a:off x="1039791" y="5397333"/>
            <a:ext cx="2558432" cy="70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3598223" y="761219"/>
            <a:ext cx="205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wenn X gleich </a:t>
            </a:r>
            <a:r>
              <a:rPr lang="de-DE" i="1" smtClean="0"/>
              <a:t>int</a:t>
            </a:r>
            <a:r>
              <a:rPr lang="de-DE" smtClean="0"/>
              <a:t> ist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74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856519" y="391887"/>
            <a:ext cx="190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  <a:r>
              <a:rPr lang="de-DE" smtClean="0"/>
              <a:t>[] var = new X[2];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598223" y="463137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81351" y="4762003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81350" y="5088574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833257" y="431074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445777" y="47103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445777" y="501138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9382" y="5913910"/>
            <a:ext cx="79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 var</a:t>
            </a:r>
            <a:endParaRPr lang="de-DE"/>
          </a:p>
        </p:txBody>
      </p:sp>
      <p:cxnSp>
        <p:nvCxnSpPr>
          <p:cNvPr id="13" name="Gerade Verbindung mit Pfeil 12"/>
          <p:cNvCxnSpPr>
            <a:stCxn id="11" idx="3"/>
          </p:cNvCxnSpPr>
          <p:nvPr/>
        </p:nvCxnSpPr>
        <p:spPr>
          <a:xfrm flipV="1">
            <a:off x="1039791" y="5397333"/>
            <a:ext cx="2558432" cy="70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3598223" y="761219"/>
            <a:ext cx="289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wenn X ein </a:t>
            </a:r>
            <a:r>
              <a:rPr lang="de-DE" i="1" smtClean="0"/>
              <a:t>Referenzentyp</a:t>
            </a:r>
            <a:r>
              <a:rPr lang="de-DE" smtClean="0"/>
              <a:t> ist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33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856519" y="391887"/>
            <a:ext cx="190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  <a:r>
              <a:rPr lang="de-DE" smtClean="0"/>
              <a:t>[] var = new X[2];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598223" y="463137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81351" y="4762003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81350" y="5088574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833257" y="431074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445777" y="47103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445777" y="501138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9382" y="5913910"/>
            <a:ext cx="79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 var</a:t>
            </a:r>
            <a:endParaRPr lang="de-DE"/>
          </a:p>
        </p:txBody>
      </p:sp>
      <p:cxnSp>
        <p:nvCxnSpPr>
          <p:cNvPr id="13" name="Gerade Verbindung mit Pfeil 12"/>
          <p:cNvCxnSpPr>
            <a:stCxn id="11" idx="3"/>
          </p:cNvCxnSpPr>
          <p:nvPr/>
        </p:nvCxnSpPr>
        <p:spPr>
          <a:xfrm flipV="1">
            <a:off x="1039791" y="5397333"/>
            <a:ext cx="2558432" cy="70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3598223" y="761219"/>
            <a:ext cx="287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wenn X ein </a:t>
            </a:r>
            <a:r>
              <a:rPr lang="de-DE" i="1" smtClean="0"/>
              <a:t>Referenzentyp</a:t>
            </a:r>
            <a:r>
              <a:rPr lang="de-DE" smtClean="0"/>
              <a:t> ist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856519" y="899718"/>
            <a:ext cx="1765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  <a:r>
              <a:rPr lang="de-DE" smtClean="0"/>
              <a:t> var2 = new X();</a:t>
            </a:r>
          </a:p>
          <a:p>
            <a:endParaRPr lang="de-DE"/>
          </a:p>
          <a:p>
            <a:r>
              <a:rPr lang="de-DE" smtClean="0"/>
              <a:t>var[0] = new X();</a:t>
            </a:r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598223" y="2765153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???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833257" y="24445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49382" y="4047687"/>
            <a:ext cx="76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 var2</a:t>
            </a:r>
            <a:endParaRPr lang="de-DE"/>
          </a:p>
        </p:txBody>
      </p:sp>
      <p:cxnSp>
        <p:nvCxnSpPr>
          <p:cNvPr id="21" name="Gerade Verbindung mit Pfeil 20"/>
          <p:cNvCxnSpPr>
            <a:stCxn id="20" idx="3"/>
          </p:cNvCxnSpPr>
          <p:nvPr/>
        </p:nvCxnSpPr>
        <p:spPr>
          <a:xfrm flipV="1">
            <a:off x="1015746" y="3531111"/>
            <a:ext cx="2582477" cy="70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6958534" y="394200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???</a:t>
            </a:r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8193568" y="362137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</a:p>
        </p:txBody>
      </p:sp>
      <p:cxnSp>
        <p:nvCxnSpPr>
          <p:cNvPr id="24" name="Gerade Verbindung mit Pfeil 23"/>
          <p:cNvCxnSpPr>
            <a:endCxn id="22" idx="1"/>
          </p:cNvCxnSpPr>
          <p:nvPr/>
        </p:nvCxnSpPr>
        <p:spPr>
          <a:xfrm flipV="1">
            <a:off x="4414968" y="4417019"/>
            <a:ext cx="2543566" cy="470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3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856519" y="391887"/>
            <a:ext cx="190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  <a:r>
              <a:rPr lang="de-DE" smtClean="0"/>
              <a:t>[] var = new X[2];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598223" y="463137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81351" y="4762003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81350" y="5088574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833257" y="431074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445777" y="47103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445777" y="501138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9382" y="5913910"/>
            <a:ext cx="79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 var</a:t>
            </a:r>
            <a:endParaRPr lang="de-DE"/>
          </a:p>
        </p:txBody>
      </p:sp>
      <p:cxnSp>
        <p:nvCxnSpPr>
          <p:cNvPr id="13" name="Gerade Verbindung mit Pfeil 12"/>
          <p:cNvCxnSpPr>
            <a:stCxn id="11" idx="3"/>
          </p:cNvCxnSpPr>
          <p:nvPr/>
        </p:nvCxnSpPr>
        <p:spPr>
          <a:xfrm flipV="1">
            <a:off x="1039791" y="5397333"/>
            <a:ext cx="2558432" cy="70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3598223" y="761219"/>
            <a:ext cx="245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wenn X ein </a:t>
            </a:r>
            <a:r>
              <a:rPr lang="de-DE" i="1" smtClean="0"/>
              <a:t>Array-Typ</a:t>
            </a:r>
            <a:r>
              <a:rPr lang="de-DE" smtClean="0"/>
              <a:t> ist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856519" y="899718"/>
            <a:ext cx="1765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  <a:r>
              <a:rPr lang="de-DE" smtClean="0"/>
              <a:t> var2 = new X();</a:t>
            </a:r>
          </a:p>
          <a:p>
            <a:endParaRPr lang="de-DE"/>
          </a:p>
          <a:p>
            <a:r>
              <a:rPr lang="de-DE" smtClean="0"/>
              <a:t>var[0] = new X();</a:t>
            </a:r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598223" y="2765153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???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833257" y="24445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49382" y="4047687"/>
            <a:ext cx="76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 var2</a:t>
            </a:r>
            <a:endParaRPr lang="de-DE"/>
          </a:p>
        </p:txBody>
      </p:sp>
      <p:cxnSp>
        <p:nvCxnSpPr>
          <p:cNvPr id="21" name="Gerade Verbindung mit Pfeil 20"/>
          <p:cNvCxnSpPr>
            <a:stCxn id="20" idx="3"/>
          </p:cNvCxnSpPr>
          <p:nvPr/>
        </p:nvCxnSpPr>
        <p:spPr>
          <a:xfrm flipV="1">
            <a:off x="1015746" y="3531111"/>
            <a:ext cx="2582477" cy="70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6958534" y="394200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???</a:t>
            </a:r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8193568" y="362137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</a:p>
        </p:txBody>
      </p:sp>
      <p:cxnSp>
        <p:nvCxnSpPr>
          <p:cNvPr id="24" name="Gerade Verbindung mit Pfeil 23"/>
          <p:cNvCxnSpPr>
            <a:endCxn id="22" idx="1"/>
          </p:cNvCxnSpPr>
          <p:nvPr/>
        </p:nvCxnSpPr>
        <p:spPr>
          <a:xfrm flipV="1">
            <a:off x="4414968" y="4417019"/>
            <a:ext cx="2543566" cy="470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3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752114" y="391887"/>
            <a:ext cx="315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String[][] var = new String[2][];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598223" y="463137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81351" y="4762003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81350" y="5088574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833257" y="431074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String[][]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905438" y="471033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9382" y="5913910"/>
            <a:ext cx="135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String[][] var</a:t>
            </a:r>
            <a:endParaRPr lang="de-DE"/>
          </a:p>
        </p:txBody>
      </p:sp>
      <p:cxnSp>
        <p:nvCxnSpPr>
          <p:cNvPr id="13" name="Gerade Verbindung mit Pfeil 12"/>
          <p:cNvCxnSpPr>
            <a:stCxn id="11" idx="3"/>
          </p:cNvCxnSpPr>
          <p:nvPr/>
        </p:nvCxnSpPr>
        <p:spPr>
          <a:xfrm flipV="1">
            <a:off x="1039791" y="5397333"/>
            <a:ext cx="2558432" cy="70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3598223" y="761219"/>
            <a:ext cx="263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wenn X ein </a:t>
            </a:r>
            <a:r>
              <a:rPr lang="de-DE" i="1" smtClean="0"/>
              <a:t>String[]-Typ</a:t>
            </a:r>
            <a:r>
              <a:rPr lang="de-DE" smtClean="0"/>
              <a:t> ist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334005" y="945885"/>
            <a:ext cx="2876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 var2 = new String[3];</a:t>
            </a:r>
          </a:p>
          <a:p>
            <a:endParaRPr lang="de-DE"/>
          </a:p>
          <a:p>
            <a:r>
              <a:rPr lang="de-DE" smtClean="0"/>
              <a:t>var[0] = new String[2];</a:t>
            </a:r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598223" y="2765153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???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833257" y="244451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</a:t>
            </a:r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49382" y="4047687"/>
            <a:ext cx="13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 var2</a:t>
            </a:r>
            <a:endParaRPr lang="de-DE"/>
          </a:p>
        </p:txBody>
      </p:sp>
      <p:cxnSp>
        <p:nvCxnSpPr>
          <p:cNvPr id="21" name="Gerade Verbindung mit Pfeil 20"/>
          <p:cNvCxnSpPr>
            <a:stCxn id="20" idx="3"/>
          </p:cNvCxnSpPr>
          <p:nvPr/>
        </p:nvCxnSpPr>
        <p:spPr>
          <a:xfrm flipV="1">
            <a:off x="1015746" y="3531111"/>
            <a:ext cx="2582477" cy="70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6958534" y="394200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???</a:t>
            </a:r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8193568" y="362137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</a:t>
            </a:r>
            <a:endParaRPr lang="de-DE"/>
          </a:p>
        </p:txBody>
      </p:sp>
      <p:cxnSp>
        <p:nvCxnSpPr>
          <p:cNvPr id="24" name="Gerade Verbindung mit Pfeil 23"/>
          <p:cNvCxnSpPr>
            <a:endCxn id="22" idx="1"/>
          </p:cNvCxnSpPr>
          <p:nvPr/>
        </p:nvCxnSpPr>
        <p:spPr>
          <a:xfrm flipV="1">
            <a:off x="4414968" y="4417019"/>
            <a:ext cx="2543566" cy="470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3750669" y="2856587"/>
            <a:ext cx="1162818" cy="23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null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3750669" y="3070944"/>
            <a:ext cx="1162818" cy="23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null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3750669" y="3318691"/>
            <a:ext cx="1162818" cy="23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null</a:t>
            </a:r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7180640" y="4185699"/>
            <a:ext cx="1162818" cy="23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7180640" y="4412826"/>
            <a:ext cx="1162818" cy="23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null</a:t>
            </a:r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2898780" y="501315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24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88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2648197" y="380010"/>
            <a:ext cx="59377" cy="625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8098971" y="380010"/>
            <a:ext cx="372339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smtClean="0"/>
              <a:t>char[][] room;</a:t>
            </a:r>
          </a:p>
          <a:p>
            <a:endParaRPr lang="sv-SE" b="1"/>
          </a:p>
          <a:p>
            <a:r>
              <a:rPr lang="sv-SE" b="1" smtClean="0"/>
              <a:t>char</a:t>
            </a:r>
            <a:r>
              <a:rPr lang="sv-SE" b="1"/>
              <a:t>[] tom = { 't', 'o', 'm' };</a:t>
            </a:r>
          </a:p>
          <a:p>
            <a:endParaRPr lang="de-DE" b="1"/>
          </a:p>
          <a:p>
            <a:r>
              <a:rPr lang="de-DE" b="1"/>
              <a:t>char[] paul = { 'p', 'a', 'u', 'l' </a:t>
            </a:r>
            <a:r>
              <a:rPr lang="de-DE" b="1" smtClean="0"/>
              <a:t>};</a:t>
            </a:r>
          </a:p>
          <a:p>
            <a:endParaRPr lang="de-DE"/>
          </a:p>
          <a:p>
            <a:r>
              <a:rPr lang="en-US"/>
              <a:t>room = new char[][] { tom, null, null </a:t>
            </a:r>
            <a:r>
              <a:rPr lang="en-US" smtClean="0"/>
              <a:t>};</a:t>
            </a:r>
          </a:p>
          <a:p>
            <a:endParaRPr lang="en-US"/>
          </a:p>
          <a:p>
            <a:r>
              <a:rPr lang="de-DE"/>
              <a:t>room[1] = paul;</a:t>
            </a:r>
          </a:p>
          <a:p>
            <a:r>
              <a:rPr lang="de-DE"/>
              <a:t>room[2] = tom</a:t>
            </a:r>
            <a:r>
              <a:rPr lang="de-DE" smtClean="0"/>
              <a:t>;</a:t>
            </a:r>
          </a:p>
          <a:p>
            <a:endParaRPr lang="de-DE"/>
          </a:p>
          <a:p>
            <a:r>
              <a:rPr lang="de-DE"/>
              <a:t>room[0][2] = 'R</a:t>
            </a:r>
            <a:r>
              <a:rPr lang="de-DE" smtClean="0"/>
              <a:t>';</a:t>
            </a:r>
          </a:p>
          <a:p>
            <a:endParaRPr lang="de-DE"/>
          </a:p>
          <a:p>
            <a:r>
              <a:rPr lang="de-DE"/>
              <a:t>System.out.println(room[2][2]);</a:t>
            </a:r>
          </a:p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95647" y="5314807"/>
            <a:ext cx="5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tom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662056" y="5368844"/>
            <a:ext cx="807522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768934" y="5499473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768933" y="5758061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</a:t>
            </a:r>
          </a:p>
        </p:txBody>
      </p:sp>
      <p:sp>
        <p:nvSpPr>
          <p:cNvPr id="11" name="Rechteck 10"/>
          <p:cNvSpPr/>
          <p:nvPr/>
        </p:nvSpPr>
        <p:spPr>
          <a:xfrm>
            <a:off x="6762998" y="596914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469578" y="509571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95647" y="6175169"/>
            <a:ext cx="68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room</a:t>
            </a:r>
            <a:endParaRPr lang="de-DE"/>
          </a:p>
        </p:txBody>
      </p:sp>
      <p:cxnSp>
        <p:nvCxnSpPr>
          <p:cNvPr id="15" name="Gerade Verbindung mit Pfeil 14"/>
          <p:cNvCxnSpPr>
            <a:stCxn id="7" idx="3"/>
            <a:endCxn id="8" idx="1"/>
          </p:cNvCxnSpPr>
          <p:nvPr/>
        </p:nvCxnSpPr>
        <p:spPr>
          <a:xfrm>
            <a:off x="1361186" y="5499473"/>
            <a:ext cx="530087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460176" y="3112533"/>
            <a:ext cx="807522" cy="1221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6567054" y="3243162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</a:t>
            </a:r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567053" y="3501750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a</a:t>
            </a:r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561118" y="3712836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267698" y="283940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</a:t>
            </a: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561118" y="393579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78612" y="418517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paul</a:t>
            </a:r>
            <a:endParaRPr lang="de-DE"/>
          </a:p>
        </p:txBody>
      </p:sp>
      <p:cxnSp>
        <p:nvCxnSpPr>
          <p:cNvPr id="25" name="Gerade Verbindung mit Pfeil 24"/>
          <p:cNvCxnSpPr>
            <a:stCxn id="24" idx="3"/>
            <a:endCxn id="17" idx="1"/>
          </p:cNvCxnSpPr>
          <p:nvPr/>
        </p:nvCxnSpPr>
        <p:spPr>
          <a:xfrm flipV="1">
            <a:off x="1370441" y="3723514"/>
            <a:ext cx="5089735" cy="64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55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2648197" y="380010"/>
            <a:ext cx="59377" cy="625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8098971" y="380010"/>
            <a:ext cx="38124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char[][] room;</a:t>
            </a:r>
          </a:p>
          <a:p>
            <a:endParaRPr lang="sv-SE"/>
          </a:p>
          <a:p>
            <a:r>
              <a:rPr lang="sv-SE" smtClean="0"/>
              <a:t>char</a:t>
            </a:r>
            <a:r>
              <a:rPr lang="sv-SE"/>
              <a:t>[] tom = { 't', 'o', 'm' };</a:t>
            </a:r>
          </a:p>
          <a:p>
            <a:endParaRPr lang="de-DE"/>
          </a:p>
          <a:p>
            <a:r>
              <a:rPr lang="de-DE"/>
              <a:t>char[] paul = { 'p', 'a', 'u', 'l' </a:t>
            </a:r>
            <a:r>
              <a:rPr lang="de-DE" smtClean="0"/>
              <a:t>};</a:t>
            </a:r>
          </a:p>
          <a:p>
            <a:endParaRPr lang="de-DE"/>
          </a:p>
          <a:p>
            <a:r>
              <a:rPr lang="en-US" b="1"/>
              <a:t>room = new char[][] { tom, null, null </a:t>
            </a:r>
            <a:r>
              <a:rPr lang="en-US" b="1" smtClean="0"/>
              <a:t>};</a:t>
            </a:r>
          </a:p>
          <a:p>
            <a:endParaRPr lang="en-US"/>
          </a:p>
          <a:p>
            <a:r>
              <a:rPr lang="de-DE"/>
              <a:t>room[1] = paul;</a:t>
            </a:r>
          </a:p>
          <a:p>
            <a:r>
              <a:rPr lang="de-DE"/>
              <a:t>room[2] = tom</a:t>
            </a:r>
            <a:r>
              <a:rPr lang="de-DE" smtClean="0"/>
              <a:t>;</a:t>
            </a:r>
          </a:p>
          <a:p>
            <a:endParaRPr lang="de-DE"/>
          </a:p>
          <a:p>
            <a:r>
              <a:rPr lang="de-DE"/>
              <a:t>room[0][2] = 'R</a:t>
            </a:r>
            <a:r>
              <a:rPr lang="de-DE" smtClean="0"/>
              <a:t>';</a:t>
            </a:r>
          </a:p>
          <a:p>
            <a:endParaRPr lang="de-DE"/>
          </a:p>
          <a:p>
            <a:r>
              <a:rPr lang="de-DE"/>
              <a:t>System.out.println(room[2][2]);</a:t>
            </a:r>
          </a:p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95647" y="5314807"/>
            <a:ext cx="5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tom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662056" y="5368844"/>
            <a:ext cx="807522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768934" y="5499473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768933" y="5758061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</a:t>
            </a:r>
          </a:p>
        </p:txBody>
      </p:sp>
      <p:sp>
        <p:nvSpPr>
          <p:cNvPr id="11" name="Rechteck 10"/>
          <p:cNvSpPr/>
          <p:nvPr/>
        </p:nvSpPr>
        <p:spPr>
          <a:xfrm>
            <a:off x="6762998" y="596914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469578" y="509571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95647" y="6175169"/>
            <a:ext cx="68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room</a:t>
            </a:r>
            <a:endParaRPr lang="de-DE"/>
          </a:p>
        </p:txBody>
      </p:sp>
      <p:cxnSp>
        <p:nvCxnSpPr>
          <p:cNvPr id="15" name="Gerade Verbindung mit Pfeil 14"/>
          <p:cNvCxnSpPr>
            <a:stCxn id="7" idx="3"/>
            <a:endCxn id="8" idx="1"/>
          </p:cNvCxnSpPr>
          <p:nvPr/>
        </p:nvCxnSpPr>
        <p:spPr>
          <a:xfrm>
            <a:off x="1361186" y="5499473"/>
            <a:ext cx="530087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460176" y="3112533"/>
            <a:ext cx="807522" cy="1221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6567054" y="3243162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</a:t>
            </a:r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567053" y="3501750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a</a:t>
            </a:r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561118" y="3712836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267698" y="283940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</a:t>
            </a:r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561118" y="393579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78612" y="418517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paul</a:t>
            </a:r>
            <a:endParaRPr lang="de-DE"/>
          </a:p>
        </p:txBody>
      </p:sp>
      <p:cxnSp>
        <p:nvCxnSpPr>
          <p:cNvPr id="25" name="Gerade Verbindung mit Pfeil 24"/>
          <p:cNvCxnSpPr>
            <a:stCxn id="24" idx="3"/>
            <a:endCxn id="17" idx="1"/>
          </p:cNvCxnSpPr>
          <p:nvPr/>
        </p:nvCxnSpPr>
        <p:spPr>
          <a:xfrm flipV="1">
            <a:off x="1370441" y="3723514"/>
            <a:ext cx="5089735" cy="64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3467681" y="4403674"/>
            <a:ext cx="807522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574559" y="4534303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574558" y="4792891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568623" y="5003977"/>
            <a:ext cx="64126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4275203" y="41305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char[][]</a:t>
            </a:r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3835816" y="4653654"/>
            <a:ext cx="2826240" cy="912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3"/>
            <a:endCxn id="23" idx="1"/>
          </p:cNvCxnSpPr>
          <p:nvPr/>
        </p:nvCxnSpPr>
        <p:spPr>
          <a:xfrm flipV="1">
            <a:off x="1484746" y="4908376"/>
            <a:ext cx="1982935" cy="145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71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Breitbild</PresentationFormat>
  <Paragraphs>208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16</cp:revision>
  <dcterms:created xsi:type="dcterms:W3CDTF">2019-09-27T10:04:26Z</dcterms:created>
  <dcterms:modified xsi:type="dcterms:W3CDTF">2019-11-28T08:08:31Z</dcterms:modified>
</cp:coreProperties>
</file>