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71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5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73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3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56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4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41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5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45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95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1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B70B-111C-4EC1-8D26-26EE96D9C65B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288B-90DB-4472-B822-F338EF9FE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7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 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643252" y="1306286"/>
            <a:ext cx="169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Konsolenbefehl:</a:t>
            </a:r>
          </a:p>
          <a:p>
            <a:endParaRPr lang="de-DE"/>
          </a:p>
          <a:p>
            <a:r>
              <a:rPr lang="de-DE" i="1" smtClean="0"/>
              <a:t>java Launcher</a:t>
            </a:r>
            <a:endParaRPr lang="de-DE" i="1"/>
          </a:p>
        </p:txBody>
      </p:sp>
      <p:sp>
        <p:nvSpPr>
          <p:cNvPr id="10" name="Textfeld 9"/>
          <p:cNvSpPr txBox="1"/>
          <p:nvPr/>
        </p:nvSpPr>
        <p:spPr>
          <a:xfrm>
            <a:off x="2501319" y="2636298"/>
            <a:ext cx="47622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Da die main-Methode der Klasse ‚Launcher‘</a:t>
            </a:r>
          </a:p>
          <a:p>
            <a:r>
              <a:rPr lang="de-DE" b="1" smtClean="0"/>
              <a:t>gestartet werden soll,</a:t>
            </a:r>
          </a:p>
          <a:p>
            <a:r>
              <a:rPr lang="de-DE" b="1" smtClean="0"/>
              <a:t>wird die Klasse Launcher geladen.</a:t>
            </a:r>
          </a:p>
          <a:p>
            <a:endParaRPr lang="de-DE" b="1"/>
          </a:p>
          <a:p>
            <a:r>
              <a:rPr lang="de-DE" b="1" smtClean="0"/>
              <a:t>Später wird auch das Klassenobjekt für die</a:t>
            </a:r>
          </a:p>
          <a:p>
            <a:r>
              <a:rPr lang="de-DE" b="1" smtClean="0"/>
              <a:t>Klasse ‚Auto‘ geladen. </a:t>
            </a:r>
          </a:p>
          <a:p>
            <a:endParaRPr lang="de-DE" b="1"/>
          </a:p>
          <a:p>
            <a:r>
              <a:rPr lang="de-DE" b="1" smtClean="0"/>
              <a:t>Zur Vereinfachung werden die Klassenobjekte in</a:t>
            </a:r>
          </a:p>
          <a:p>
            <a:r>
              <a:rPr lang="de-DE" b="1" smtClean="0"/>
              <a:t>den Folien nicht dargestellt.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44100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291752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Planet erde = new Planet();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b="1" smtClean="0"/>
              <a:t>      bewegen(erde);</a:t>
            </a:r>
          </a:p>
          <a:p>
            <a:r>
              <a:rPr lang="de-DE" smtClean="0"/>
              <a:t>      </a:t>
            </a:r>
            <a:r>
              <a:rPr lang="de-DE"/>
              <a:t>System.out.println(erde.x + „ “ + erde.y);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void bewegen(</a:t>
            </a:r>
            <a:r>
              <a:rPr lang="de-DE" b="1" smtClean="0"/>
              <a:t>Planet p</a:t>
            </a:r>
            <a:r>
              <a:rPr lang="de-DE" smtClean="0"/>
              <a:t>) {</a:t>
            </a:r>
          </a:p>
          <a:p>
            <a:r>
              <a:rPr lang="de-DE" smtClean="0"/>
              <a:t>         p.x = 12;</a:t>
            </a:r>
          </a:p>
          <a:p>
            <a:r>
              <a:rPr lang="de-DE"/>
              <a:t> </a:t>
            </a:r>
            <a:r>
              <a:rPr lang="de-DE" smtClean="0"/>
              <a:t>        p.y = 13;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336966" y="2612571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0094" y="2719449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420094" y="30994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05745" y="2149434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084229" y="275268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076615" y="309706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185510" y="27277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185510" y="31101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819281" y="23619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3621974"/>
            <a:ext cx="3029798" cy="26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87806" y="4252564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0290" y="42525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</a:t>
            </a:r>
            <a:endParaRPr lang="de-DE"/>
          </a:p>
        </p:txBody>
      </p:sp>
      <p:cxnSp>
        <p:nvCxnSpPr>
          <p:cNvPr id="23" name="Gerade Verbindung mit Pfeil 22"/>
          <p:cNvCxnSpPr>
            <a:stCxn id="22" idx="3"/>
          </p:cNvCxnSpPr>
          <p:nvPr/>
        </p:nvCxnSpPr>
        <p:spPr>
          <a:xfrm flipV="1">
            <a:off x="376784" y="3481865"/>
            <a:ext cx="2960182" cy="95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1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291752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Planet erde = new Planet();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b="1" smtClean="0"/>
              <a:t>      bewegen(erde);</a:t>
            </a:r>
          </a:p>
          <a:p>
            <a:r>
              <a:rPr lang="de-DE" smtClean="0"/>
              <a:t>      </a:t>
            </a:r>
            <a:r>
              <a:rPr lang="de-DE"/>
              <a:t>System.out.println(erde.x + „ “ + erde.y);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void bewegen(Planet p) {</a:t>
            </a:r>
          </a:p>
          <a:p>
            <a:r>
              <a:rPr lang="de-DE" b="1" smtClean="0"/>
              <a:t>         p.x = 12;</a:t>
            </a:r>
          </a:p>
          <a:p>
            <a:r>
              <a:rPr lang="de-DE" b="1"/>
              <a:t> </a:t>
            </a:r>
            <a:r>
              <a:rPr lang="de-DE" b="1" smtClean="0"/>
              <a:t>        p.y = 13;</a:t>
            </a:r>
            <a:endParaRPr lang="de-DE" b="1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336966" y="2612571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0094" y="2719449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12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420094" y="30994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13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405745" y="2149434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084229" y="275268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076615" y="309706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185510" y="27277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185510" y="31101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819281" y="23619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3621974"/>
            <a:ext cx="3029798" cy="26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87806" y="4252564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0290" y="42525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</a:t>
            </a:r>
            <a:endParaRPr lang="de-DE"/>
          </a:p>
        </p:txBody>
      </p:sp>
      <p:cxnSp>
        <p:nvCxnSpPr>
          <p:cNvPr id="23" name="Gerade Verbindung mit Pfeil 22"/>
          <p:cNvCxnSpPr>
            <a:stCxn id="22" idx="3"/>
          </p:cNvCxnSpPr>
          <p:nvPr/>
        </p:nvCxnSpPr>
        <p:spPr>
          <a:xfrm flipV="1">
            <a:off x="376784" y="3481865"/>
            <a:ext cx="2960182" cy="95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8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376391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Planet erde = new Planet();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smtClean="0"/>
              <a:t>      bewegen(erde);</a:t>
            </a:r>
          </a:p>
          <a:p>
            <a:r>
              <a:rPr lang="de-DE" b="1" smtClean="0"/>
              <a:t>      </a:t>
            </a:r>
            <a:r>
              <a:rPr lang="de-DE" b="1"/>
              <a:t>System.out.println(erde.x + „ “ + erde.y);</a:t>
            </a:r>
            <a:endParaRPr lang="de-DE" b="1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void bewegen(Planet p) {</a:t>
            </a:r>
          </a:p>
          <a:p>
            <a:r>
              <a:rPr lang="de-DE" smtClean="0"/>
              <a:t>         p.x = 12;</a:t>
            </a:r>
          </a:p>
          <a:p>
            <a:r>
              <a:rPr lang="de-DE"/>
              <a:t> </a:t>
            </a:r>
            <a:r>
              <a:rPr lang="de-DE" smtClean="0"/>
              <a:t>        p.y = 13;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336966" y="2612571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0094" y="2719449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12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420094" y="30994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13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405745" y="2149434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084229" y="275268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076615" y="309706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185510" y="27277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185510" y="31101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819281" y="23619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3621974"/>
            <a:ext cx="3029798" cy="26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3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b="1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 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375065" y="2826327"/>
            <a:ext cx="7433953" cy="344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003533" y="4631377"/>
            <a:ext cx="26850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Lokale Variable namens a1</a:t>
            </a:r>
          </a:p>
          <a:p>
            <a:r>
              <a:rPr lang="de-DE" smtClean="0"/>
              <a:t>auf dem Stack reservieren.</a:t>
            </a:r>
          </a:p>
          <a:p>
            <a:r>
              <a:rPr lang="de-DE" smtClean="0"/>
              <a:t>Sie ist eine Referenz.</a:t>
            </a:r>
          </a:p>
          <a:p>
            <a:endParaRPr lang="de-DE"/>
          </a:p>
          <a:p>
            <a:r>
              <a:rPr lang="de-DE" smtClean="0"/>
              <a:t>jede Referenz ist 32 breit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17804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b="1" smtClean="0"/>
              <a:t>         new Auto();</a:t>
            </a:r>
            <a:endParaRPr lang="de-DE" b="1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 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26679" y="136279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>
                <a:solidFill>
                  <a:srgbClr val="FF0000"/>
                </a:solidFill>
              </a:rPr>
              <a:t>77100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4940135" y="257091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77163</a:t>
            </a:r>
            <a:endParaRPr lang="de-DE" sz="1000"/>
          </a:p>
        </p:txBody>
      </p:sp>
      <p:sp>
        <p:nvSpPr>
          <p:cNvPr id="21" name="Textfeld 20"/>
          <p:cNvSpPr txBox="1"/>
          <p:nvPr/>
        </p:nvSpPr>
        <p:spPr>
          <a:xfrm>
            <a:off x="2342244" y="3127764"/>
            <a:ext cx="5957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mtClean="0"/>
              <a:t>das Objekt nach seiner Schablone reservieren</a:t>
            </a:r>
          </a:p>
          <a:p>
            <a:pPr marL="342900" indent="-342900">
              <a:buAutoNum type="arabicPeriod"/>
            </a:pPr>
            <a:r>
              <a:rPr lang="de-DE" smtClean="0"/>
              <a:t>alle Attribute mit den passenden Nullwerten initialisieren.</a:t>
            </a:r>
          </a:p>
          <a:p>
            <a:pPr marL="342900" indent="-342900">
              <a:buAutoNum type="arabicPeriod"/>
            </a:pPr>
            <a:r>
              <a:rPr lang="de-DE" smtClean="0"/>
              <a:t>Die komprimierte Anfangsadresse wird von dem</a:t>
            </a:r>
          </a:p>
          <a:p>
            <a:r>
              <a:rPr lang="de-DE" smtClean="0"/>
              <a:t>new-Operator zurückgeliefert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51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 </a:t>
            </a:r>
            <a:r>
              <a:rPr lang="de-DE" b="1" smtClean="0"/>
              <a:t>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26679" y="136279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77100</a:t>
            </a:r>
            <a:endParaRPr lang="de-DE" sz="1000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4940135" y="257091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77163</a:t>
            </a:r>
            <a:endParaRPr lang="de-DE" sz="1000"/>
          </a:p>
        </p:txBody>
      </p:sp>
      <p:sp>
        <p:nvSpPr>
          <p:cNvPr id="21" name="Textfeld 20"/>
          <p:cNvSpPr txBox="1"/>
          <p:nvPr/>
        </p:nvSpPr>
        <p:spPr>
          <a:xfrm>
            <a:off x="2342244" y="3941622"/>
            <a:ext cx="5957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mtClean="0"/>
              <a:t>das Objekt nach seiner Schablone reservieren</a:t>
            </a:r>
          </a:p>
          <a:p>
            <a:pPr marL="342900" indent="-342900">
              <a:buAutoNum type="arabicPeriod"/>
            </a:pPr>
            <a:r>
              <a:rPr lang="de-DE" smtClean="0"/>
              <a:t>alle Attribute mit den passenden Nullwerten initialisieren.</a:t>
            </a:r>
          </a:p>
          <a:p>
            <a:pPr marL="342900" indent="-342900">
              <a:buAutoNum type="arabicPeriod"/>
            </a:pPr>
            <a:r>
              <a:rPr lang="de-DE" smtClean="0"/>
              <a:t>Die komprimierte Anfangsadresse wird von dem</a:t>
            </a:r>
          </a:p>
          <a:p>
            <a:r>
              <a:rPr lang="de-DE" smtClean="0"/>
              <a:t>new-Operator zurückgeliefert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10320" y="519430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6023783" y="494808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>
                <a:solidFill>
                  <a:srgbClr val="FF0000"/>
                </a:solidFill>
              </a:rPr>
              <a:t>56300</a:t>
            </a:r>
            <a:endParaRPr lang="de-DE" sz="1000">
              <a:solidFill>
                <a:srgbClr val="FF0000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510320" y="519430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510320" y="567219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8137239" y="529900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076967" y="52949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8137239" y="575283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076967" y="575877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31" name="Textfeld 30"/>
          <p:cNvSpPr txBox="1"/>
          <p:nvPr/>
        </p:nvSpPr>
        <p:spPr>
          <a:xfrm>
            <a:off x="8137239" y="615620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56363</a:t>
            </a:r>
            <a:endParaRPr lang="de-DE" sz="1000"/>
          </a:p>
        </p:txBody>
      </p:sp>
      <p:sp>
        <p:nvSpPr>
          <p:cNvPr id="32" name="Textfeld 31"/>
          <p:cNvSpPr txBox="1"/>
          <p:nvPr/>
        </p:nvSpPr>
        <p:spPr>
          <a:xfrm>
            <a:off x="7453815" y="483076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05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</a:t>
            </a:r>
            <a:r>
              <a:rPr lang="de-DE" b="1" smtClean="0"/>
              <a:t>a1 = </a:t>
            </a:r>
            <a:r>
              <a:rPr lang="de-DE" smtClean="0"/>
              <a:t>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56300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26679" y="136279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77100</a:t>
            </a:r>
            <a:endParaRPr lang="de-DE" sz="1000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4940135" y="257091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77163</a:t>
            </a:r>
            <a:endParaRPr lang="de-DE" sz="1000"/>
          </a:p>
        </p:txBody>
      </p:sp>
      <p:sp>
        <p:nvSpPr>
          <p:cNvPr id="21" name="Textfeld 20"/>
          <p:cNvSpPr txBox="1"/>
          <p:nvPr/>
        </p:nvSpPr>
        <p:spPr>
          <a:xfrm>
            <a:off x="3313216" y="3823855"/>
            <a:ext cx="404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Die komprimierte Anfangsadresse wird in</a:t>
            </a:r>
          </a:p>
          <a:p>
            <a:r>
              <a:rPr lang="de-DE" smtClean="0"/>
              <a:t>der lokalen Variable a1 kopiert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10320" y="519430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6023783" y="494808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56300</a:t>
            </a:r>
            <a:endParaRPr lang="de-DE" sz="1000"/>
          </a:p>
        </p:txBody>
      </p:sp>
      <p:sp>
        <p:nvSpPr>
          <p:cNvPr id="25" name="Rechteck 24"/>
          <p:cNvSpPr/>
          <p:nvPr/>
        </p:nvSpPr>
        <p:spPr>
          <a:xfrm>
            <a:off x="6510320" y="519430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510320" y="567219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8137239" y="529900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076967" y="52949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8137239" y="575283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076967" y="575877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31" name="Textfeld 30"/>
          <p:cNvSpPr txBox="1"/>
          <p:nvPr/>
        </p:nvSpPr>
        <p:spPr>
          <a:xfrm>
            <a:off x="8137239" y="615620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56363</a:t>
            </a:r>
            <a:endParaRPr lang="de-DE" sz="1000"/>
          </a:p>
        </p:txBody>
      </p:sp>
      <p:sp>
        <p:nvSpPr>
          <p:cNvPr id="32" name="Textfeld 31"/>
          <p:cNvSpPr txBox="1"/>
          <p:nvPr/>
        </p:nvSpPr>
        <p:spPr>
          <a:xfrm>
            <a:off x="7453815" y="483076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37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</a:t>
            </a:r>
            <a:r>
              <a:rPr lang="de-DE" b="1" smtClean="0"/>
              <a:t> </a:t>
            </a:r>
            <a:r>
              <a:rPr lang="de-DE" smtClean="0"/>
              <a:t>new Auto();</a:t>
            </a:r>
          </a:p>
          <a:p>
            <a:r>
              <a:rPr lang="de-DE" b="1"/>
              <a:t> </a:t>
            </a:r>
            <a:r>
              <a:rPr lang="de-DE" b="1" smtClean="0"/>
              <a:t>        a1.leistung = 2000;</a:t>
            </a:r>
            <a:endParaRPr lang="de-DE" b="1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451262" y="6270171"/>
            <a:ext cx="1223159" cy="27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56300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0" y="627017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12000</a:t>
            </a:r>
            <a:endParaRPr lang="de-DE" sz="1000"/>
          </a:p>
        </p:txBody>
      </p:sp>
      <p:sp>
        <p:nvSpPr>
          <p:cNvPr id="14" name="Textfeld 13"/>
          <p:cNvSpPr txBox="1"/>
          <p:nvPr/>
        </p:nvSpPr>
        <p:spPr>
          <a:xfrm>
            <a:off x="1672625" y="6270171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12031</a:t>
            </a:r>
            <a:endParaRPr lang="de-DE" sz="1000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826679" y="136279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77100</a:t>
            </a:r>
            <a:endParaRPr lang="de-DE" sz="1000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4940135" y="257091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77163</a:t>
            </a:r>
            <a:endParaRPr lang="de-DE" sz="1000"/>
          </a:p>
        </p:txBody>
      </p:sp>
      <p:sp>
        <p:nvSpPr>
          <p:cNvPr id="21" name="Textfeld 20"/>
          <p:cNvSpPr txBox="1"/>
          <p:nvPr/>
        </p:nvSpPr>
        <p:spPr>
          <a:xfrm>
            <a:off x="3313216" y="3823855"/>
            <a:ext cx="4786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Das Objekt wird gesucht, auf das die Referenz a1</a:t>
            </a:r>
          </a:p>
          <a:p>
            <a:r>
              <a:rPr lang="de-DE" smtClean="0"/>
              <a:t>verweist, und seine Unterspeicherstelle ‚leistung‘</a:t>
            </a:r>
          </a:p>
          <a:p>
            <a:r>
              <a:rPr lang="de-DE" smtClean="0"/>
              <a:t>wird überschrieben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10320" y="519430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6023783" y="4948082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56300</a:t>
            </a:r>
            <a:endParaRPr lang="de-DE" sz="1000"/>
          </a:p>
        </p:txBody>
      </p:sp>
      <p:sp>
        <p:nvSpPr>
          <p:cNvPr id="25" name="Rechteck 24"/>
          <p:cNvSpPr/>
          <p:nvPr/>
        </p:nvSpPr>
        <p:spPr>
          <a:xfrm>
            <a:off x="6510320" y="519430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2000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510320" y="567219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8137239" y="529900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076967" y="52949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8137239" y="575283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076967" y="575877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31" name="Textfeld 30"/>
          <p:cNvSpPr txBox="1"/>
          <p:nvPr/>
        </p:nvSpPr>
        <p:spPr>
          <a:xfrm>
            <a:off x="8137239" y="615620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56363</a:t>
            </a:r>
            <a:endParaRPr lang="de-DE" sz="1000"/>
          </a:p>
        </p:txBody>
      </p:sp>
      <p:sp>
        <p:nvSpPr>
          <p:cNvPr id="32" name="Textfeld 31"/>
          <p:cNvSpPr txBox="1"/>
          <p:nvPr/>
        </p:nvSpPr>
        <p:spPr>
          <a:xfrm>
            <a:off x="7453815" y="483076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1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381506" y="308758"/>
            <a:ext cx="24359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Auto {</a:t>
            </a:r>
          </a:p>
          <a:p>
            <a:r>
              <a:rPr lang="de-DE" smtClean="0"/>
              <a:t>   int leistung;</a:t>
            </a:r>
          </a:p>
          <a:p>
            <a:r>
              <a:rPr lang="de-DE"/>
              <a:t> </a:t>
            </a:r>
            <a:r>
              <a:rPr lang="de-DE" smtClean="0"/>
              <a:t>  float preis;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…main… {</a:t>
            </a:r>
          </a:p>
          <a:p>
            <a:r>
              <a:rPr lang="de-DE" smtClean="0"/>
              <a:t>         Auto a1;</a:t>
            </a:r>
          </a:p>
          <a:p>
            <a:r>
              <a:rPr lang="de-DE" smtClean="0"/>
              <a:t>         new Auto();</a:t>
            </a:r>
            <a:endParaRPr lang="de-DE"/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    a1 =</a:t>
            </a:r>
            <a:r>
              <a:rPr lang="de-DE" b="1" smtClean="0"/>
              <a:t> </a:t>
            </a:r>
            <a:r>
              <a:rPr lang="de-DE" smtClean="0"/>
              <a:t>new Auto();</a:t>
            </a:r>
          </a:p>
          <a:p>
            <a:r>
              <a:rPr lang="de-DE"/>
              <a:t> </a:t>
            </a:r>
            <a:r>
              <a:rPr lang="de-DE" smtClean="0"/>
              <a:t>        a1.leistung = 2000;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757548" y="308758"/>
            <a:ext cx="0" cy="654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201881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313216" y="20188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85" y="640242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a1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313216" y="160901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313216" y="160901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3216" y="208690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940135" y="171371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17" name="Textfeld 16"/>
          <p:cNvSpPr txBox="1"/>
          <p:nvPr/>
        </p:nvSpPr>
        <p:spPr>
          <a:xfrm>
            <a:off x="2879863" y="170961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18" name="Textfeld 17"/>
          <p:cNvSpPr txBox="1"/>
          <p:nvPr/>
        </p:nvSpPr>
        <p:spPr>
          <a:xfrm>
            <a:off x="4940135" y="216754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19" name="Textfeld 18"/>
          <p:cNvSpPr txBox="1"/>
          <p:nvPr/>
        </p:nvSpPr>
        <p:spPr>
          <a:xfrm>
            <a:off x="2879863" y="217348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21" name="Textfeld 20"/>
          <p:cNvSpPr txBox="1"/>
          <p:nvPr/>
        </p:nvSpPr>
        <p:spPr>
          <a:xfrm>
            <a:off x="1115630" y="3260213"/>
            <a:ext cx="508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Im weiteren werden vereinfachte Bilder präsentiert</a:t>
            </a:r>
          </a:p>
          <a:p>
            <a:r>
              <a:rPr lang="de-DE" b="1" smtClean="0"/>
              <a:t>(ohne Speicheradressen)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56711" y="124547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510320" y="5194303"/>
            <a:ext cx="1626919" cy="96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510320" y="5194303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2000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510320" y="5672191"/>
            <a:ext cx="1626919" cy="48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0.0</a:t>
            </a:r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8137239" y="5299007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leistung</a:t>
            </a:r>
            <a:endParaRPr lang="de-DE" sz="1400"/>
          </a:p>
        </p:txBody>
      </p:sp>
      <p:sp>
        <p:nvSpPr>
          <p:cNvPr id="28" name="Textfeld 27"/>
          <p:cNvSpPr txBox="1"/>
          <p:nvPr/>
        </p:nvSpPr>
        <p:spPr>
          <a:xfrm>
            <a:off x="6076967" y="5294904"/>
            <a:ext cx="38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</a:t>
            </a:r>
            <a:endParaRPr lang="de-DE" sz="1400"/>
          </a:p>
        </p:txBody>
      </p:sp>
      <p:sp>
        <p:nvSpPr>
          <p:cNvPr id="29" name="Textfeld 28"/>
          <p:cNvSpPr txBox="1"/>
          <p:nvPr/>
        </p:nvSpPr>
        <p:spPr>
          <a:xfrm>
            <a:off x="8137239" y="5752839"/>
            <a:ext cx="54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preis</a:t>
            </a:r>
            <a:endParaRPr lang="de-DE" sz="1400"/>
          </a:p>
        </p:txBody>
      </p:sp>
      <p:sp>
        <p:nvSpPr>
          <p:cNvPr id="30" name="Textfeld 29"/>
          <p:cNvSpPr txBox="1"/>
          <p:nvPr/>
        </p:nvSpPr>
        <p:spPr>
          <a:xfrm>
            <a:off x="6076967" y="5758777"/>
            <a:ext cx="521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float</a:t>
            </a:r>
            <a:endParaRPr lang="de-DE" sz="1400"/>
          </a:p>
        </p:txBody>
      </p:sp>
      <p:sp>
        <p:nvSpPr>
          <p:cNvPr id="32" name="Textfeld 31"/>
          <p:cNvSpPr txBox="1"/>
          <p:nvPr/>
        </p:nvSpPr>
        <p:spPr>
          <a:xfrm>
            <a:off x="7453815" y="483076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Auto</a:t>
            </a:r>
            <a:endParaRPr lang="de-DE"/>
          </a:p>
        </p:txBody>
      </p:sp>
      <p:cxnSp>
        <p:nvCxnSpPr>
          <p:cNvPr id="12" name="Gerade Verbindung mit Pfeil 11"/>
          <p:cNvCxnSpPr>
            <a:stCxn id="3" idx="3"/>
          </p:cNvCxnSpPr>
          <p:nvPr/>
        </p:nvCxnSpPr>
        <p:spPr>
          <a:xfrm flipV="1">
            <a:off x="431777" y="5602681"/>
            <a:ext cx="6078543" cy="98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0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Noch ein Beispiel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92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88333" y="273132"/>
            <a:ext cx="4291752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/>
              <a:t>class Planet {</a:t>
            </a:r>
          </a:p>
          <a:p>
            <a:r>
              <a:rPr lang="de-DE" smtClean="0"/>
              <a:t>   int x, y;</a:t>
            </a:r>
            <a:endParaRPr lang="de-DE"/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class Launcher {</a:t>
            </a:r>
          </a:p>
          <a:p>
            <a:r>
              <a:rPr lang="de-DE" smtClean="0"/>
              <a:t>   …main… {</a:t>
            </a:r>
          </a:p>
          <a:p>
            <a:r>
              <a:rPr lang="de-DE" smtClean="0"/>
              <a:t>      </a:t>
            </a:r>
            <a:r>
              <a:rPr lang="de-DE" b="1" smtClean="0"/>
              <a:t>Planet erde = new Planet()</a:t>
            </a:r>
            <a:r>
              <a:rPr lang="de-DE" smtClean="0"/>
              <a:t>;</a:t>
            </a:r>
          </a:p>
          <a:p>
            <a:r>
              <a:rPr lang="de-DE"/>
              <a:t> </a:t>
            </a:r>
            <a:r>
              <a:rPr lang="de-DE" smtClean="0"/>
              <a:t>     System.out.println(erde.x + „ “ + erde.y);</a:t>
            </a:r>
            <a:endParaRPr lang="de-DE"/>
          </a:p>
          <a:p>
            <a:r>
              <a:rPr lang="de-DE" smtClean="0"/>
              <a:t>      bewegen(erde);</a:t>
            </a:r>
          </a:p>
          <a:p>
            <a:r>
              <a:rPr lang="de-DE" smtClean="0"/>
              <a:t>      </a:t>
            </a:r>
            <a:r>
              <a:rPr lang="de-DE"/>
              <a:t>System.out.println(erde.x + „ “ + erde.y);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}</a:t>
            </a:r>
          </a:p>
          <a:p>
            <a:endParaRPr lang="de-DE"/>
          </a:p>
          <a:p>
            <a:r>
              <a:rPr lang="de-DE" smtClean="0"/>
              <a:t>    static void bewegen(Planet p) {</a:t>
            </a:r>
          </a:p>
          <a:p>
            <a:r>
              <a:rPr lang="de-DE" smtClean="0"/>
              <a:t>         p.x = 12;</a:t>
            </a:r>
          </a:p>
          <a:p>
            <a:r>
              <a:rPr lang="de-DE"/>
              <a:t> </a:t>
            </a:r>
            <a:r>
              <a:rPr lang="de-DE" smtClean="0"/>
              <a:t>        p.y = 13;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888177" y="273132"/>
            <a:ext cx="23751" cy="646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53439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10418" y="534390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7516" y="6234545"/>
            <a:ext cx="1104405" cy="30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1b2c3d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6234545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erde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336966" y="2612571"/>
            <a:ext cx="1911928" cy="100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0094" y="2719449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420094" y="3099460"/>
            <a:ext cx="1710046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05745" y="2149434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Planet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084229" y="275268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076615" y="3097066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185510" y="27277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185510" y="31101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819281" y="23619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1b2c3d</a:t>
            </a:r>
            <a:endParaRPr lang="de-DE" sz="1200"/>
          </a:p>
        </p:txBody>
      </p:sp>
      <p:cxnSp>
        <p:nvCxnSpPr>
          <p:cNvPr id="21" name="Gerade Verbindung mit Pfeil 20"/>
          <p:cNvCxnSpPr>
            <a:stCxn id="10" idx="0"/>
          </p:cNvCxnSpPr>
          <p:nvPr/>
        </p:nvCxnSpPr>
        <p:spPr>
          <a:xfrm flipV="1">
            <a:off x="307168" y="3621974"/>
            <a:ext cx="3029798" cy="26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01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Breitbild</PresentationFormat>
  <Paragraphs>377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Noch ein Beispiel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17</cp:revision>
  <dcterms:created xsi:type="dcterms:W3CDTF">2019-09-23T10:14:16Z</dcterms:created>
  <dcterms:modified xsi:type="dcterms:W3CDTF">2019-09-24T07:27:10Z</dcterms:modified>
</cp:coreProperties>
</file>