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68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3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3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04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0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1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06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79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8000-6648-4250-AD43-1DD6FE6CEDA7}" type="datetimeFigureOut">
              <a:rPr lang="de-DE" smtClean="0"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6470-66F7-4A6F-8BB4-33A4358DCC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8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Garbage Collector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Wenn der GC aktiv wird, sammelt (löscht) er die Objekte auf dem Heap, </a:t>
            </a:r>
          </a:p>
          <a:p>
            <a:r>
              <a:rPr lang="de-DE" smtClean="0"/>
              <a:t>zu </a:t>
            </a:r>
            <a:r>
              <a:rPr lang="de-DE"/>
              <a:t>denen es keine Verbindung vom Stack oder mit statischen Referenzen gibt.</a:t>
            </a:r>
          </a:p>
        </p:txBody>
      </p:sp>
    </p:spTree>
    <p:extLst>
      <p:ext uri="{BB962C8B-B14F-4D97-AF65-F5344CB8AC3E}">
        <p14:creationId xmlns:p14="http://schemas.microsoft.com/office/powerpoint/2010/main" val="68173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76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609610" y="344384"/>
            <a:ext cx="31582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Person {</a:t>
            </a:r>
          </a:p>
          <a:p>
            <a:r>
              <a:rPr lang="de-DE"/>
              <a:t>}</a:t>
            </a:r>
            <a:endParaRPr lang="de-DE" smtClean="0"/>
          </a:p>
          <a:p>
            <a:endParaRPr lang="de-DE"/>
          </a:p>
          <a:p>
            <a:r>
              <a:rPr lang="de-DE" smtClean="0"/>
              <a:t>class Foo {</a:t>
            </a:r>
          </a:p>
          <a:p>
            <a:r>
              <a:rPr lang="de-DE" smtClean="0"/>
              <a:t>   static Person var;</a:t>
            </a:r>
            <a:endParaRPr lang="de-DE"/>
          </a:p>
          <a:p>
            <a:endParaRPr lang="de-DE" smtClean="0"/>
          </a:p>
          <a:p>
            <a:r>
              <a:rPr lang="de-DE" smtClean="0"/>
              <a:t>    ...main... {</a:t>
            </a:r>
          </a:p>
          <a:p>
            <a:r>
              <a:rPr lang="de-DE" smtClean="0"/>
              <a:t>        </a:t>
            </a:r>
            <a:r>
              <a:rPr lang="de-DE" b="1" smtClean="0"/>
              <a:t>Person var = new Person();</a:t>
            </a:r>
          </a:p>
          <a:p>
            <a:endParaRPr lang="de-DE"/>
          </a:p>
          <a:p>
            <a:r>
              <a:rPr lang="de-DE" smtClean="0"/>
              <a:t>        Foo.var = var;</a:t>
            </a:r>
          </a:p>
          <a:p>
            <a:endParaRPr lang="de-DE"/>
          </a:p>
          <a:p>
            <a:r>
              <a:rPr lang="de-DE" smtClean="0"/>
              <a:t>        var = null;</a:t>
            </a:r>
          </a:p>
          <a:p>
            <a:endParaRPr lang="de-DE"/>
          </a:p>
          <a:p>
            <a:r>
              <a:rPr lang="de-DE" smtClean="0"/>
              <a:t>        // Zeile A. ? Objekte für GC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472540" y="166255"/>
            <a:ext cx="11876" cy="6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1674421" y="4738255"/>
            <a:ext cx="5854535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638795" y="5145698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220197" y="5712031"/>
            <a:ext cx="1793174" cy="62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‚Person‘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695210" y="5342239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(von Person)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73420" y="5515489"/>
            <a:ext cx="1659837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Foo.var = null</a:t>
            </a:r>
          </a:p>
          <a:p>
            <a:pPr algn="ctr"/>
            <a:r>
              <a:rPr lang="de-DE" smtClean="0"/>
              <a:t>name = ‚Foo‘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48432" y="5145698"/>
            <a:ext cx="279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(von Foo)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80010" y="4263242"/>
            <a:ext cx="5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 </a:t>
            </a: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309985" y="3413743"/>
            <a:ext cx="941381" cy="36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84998" y="3043952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Person</a:t>
            </a:r>
          </a:p>
        </p:txBody>
      </p:sp>
      <p:cxnSp>
        <p:nvCxnSpPr>
          <p:cNvPr id="18" name="Gerade Verbindung mit Pfeil 17"/>
          <p:cNvCxnSpPr>
            <a:stCxn id="14" idx="3"/>
            <a:endCxn id="15" idx="1"/>
          </p:cNvCxnSpPr>
          <p:nvPr/>
        </p:nvCxnSpPr>
        <p:spPr>
          <a:xfrm flipV="1">
            <a:off x="909129" y="3595049"/>
            <a:ext cx="2400856" cy="85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609610" y="344384"/>
            <a:ext cx="31582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Person {</a:t>
            </a:r>
          </a:p>
          <a:p>
            <a:r>
              <a:rPr lang="de-DE"/>
              <a:t>}</a:t>
            </a:r>
            <a:endParaRPr lang="de-DE" smtClean="0"/>
          </a:p>
          <a:p>
            <a:endParaRPr lang="de-DE"/>
          </a:p>
          <a:p>
            <a:r>
              <a:rPr lang="de-DE" smtClean="0"/>
              <a:t>class Foo {</a:t>
            </a:r>
          </a:p>
          <a:p>
            <a:r>
              <a:rPr lang="de-DE" smtClean="0"/>
              <a:t>   static Person var;</a:t>
            </a:r>
            <a:endParaRPr lang="de-DE"/>
          </a:p>
          <a:p>
            <a:endParaRPr lang="de-DE" smtClean="0"/>
          </a:p>
          <a:p>
            <a:r>
              <a:rPr lang="de-DE" smtClean="0"/>
              <a:t>    ...main... {</a:t>
            </a:r>
          </a:p>
          <a:p>
            <a:r>
              <a:rPr lang="de-DE" smtClean="0"/>
              <a:t>        Person var = new Person();</a:t>
            </a:r>
          </a:p>
          <a:p>
            <a:endParaRPr lang="de-DE"/>
          </a:p>
          <a:p>
            <a:r>
              <a:rPr lang="de-DE" smtClean="0"/>
              <a:t>        </a:t>
            </a:r>
            <a:r>
              <a:rPr lang="de-DE" b="1" smtClean="0"/>
              <a:t>Foo.var = var;</a:t>
            </a:r>
          </a:p>
          <a:p>
            <a:endParaRPr lang="de-DE"/>
          </a:p>
          <a:p>
            <a:r>
              <a:rPr lang="de-DE" smtClean="0"/>
              <a:t>        var = null;</a:t>
            </a:r>
          </a:p>
          <a:p>
            <a:endParaRPr lang="de-DE"/>
          </a:p>
          <a:p>
            <a:r>
              <a:rPr lang="de-DE" smtClean="0"/>
              <a:t>        // Zeile A. ? Objekte für GC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472540" y="166255"/>
            <a:ext cx="11876" cy="6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1674421" y="4738255"/>
            <a:ext cx="5854535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638795" y="5145698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220197" y="5712031"/>
            <a:ext cx="1793174" cy="62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‚Person‘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695210" y="5342239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(von Person)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73420" y="5515489"/>
            <a:ext cx="1659837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Foo.var</a:t>
            </a:r>
          </a:p>
          <a:p>
            <a:pPr algn="ctr"/>
            <a:r>
              <a:rPr lang="de-DE" smtClean="0"/>
              <a:t>name = ‚Foo‘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48432" y="5145698"/>
            <a:ext cx="279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(von Foo)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80010" y="4263242"/>
            <a:ext cx="52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 </a:t>
            </a: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309985" y="3413743"/>
            <a:ext cx="941381" cy="36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84998" y="3043952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Person</a:t>
            </a:r>
          </a:p>
        </p:txBody>
      </p:sp>
      <p:cxnSp>
        <p:nvCxnSpPr>
          <p:cNvPr id="18" name="Gerade Verbindung mit Pfeil 17"/>
          <p:cNvCxnSpPr>
            <a:stCxn id="14" idx="3"/>
            <a:endCxn id="15" idx="1"/>
          </p:cNvCxnSpPr>
          <p:nvPr/>
        </p:nvCxnSpPr>
        <p:spPr>
          <a:xfrm flipV="1">
            <a:off x="909129" y="3595049"/>
            <a:ext cx="2400856" cy="85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>
            <a:endCxn id="15" idx="2"/>
          </p:cNvCxnSpPr>
          <p:nvPr/>
        </p:nvCxnSpPr>
        <p:spPr>
          <a:xfrm flipH="1" flipV="1">
            <a:off x="3780676" y="3776354"/>
            <a:ext cx="470690" cy="1935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8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609610" y="344384"/>
            <a:ext cx="31582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Person {</a:t>
            </a:r>
          </a:p>
          <a:p>
            <a:r>
              <a:rPr lang="de-DE"/>
              <a:t>}</a:t>
            </a:r>
            <a:endParaRPr lang="de-DE" smtClean="0"/>
          </a:p>
          <a:p>
            <a:endParaRPr lang="de-DE"/>
          </a:p>
          <a:p>
            <a:r>
              <a:rPr lang="de-DE" smtClean="0"/>
              <a:t>class Foo {</a:t>
            </a:r>
          </a:p>
          <a:p>
            <a:r>
              <a:rPr lang="de-DE" smtClean="0"/>
              <a:t>   static Person var;</a:t>
            </a:r>
            <a:endParaRPr lang="de-DE"/>
          </a:p>
          <a:p>
            <a:endParaRPr lang="de-DE" smtClean="0"/>
          </a:p>
          <a:p>
            <a:r>
              <a:rPr lang="de-DE" smtClean="0"/>
              <a:t>    ...main... {</a:t>
            </a:r>
          </a:p>
          <a:p>
            <a:r>
              <a:rPr lang="de-DE" smtClean="0"/>
              <a:t>        Person var = new Person();</a:t>
            </a:r>
          </a:p>
          <a:p>
            <a:endParaRPr lang="de-DE"/>
          </a:p>
          <a:p>
            <a:r>
              <a:rPr lang="de-DE" smtClean="0"/>
              <a:t>        Foo.var = var;</a:t>
            </a:r>
          </a:p>
          <a:p>
            <a:endParaRPr lang="de-DE"/>
          </a:p>
          <a:p>
            <a:r>
              <a:rPr lang="de-DE" b="1" smtClean="0"/>
              <a:t>        var = null;</a:t>
            </a:r>
          </a:p>
          <a:p>
            <a:endParaRPr lang="de-DE"/>
          </a:p>
          <a:p>
            <a:r>
              <a:rPr lang="de-DE" smtClean="0"/>
              <a:t>        // Zeile A. 0 Objekte für GC</a:t>
            </a:r>
            <a:endParaRPr lang="de-DE"/>
          </a:p>
          <a:p>
            <a:r>
              <a:rPr lang="de-DE" smtClean="0"/>
              <a:t>    }</a:t>
            </a:r>
            <a:endParaRPr lang="de-DE"/>
          </a:p>
          <a:p>
            <a:endParaRPr lang="de-DE" smtClean="0"/>
          </a:p>
          <a:p>
            <a:r>
              <a:rPr lang="de-DE"/>
              <a:t>}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1472540" y="166255"/>
            <a:ext cx="11876" cy="651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1674421" y="4738255"/>
            <a:ext cx="5854535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638795" y="5145698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220197" y="5712031"/>
            <a:ext cx="1793174" cy="62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name = ‚Person‘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695210" y="5342239"/>
            <a:ext cx="18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Class (von Person)</a:t>
            </a: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173420" y="5515489"/>
            <a:ext cx="1659837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Foo.var</a:t>
            </a:r>
          </a:p>
          <a:p>
            <a:pPr algn="ctr"/>
            <a:r>
              <a:rPr lang="de-DE" smtClean="0"/>
              <a:t>name = ‚Foo‘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48432" y="5145698"/>
            <a:ext cx="279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Class (von Foo)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80010" y="4263242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 = null </a:t>
            </a: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309985" y="3413743"/>
            <a:ext cx="941381" cy="36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784998" y="3043952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Person</a:t>
            </a:r>
          </a:p>
        </p:txBody>
      </p:sp>
      <p:cxnSp>
        <p:nvCxnSpPr>
          <p:cNvPr id="3" name="Gerade Verbindung mit Pfeil 2"/>
          <p:cNvCxnSpPr>
            <a:endCxn id="15" idx="2"/>
          </p:cNvCxnSpPr>
          <p:nvPr/>
        </p:nvCxnSpPr>
        <p:spPr>
          <a:xfrm flipH="1" flipV="1">
            <a:off x="3780676" y="3776354"/>
            <a:ext cx="470690" cy="1935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049486" y="161504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380010" y="486888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91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908967" y="415636"/>
            <a:ext cx="38299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public </a:t>
            </a:r>
            <a:r>
              <a:rPr lang="de-DE"/>
              <a:t>class </a:t>
            </a:r>
            <a:r>
              <a:rPr lang="de-DE" smtClean="0"/>
              <a:t>Bsp1 </a:t>
            </a:r>
            <a:r>
              <a:rPr lang="de-DE"/>
              <a:t>{</a:t>
            </a:r>
          </a:p>
          <a:p>
            <a:r>
              <a:rPr lang="de-DE" smtClean="0"/>
              <a:t> </a:t>
            </a:r>
            <a:endParaRPr lang="de-DE"/>
          </a:p>
          <a:p>
            <a:r>
              <a:rPr lang="en-US" smtClean="0"/>
              <a:t>   public </a:t>
            </a:r>
            <a:r>
              <a:rPr lang="en-US"/>
              <a:t>static void main(String[] args) {</a:t>
            </a:r>
          </a:p>
          <a:p>
            <a:r>
              <a:rPr lang="de-DE" smtClean="0"/>
              <a:t>      </a:t>
            </a:r>
          </a:p>
          <a:p>
            <a:r>
              <a:rPr lang="de-DE" b="1"/>
              <a:t> </a:t>
            </a:r>
            <a:r>
              <a:rPr lang="de-DE" b="1" smtClean="0"/>
              <a:t>     // </a:t>
            </a:r>
            <a:r>
              <a:rPr lang="de-DE" b="1"/>
              <a:t>Zeile </a:t>
            </a:r>
            <a:r>
              <a:rPr lang="de-DE" b="1"/>
              <a:t>A</a:t>
            </a:r>
            <a:r>
              <a:rPr lang="de-DE" b="1" smtClean="0"/>
              <a:t>: 0 Objekte für GC</a:t>
            </a:r>
          </a:p>
          <a:p>
            <a:endParaRPr lang="de-DE" b="1"/>
          </a:p>
          <a:p>
            <a:r>
              <a:rPr lang="de-DE" smtClean="0"/>
              <a:t>      args = null;</a:t>
            </a:r>
          </a:p>
          <a:p>
            <a:endParaRPr lang="de-DE"/>
          </a:p>
          <a:p>
            <a:r>
              <a:rPr lang="de-DE" smtClean="0"/>
              <a:t>      // Zeile B:</a:t>
            </a:r>
          </a:p>
          <a:p>
            <a:r>
              <a:rPr lang="de-DE" smtClean="0"/>
              <a:t>   }</a:t>
            </a:r>
            <a:endParaRPr lang="de-DE"/>
          </a:p>
          <a:p>
            <a:endParaRPr lang="de-DE"/>
          </a:p>
          <a:p>
            <a:r>
              <a:rPr lang="de-DE"/>
              <a:t>}</a:t>
            </a:r>
          </a:p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27512" y="230970"/>
            <a:ext cx="26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Konsolenbefehl: java Bsp1</a:t>
            </a:r>
            <a:endParaRPr lang="de-DE" i="1"/>
          </a:p>
        </p:txBody>
      </p:sp>
      <p:cxnSp>
        <p:nvCxnSpPr>
          <p:cNvPr id="7" name="Gerader Verbinder 6"/>
          <p:cNvCxnSpPr/>
          <p:nvPr/>
        </p:nvCxnSpPr>
        <p:spPr>
          <a:xfrm>
            <a:off x="2113808" y="1056904"/>
            <a:ext cx="35626" cy="566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58192" y="5165766"/>
            <a:ext cx="8597735" cy="2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46317" y="5438899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 (hier kann mann Klassenobjekte darstellen, wenn sie von Interesse sind)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18213" y="733738"/>
            <a:ext cx="3951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Wie viele Objekte würde der GC löschen,</a:t>
            </a:r>
          </a:p>
          <a:p>
            <a:r>
              <a:rPr lang="de-DE" i="1" smtClean="0"/>
              <a:t>wenn er gleichzeitig zu der Zeile A läuft?</a:t>
            </a:r>
          </a:p>
        </p:txBody>
      </p:sp>
      <p:sp>
        <p:nvSpPr>
          <p:cNvPr id="12" name="Rechteck 11"/>
          <p:cNvSpPr/>
          <p:nvPr/>
        </p:nvSpPr>
        <p:spPr>
          <a:xfrm>
            <a:off x="3669475" y="3503221"/>
            <a:ext cx="1353787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488873" y="307570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83231" y="3562597"/>
            <a:ext cx="843148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847456" y="3562597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27512" y="4227616"/>
            <a:ext cx="57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args</a:t>
            </a:r>
            <a:endParaRPr lang="de-DE"/>
          </a:p>
        </p:txBody>
      </p:sp>
      <p:cxnSp>
        <p:nvCxnSpPr>
          <p:cNvPr id="18" name="Gerade Verbindung mit Pfeil 17"/>
          <p:cNvCxnSpPr>
            <a:stCxn id="16" idx="3"/>
            <a:endCxn id="12" idx="1"/>
          </p:cNvCxnSpPr>
          <p:nvPr/>
        </p:nvCxnSpPr>
        <p:spPr>
          <a:xfrm flipV="1">
            <a:off x="998566" y="3728852"/>
            <a:ext cx="2670909" cy="68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908967" y="415636"/>
            <a:ext cx="38299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public </a:t>
            </a:r>
            <a:r>
              <a:rPr lang="de-DE"/>
              <a:t>class </a:t>
            </a:r>
            <a:r>
              <a:rPr lang="de-DE" smtClean="0"/>
              <a:t>Bsp1 </a:t>
            </a:r>
            <a:r>
              <a:rPr lang="de-DE"/>
              <a:t>{</a:t>
            </a:r>
          </a:p>
          <a:p>
            <a:r>
              <a:rPr lang="de-DE" smtClean="0"/>
              <a:t> </a:t>
            </a:r>
            <a:endParaRPr lang="de-DE"/>
          </a:p>
          <a:p>
            <a:r>
              <a:rPr lang="en-US" smtClean="0"/>
              <a:t>   public </a:t>
            </a:r>
            <a:r>
              <a:rPr lang="en-US"/>
              <a:t>static void main(String[] args) {</a:t>
            </a:r>
          </a:p>
          <a:p>
            <a:r>
              <a:rPr lang="de-DE" smtClean="0"/>
              <a:t>      </a:t>
            </a:r>
          </a:p>
          <a:p>
            <a:r>
              <a:rPr lang="de-DE"/>
              <a:t> </a:t>
            </a:r>
            <a:r>
              <a:rPr lang="de-DE" smtClean="0"/>
              <a:t>     // </a:t>
            </a:r>
            <a:r>
              <a:rPr lang="de-DE"/>
              <a:t>Zeile </a:t>
            </a:r>
            <a:r>
              <a:rPr lang="de-DE"/>
              <a:t>A</a:t>
            </a:r>
            <a:r>
              <a:rPr lang="de-DE" smtClean="0"/>
              <a:t>: 0 Objekte für GC</a:t>
            </a:r>
          </a:p>
          <a:p>
            <a:endParaRPr lang="de-DE" b="1"/>
          </a:p>
          <a:p>
            <a:r>
              <a:rPr lang="de-DE" smtClean="0"/>
              <a:t>      args = null;</a:t>
            </a:r>
          </a:p>
          <a:p>
            <a:endParaRPr lang="de-DE"/>
          </a:p>
          <a:p>
            <a:r>
              <a:rPr lang="de-DE" b="1" smtClean="0"/>
              <a:t>      // Zeile B: 1 Objekt für GC</a:t>
            </a:r>
          </a:p>
          <a:p>
            <a:r>
              <a:rPr lang="de-DE" smtClean="0"/>
              <a:t>   }</a:t>
            </a:r>
            <a:endParaRPr lang="de-DE"/>
          </a:p>
          <a:p>
            <a:endParaRPr lang="de-DE"/>
          </a:p>
          <a:p>
            <a:r>
              <a:rPr lang="de-DE"/>
              <a:t>}</a:t>
            </a:r>
          </a:p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27512" y="230970"/>
            <a:ext cx="26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Konsolenbefehl: java Bsp1</a:t>
            </a:r>
            <a:endParaRPr lang="de-DE" i="1"/>
          </a:p>
        </p:txBody>
      </p:sp>
      <p:cxnSp>
        <p:nvCxnSpPr>
          <p:cNvPr id="7" name="Gerader Verbinder 6"/>
          <p:cNvCxnSpPr/>
          <p:nvPr/>
        </p:nvCxnSpPr>
        <p:spPr>
          <a:xfrm>
            <a:off x="2113808" y="1056904"/>
            <a:ext cx="35626" cy="566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58192" y="5165766"/>
            <a:ext cx="8597735" cy="2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46317" y="5438899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 (hier kann mann Klassenobjekte darstellen, wenn sie von Interesse sind)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18213" y="733738"/>
            <a:ext cx="3951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Wie viele Objekte würde der GC löschen,</a:t>
            </a:r>
          </a:p>
          <a:p>
            <a:r>
              <a:rPr lang="de-DE" i="1" smtClean="0"/>
              <a:t>wenn er gleichzeitig zu der Zeile B läuft?</a:t>
            </a:r>
          </a:p>
        </p:txBody>
      </p:sp>
      <p:sp>
        <p:nvSpPr>
          <p:cNvPr id="12" name="Rechteck 11"/>
          <p:cNvSpPr/>
          <p:nvPr/>
        </p:nvSpPr>
        <p:spPr>
          <a:xfrm>
            <a:off x="3669475" y="3503221"/>
            <a:ext cx="1353787" cy="451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488873" y="307570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String[]</a:t>
            </a: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883231" y="3562597"/>
            <a:ext cx="843148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847456" y="3562597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length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27512" y="4227616"/>
            <a:ext cx="11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args = null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65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46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908967" y="415636"/>
            <a:ext cx="29745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</a:t>
            </a:r>
            <a:r>
              <a:rPr lang="en-US"/>
              <a:t>void </a:t>
            </a:r>
            <a:r>
              <a:rPr lang="en-US" smtClean="0"/>
              <a:t>m() </a:t>
            </a:r>
            <a:r>
              <a:rPr lang="en-US"/>
              <a:t>{</a:t>
            </a:r>
          </a:p>
          <a:p>
            <a:r>
              <a:rPr lang="de-DE" smtClean="0"/>
              <a:t>     int[][] arr = null;</a:t>
            </a:r>
          </a:p>
          <a:p>
            <a:r>
              <a:rPr lang="de-DE"/>
              <a:t> </a:t>
            </a:r>
            <a:r>
              <a:rPr lang="de-DE" smtClean="0"/>
              <a:t>    // Zeile A. 0 Objekte für GC</a:t>
            </a:r>
          </a:p>
          <a:p>
            <a:r>
              <a:rPr lang="de-DE"/>
              <a:t> </a:t>
            </a:r>
            <a:r>
              <a:rPr lang="de-DE" smtClean="0"/>
              <a:t>    </a:t>
            </a:r>
          </a:p>
          <a:p>
            <a:r>
              <a:rPr lang="de-DE"/>
              <a:t> </a:t>
            </a:r>
            <a:r>
              <a:rPr lang="de-DE" smtClean="0"/>
              <a:t>    arr = new int[100][];</a:t>
            </a:r>
          </a:p>
          <a:p>
            <a:r>
              <a:rPr lang="de-DE" smtClean="0"/>
              <a:t>     </a:t>
            </a:r>
            <a:r>
              <a:rPr lang="de-DE" smtClean="0"/>
              <a:t>// Zeile B. 0 Objekte für GC</a:t>
            </a:r>
          </a:p>
          <a:p>
            <a:r>
              <a:rPr lang="de-DE" smtClean="0"/>
              <a:t>       </a:t>
            </a:r>
          </a:p>
          <a:p>
            <a:r>
              <a:rPr lang="de-DE"/>
              <a:t> </a:t>
            </a:r>
            <a:r>
              <a:rPr lang="de-DE" smtClean="0"/>
              <a:t>    int[] tmp = new int[3];</a:t>
            </a:r>
          </a:p>
          <a:p>
            <a:r>
              <a:rPr lang="de-DE" smtClean="0"/>
              <a:t>     </a:t>
            </a:r>
            <a:r>
              <a:rPr lang="de-DE" smtClean="0"/>
              <a:t>// Zeile C. 0 Objekte für GC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</a:t>
            </a:r>
            <a:r>
              <a:rPr lang="de-DE" b="1" smtClean="0"/>
              <a:t>arr[0] = tmp;</a:t>
            </a:r>
          </a:p>
          <a:p>
            <a:r>
              <a:rPr lang="de-DE"/>
              <a:t> </a:t>
            </a:r>
            <a:r>
              <a:rPr lang="de-DE" smtClean="0"/>
              <a:t>    tmp = null;</a:t>
            </a:r>
          </a:p>
          <a:p>
            <a:r>
              <a:rPr lang="de-DE" smtClean="0"/>
              <a:t>     // Zeile D. ? Objekte für GC</a:t>
            </a:r>
          </a:p>
          <a:p>
            <a:r>
              <a:rPr lang="de-DE" smtClean="0"/>
              <a:t>  </a:t>
            </a:r>
          </a:p>
          <a:p>
            <a:r>
              <a:rPr lang="de-DE"/>
              <a:t> </a:t>
            </a:r>
            <a:r>
              <a:rPr lang="de-DE" smtClean="0"/>
              <a:t>     arr = null;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</a:t>
            </a:r>
            <a:r>
              <a:rPr lang="de-DE" smtClean="0"/>
              <a:t> // Zeile E. ? Objekte für GC</a:t>
            </a:r>
            <a:endParaRPr lang="de-DE" smtClean="0"/>
          </a:p>
          <a:p>
            <a:r>
              <a:rPr lang="de-DE" smtClean="0"/>
              <a:t>}</a:t>
            </a:r>
            <a:endParaRPr lang="de-DE"/>
          </a:p>
          <a:p>
            <a:endParaRPr lang="de-DE"/>
          </a:p>
        </p:txBody>
      </p:sp>
      <p:cxnSp>
        <p:nvCxnSpPr>
          <p:cNvPr id="7" name="Gerader Verbinder 6"/>
          <p:cNvCxnSpPr/>
          <p:nvPr/>
        </p:nvCxnSpPr>
        <p:spPr>
          <a:xfrm>
            <a:off x="2113808" y="1056904"/>
            <a:ext cx="35626" cy="566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58192" y="5165766"/>
            <a:ext cx="8597735" cy="2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46317" y="5438899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 (hier kann mann Klassenobjekte darstellen, wenn sie von Interesse sind)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76781" y="46304"/>
            <a:ext cx="485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Bekannt ist, dass die Methode m aufgerufen wird.</a:t>
            </a:r>
            <a:endParaRPr lang="de-DE" i="1"/>
          </a:p>
        </p:txBody>
      </p:sp>
      <p:sp>
        <p:nvSpPr>
          <p:cNvPr id="3" name="Textfeld 2"/>
          <p:cNvSpPr txBox="1"/>
          <p:nvPr/>
        </p:nvSpPr>
        <p:spPr>
          <a:xfrm>
            <a:off x="676894" y="44413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90376" y="2410691"/>
            <a:ext cx="1166632" cy="240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273692" y="1987735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906982" y="2469469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906982" y="2742601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906982" y="3044822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06982" y="4415550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10108" y="36106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...</a:t>
            </a:r>
            <a:endParaRPr lang="de-DE"/>
          </a:p>
        </p:txBody>
      </p:sp>
      <p:cxnSp>
        <p:nvCxnSpPr>
          <p:cNvPr id="24" name="Gerade Verbindung mit Pfeil 23"/>
          <p:cNvCxnSpPr>
            <a:stCxn id="3" idx="3"/>
          </p:cNvCxnSpPr>
          <p:nvPr/>
        </p:nvCxnSpPr>
        <p:spPr>
          <a:xfrm flipV="1">
            <a:off x="1132468" y="3277958"/>
            <a:ext cx="2557908" cy="134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60022" y="146678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713426" y="1056904"/>
            <a:ext cx="1166632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296742" y="63394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930032" y="1115682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930032" y="1388814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930032" y="1691035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cxnSp>
        <p:nvCxnSpPr>
          <p:cNvPr id="34" name="Gerade Verbindung mit Pfeil 33"/>
          <p:cNvCxnSpPr>
            <a:stCxn id="25" idx="3"/>
            <a:endCxn id="26" idx="1"/>
          </p:cNvCxnSpPr>
          <p:nvPr/>
        </p:nvCxnSpPr>
        <p:spPr>
          <a:xfrm flipV="1">
            <a:off x="1327806" y="1585356"/>
            <a:ext cx="4385620" cy="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358244" y="1964167"/>
            <a:ext cx="1355182" cy="636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8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908967" y="415636"/>
            <a:ext cx="29745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</a:t>
            </a:r>
            <a:r>
              <a:rPr lang="en-US"/>
              <a:t>void </a:t>
            </a:r>
            <a:r>
              <a:rPr lang="en-US" smtClean="0"/>
              <a:t>m() </a:t>
            </a:r>
            <a:r>
              <a:rPr lang="en-US"/>
              <a:t>{</a:t>
            </a:r>
          </a:p>
          <a:p>
            <a:r>
              <a:rPr lang="de-DE" smtClean="0"/>
              <a:t>     int[][] arr = null;</a:t>
            </a:r>
          </a:p>
          <a:p>
            <a:r>
              <a:rPr lang="de-DE"/>
              <a:t> </a:t>
            </a:r>
            <a:r>
              <a:rPr lang="de-DE" smtClean="0"/>
              <a:t>    // Zeile A. 0 Objekte für GC</a:t>
            </a:r>
          </a:p>
          <a:p>
            <a:r>
              <a:rPr lang="de-DE"/>
              <a:t> </a:t>
            </a:r>
            <a:r>
              <a:rPr lang="de-DE" smtClean="0"/>
              <a:t>    </a:t>
            </a:r>
          </a:p>
          <a:p>
            <a:r>
              <a:rPr lang="de-DE"/>
              <a:t> </a:t>
            </a:r>
            <a:r>
              <a:rPr lang="de-DE" smtClean="0"/>
              <a:t>    arr = new int[100][];</a:t>
            </a:r>
          </a:p>
          <a:p>
            <a:r>
              <a:rPr lang="de-DE" smtClean="0"/>
              <a:t>     </a:t>
            </a:r>
            <a:r>
              <a:rPr lang="de-DE" smtClean="0"/>
              <a:t>// Zeile B. 0 Objekte für GC</a:t>
            </a:r>
          </a:p>
          <a:p>
            <a:r>
              <a:rPr lang="de-DE" smtClean="0"/>
              <a:t>       </a:t>
            </a:r>
          </a:p>
          <a:p>
            <a:r>
              <a:rPr lang="de-DE"/>
              <a:t> </a:t>
            </a:r>
            <a:r>
              <a:rPr lang="de-DE" smtClean="0"/>
              <a:t>    int[] tmp = new int[3];</a:t>
            </a:r>
          </a:p>
          <a:p>
            <a:r>
              <a:rPr lang="de-DE" smtClean="0"/>
              <a:t>     </a:t>
            </a:r>
            <a:r>
              <a:rPr lang="de-DE" smtClean="0"/>
              <a:t>// Zeile C. 0 Objekte für GC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arr[0] = tmp;</a:t>
            </a:r>
          </a:p>
          <a:p>
            <a:r>
              <a:rPr lang="de-DE"/>
              <a:t> </a:t>
            </a:r>
            <a:r>
              <a:rPr lang="de-DE" smtClean="0"/>
              <a:t>    </a:t>
            </a:r>
            <a:r>
              <a:rPr lang="de-DE" b="1" smtClean="0"/>
              <a:t>tmp = null;</a:t>
            </a:r>
          </a:p>
          <a:p>
            <a:r>
              <a:rPr lang="de-DE" smtClean="0"/>
              <a:t>     // Zeile D. 0 Objekte für GC</a:t>
            </a:r>
          </a:p>
          <a:p>
            <a:r>
              <a:rPr lang="de-DE" smtClean="0"/>
              <a:t>  </a:t>
            </a:r>
          </a:p>
          <a:p>
            <a:r>
              <a:rPr lang="de-DE"/>
              <a:t> </a:t>
            </a:r>
            <a:r>
              <a:rPr lang="de-DE" smtClean="0"/>
              <a:t>     arr = null;</a:t>
            </a:r>
            <a:endParaRPr lang="de-DE" smtClean="0"/>
          </a:p>
          <a:p>
            <a:r>
              <a:rPr lang="de-DE"/>
              <a:t> </a:t>
            </a:r>
            <a:r>
              <a:rPr lang="de-DE" smtClean="0"/>
              <a:t>   </a:t>
            </a:r>
            <a:r>
              <a:rPr lang="de-DE" smtClean="0"/>
              <a:t> // Zeile E. ? Objekte für GC</a:t>
            </a:r>
            <a:endParaRPr lang="de-DE" smtClean="0"/>
          </a:p>
          <a:p>
            <a:r>
              <a:rPr lang="de-DE" smtClean="0"/>
              <a:t>}</a:t>
            </a:r>
            <a:endParaRPr lang="de-DE"/>
          </a:p>
          <a:p>
            <a:endParaRPr lang="de-DE"/>
          </a:p>
        </p:txBody>
      </p:sp>
      <p:cxnSp>
        <p:nvCxnSpPr>
          <p:cNvPr id="7" name="Gerader Verbinder 6"/>
          <p:cNvCxnSpPr/>
          <p:nvPr/>
        </p:nvCxnSpPr>
        <p:spPr>
          <a:xfrm>
            <a:off x="2113808" y="1056904"/>
            <a:ext cx="35626" cy="566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58192" y="5165766"/>
            <a:ext cx="8597735" cy="2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46317" y="5438899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 (hier kann mann Klassenobjekte darstellen, wenn sie von Interesse sind)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76781" y="46304"/>
            <a:ext cx="485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Bekannt ist, dass die Methode m aufgerufen wird.</a:t>
            </a:r>
            <a:endParaRPr lang="de-DE" i="1"/>
          </a:p>
        </p:txBody>
      </p:sp>
      <p:sp>
        <p:nvSpPr>
          <p:cNvPr id="3" name="Textfeld 2"/>
          <p:cNvSpPr txBox="1"/>
          <p:nvPr/>
        </p:nvSpPr>
        <p:spPr>
          <a:xfrm>
            <a:off x="676894" y="44413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90376" y="2410691"/>
            <a:ext cx="1166632" cy="240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273692" y="1987735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906982" y="2469469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906982" y="2742601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906982" y="3044822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06982" y="4415550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10108" y="36106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...</a:t>
            </a:r>
            <a:endParaRPr lang="de-DE"/>
          </a:p>
        </p:txBody>
      </p:sp>
      <p:cxnSp>
        <p:nvCxnSpPr>
          <p:cNvPr id="24" name="Gerade Verbindung mit Pfeil 23"/>
          <p:cNvCxnSpPr>
            <a:stCxn id="3" idx="3"/>
          </p:cNvCxnSpPr>
          <p:nvPr/>
        </p:nvCxnSpPr>
        <p:spPr>
          <a:xfrm flipV="1">
            <a:off x="1132468" y="3277958"/>
            <a:ext cx="2557908" cy="134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60022" y="146678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 = null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713426" y="1056904"/>
            <a:ext cx="1166632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296742" y="63394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930032" y="1115682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930032" y="1388814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930032" y="1691035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4358244" y="1964167"/>
            <a:ext cx="1355182" cy="636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3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908967" y="415636"/>
            <a:ext cx="29745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</a:t>
            </a:r>
            <a:r>
              <a:rPr lang="en-US"/>
              <a:t>void </a:t>
            </a:r>
            <a:r>
              <a:rPr lang="en-US" smtClean="0"/>
              <a:t>m() </a:t>
            </a:r>
            <a:r>
              <a:rPr lang="en-US"/>
              <a:t>{</a:t>
            </a:r>
          </a:p>
          <a:p>
            <a:r>
              <a:rPr lang="de-DE" smtClean="0"/>
              <a:t>     int[][] arr = null;</a:t>
            </a:r>
          </a:p>
          <a:p>
            <a:r>
              <a:rPr lang="de-DE"/>
              <a:t> </a:t>
            </a:r>
            <a:r>
              <a:rPr lang="de-DE" smtClean="0"/>
              <a:t>    // Zeile A. 0 Objekte für GC</a:t>
            </a:r>
          </a:p>
          <a:p>
            <a:r>
              <a:rPr lang="de-DE"/>
              <a:t> </a:t>
            </a:r>
            <a:r>
              <a:rPr lang="de-DE" smtClean="0"/>
              <a:t>    </a:t>
            </a:r>
          </a:p>
          <a:p>
            <a:r>
              <a:rPr lang="de-DE"/>
              <a:t> </a:t>
            </a:r>
            <a:r>
              <a:rPr lang="de-DE" smtClean="0"/>
              <a:t>    arr = new int[100][];</a:t>
            </a:r>
          </a:p>
          <a:p>
            <a:r>
              <a:rPr lang="de-DE" smtClean="0"/>
              <a:t>     </a:t>
            </a:r>
            <a:r>
              <a:rPr lang="de-DE" smtClean="0"/>
              <a:t>// Zeile B. 0 Objekte für GC</a:t>
            </a:r>
          </a:p>
          <a:p>
            <a:r>
              <a:rPr lang="de-DE" smtClean="0"/>
              <a:t>       </a:t>
            </a:r>
          </a:p>
          <a:p>
            <a:r>
              <a:rPr lang="de-DE"/>
              <a:t> </a:t>
            </a:r>
            <a:r>
              <a:rPr lang="de-DE" smtClean="0"/>
              <a:t>    int[] tmp = new int[3];</a:t>
            </a:r>
          </a:p>
          <a:p>
            <a:r>
              <a:rPr lang="de-DE" smtClean="0"/>
              <a:t>     </a:t>
            </a:r>
            <a:r>
              <a:rPr lang="de-DE" smtClean="0"/>
              <a:t>// Zeile C. 0 Objekte für GC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arr[0] = tmp;</a:t>
            </a:r>
          </a:p>
          <a:p>
            <a:r>
              <a:rPr lang="de-DE"/>
              <a:t> </a:t>
            </a:r>
            <a:r>
              <a:rPr lang="de-DE" smtClean="0"/>
              <a:t>    tmp = null;</a:t>
            </a:r>
          </a:p>
          <a:p>
            <a:r>
              <a:rPr lang="de-DE" smtClean="0"/>
              <a:t>     // Zeile D. 0 Objekte für GC</a:t>
            </a:r>
          </a:p>
          <a:p>
            <a:r>
              <a:rPr lang="de-DE" smtClean="0"/>
              <a:t>  </a:t>
            </a:r>
          </a:p>
          <a:p>
            <a:r>
              <a:rPr lang="de-DE" b="1"/>
              <a:t> </a:t>
            </a:r>
            <a:r>
              <a:rPr lang="de-DE" b="1" smtClean="0"/>
              <a:t>     arr = null;</a:t>
            </a:r>
            <a:endParaRPr lang="de-DE" b="1" smtClean="0"/>
          </a:p>
          <a:p>
            <a:r>
              <a:rPr lang="de-DE"/>
              <a:t> </a:t>
            </a:r>
            <a:r>
              <a:rPr lang="de-DE" smtClean="0"/>
              <a:t>   </a:t>
            </a:r>
            <a:r>
              <a:rPr lang="de-DE" smtClean="0"/>
              <a:t> // Zeile E. 2 Objekte für GC</a:t>
            </a:r>
            <a:endParaRPr lang="de-DE" smtClean="0"/>
          </a:p>
          <a:p>
            <a:r>
              <a:rPr lang="de-DE" smtClean="0"/>
              <a:t>}</a:t>
            </a:r>
            <a:endParaRPr lang="de-DE"/>
          </a:p>
          <a:p>
            <a:endParaRPr lang="de-DE"/>
          </a:p>
        </p:txBody>
      </p:sp>
      <p:cxnSp>
        <p:nvCxnSpPr>
          <p:cNvPr id="7" name="Gerader Verbinder 6"/>
          <p:cNvCxnSpPr/>
          <p:nvPr/>
        </p:nvCxnSpPr>
        <p:spPr>
          <a:xfrm>
            <a:off x="2113808" y="1056904"/>
            <a:ext cx="35626" cy="566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58192" y="5165766"/>
            <a:ext cx="8597735" cy="2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46317" y="5438899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 (hier kann mann Klassenobjekte darstellen, wenn sie von Interesse sind)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76781" y="46304"/>
            <a:ext cx="485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Bekannt ist, dass die Methode m aufgerufen wird.</a:t>
            </a:r>
            <a:endParaRPr lang="de-DE" i="1"/>
          </a:p>
        </p:txBody>
      </p:sp>
      <p:sp>
        <p:nvSpPr>
          <p:cNvPr id="3" name="Textfeld 2"/>
          <p:cNvSpPr txBox="1"/>
          <p:nvPr/>
        </p:nvSpPr>
        <p:spPr>
          <a:xfrm>
            <a:off x="676894" y="444137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 = null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90376" y="2410691"/>
            <a:ext cx="1166632" cy="240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273692" y="1987735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906982" y="2469469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906982" y="2742601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906982" y="3044822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06982" y="4415550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10108" y="36106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...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60022" y="146678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 = null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713426" y="1056904"/>
            <a:ext cx="1166632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296742" y="63394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930032" y="1115682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930032" y="1388814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930032" y="1691035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4358244" y="1964167"/>
            <a:ext cx="1355182" cy="636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9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98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908967" y="415636"/>
            <a:ext cx="32884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int[][] m() </a:t>
            </a:r>
            <a:r>
              <a:rPr lang="en-US"/>
              <a:t>{</a:t>
            </a:r>
          </a:p>
          <a:p>
            <a:r>
              <a:rPr lang="de-DE" smtClean="0"/>
              <a:t>     </a:t>
            </a:r>
          </a:p>
          <a:p>
            <a:r>
              <a:rPr lang="de-DE"/>
              <a:t> </a:t>
            </a:r>
            <a:r>
              <a:rPr lang="de-DE" smtClean="0"/>
              <a:t>    int[][] arr = new int[100][];</a:t>
            </a:r>
          </a:p>
          <a:p>
            <a:r>
              <a:rPr lang="de-DE" smtClean="0"/>
              <a:t>       </a:t>
            </a:r>
          </a:p>
          <a:p>
            <a:r>
              <a:rPr lang="de-DE"/>
              <a:t> </a:t>
            </a:r>
            <a:r>
              <a:rPr lang="de-DE" smtClean="0"/>
              <a:t>    int[] tmp = new int[3];</a:t>
            </a:r>
          </a:p>
          <a:p>
            <a:endParaRPr lang="de-DE" smtClean="0"/>
          </a:p>
          <a:p>
            <a:r>
              <a:rPr lang="de-DE"/>
              <a:t> </a:t>
            </a:r>
            <a:r>
              <a:rPr lang="de-DE" smtClean="0"/>
              <a:t>    arr[0] = tmp;</a:t>
            </a:r>
          </a:p>
          <a:p>
            <a:r>
              <a:rPr lang="de-DE"/>
              <a:t> </a:t>
            </a:r>
            <a:r>
              <a:rPr lang="de-DE" smtClean="0"/>
              <a:t>    tmp = null;</a:t>
            </a:r>
          </a:p>
          <a:p>
            <a:endParaRPr lang="de-DE" smtClean="0"/>
          </a:p>
          <a:p>
            <a:r>
              <a:rPr lang="de-DE" b="1"/>
              <a:t> </a:t>
            </a:r>
            <a:r>
              <a:rPr lang="de-DE" b="1" smtClean="0"/>
              <a:t>    return arr;</a:t>
            </a:r>
            <a:r>
              <a:rPr lang="de-DE" b="1" smtClean="0"/>
              <a:t>  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... main ... {</a:t>
            </a:r>
          </a:p>
          <a:p>
            <a:r>
              <a:rPr lang="de-DE" smtClean="0"/>
              <a:t>    int[][] var = </a:t>
            </a:r>
            <a:r>
              <a:rPr lang="de-DE" b="1" smtClean="0"/>
              <a:t>m(); // Angehalten</a:t>
            </a:r>
          </a:p>
          <a:p>
            <a:r>
              <a:rPr lang="de-DE" smtClean="0"/>
              <a:t>    //weiterer Code...</a:t>
            </a:r>
            <a:endParaRPr lang="de-DE"/>
          </a:p>
          <a:p>
            <a:r>
              <a:rPr lang="de-DE" smtClean="0"/>
              <a:t>}</a:t>
            </a:r>
            <a:endParaRPr lang="de-DE"/>
          </a:p>
          <a:p>
            <a:endParaRPr lang="de-DE"/>
          </a:p>
        </p:txBody>
      </p:sp>
      <p:cxnSp>
        <p:nvCxnSpPr>
          <p:cNvPr id="7" name="Gerader Verbinder 6"/>
          <p:cNvCxnSpPr/>
          <p:nvPr/>
        </p:nvCxnSpPr>
        <p:spPr>
          <a:xfrm>
            <a:off x="2113808" y="1056904"/>
            <a:ext cx="35626" cy="566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58192" y="5165766"/>
            <a:ext cx="8597735" cy="23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46317" y="5438899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STATIC (hier kann mann Klassenobjekte darstellen, wenn sie von Interesse sind)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76781" y="46304"/>
            <a:ext cx="4824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Bekannt ist, dass die Methode m aufgerufen wird.</a:t>
            </a:r>
          </a:p>
          <a:p>
            <a:r>
              <a:rPr lang="de-DE" i="1" smtClean="0"/>
              <a:t>Wie viele Objekte stehen dem GC zur Verfügung</a:t>
            </a:r>
          </a:p>
          <a:p>
            <a:r>
              <a:rPr lang="de-DE" i="1" smtClean="0"/>
              <a:t>nachdem die Methode m abgelaufen ist?</a:t>
            </a:r>
          </a:p>
          <a:p>
            <a:r>
              <a:rPr lang="de-DE" i="1" smtClean="0"/>
              <a:t>Keine, da das Ergebnis in var übernommen wird</a:t>
            </a:r>
            <a:endParaRPr lang="de-DE" i="1"/>
          </a:p>
        </p:txBody>
      </p:sp>
      <p:sp>
        <p:nvSpPr>
          <p:cNvPr id="3" name="Textfeld 2"/>
          <p:cNvSpPr txBox="1"/>
          <p:nvPr/>
        </p:nvSpPr>
        <p:spPr>
          <a:xfrm>
            <a:off x="676894" y="44413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arr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90376" y="2410691"/>
            <a:ext cx="1166632" cy="240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273692" y="1987735"/>
            <a:ext cx="71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int[][]</a:t>
            </a: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906982" y="2469469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906982" y="2742601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906982" y="3044822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06982" y="4415550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null</a:t>
            </a:r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110108" y="36106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...</a:t>
            </a:r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60022" y="146678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tmp = null</a:t>
            </a:r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713426" y="1056904"/>
            <a:ext cx="1166632" cy="105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296742" y="633948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int[]</a:t>
            </a:r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930032" y="1115682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5930032" y="1388814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930032" y="1691035"/>
            <a:ext cx="764043" cy="27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4358244" y="1964167"/>
            <a:ext cx="1355182" cy="636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1132468" y="3158832"/>
            <a:ext cx="2557908" cy="145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27543" y="5623565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var</a:t>
            </a:r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9277418" y="3158832"/>
            <a:ext cx="1163399" cy="82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Breitbild</PresentationFormat>
  <Paragraphs>243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Garbage Collector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Andreas</dc:creator>
  <cp:lastModifiedBy>Andreas</cp:lastModifiedBy>
  <cp:revision>23</cp:revision>
  <dcterms:created xsi:type="dcterms:W3CDTF">2019-10-02T09:47:45Z</dcterms:created>
  <dcterms:modified xsi:type="dcterms:W3CDTF">2019-10-02T10:34:32Z</dcterms:modified>
</cp:coreProperties>
</file>