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28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02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1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2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45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04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8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57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88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Arrays mit primitiven Elementen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4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417132" y="368135"/>
            <a:ext cx="24972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 arr = new int[2][];</a:t>
            </a:r>
          </a:p>
          <a:p>
            <a:endParaRPr lang="de-DE" smtClean="0"/>
          </a:p>
          <a:p>
            <a:r>
              <a:rPr lang="de-DE" b="1" smtClean="0"/>
              <a:t>arr[0] = new int[3];</a:t>
            </a:r>
          </a:p>
          <a:p>
            <a:endParaRPr lang="de-DE"/>
          </a:p>
          <a:p>
            <a:r>
              <a:rPr lang="de-DE" smtClean="0"/>
              <a:t>int[] tmp = new int[5];</a:t>
            </a:r>
          </a:p>
          <a:p>
            <a:endParaRPr lang="de-DE" smtClean="0"/>
          </a:p>
          <a:p>
            <a:r>
              <a:rPr lang="de-DE" smtClean="0"/>
              <a:t>arr[1] = tmp;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38003" y="3854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3438003" y="4194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6390072" y="2076985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989776" y="1707653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495803" y="2207615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3" name="Rechteck 22"/>
          <p:cNvSpPr/>
          <p:nvPr/>
        </p:nvSpPr>
        <p:spPr>
          <a:xfrm>
            <a:off x="6495802" y="254132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4" name="Textfeld 23"/>
          <p:cNvSpPr txBox="1"/>
          <p:nvPr/>
        </p:nvSpPr>
        <p:spPr>
          <a:xfrm>
            <a:off x="5963039" y="214704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5" name="Textfeld 24"/>
          <p:cNvSpPr txBox="1"/>
          <p:nvPr/>
        </p:nvSpPr>
        <p:spPr>
          <a:xfrm>
            <a:off x="5963039" y="245520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6" name="Rechteck 25"/>
          <p:cNvSpPr/>
          <p:nvPr/>
        </p:nvSpPr>
        <p:spPr>
          <a:xfrm>
            <a:off x="6495801" y="329894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994642" y="323837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7452770" y="3309620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7428112" y="2202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7428112" y="25423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31" name="Rechteck 30"/>
          <p:cNvSpPr/>
          <p:nvPr/>
        </p:nvSpPr>
        <p:spPr>
          <a:xfrm>
            <a:off x="6502745" y="291065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5969982" y="2824532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7435055" y="29116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3018731" y="2821537"/>
            <a:ext cx="3371341" cy="1180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0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417132" y="368135"/>
            <a:ext cx="24972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 arr = new int[2][];</a:t>
            </a:r>
          </a:p>
          <a:p>
            <a:endParaRPr lang="de-DE" smtClean="0"/>
          </a:p>
          <a:p>
            <a:r>
              <a:rPr lang="de-DE" smtClean="0"/>
              <a:t>arr[0] = new int[3];</a:t>
            </a:r>
          </a:p>
          <a:p>
            <a:endParaRPr lang="de-DE"/>
          </a:p>
          <a:p>
            <a:r>
              <a:rPr lang="de-DE" b="1" smtClean="0"/>
              <a:t>int[] tmp = new int[5];</a:t>
            </a:r>
          </a:p>
          <a:p>
            <a:endParaRPr lang="de-DE" smtClean="0"/>
          </a:p>
          <a:p>
            <a:r>
              <a:rPr lang="de-DE" smtClean="0"/>
              <a:t>arr[1] = tmp;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38003" y="3854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3438003" y="4194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6390072" y="2076985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989776" y="1707653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495803" y="2207615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3" name="Rechteck 22"/>
          <p:cNvSpPr/>
          <p:nvPr/>
        </p:nvSpPr>
        <p:spPr>
          <a:xfrm>
            <a:off x="6495802" y="254132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4" name="Textfeld 23"/>
          <p:cNvSpPr txBox="1"/>
          <p:nvPr/>
        </p:nvSpPr>
        <p:spPr>
          <a:xfrm>
            <a:off x="5963039" y="214704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5" name="Textfeld 24"/>
          <p:cNvSpPr txBox="1"/>
          <p:nvPr/>
        </p:nvSpPr>
        <p:spPr>
          <a:xfrm>
            <a:off x="5963039" y="245520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6" name="Rechteck 25"/>
          <p:cNvSpPr/>
          <p:nvPr/>
        </p:nvSpPr>
        <p:spPr>
          <a:xfrm>
            <a:off x="6495801" y="329894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994642" y="323837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7452770" y="3309620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7428112" y="2202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7428112" y="25423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31" name="Rechteck 30"/>
          <p:cNvSpPr/>
          <p:nvPr/>
        </p:nvSpPr>
        <p:spPr>
          <a:xfrm>
            <a:off x="6502745" y="291065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5969982" y="2824532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7435055" y="29116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3018731" y="2821537"/>
            <a:ext cx="3371341" cy="1180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865036" y="407304"/>
            <a:ext cx="1199408" cy="235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464740" y="37972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970767" y="53793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8" name="Rechteck 37"/>
          <p:cNvSpPr/>
          <p:nvPr/>
        </p:nvSpPr>
        <p:spPr>
          <a:xfrm>
            <a:off x="3970766" y="87164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9" name="Textfeld 38"/>
          <p:cNvSpPr txBox="1"/>
          <p:nvPr/>
        </p:nvSpPr>
        <p:spPr>
          <a:xfrm>
            <a:off x="3438003" y="47736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0" name="Textfeld 39"/>
          <p:cNvSpPr txBox="1"/>
          <p:nvPr/>
        </p:nvSpPr>
        <p:spPr>
          <a:xfrm>
            <a:off x="3438003" y="785519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1" name="Rechteck 40"/>
          <p:cNvSpPr/>
          <p:nvPr/>
        </p:nvSpPr>
        <p:spPr>
          <a:xfrm>
            <a:off x="4005281" y="2307387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5</a:t>
            </a:r>
            <a:endParaRPr lang="de-DE" sz="1400"/>
          </a:p>
        </p:txBody>
      </p:sp>
      <p:sp>
        <p:nvSpPr>
          <p:cNvPr id="42" name="Textfeld 41"/>
          <p:cNvSpPr txBox="1"/>
          <p:nvPr/>
        </p:nvSpPr>
        <p:spPr>
          <a:xfrm>
            <a:off x="3504122" y="2246813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3" name="Textfeld 42"/>
          <p:cNvSpPr txBox="1"/>
          <p:nvPr/>
        </p:nvSpPr>
        <p:spPr>
          <a:xfrm>
            <a:off x="4962250" y="2318063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44" name="Textfeld 43"/>
          <p:cNvSpPr txBox="1"/>
          <p:nvPr/>
        </p:nvSpPr>
        <p:spPr>
          <a:xfrm>
            <a:off x="4903076" y="5330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5" name="Textfeld 44"/>
          <p:cNvSpPr txBox="1"/>
          <p:nvPr/>
        </p:nvSpPr>
        <p:spPr>
          <a:xfrm>
            <a:off x="4903076" y="872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46" name="Rechteck 45"/>
          <p:cNvSpPr/>
          <p:nvPr/>
        </p:nvSpPr>
        <p:spPr>
          <a:xfrm>
            <a:off x="3977709" y="1240973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7" name="Textfeld 46"/>
          <p:cNvSpPr txBox="1"/>
          <p:nvPr/>
        </p:nvSpPr>
        <p:spPr>
          <a:xfrm>
            <a:off x="3444946" y="115485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8" name="Textfeld 47"/>
          <p:cNvSpPr txBox="1"/>
          <p:nvPr/>
        </p:nvSpPr>
        <p:spPr>
          <a:xfrm>
            <a:off x="4910019" y="12419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49" name="Rechteck 48"/>
          <p:cNvSpPr/>
          <p:nvPr/>
        </p:nvSpPr>
        <p:spPr>
          <a:xfrm>
            <a:off x="3953051" y="160714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0" name="Textfeld 49"/>
          <p:cNvSpPr txBox="1"/>
          <p:nvPr/>
        </p:nvSpPr>
        <p:spPr>
          <a:xfrm>
            <a:off x="3420288" y="152102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51" name="Textfeld 50"/>
          <p:cNvSpPr txBox="1"/>
          <p:nvPr/>
        </p:nvSpPr>
        <p:spPr>
          <a:xfrm>
            <a:off x="4885361" y="1608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3</a:t>
            </a:r>
            <a:endParaRPr lang="de-DE" sz="1400"/>
          </a:p>
        </p:txBody>
      </p:sp>
      <p:sp>
        <p:nvSpPr>
          <p:cNvPr id="52" name="Rechteck 51"/>
          <p:cNvSpPr/>
          <p:nvPr/>
        </p:nvSpPr>
        <p:spPr>
          <a:xfrm>
            <a:off x="3953051" y="1915900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3" name="Textfeld 52"/>
          <p:cNvSpPr txBox="1"/>
          <p:nvPr/>
        </p:nvSpPr>
        <p:spPr>
          <a:xfrm>
            <a:off x="3420288" y="1829778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54" name="Textfeld 53"/>
          <p:cNvSpPr txBox="1"/>
          <p:nvPr/>
        </p:nvSpPr>
        <p:spPr>
          <a:xfrm>
            <a:off x="4885361" y="19168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4</a:t>
            </a:r>
            <a:endParaRPr lang="de-DE" sz="1400"/>
          </a:p>
        </p:txBody>
      </p:sp>
      <p:sp>
        <p:nvSpPr>
          <p:cNvPr id="2" name="Textfeld 1"/>
          <p:cNvSpPr txBox="1"/>
          <p:nvPr/>
        </p:nvSpPr>
        <p:spPr>
          <a:xfrm>
            <a:off x="368135" y="146262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tmp</a:t>
            </a:r>
            <a:endParaRPr lang="de-DE"/>
          </a:p>
        </p:txBody>
      </p:sp>
      <p:cxnSp>
        <p:nvCxnSpPr>
          <p:cNvPr id="55" name="Gerade Verbindung mit Pfeil 54"/>
          <p:cNvCxnSpPr/>
          <p:nvPr/>
        </p:nvCxnSpPr>
        <p:spPr>
          <a:xfrm flipV="1">
            <a:off x="886051" y="1090245"/>
            <a:ext cx="2954948" cy="5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1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417132" y="368135"/>
            <a:ext cx="24266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 arr = new int[2][];</a:t>
            </a:r>
          </a:p>
          <a:p>
            <a:endParaRPr lang="de-DE" smtClean="0"/>
          </a:p>
          <a:p>
            <a:r>
              <a:rPr lang="de-DE" smtClean="0"/>
              <a:t>arr[0] = new int[3];</a:t>
            </a:r>
          </a:p>
          <a:p>
            <a:endParaRPr lang="de-DE"/>
          </a:p>
          <a:p>
            <a:r>
              <a:rPr lang="de-DE" smtClean="0"/>
              <a:t>int[] tmp = new int[5];</a:t>
            </a:r>
          </a:p>
          <a:p>
            <a:endParaRPr lang="de-DE" smtClean="0"/>
          </a:p>
          <a:p>
            <a:r>
              <a:rPr lang="de-DE" b="1" smtClean="0"/>
              <a:t>arr[1] = tmp;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38003" y="3854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3438003" y="4194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6390072" y="2076985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989776" y="1707653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495803" y="2207615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3" name="Rechteck 22"/>
          <p:cNvSpPr/>
          <p:nvPr/>
        </p:nvSpPr>
        <p:spPr>
          <a:xfrm>
            <a:off x="6495802" y="254132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4" name="Textfeld 23"/>
          <p:cNvSpPr txBox="1"/>
          <p:nvPr/>
        </p:nvSpPr>
        <p:spPr>
          <a:xfrm>
            <a:off x="5963039" y="214704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5" name="Textfeld 24"/>
          <p:cNvSpPr txBox="1"/>
          <p:nvPr/>
        </p:nvSpPr>
        <p:spPr>
          <a:xfrm>
            <a:off x="5963039" y="245520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6" name="Rechteck 25"/>
          <p:cNvSpPr/>
          <p:nvPr/>
        </p:nvSpPr>
        <p:spPr>
          <a:xfrm>
            <a:off x="6495801" y="329894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994642" y="323837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7452770" y="3309620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7428112" y="2202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7428112" y="25423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31" name="Rechteck 30"/>
          <p:cNvSpPr/>
          <p:nvPr/>
        </p:nvSpPr>
        <p:spPr>
          <a:xfrm>
            <a:off x="6502745" y="291065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5969982" y="2824532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7435055" y="29116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3018731" y="2821537"/>
            <a:ext cx="3371341" cy="1180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865036" y="407304"/>
            <a:ext cx="1199408" cy="235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464740" y="37972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970767" y="53793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8" name="Rechteck 37"/>
          <p:cNvSpPr/>
          <p:nvPr/>
        </p:nvSpPr>
        <p:spPr>
          <a:xfrm>
            <a:off x="3970766" y="87164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9" name="Textfeld 38"/>
          <p:cNvSpPr txBox="1"/>
          <p:nvPr/>
        </p:nvSpPr>
        <p:spPr>
          <a:xfrm>
            <a:off x="3438003" y="47736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0" name="Textfeld 39"/>
          <p:cNvSpPr txBox="1"/>
          <p:nvPr/>
        </p:nvSpPr>
        <p:spPr>
          <a:xfrm>
            <a:off x="3438003" y="785519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1" name="Rechteck 40"/>
          <p:cNvSpPr/>
          <p:nvPr/>
        </p:nvSpPr>
        <p:spPr>
          <a:xfrm>
            <a:off x="4005281" y="2307387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5</a:t>
            </a:r>
            <a:endParaRPr lang="de-DE" sz="1400"/>
          </a:p>
        </p:txBody>
      </p:sp>
      <p:sp>
        <p:nvSpPr>
          <p:cNvPr id="42" name="Textfeld 41"/>
          <p:cNvSpPr txBox="1"/>
          <p:nvPr/>
        </p:nvSpPr>
        <p:spPr>
          <a:xfrm>
            <a:off x="3504122" y="2246813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3" name="Textfeld 42"/>
          <p:cNvSpPr txBox="1"/>
          <p:nvPr/>
        </p:nvSpPr>
        <p:spPr>
          <a:xfrm>
            <a:off x="4962250" y="2318063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44" name="Textfeld 43"/>
          <p:cNvSpPr txBox="1"/>
          <p:nvPr/>
        </p:nvSpPr>
        <p:spPr>
          <a:xfrm>
            <a:off x="4903076" y="5330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5" name="Textfeld 44"/>
          <p:cNvSpPr txBox="1"/>
          <p:nvPr/>
        </p:nvSpPr>
        <p:spPr>
          <a:xfrm>
            <a:off x="4903076" y="872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46" name="Rechteck 45"/>
          <p:cNvSpPr/>
          <p:nvPr/>
        </p:nvSpPr>
        <p:spPr>
          <a:xfrm>
            <a:off x="3977709" y="1240973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7" name="Textfeld 46"/>
          <p:cNvSpPr txBox="1"/>
          <p:nvPr/>
        </p:nvSpPr>
        <p:spPr>
          <a:xfrm>
            <a:off x="3444946" y="115485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8" name="Textfeld 47"/>
          <p:cNvSpPr txBox="1"/>
          <p:nvPr/>
        </p:nvSpPr>
        <p:spPr>
          <a:xfrm>
            <a:off x="4910019" y="12419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49" name="Rechteck 48"/>
          <p:cNvSpPr/>
          <p:nvPr/>
        </p:nvSpPr>
        <p:spPr>
          <a:xfrm>
            <a:off x="3953051" y="160714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0" name="Textfeld 49"/>
          <p:cNvSpPr txBox="1"/>
          <p:nvPr/>
        </p:nvSpPr>
        <p:spPr>
          <a:xfrm>
            <a:off x="3420288" y="152102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51" name="Textfeld 50"/>
          <p:cNvSpPr txBox="1"/>
          <p:nvPr/>
        </p:nvSpPr>
        <p:spPr>
          <a:xfrm>
            <a:off x="4885361" y="1608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3</a:t>
            </a:r>
            <a:endParaRPr lang="de-DE" sz="1400"/>
          </a:p>
        </p:txBody>
      </p:sp>
      <p:sp>
        <p:nvSpPr>
          <p:cNvPr id="52" name="Rechteck 51"/>
          <p:cNvSpPr/>
          <p:nvPr/>
        </p:nvSpPr>
        <p:spPr>
          <a:xfrm>
            <a:off x="3953051" y="1915900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3" name="Textfeld 52"/>
          <p:cNvSpPr txBox="1"/>
          <p:nvPr/>
        </p:nvSpPr>
        <p:spPr>
          <a:xfrm>
            <a:off x="3420288" y="1829778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54" name="Textfeld 53"/>
          <p:cNvSpPr txBox="1"/>
          <p:nvPr/>
        </p:nvSpPr>
        <p:spPr>
          <a:xfrm>
            <a:off x="4885361" y="19168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4</a:t>
            </a:r>
            <a:endParaRPr lang="de-DE" sz="1400"/>
          </a:p>
        </p:txBody>
      </p:sp>
      <p:sp>
        <p:nvSpPr>
          <p:cNvPr id="2" name="Textfeld 1"/>
          <p:cNvSpPr txBox="1"/>
          <p:nvPr/>
        </p:nvSpPr>
        <p:spPr>
          <a:xfrm>
            <a:off x="368135" y="146262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tmp</a:t>
            </a:r>
            <a:endParaRPr lang="de-DE"/>
          </a:p>
        </p:txBody>
      </p:sp>
      <p:cxnSp>
        <p:nvCxnSpPr>
          <p:cNvPr id="55" name="Gerade Verbindung mit Pfeil 54"/>
          <p:cNvCxnSpPr/>
          <p:nvPr/>
        </p:nvCxnSpPr>
        <p:spPr>
          <a:xfrm flipV="1">
            <a:off x="886051" y="1090245"/>
            <a:ext cx="2954948" cy="5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3068022" y="2730124"/>
            <a:ext cx="993965" cy="1630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417132" y="368135"/>
            <a:ext cx="24266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 arr = new int[2][];</a:t>
            </a:r>
          </a:p>
          <a:p>
            <a:endParaRPr lang="de-DE" smtClean="0"/>
          </a:p>
          <a:p>
            <a:r>
              <a:rPr lang="de-DE" smtClean="0"/>
              <a:t>arr[0] = new int[3];</a:t>
            </a:r>
          </a:p>
          <a:p>
            <a:endParaRPr lang="de-DE"/>
          </a:p>
          <a:p>
            <a:r>
              <a:rPr lang="de-DE" smtClean="0"/>
              <a:t>int[] tmp = new int[5];</a:t>
            </a:r>
          </a:p>
          <a:p>
            <a:endParaRPr lang="de-DE" smtClean="0"/>
          </a:p>
          <a:p>
            <a:r>
              <a:rPr lang="de-DE" smtClean="0"/>
              <a:t>arr[1] = tmp;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38003" y="3854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3438003" y="4194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6390072" y="2076985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989776" y="1707653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495803" y="2207615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3" name="Rechteck 22"/>
          <p:cNvSpPr/>
          <p:nvPr/>
        </p:nvSpPr>
        <p:spPr>
          <a:xfrm>
            <a:off x="6495802" y="254132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4" name="Textfeld 23"/>
          <p:cNvSpPr txBox="1"/>
          <p:nvPr/>
        </p:nvSpPr>
        <p:spPr>
          <a:xfrm>
            <a:off x="5963039" y="214704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5" name="Textfeld 24"/>
          <p:cNvSpPr txBox="1"/>
          <p:nvPr/>
        </p:nvSpPr>
        <p:spPr>
          <a:xfrm>
            <a:off x="5963039" y="245520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6" name="Rechteck 25"/>
          <p:cNvSpPr/>
          <p:nvPr/>
        </p:nvSpPr>
        <p:spPr>
          <a:xfrm>
            <a:off x="6495801" y="329894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994642" y="323837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7452770" y="3309620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7428112" y="2202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7428112" y="25423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31" name="Rechteck 30"/>
          <p:cNvSpPr/>
          <p:nvPr/>
        </p:nvSpPr>
        <p:spPr>
          <a:xfrm>
            <a:off x="6502745" y="291065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5969982" y="2824532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7435055" y="29116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3018731" y="2821537"/>
            <a:ext cx="3371341" cy="1180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865036" y="407304"/>
            <a:ext cx="1199408" cy="235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464740" y="37972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970767" y="53793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8" name="Rechteck 37"/>
          <p:cNvSpPr/>
          <p:nvPr/>
        </p:nvSpPr>
        <p:spPr>
          <a:xfrm>
            <a:off x="3970766" y="87164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9" name="Textfeld 38"/>
          <p:cNvSpPr txBox="1"/>
          <p:nvPr/>
        </p:nvSpPr>
        <p:spPr>
          <a:xfrm>
            <a:off x="3438003" y="47736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0" name="Textfeld 39"/>
          <p:cNvSpPr txBox="1"/>
          <p:nvPr/>
        </p:nvSpPr>
        <p:spPr>
          <a:xfrm>
            <a:off x="3438003" y="785519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1" name="Rechteck 40"/>
          <p:cNvSpPr/>
          <p:nvPr/>
        </p:nvSpPr>
        <p:spPr>
          <a:xfrm>
            <a:off x="4005281" y="2307387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5</a:t>
            </a:r>
            <a:endParaRPr lang="de-DE" sz="1400"/>
          </a:p>
        </p:txBody>
      </p:sp>
      <p:sp>
        <p:nvSpPr>
          <p:cNvPr id="42" name="Textfeld 41"/>
          <p:cNvSpPr txBox="1"/>
          <p:nvPr/>
        </p:nvSpPr>
        <p:spPr>
          <a:xfrm>
            <a:off x="3504122" y="2246813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3" name="Textfeld 42"/>
          <p:cNvSpPr txBox="1"/>
          <p:nvPr/>
        </p:nvSpPr>
        <p:spPr>
          <a:xfrm>
            <a:off x="4962250" y="2318063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44" name="Textfeld 43"/>
          <p:cNvSpPr txBox="1"/>
          <p:nvPr/>
        </p:nvSpPr>
        <p:spPr>
          <a:xfrm>
            <a:off x="4903076" y="5330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5" name="Textfeld 44"/>
          <p:cNvSpPr txBox="1"/>
          <p:nvPr/>
        </p:nvSpPr>
        <p:spPr>
          <a:xfrm>
            <a:off x="4903076" y="872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46" name="Rechteck 45"/>
          <p:cNvSpPr/>
          <p:nvPr/>
        </p:nvSpPr>
        <p:spPr>
          <a:xfrm>
            <a:off x="3977709" y="1240973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7" name="Textfeld 46"/>
          <p:cNvSpPr txBox="1"/>
          <p:nvPr/>
        </p:nvSpPr>
        <p:spPr>
          <a:xfrm>
            <a:off x="3444946" y="115485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8" name="Textfeld 47"/>
          <p:cNvSpPr txBox="1"/>
          <p:nvPr/>
        </p:nvSpPr>
        <p:spPr>
          <a:xfrm>
            <a:off x="4910019" y="12419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49" name="Rechteck 48"/>
          <p:cNvSpPr/>
          <p:nvPr/>
        </p:nvSpPr>
        <p:spPr>
          <a:xfrm>
            <a:off x="3953051" y="160714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0" name="Textfeld 49"/>
          <p:cNvSpPr txBox="1"/>
          <p:nvPr/>
        </p:nvSpPr>
        <p:spPr>
          <a:xfrm>
            <a:off x="3420288" y="152102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51" name="Textfeld 50"/>
          <p:cNvSpPr txBox="1"/>
          <p:nvPr/>
        </p:nvSpPr>
        <p:spPr>
          <a:xfrm>
            <a:off x="4885361" y="1608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3</a:t>
            </a:r>
            <a:endParaRPr lang="de-DE" sz="1400"/>
          </a:p>
        </p:txBody>
      </p:sp>
      <p:sp>
        <p:nvSpPr>
          <p:cNvPr id="52" name="Rechteck 51"/>
          <p:cNvSpPr/>
          <p:nvPr/>
        </p:nvSpPr>
        <p:spPr>
          <a:xfrm>
            <a:off x="3953051" y="1915900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3" name="Textfeld 52"/>
          <p:cNvSpPr txBox="1"/>
          <p:nvPr/>
        </p:nvSpPr>
        <p:spPr>
          <a:xfrm>
            <a:off x="3420288" y="1829778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54" name="Textfeld 53"/>
          <p:cNvSpPr txBox="1"/>
          <p:nvPr/>
        </p:nvSpPr>
        <p:spPr>
          <a:xfrm>
            <a:off x="4885361" y="19168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4</a:t>
            </a:r>
            <a:endParaRPr lang="de-DE" sz="1400"/>
          </a:p>
        </p:txBody>
      </p:sp>
      <p:sp>
        <p:nvSpPr>
          <p:cNvPr id="2" name="Textfeld 1"/>
          <p:cNvSpPr txBox="1"/>
          <p:nvPr/>
        </p:nvSpPr>
        <p:spPr>
          <a:xfrm>
            <a:off x="368135" y="146262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tmp</a:t>
            </a:r>
            <a:endParaRPr lang="de-DE"/>
          </a:p>
        </p:txBody>
      </p:sp>
      <p:cxnSp>
        <p:nvCxnSpPr>
          <p:cNvPr id="55" name="Gerade Verbindung mit Pfeil 54"/>
          <p:cNvCxnSpPr/>
          <p:nvPr/>
        </p:nvCxnSpPr>
        <p:spPr>
          <a:xfrm flipV="1">
            <a:off x="886051" y="1090245"/>
            <a:ext cx="2954948" cy="5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3068022" y="2730124"/>
            <a:ext cx="993965" cy="1630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885361" y="4057219"/>
            <a:ext cx="403725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de-DE" smtClean="0"/>
          </a:p>
          <a:p>
            <a:r>
              <a:rPr lang="de-DE" smtClean="0"/>
              <a:t>tmp hat denselben Wert wie arr[1] </a:t>
            </a:r>
            <a:endParaRPr lang="de-DE"/>
          </a:p>
          <a:p>
            <a:endParaRPr lang="de-DE"/>
          </a:p>
          <a:p>
            <a:r>
              <a:rPr lang="de-DE" smtClean="0"/>
              <a:t>Also sind</a:t>
            </a:r>
          </a:p>
          <a:p>
            <a:r>
              <a:rPr lang="de-DE"/>
              <a:t> </a:t>
            </a:r>
            <a:r>
              <a:rPr lang="de-DE" smtClean="0"/>
              <a:t>  tmp[3] </a:t>
            </a:r>
          </a:p>
          <a:p>
            <a:r>
              <a:rPr lang="de-DE" smtClean="0"/>
              <a:t>und</a:t>
            </a:r>
          </a:p>
          <a:p>
            <a:r>
              <a:rPr lang="de-DE" smtClean="0"/>
              <a:t>   arr[1][3]</a:t>
            </a:r>
          </a:p>
          <a:p>
            <a:r>
              <a:rPr lang="de-DE" smtClean="0"/>
              <a:t>beide Zugriffe auf dieselbe Speicherstelle</a:t>
            </a:r>
          </a:p>
        </p:txBody>
      </p:sp>
      <p:cxnSp>
        <p:nvCxnSpPr>
          <p:cNvPr id="56" name="Gerade Verbindung mit Pfeil 55"/>
          <p:cNvCxnSpPr/>
          <p:nvPr/>
        </p:nvCxnSpPr>
        <p:spPr>
          <a:xfrm flipH="1" flipV="1">
            <a:off x="4518417" y="1758646"/>
            <a:ext cx="3318972" cy="428589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40831" y="427512"/>
            <a:ext cx="34050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Rechteck {</a:t>
            </a:r>
          </a:p>
          <a:p>
            <a:r>
              <a:rPr lang="de-DE" smtClean="0"/>
              <a:t>    int breite;</a:t>
            </a:r>
          </a:p>
          <a:p>
            <a:r>
              <a:rPr lang="de-DE"/>
              <a:t> </a:t>
            </a:r>
            <a:r>
              <a:rPr lang="de-DE" smtClean="0"/>
              <a:t>   int hoehe;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... main... {</a:t>
            </a:r>
          </a:p>
          <a:p>
            <a:r>
              <a:rPr lang="de-DE" smtClean="0"/>
              <a:t>       </a:t>
            </a:r>
            <a:r>
              <a:rPr lang="de-DE" b="1" smtClean="0"/>
              <a:t>Rechteck r1 = new Rechteck();</a:t>
            </a:r>
          </a:p>
          <a:p>
            <a:r>
              <a:rPr lang="de-DE"/>
              <a:t> </a:t>
            </a:r>
            <a:r>
              <a:rPr lang="de-DE" smtClean="0"/>
              <a:t>      System.out.println( r1.breite );</a:t>
            </a:r>
          </a:p>
          <a:p>
            <a:r>
              <a:rPr lang="de-DE"/>
              <a:t> </a:t>
            </a:r>
            <a:r>
              <a:rPr lang="de-DE" smtClean="0"/>
              <a:t>      r1.breite = 3;</a:t>
            </a:r>
          </a:p>
          <a:p>
            <a:r>
              <a:rPr lang="de-DE" smtClean="0"/>
              <a:t>       System.out.println( r1.breite );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2125683" y="201881"/>
            <a:ext cx="95003" cy="643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6727" y="570549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3"/>
            <a:ext cx="1900052" cy="119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10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Rechteck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01746" y="482672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711945" y="519485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74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breite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hoehe</a:t>
            </a:r>
            <a:endParaRPr lang="de-DE"/>
          </a:p>
        </p:txBody>
      </p:sp>
      <p:cxnSp>
        <p:nvCxnSpPr>
          <p:cNvPr id="17" name="Gerade Verbindung mit Pfeil 16"/>
          <p:cNvCxnSpPr>
            <a:stCxn id="7" idx="3"/>
            <a:endCxn id="12" idx="0"/>
          </p:cNvCxnSpPr>
          <p:nvPr/>
        </p:nvCxnSpPr>
        <p:spPr>
          <a:xfrm flipV="1">
            <a:off x="958563" y="4826721"/>
            <a:ext cx="2960294" cy="10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40831" y="427512"/>
            <a:ext cx="34050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Rechteck {</a:t>
            </a:r>
          </a:p>
          <a:p>
            <a:r>
              <a:rPr lang="de-DE" smtClean="0"/>
              <a:t>    int breite;</a:t>
            </a:r>
          </a:p>
          <a:p>
            <a:r>
              <a:rPr lang="de-DE" smtClean="0"/>
              <a:t>    int hoehe;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... main... {</a:t>
            </a:r>
          </a:p>
          <a:p>
            <a:r>
              <a:rPr lang="de-DE" smtClean="0"/>
              <a:t>       Rechteck r1 = new Rechteck();</a:t>
            </a:r>
          </a:p>
          <a:p>
            <a:r>
              <a:rPr lang="de-DE"/>
              <a:t> </a:t>
            </a:r>
            <a:r>
              <a:rPr lang="de-DE" smtClean="0"/>
              <a:t>      System.out.println( r1.breite );</a:t>
            </a:r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b="1" smtClean="0"/>
              <a:t> r1.breite = 3;</a:t>
            </a:r>
          </a:p>
          <a:p>
            <a:r>
              <a:rPr lang="de-DE" smtClean="0"/>
              <a:t>       System.out.println( r1.breite );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2125683" y="201881"/>
            <a:ext cx="95003" cy="643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6727" y="570549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3"/>
            <a:ext cx="1900052" cy="119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10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Rechteck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01746" y="482672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711945" y="519485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74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breite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hoehe</a:t>
            </a:r>
            <a:endParaRPr lang="de-DE"/>
          </a:p>
        </p:txBody>
      </p:sp>
      <p:cxnSp>
        <p:nvCxnSpPr>
          <p:cNvPr id="17" name="Gerade Verbindung mit Pfeil 16"/>
          <p:cNvCxnSpPr>
            <a:stCxn id="7" idx="3"/>
            <a:endCxn id="12" idx="0"/>
          </p:cNvCxnSpPr>
          <p:nvPr/>
        </p:nvCxnSpPr>
        <p:spPr>
          <a:xfrm flipV="1">
            <a:off x="958563" y="4826721"/>
            <a:ext cx="2960294" cy="10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9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40831" y="427512"/>
            <a:ext cx="34728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... main... {</a:t>
            </a:r>
          </a:p>
          <a:p>
            <a:r>
              <a:rPr lang="de-DE" smtClean="0"/>
              <a:t>       </a:t>
            </a:r>
            <a:r>
              <a:rPr lang="de-DE" b="1" smtClean="0"/>
              <a:t>int[] a1 = new int[2];</a:t>
            </a:r>
          </a:p>
          <a:p>
            <a:r>
              <a:rPr lang="de-DE"/>
              <a:t> </a:t>
            </a:r>
            <a:r>
              <a:rPr lang="de-DE" smtClean="0"/>
              <a:t>      System.out.println( a1[0] );</a:t>
            </a:r>
          </a:p>
          <a:p>
            <a:r>
              <a:rPr lang="de-DE"/>
              <a:t> </a:t>
            </a:r>
            <a:r>
              <a:rPr lang="de-DE" smtClean="0"/>
              <a:t>      a1[0] = 3;</a:t>
            </a:r>
          </a:p>
          <a:p>
            <a:r>
              <a:rPr lang="de-DE" smtClean="0"/>
              <a:t>       System.out.println( a1[0] );</a:t>
            </a:r>
          </a:p>
          <a:p>
            <a:r>
              <a:rPr lang="de-DE" smtClean="0"/>
              <a:t>       System.out.println( a1.length );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2125683" y="201881"/>
            <a:ext cx="95003" cy="643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6727" y="570549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</a:t>
            </a:r>
            <a:r>
              <a:rPr lang="de-DE" smtClean="0"/>
              <a:t>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2"/>
            <a:ext cx="1900052" cy="147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01746" y="482672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711945" y="519485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1</a:t>
            </a:r>
            <a:endParaRPr lang="de-DE"/>
          </a:p>
        </p:txBody>
      </p:sp>
      <p:cxnSp>
        <p:nvCxnSpPr>
          <p:cNvPr id="17" name="Gerade Verbindung mit Pfeil 16"/>
          <p:cNvCxnSpPr>
            <a:stCxn id="7" idx="3"/>
            <a:endCxn id="12" idx="0"/>
          </p:cNvCxnSpPr>
          <p:nvPr/>
        </p:nvCxnSpPr>
        <p:spPr>
          <a:xfrm flipV="1">
            <a:off x="958563" y="4826721"/>
            <a:ext cx="2960294" cy="10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061361" y="5700155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11945" y="572924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747658" y="5723307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length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0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40831" y="427512"/>
            <a:ext cx="34728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... main... {</a:t>
            </a:r>
          </a:p>
          <a:p>
            <a:r>
              <a:rPr lang="de-DE" smtClean="0"/>
              <a:t>       int[] a1 = new int[2];</a:t>
            </a:r>
          </a:p>
          <a:p>
            <a:r>
              <a:rPr lang="de-DE"/>
              <a:t> </a:t>
            </a:r>
            <a:r>
              <a:rPr lang="de-DE" smtClean="0"/>
              <a:t>      System.out.println( a1[0] );</a:t>
            </a:r>
          </a:p>
          <a:p>
            <a:r>
              <a:rPr lang="de-DE" b="1"/>
              <a:t> </a:t>
            </a:r>
            <a:r>
              <a:rPr lang="de-DE" b="1" smtClean="0"/>
              <a:t>      a1[0] = 3;</a:t>
            </a:r>
          </a:p>
          <a:p>
            <a:r>
              <a:rPr lang="de-DE" smtClean="0"/>
              <a:t>       System.out.println( a1[0] );</a:t>
            </a:r>
          </a:p>
          <a:p>
            <a:r>
              <a:rPr lang="de-DE" smtClean="0"/>
              <a:t>       System.out.println( a1.length );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2125683" y="201881"/>
            <a:ext cx="95003" cy="643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6727" y="570549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</a:t>
            </a:r>
            <a:r>
              <a:rPr lang="de-DE" smtClean="0"/>
              <a:t>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2"/>
            <a:ext cx="1900052" cy="147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01746" y="482672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711945" y="519485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1</a:t>
            </a:r>
            <a:endParaRPr lang="de-DE"/>
          </a:p>
        </p:txBody>
      </p:sp>
      <p:cxnSp>
        <p:nvCxnSpPr>
          <p:cNvPr id="17" name="Gerade Verbindung mit Pfeil 16"/>
          <p:cNvCxnSpPr>
            <a:stCxn id="7" idx="3"/>
            <a:endCxn id="12" idx="0"/>
          </p:cNvCxnSpPr>
          <p:nvPr/>
        </p:nvCxnSpPr>
        <p:spPr>
          <a:xfrm flipV="1">
            <a:off x="958563" y="4826721"/>
            <a:ext cx="2960294" cy="10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061361" y="5700155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11945" y="572924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747658" y="5723307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length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2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Arrays mit Referenzen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30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908966" y="486888"/>
            <a:ext cx="35056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class Dozent {</a:t>
            </a:r>
          </a:p>
          <a:p>
            <a:r>
              <a:rPr lang="de-DE" smtClean="0"/>
              <a:t>     String </a:t>
            </a:r>
            <a:r>
              <a:rPr lang="de-DE"/>
              <a:t>vorname;</a:t>
            </a:r>
          </a:p>
          <a:p>
            <a:r>
              <a:rPr lang="de-DE" smtClean="0"/>
              <a:t>     String </a:t>
            </a:r>
            <a:r>
              <a:rPr lang="de-DE"/>
              <a:t>nachname;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... main ... {</a:t>
            </a:r>
          </a:p>
          <a:p>
            <a:r>
              <a:rPr lang="de-DE" smtClean="0"/>
              <a:t>    </a:t>
            </a:r>
            <a:r>
              <a:rPr lang="de-DE"/>
              <a:t>Dozent d1 = new Dozent();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</a:t>
            </a:r>
            <a:r>
              <a:rPr lang="de-DE"/>
              <a:t>System.out.println(d1.vorname</a:t>
            </a:r>
            <a:r>
              <a:rPr lang="de-DE" smtClean="0"/>
              <a:t>);</a:t>
            </a:r>
          </a:p>
          <a:p>
            <a:endParaRPr lang="de-DE"/>
          </a:p>
          <a:p>
            <a:r>
              <a:rPr lang="de-DE" smtClean="0"/>
              <a:t>    String</a:t>
            </a:r>
            <a:r>
              <a:rPr lang="de-DE"/>
              <a:t>[] a1 = new String[2];</a:t>
            </a:r>
          </a:p>
          <a:p>
            <a:r>
              <a:rPr lang="de-DE" smtClean="0"/>
              <a:t>    System.out.println(a1[0]);</a:t>
            </a:r>
          </a:p>
          <a:p>
            <a:endParaRPr lang="de-DE"/>
          </a:p>
          <a:p>
            <a:r>
              <a:rPr lang="de-DE" smtClean="0"/>
              <a:t>     String s = new String(„Tom“);</a:t>
            </a:r>
          </a:p>
          <a:p>
            <a:r>
              <a:rPr lang="de-DE"/>
              <a:t> </a:t>
            </a:r>
            <a:r>
              <a:rPr lang="de-DE" smtClean="0"/>
              <a:t>    a1[0] = </a:t>
            </a:r>
            <a:r>
              <a:rPr lang="de-DE"/>
              <a:t>new String(„Tom“);</a:t>
            </a:r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911927" y="486888"/>
            <a:ext cx="59377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771896" y="63176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3"/>
            <a:ext cx="1900052" cy="119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84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Dozent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97582" y="480237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vorname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nachname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97582" y="522634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</a:t>
            </a:r>
            <a:endParaRPr lang="de-DE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1195410" y="4802372"/>
            <a:ext cx="2770948" cy="169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76893" y="364213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</a:t>
            </a:r>
            <a:r>
              <a:rPr lang="de-DE" smtClean="0"/>
              <a:t>1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871355" y="2015213"/>
            <a:ext cx="1900052" cy="162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130140" y="164707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966358" y="214584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966358" y="256147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302579" y="212683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628903" y="2145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0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5628903" y="2560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1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302579" y="25508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</a:t>
            </a:r>
            <a:endParaRPr lang="de-DE"/>
          </a:p>
        </p:txBody>
      </p:sp>
      <p:cxnSp>
        <p:nvCxnSpPr>
          <p:cNvPr id="28" name="Gerade Verbindung mit Pfeil 27"/>
          <p:cNvCxnSpPr>
            <a:stCxn id="19" idx="3"/>
          </p:cNvCxnSpPr>
          <p:nvPr/>
        </p:nvCxnSpPr>
        <p:spPr>
          <a:xfrm flipV="1">
            <a:off x="1089185" y="2126833"/>
            <a:ext cx="2782170" cy="169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3984797" y="3075111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628903" y="3098263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length</a:t>
            </a:r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412864" y="3113058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558140" y="106877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008915" y="347928"/>
            <a:ext cx="1056904" cy="51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„Tom“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018465" y="11875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</a:t>
            </a:r>
            <a:endParaRPr lang="de-DE"/>
          </a:p>
        </p:txBody>
      </p:sp>
      <p:cxnSp>
        <p:nvCxnSpPr>
          <p:cNvPr id="17" name="Gerade Verbindung mit Pfeil 16"/>
          <p:cNvCxnSpPr>
            <a:stCxn id="2" idx="3"/>
            <a:endCxn id="3" idx="1"/>
          </p:cNvCxnSpPr>
          <p:nvPr/>
        </p:nvCxnSpPr>
        <p:spPr>
          <a:xfrm flipV="1">
            <a:off x="832574" y="607414"/>
            <a:ext cx="5176341" cy="64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6637977" y="1626871"/>
            <a:ext cx="1056904" cy="51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„Tom“</a:t>
            </a:r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6647527" y="139769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</a:t>
            </a:r>
            <a:endParaRPr lang="de-DE"/>
          </a:p>
        </p:txBody>
      </p:sp>
      <p:cxnSp>
        <p:nvCxnSpPr>
          <p:cNvPr id="37" name="Gerade Verbindung mit Pfeil 36"/>
          <p:cNvCxnSpPr>
            <a:endCxn id="34" idx="1"/>
          </p:cNvCxnSpPr>
          <p:nvPr/>
        </p:nvCxnSpPr>
        <p:spPr>
          <a:xfrm flipV="1">
            <a:off x="4880758" y="1886357"/>
            <a:ext cx="1757219" cy="488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Mehrdimensionale Arrays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new int[2][]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417132" y="368135"/>
            <a:ext cx="24972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int[][] arr = new int[2][];</a:t>
            </a:r>
          </a:p>
          <a:p>
            <a:endParaRPr lang="de-DE" smtClean="0"/>
          </a:p>
          <a:p>
            <a:r>
              <a:rPr lang="de-DE" smtClean="0"/>
              <a:t>arr[0] = new int[3];</a:t>
            </a:r>
          </a:p>
          <a:p>
            <a:endParaRPr lang="de-DE"/>
          </a:p>
          <a:p>
            <a:r>
              <a:rPr lang="de-DE" smtClean="0"/>
              <a:t>int[] tmp = new int[5];</a:t>
            </a:r>
          </a:p>
          <a:p>
            <a:endParaRPr lang="de-DE" smtClean="0"/>
          </a:p>
          <a:p>
            <a:r>
              <a:rPr lang="de-DE" smtClean="0"/>
              <a:t>arr[1] = tmp;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38003" y="3854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3438003" y="4194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51782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Breitbild</PresentationFormat>
  <Paragraphs>332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Arrays mit primitiven Elementen</vt:lpstr>
      <vt:lpstr>PowerPoint-Präsentation</vt:lpstr>
      <vt:lpstr>PowerPoint-Präsentation</vt:lpstr>
      <vt:lpstr>PowerPoint-Präsentation</vt:lpstr>
      <vt:lpstr>PowerPoint-Präsentation</vt:lpstr>
      <vt:lpstr>Arrays mit Referenzen</vt:lpstr>
      <vt:lpstr>PowerPoint-Präsentation</vt:lpstr>
      <vt:lpstr>Mehrdimensionale Arrays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25</cp:revision>
  <dcterms:created xsi:type="dcterms:W3CDTF">2019-09-26T08:11:01Z</dcterms:created>
  <dcterms:modified xsi:type="dcterms:W3CDTF">2019-09-27T07:30:59Z</dcterms:modified>
</cp:coreProperties>
</file>