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46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8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477F-7C6E-4A5F-9916-423446FBF224}" type="datetimeFigureOut">
              <a:rPr lang="de-DE" smtClean="0"/>
              <a:t>14.10.2019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3B02-18CF-4A66-873B-00DB704750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326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477F-7C6E-4A5F-9916-423446FBF224}" type="datetimeFigureOut">
              <a:rPr lang="de-DE" smtClean="0"/>
              <a:t>14.10.2019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3B02-18CF-4A66-873B-00DB704750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8734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477F-7C6E-4A5F-9916-423446FBF224}" type="datetimeFigureOut">
              <a:rPr lang="de-DE" smtClean="0"/>
              <a:t>14.10.2019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3B02-18CF-4A66-873B-00DB704750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828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477F-7C6E-4A5F-9916-423446FBF224}" type="datetimeFigureOut">
              <a:rPr lang="de-DE" smtClean="0"/>
              <a:t>14.10.2019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3B02-18CF-4A66-873B-00DB704750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1656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477F-7C6E-4A5F-9916-423446FBF224}" type="datetimeFigureOut">
              <a:rPr lang="de-DE" smtClean="0"/>
              <a:t>14.10.2019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3B02-18CF-4A66-873B-00DB704750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9424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477F-7C6E-4A5F-9916-423446FBF224}" type="datetimeFigureOut">
              <a:rPr lang="de-DE" smtClean="0"/>
              <a:t>14.10.2019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3B02-18CF-4A66-873B-00DB704750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108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477F-7C6E-4A5F-9916-423446FBF224}" type="datetimeFigureOut">
              <a:rPr lang="de-DE" smtClean="0"/>
              <a:t>14.10.2019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3B02-18CF-4A66-873B-00DB704750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7534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477F-7C6E-4A5F-9916-423446FBF224}" type="datetimeFigureOut">
              <a:rPr lang="de-DE" smtClean="0"/>
              <a:t>14.10.2019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3B02-18CF-4A66-873B-00DB704750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5281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477F-7C6E-4A5F-9916-423446FBF224}" type="datetimeFigureOut">
              <a:rPr lang="de-DE" smtClean="0"/>
              <a:t>14.10.2019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3B02-18CF-4A66-873B-00DB704750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009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477F-7C6E-4A5F-9916-423446FBF224}" type="datetimeFigureOut">
              <a:rPr lang="de-DE" smtClean="0"/>
              <a:t>14.10.2019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3B02-18CF-4A66-873B-00DB704750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85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477F-7C6E-4A5F-9916-423446FBF224}" type="datetimeFigureOut">
              <a:rPr lang="de-DE" smtClean="0"/>
              <a:t>14.10.2019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3B02-18CF-4A66-873B-00DB704750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4932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B477F-7C6E-4A5F-9916-423446FBF224}" type="datetimeFigureOut">
              <a:rPr lang="de-DE" smtClean="0"/>
              <a:t>14.10.2019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13B02-18CF-4A66-873B-00DB704750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8920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110133" y="361244"/>
            <a:ext cx="2511072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mtClean="0"/>
              <a:t>class Foo {</a:t>
            </a:r>
          </a:p>
          <a:p>
            <a:r>
              <a:rPr lang="de-DE" smtClean="0"/>
              <a:t>   int att = 12;</a:t>
            </a:r>
            <a:endParaRPr lang="de-DE"/>
          </a:p>
          <a:p>
            <a:r>
              <a:rPr lang="de-DE" smtClean="0"/>
              <a:t>}</a:t>
            </a:r>
          </a:p>
          <a:p>
            <a:endParaRPr lang="de-DE"/>
          </a:p>
          <a:p>
            <a:r>
              <a:rPr lang="de-DE" smtClean="0"/>
              <a:t>class Bar extends Foo {</a:t>
            </a:r>
          </a:p>
          <a:p>
            <a:r>
              <a:rPr lang="de-DE" smtClean="0"/>
              <a:t>   int att = 7;</a:t>
            </a:r>
            <a:endParaRPr lang="de-DE"/>
          </a:p>
          <a:p>
            <a:r>
              <a:rPr lang="de-DE" smtClean="0"/>
              <a:t>}</a:t>
            </a:r>
          </a:p>
          <a:p>
            <a:endParaRPr lang="de-DE" smtClean="0"/>
          </a:p>
          <a:p>
            <a:r>
              <a:rPr lang="de-DE" smtClean="0"/>
              <a:t>class Test {</a:t>
            </a:r>
            <a:endParaRPr lang="de-DE"/>
          </a:p>
          <a:p>
            <a:r>
              <a:rPr lang="de-DE" smtClean="0"/>
              <a:t>    ...main... {</a:t>
            </a:r>
          </a:p>
          <a:p>
            <a:endParaRPr lang="de-DE" smtClean="0"/>
          </a:p>
          <a:p>
            <a:r>
              <a:rPr lang="de-DE"/>
              <a:t> </a:t>
            </a:r>
            <a:r>
              <a:rPr lang="de-DE" smtClean="0"/>
              <a:t>       </a:t>
            </a:r>
            <a:r>
              <a:rPr lang="de-DE" b="1" smtClean="0"/>
              <a:t>Foo foo</a:t>
            </a:r>
            <a:r>
              <a:rPr lang="de-DE" smtClean="0"/>
              <a:t> = new Bar();</a:t>
            </a:r>
            <a:endParaRPr lang="de-DE"/>
          </a:p>
          <a:p>
            <a:r>
              <a:rPr lang="de-DE" smtClean="0"/>
              <a:t>        foo.att = -44;</a:t>
            </a:r>
          </a:p>
          <a:p>
            <a:r>
              <a:rPr lang="de-DE" smtClean="0"/>
              <a:t>    }</a:t>
            </a:r>
          </a:p>
          <a:p>
            <a:r>
              <a:rPr lang="de-DE"/>
              <a:t>}</a:t>
            </a:r>
          </a:p>
        </p:txBody>
      </p:sp>
      <p:cxnSp>
        <p:nvCxnSpPr>
          <p:cNvPr id="7" name="Gerader Verbinder 6"/>
          <p:cNvCxnSpPr/>
          <p:nvPr/>
        </p:nvCxnSpPr>
        <p:spPr>
          <a:xfrm>
            <a:off x="1343377" y="158044"/>
            <a:ext cx="56444" cy="6536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1952978" y="259644"/>
            <a:ext cx="363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Eine Referenz auf dem Stack anlegen</a:t>
            </a:r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395111" y="6276622"/>
            <a:ext cx="94826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müll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79022" y="6163733"/>
            <a:ext cx="493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foo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0106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110133" y="361244"/>
            <a:ext cx="2511072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mtClean="0"/>
              <a:t>class Foo {</a:t>
            </a:r>
          </a:p>
          <a:p>
            <a:r>
              <a:rPr lang="de-DE" smtClean="0"/>
              <a:t>   int att = 12;</a:t>
            </a:r>
            <a:endParaRPr lang="de-DE"/>
          </a:p>
          <a:p>
            <a:r>
              <a:rPr lang="de-DE" smtClean="0"/>
              <a:t>}</a:t>
            </a:r>
          </a:p>
          <a:p>
            <a:endParaRPr lang="de-DE"/>
          </a:p>
          <a:p>
            <a:r>
              <a:rPr lang="de-DE" smtClean="0"/>
              <a:t>class Bar </a:t>
            </a:r>
            <a:r>
              <a:rPr lang="de-DE" smtClean="0"/>
              <a:t>extends Foo </a:t>
            </a:r>
            <a:r>
              <a:rPr lang="de-DE" smtClean="0"/>
              <a:t>{</a:t>
            </a:r>
          </a:p>
          <a:p>
            <a:r>
              <a:rPr lang="de-DE" smtClean="0"/>
              <a:t>   int att = 7;</a:t>
            </a:r>
            <a:endParaRPr lang="de-DE"/>
          </a:p>
          <a:p>
            <a:r>
              <a:rPr lang="de-DE" smtClean="0"/>
              <a:t>}</a:t>
            </a:r>
          </a:p>
          <a:p>
            <a:endParaRPr lang="de-DE" smtClean="0"/>
          </a:p>
          <a:p>
            <a:r>
              <a:rPr lang="de-DE" smtClean="0"/>
              <a:t>class Test {</a:t>
            </a:r>
            <a:endParaRPr lang="de-DE"/>
          </a:p>
          <a:p>
            <a:r>
              <a:rPr lang="de-DE" smtClean="0"/>
              <a:t>    ...main... {</a:t>
            </a:r>
          </a:p>
          <a:p>
            <a:endParaRPr lang="de-DE" smtClean="0"/>
          </a:p>
          <a:p>
            <a:r>
              <a:rPr lang="de-DE"/>
              <a:t> </a:t>
            </a:r>
            <a:r>
              <a:rPr lang="de-DE" smtClean="0"/>
              <a:t>       Foo foo = </a:t>
            </a:r>
            <a:r>
              <a:rPr lang="de-DE" b="1" smtClean="0"/>
              <a:t>new Bar()</a:t>
            </a:r>
            <a:r>
              <a:rPr lang="de-DE" smtClean="0"/>
              <a:t>;</a:t>
            </a:r>
            <a:endParaRPr lang="de-DE"/>
          </a:p>
          <a:p>
            <a:r>
              <a:rPr lang="de-DE" smtClean="0"/>
              <a:t>        foo.att = -44;</a:t>
            </a:r>
          </a:p>
          <a:p>
            <a:r>
              <a:rPr lang="de-DE" smtClean="0"/>
              <a:t>    }</a:t>
            </a:r>
          </a:p>
          <a:p>
            <a:r>
              <a:rPr lang="de-DE"/>
              <a:t>}</a:t>
            </a:r>
          </a:p>
        </p:txBody>
      </p:sp>
      <p:cxnSp>
        <p:nvCxnSpPr>
          <p:cNvPr id="7" name="Gerader Verbinder 6"/>
          <p:cNvCxnSpPr/>
          <p:nvPr/>
        </p:nvCxnSpPr>
        <p:spPr>
          <a:xfrm>
            <a:off x="1343377" y="158044"/>
            <a:ext cx="56444" cy="6536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1952978" y="259644"/>
            <a:ext cx="47399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Die Klasse Bar laden, dafür Basiskalsse Foo laden</a:t>
            </a:r>
          </a:p>
          <a:p>
            <a:r>
              <a:rPr lang="de-DE"/>
              <a:t> </a:t>
            </a:r>
            <a:r>
              <a:rPr lang="de-DE" smtClean="0"/>
              <a:t>         Reservieren:</a:t>
            </a:r>
          </a:p>
          <a:p>
            <a:pPr marL="342900" indent="-342900">
              <a:buAutoNum type="arabicPeriod"/>
            </a:pPr>
            <a:r>
              <a:rPr lang="de-DE" smtClean="0"/>
              <a:t>Foo-Teil des neuen Objektes reservieren</a:t>
            </a:r>
          </a:p>
          <a:p>
            <a:pPr marL="342900" indent="-342900">
              <a:buAutoNum type="arabicPeriod"/>
            </a:pPr>
            <a:r>
              <a:rPr lang="de-DE" smtClean="0"/>
              <a:t>Bar-Teil des neuen Objektes reservieren</a:t>
            </a:r>
          </a:p>
        </p:txBody>
      </p:sp>
      <p:sp>
        <p:nvSpPr>
          <p:cNvPr id="9" name="Rechteck 8"/>
          <p:cNvSpPr/>
          <p:nvPr/>
        </p:nvSpPr>
        <p:spPr>
          <a:xfrm>
            <a:off x="395111" y="6276622"/>
            <a:ext cx="94826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müll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79022" y="6163733"/>
            <a:ext cx="493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foo</a:t>
            </a:r>
            <a:endParaRPr lang="de-DE"/>
          </a:p>
        </p:txBody>
      </p:sp>
      <p:sp>
        <p:nvSpPr>
          <p:cNvPr id="2" name="Rechteck 1"/>
          <p:cNvSpPr/>
          <p:nvPr/>
        </p:nvSpPr>
        <p:spPr>
          <a:xfrm>
            <a:off x="3973689" y="4402667"/>
            <a:ext cx="1185333" cy="383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müll</a:t>
            </a:r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3529913" y="4423895"/>
            <a:ext cx="443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att</a:t>
            </a:r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4819953" y="4054563"/>
            <a:ext cx="93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Foo/Bar</a:t>
            </a:r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3973689" y="4771999"/>
            <a:ext cx="1185333" cy="383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müll</a:t>
            </a:r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3529913" y="4793227"/>
            <a:ext cx="443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att</a:t>
            </a:r>
            <a:endParaRPr lang="de-DE"/>
          </a:p>
        </p:txBody>
      </p:sp>
      <p:cxnSp>
        <p:nvCxnSpPr>
          <p:cNvPr id="13" name="Gerade Verbindung mit Pfeil 12"/>
          <p:cNvCxnSpPr>
            <a:endCxn id="3" idx="0"/>
          </p:cNvCxnSpPr>
          <p:nvPr/>
        </p:nvCxnSpPr>
        <p:spPr>
          <a:xfrm>
            <a:off x="2833511" y="3138311"/>
            <a:ext cx="918290" cy="128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1952978" y="2779593"/>
            <a:ext cx="647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Kommt aus der Foo-Definition, hat Offset = 0 (vereinfacht gesehen)</a:t>
            </a:r>
            <a:endParaRPr lang="de-DE"/>
          </a:p>
        </p:txBody>
      </p:sp>
      <p:cxnSp>
        <p:nvCxnSpPr>
          <p:cNvPr id="15" name="Gerade Verbindung mit Pfeil 14"/>
          <p:cNvCxnSpPr>
            <a:endCxn id="12" idx="2"/>
          </p:cNvCxnSpPr>
          <p:nvPr/>
        </p:nvCxnSpPr>
        <p:spPr>
          <a:xfrm flipV="1">
            <a:off x="3048190" y="5162559"/>
            <a:ext cx="703611" cy="515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1952978" y="5862303"/>
            <a:ext cx="6561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Kommt aus der Bar-Definition, hat Offset = 32 (vereinfacht gesehen)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036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110133" y="361244"/>
            <a:ext cx="2511072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mtClean="0"/>
              <a:t>class Foo {</a:t>
            </a:r>
          </a:p>
          <a:p>
            <a:r>
              <a:rPr lang="de-DE" smtClean="0"/>
              <a:t>   int att = 12;</a:t>
            </a:r>
            <a:endParaRPr lang="de-DE"/>
          </a:p>
          <a:p>
            <a:r>
              <a:rPr lang="de-DE" smtClean="0"/>
              <a:t>}</a:t>
            </a:r>
          </a:p>
          <a:p>
            <a:endParaRPr lang="de-DE"/>
          </a:p>
          <a:p>
            <a:r>
              <a:rPr lang="de-DE" smtClean="0"/>
              <a:t>class Bar </a:t>
            </a:r>
            <a:r>
              <a:rPr lang="de-DE" smtClean="0"/>
              <a:t>extends Foo </a:t>
            </a:r>
            <a:r>
              <a:rPr lang="de-DE" smtClean="0"/>
              <a:t>{</a:t>
            </a:r>
          </a:p>
          <a:p>
            <a:r>
              <a:rPr lang="de-DE" smtClean="0"/>
              <a:t>   int att = 7;</a:t>
            </a:r>
            <a:endParaRPr lang="de-DE"/>
          </a:p>
          <a:p>
            <a:r>
              <a:rPr lang="de-DE" smtClean="0"/>
              <a:t>}</a:t>
            </a:r>
          </a:p>
          <a:p>
            <a:endParaRPr lang="de-DE" smtClean="0"/>
          </a:p>
          <a:p>
            <a:r>
              <a:rPr lang="de-DE" smtClean="0"/>
              <a:t>class Test {</a:t>
            </a:r>
            <a:endParaRPr lang="de-DE"/>
          </a:p>
          <a:p>
            <a:r>
              <a:rPr lang="de-DE" smtClean="0"/>
              <a:t>    ...main... {</a:t>
            </a:r>
          </a:p>
          <a:p>
            <a:endParaRPr lang="de-DE" smtClean="0"/>
          </a:p>
          <a:p>
            <a:r>
              <a:rPr lang="de-DE"/>
              <a:t> </a:t>
            </a:r>
            <a:r>
              <a:rPr lang="de-DE" smtClean="0"/>
              <a:t>       Foo foo = </a:t>
            </a:r>
            <a:r>
              <a:rPr lang="de-DE" b="1" smtClean="0"/>
              <a:t>new Bar()</a:t>
            </a:r>
            <a:r>
              <a:rPr lang="de-DE" smtClean="0"/>
              <a:t>;</a:t>
            </a:r>
            <a:endParaRPr lang="de-DE"/>
          </a:p>
          <a:p>
            <a:r>
              <a:rPr lang="de-DE" smtClean="0"/>
              <a:t>        foo.att = -44;</a:t>
            </a:r>
          </a:p>
          <a:p>
            <a:r>
              <a:rPr lang="de-DE" smtClean="0"/>
              <a:t>    }</a:t>
            </a:r>
          </a:p>
          <a:p>
            <a:r>
              <a:rPr lang="de-DE"/>
              <a:t>}</a:t>
            </a:r>
          </a:p>
        </p:txBody>
      </p:sp>
      <p:cxnSp>
        <p:nvCxnSpPr>
          <p:cNvPr id="7" name="Gerader Verbinder 6"/>
          <p:cNvCxnSpPr/>
          <p:nvPr/>
        </p:nvCxnSpPr>
        <p:spPr>
          <a:xfrm>
            <a:off x="1343377" y="158044"/>
            <a:ext cx="56444" cy="6536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1952978" y="304799"/>
            <a:ext cx="259891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              Initialisieren:</a:t>
            </a:r>
          </a:p>
          <a:p>
            <a:r>
              <a:rPr lang="de-DE" smtClean="0"/>
              <a:t>Bar-Konstruktor aufrufen:</a:t>
            </a:r>
          </a:p>
          <a:p>
            <a:endParaRPr lang="de-DE"/>
          </a:p>
          <a:p>
            <a:r>
              <a:rPr lang="de-DE" smtClean="0"/>
              <a:t>         Bar() {</a:t>
            </a:r>
          </a:p>
          <a:p>
            <a:r>
              <a:rPr lang="de-DE" b="1" smtClean="0"/>
              <a:t>             super();</a:t>
            </a:r>
          </a:p>
          <a:p>
            <a:r>
              <a:rPr lang="de-DE"/>
              <a:t> </a:t>
            </a:r>
            <a:r>
              <a:rPr lang="de-DE" smtClean="0"/>
              <a:t>            this.att = 7;</a:t>
            </a:r>
            <a:endParaRPr lang="de-DE"/>
          </a:p>
          <a:p>
            <a:r>
              <a:rPr lang="de-DE" smtClean="0"/>
              <a:t>         }</a:t>
            </a:r>
          </a:p>
        </p:txBody>
      </p:sp>
      <p:sp>
        <p:nvSpPr>
          <p:cNvPr id="9" name="Rechteck 8"/>
          <p:cNvSpPr/>
          <p:nvPr/>
        </p:nvSpPr>
        <p:spPr>
          <a:xfrm>
            <a:off x="395111" y="6276622"/>
            <a:ext cx="94826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müll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79022" y="6163733"/>
            <a:ext cx="493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foo</a:t>
            </a:r>
            <a:endParaRPr lang="de-DE"/>
          </a:p>
        </p:txBody>
      </p:sp>
      <p:sp>
        <p:nvSpPr>
          <p:cNvPr id="2" name="Rechteck 1"/>
          <p:cNvSpPr/>
          <p:nvPr/>
        </p:nvSpPr>
        <p:spPr>
          <a:xfrm>
            <a:off x="3973689" y="4402667"/>
            <a:ext cx="1185333" cy="383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12</a:t>
            </a:r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3529913" y="4423895"/>
            <a:ext cx="443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att</a:t>
            </a:r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4819953" y="4054563"/>
            <a:ext cx="93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Foo/Bar</a:t>
            </a:r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3973689" y="4771999"/>
            <a:ext cx="1185333" cy="383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3529913" y="4793227"/>
            <a:ext cx="443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att</a:t>
            </a:r>
            <a:endParaRPr lang="de-DE"/>
          </a:p>
        </p:txBody>
      </p:sp>
      <p:cxnSp>
        <p:nvCxnSpPr>
          <p:cNvPr id="13" name="Gerade Verbindung mit Pfeil 12"/>
          <p:cNvCxnSpPr>
            <a:endCxn id="3" idx="0"/>
          </p:cNvCxnSpPr>
          <p:nvPr/>
        </p:nvCxnSpPr>
        <p:spPr>
          <a:xfrm>
            <a:off x="2833511" y="3138311"/>
            <a:ext cx="918290" cy="128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1952978" y="2779593"/>
            <a:ext cx="647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Kommt aus der Foo-Definition, hat Offset = 0 (vereinfacht gesehen)</a:t>
            </a:r>
            <a:endParaRPr lang="de-DE"/>
          </a:p>
        </p:txBody>
      </p:sp>
      <p:cxnSp>
        <p:nvCxnSpPr>
          <p:cNvPr id="15" name="Gerade Verbindung mit Pfeil 14"/>
          <p:cNvCxnSpPr>
            <a:endCxn id="12" idx="2"/>
          </p:cNvCxnSpPr>
          <p:nvPr/>
        </p:nvCxnSpPr>
        <p:spPr>
          <a:xfrm flipV="1">
            <a:off x="3048190" y="5162559"/>
            <a:ext cx="703611" cy="515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1952978" y="5862303"/>
            <a:ext cx="6561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Kommt aus der Bar-Definition, hat Offset = 32 (vereinfacht gesehen)</a:t>
            </a:r>
            <a:endParaRPr lang="de-DE"/>
          </a:p>
        </p:txBody>
      </p:sp>
      <p:cxnSp>
        <p:nvCxnSpPr>
          <p:cNvPr id="16" name="Gerade Verbindung mit Pfeil 15"/>
          <p:cNvCxnSpPr/>
          <p:nvPr/>
        </p:nvCxnSpPr>
        <p:spPr>
          <a:xfrm flipH="1">
            <a:off x="3529913" y="948267"/>
            <a:ext cx="2678977" cy="64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6208889" y="643467"/>
            <a:ext cx="12404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Foo() {</a:t>
            </a:r>
          </a:p>
          <a:p>
            <a:r>
              <a:rPr lang="de-DE" sz="1400" smtClean="0"/>
              <a:t>   super();</a:t>
            </a:r>
          </a:p>
          <a:p>
            <a:r>
              <a:rPr lang="de-DE" sz="1400" b="1"/>
              <a:t> </a:t>
            </a:r>
            <a:r>
              <a:rPr lang="de-DE" sz="1400" b="1" smtClean="0"/>
              <a:t>  this.att = 12;</a:t>
            </a:r>
            <a:endParaRPr lang="de-DE" sz="1400" b="1"/>
          </a:p>
          <a:p>
            <a:r>
              <a:rPr lang="de-DE" sz="1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865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110133" y="361244"/>
            <a:ext cx="2511072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mtClean="0"/>
              <a:t>class Foo {</a:t>
            </a:r>
          </a:p>
          <a:p>
            <a:r>
              <a:rPr lang="de-DE" smtClean="0"/>
              <a:t>   int att = 12;</a:t>
            </a:r>
            <a:endParaRPr lang="de-DE"/>
          </a:p>
          <a:p>
            <a:r>
              <a:rPr lang="de-DE" smtClean="0"/>
              <a:t>}</a:t>
            </a:r>
          </a:p>
          <a:p>
            <a:endParaRPr lang="de-DE"/>
          </a:p>
          <a:p>
            <a:r>
              <a:rPr lang="de-DE" smtClean="0"/>
              <a:t>class Bar </a:t>
            </a:r>
            <a:r>
              <a:rPr lang="de-DE" smtClean="0"/>
              <a:t>extends Foo </a:t>
            </a:r>
            <a:r>
              <a:rPr lang="de-DE" smtClean="0"/>
              <a:t>{</a:t>
            </a:r>
          </a:p>
          <a:p>
            <a:r>
              <a:rPr lang="de-DE" smtClean="0"/>
              <a:t>   int att = 7;</a:t>
            </a:r>
            <a:endParaRPr lang="de-DE"/>
          </a:p>
          <a:p>
            <a:r>
              <a:rPr lang="de-DE" smtClean="0"/>
              <a:t>}</a:t>
            </a:r>
          </a:p>
          <a:p>
            <a:endParaRPr lang="de-DE" smtClean="0"/>
          </a:p>
          <a:p>
            <a:r>
              <a:rPr lang="de-DE" smtClean="0"/>
              <a:t>class Test {</a:t>
            </a:r>
            <a:endParaRPr lang="de-DE"/>
          </a:p>
          <a:p>
            <a:r>
              <a:rPr lang="de-DE" smtClean="0"/>
              <a:t>    ...main... {</a:t>
            </a:r>
          </a:p>
          <a:p>
            <a:endParaRPr lang="de-DE" smtClean="0"/>
          </a:p>
          <a:p>
            <a:r>
              <a:rPr lang="de-DE"/>
              <a:t> </a:t>
            </a:r>
            <a:r>
              <a:rPr lang="de-DE" smtClean="0"/>
              <a:t>       Foo foo = </a:t>
            </a:r>
            <a:r>
              <a:rPr lang="de-DE" b="1" smtClean="0"/>
              <a:t>new Bar()</a:t>
            </a:r>
            <a:r>
              <a:rPr lang="de-DE" smtClean="0"/>
              <a:t>;</a:t>
            </a:r>
            <a:endParaRPr lang="de-DE"/>
          </a:p>
          <a:p>
            <a:r>
              <a:rPr lang="de-DE" smtClean="0"/>
              <a:t>        foo.att = -44;</a:t>
            </a:r>
          </a:p>
          <a:p>
            <a:r>
              <a:rPr lang="de-DE" smtClean="0"/>
              <a:t>    }</a:t>
            </a:r>
          </a:p>
          <a:p>
            <a:r>
              <a:rPr lang="de-DE"/>
              <a:t>}</a:t>
            </a:r>
          </a:p>
        </p:txBody>
      </p:sp>
      <p:cxnSp>
        <p:nvCxnSpPr>
          <p:cNvPr id="7" name="Gerader Verbinder 6"/>
          <p:cNvCxnSpPr/>
          <p:nvPr/>
        </p:nvCxnSpPr>
        <p:spPr>
          <a:xfrm>
            <a:off x="1343377" y="158044"/>
            <a:ext cx="56444" cy="6536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1952978" y="304799"/>
            <a:ext cx="259891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              Initialisieren:</a:t>
            </a:r>
          </a:p>
          <a:p>
            <a:r>
              <a:rPr lang="de-DE" smtClean="0"/>
              <a:t>Bar-Konstruktor aufrufen:</a:t>
            </a:r>
          </a:p>
          <a:p>
            <a:endParaRPr lang="de-DE"/>
          </a:p>
          <a:p>
            <a:r>
              <a:rPr lang="de-DE" smtClean="0"/>
              <a:t>         Bar() {</a:t>
            </a:r>
          </a:p>
          <a:p>
            <a:r>
              <a:rPr lang="de-DE" b="1" smtClean="0"/>
              <a:t>             </a:t>
            </a:r>
            <a:r>
              <a:rPr lang="de-DE" smtClean="0"/>
              <a:t>super();</a:t>
            </a:r>
          </a:p>
          <a:p>
            <a:r>
              <a:rPr lang="de-DE"/>
              <a:t> </a:t>
            </a:r>
            <a:r>
              <a:rPr lang="de-DE" smtClean="0"/>
              <a:t>            </a:t>
            </a:r>
            <a:r>
              <a:rPr lang="de-DE" b="1" smtClean="0"/>
              <a:t>this.att = 7;</a:t>
            </a:r>
            <a:endParaRPr lang="de-DE" b="1"/>
          </a:p>
          <a:p>
            <a:r>
              <a:rPr lang="de-DE" smtClean="0"/>
              <a:t>         }</a:t>
            </a:r>
          </a:p>
        </p:txBody>
      </p:sp>
      <p:sp>
        <p:nvSpPr>
          <p:cNvPr id="9" name="Rechteck 8"/>
          <p:cNvSpPr/>
          <p:nvPr/>
        </p:nvSpPr>
        <p:spPr>
          <a:xfrm>
            <a:off x="395111" y="6276622"/>
            <a:ext cx="94826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müll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79022" y="6163733"/>
            <a:ext cx="493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foo</a:t>
            </a:r>
            <a:endParaRPr lang="de-DE"/>
          </a:p>
        </p:txBody>
      </p:sp>
      <p:sp>
        <p:nvSpPr>
          <p:cNvPr id="2" name="Rechteck 1"/>
          <p:cNvSpPr/>
          <p:nvPr/>
        </p:nvSpPr>
        <p:spPr>
          <a:xfrm>
            <a:off x="3973689" y="4402667"/>
            <a:ext cx="1185333" cy="383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12</a:t>
            </a:r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3529913" y="4423895"/>
            <a:ext cx="443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att</a:t>
            </a:r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4819953" y="4054563"/>
            <a:ext cx="93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Foo/Bar</a:t>
            </a:r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3973689" y="4771999"/>
            <a:ext cx="1185333" cy="383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7</a:t>
            </a:r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3529913" y="4793227"/>
            <a:ext cx="443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att</a:t>
            </a:r>
            <a:endParaRPr lang="de-DE"/>
          </a:p>
        </p:txBody>
      </p:sp>
      <p:cxnSp>
        <p:nvCxnSpPr>
          <p:cNvPr id="13" name="Gerade Verbindung mit Pfeil 12"/>
          <p:cNvCxnSpPr>
            <a:endCxn id="3" idx="0"/>
          </p:cNvCxnSpPr>
          <p:nvPr/>
        </p:nvCxnSpPr>
        <p:spPr>
          <a:xfrm>
            <a:off x="2833511" y="3138311"/>
            <a:ext cx="918290" cy="128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1952978" y="2779593"/>
            <a:ext cx="647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Kommt aus der Foo-Definition, hat Offset = 0 (vereinfacht gesehen)</a:t>
            </a:r>
            <a:endParaRPr lang="de-DE"/>
          </a:p>
        </p:txBody>
      </p:sp>
      <p:cxnSp>
        <p:nvCxnSpPr>
          <p:cNvPr id="15" name="Gerade Verbindung mit Pfeil 14"/>
          <p:cNvCxnSpPr>
            <a:endCxn id="12" idx="2"/>
          </p:cNvCxnSpPr>
          <p:nvPr/>
        </p:nvCxnSpPr>
        <p:spPr>
          <a:xfrm flipV="1">
            <a:off x="3048190" y="5162559"/>
            <a:ext cx="703611" cy="515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1952978" y="5862303"/>
            <a:ext cx="6561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Kommt aus der Bar-Definition, hat Offset = 32 (vereinfacht gesehen)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6351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110133" y="361244"/>
            <a:ext cx="2511072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mtClean="0"/>
              <a:t>class Foo {</a:t>
            </a:r>
          </a:p>
          <a:p>
            <a:r>
              <a:rPr lang="de-DE" smtClean="0"/>
              <a:t>   int att = 12;</a:t>
            </a:r>
            <a:endParaRPr lang="de-DE"/>
          </a:p>
          <a:p>
            <a:r>
              <a:rPr lang="de-DE" smtClean="0"/>
              <a:t>}</a:t>
            </a:r>
          </a:p>
          <a:p>
            <a:endParaRPr lang="de-DE"/>
          </a:p>
          <a:p>
            <a:r>
              <a:rPr lang="de-DE" smtClean="0"/>
              <a:t>class Bar </a:t>
            </a:r>
            <a:r>
              <a:rPr lang="de-DE" smtClean="0"/>
              <a:t>extends Foo </a:t>
            </a:r>
            <a:r>
              <a:rPr lang="de-DE" smtClean="0"/>
              <a:t>{</a:t>
            </a:r>
          </a:p>
          <a:p>
            <a:r>
              <a:rPr lang="de-DE" smtClean="0"/>
              <a:t>   int att = 7;</a:t>
            </a:r>
            <a:endParaRPr lang="de-DE"/>
          </a:p>
          <a:p>
            <a:r>
              <a:rPr lang="de-DE" smtClean="0"/>
              <a:t>}</a:t>
            </a:r>
          </a:p>
          <a:p>
            <a:endParaRPr lang="de-DE" smtClean="0"/>
          </a:p>
          <a:p>
            <a:r>
              <a:rPr lang="de-DE" smtClean="0"/>
              <a:t>class Test {</a:t>
            </a:r>
            <a:endParaRPr lang="de-DE"/>
          </a:p>
          <a:p>
            <a:r>
              <a:rPr lang="de-DE" smtClean="0"/>
              <a:t>    ...main... {</a:t>
            </a:r>
          </a:p>
          <a:p>
            <a:endParaRPr lang="de-DE" smtClean="0"/>
          </a:p>
          <a:p>
            <a:r>
              <a:rPr lang="de-DE"/>
              <a:t> </a:t>
            </a:r>
            <a:r>
              <a:rPr lang="de-DE" smtClean="0"/>
              <a:t>       Foo </a:t>
            </a:r>
            <a:r>
              <a:rPr lang="de-DE" b="1" smtClean="0"/>
              <a:t>foo =</a:t>
            </a:r>
            <a:r>
              <a:rPr lang="de-DE" smtClean="0"/>
              <a:t> new Bar();</a:t>
            </a:r>
            <a:endParaRPr lang="de-DE"/>
          </a:p>
          <a:p>
            <a:r>
              <a:rPr lang="de-DE" smtClean="0"/>
              <a:t>        foo.att = -44;</a:t>
            </a:r>
          </a:p>
          <a:p>
            <a:r>
              <a:rPr lang="de-DE" smtClean="0"/>
              <a:t>    }</a:t>
            </a:r>
          </a:p>
          <a:p>
            <a:r>
              <a:rPr lang="de-DE"/>
              <a:t>}</a:t>
            </a:r>
          </a:p>
        </p:txBody>
      </p:sp>
      <p:cxnSp>
        <p:nvCxnSpPr>
          <p:cNvPr id="7" name="Gerader Verbinder 6"/>
          <p:cNvCxnSpPr/>
          <p:nvPr/>
        </p:nvCxnSpPr>
        <p:spPr>
          <a:xfrm>
            <a:off x="1343377" y="158044"/>
            <a:ext cx="56444" cy="6536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395111" y="6276622"/>
            <a:ext cx="94826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12000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79022" y="6163733"/>
            <a:ext cx="493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foo</a:t>
            </a:r>
            <a:endParaRPr lang="de-DE"/>
          </a:p>
        </p:txBody>
      </p:sp>
      <p:sp>
        <p:nvSpPr>
          <p:cNvPr id="2" name="Rechteck 1"/>
          <p:cNvSpPr/>
          <p:nvPr/>
        </p:nvSpPr>
        <p:spPr>
          <a:xfrm>
            <a:off x="3973689" y="4402667"/>
            <a:ext cx="1185333" cy="383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12</a:t>
            </a:r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3529913" y="4423895"/>
            <a:ext cx="443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att</a:t>
            </a:r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4819953" y="4054563"/>
            <a:ext cx="93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Foo/Bar</a:t>
            </a:r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3973689" y="4771999"/>
            <a:ext cx="1185333" cy="383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7</a:t>
            </a:r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3529913" y="4793227"/>
            <a:ext cx="443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att</a:t>
            </a:r>
            <a:endParaRPr lang="de-DE"/>
          </a:p>
        </p:txBody>
      </p:sp>
      <p:cxnSp>
        <p:nvCxnSpPr>
          <p:cNvPr id="13" name="Gerade Verbindung mit Pfeil 12"/>
          <p:cNvCxnSpPr>
            <a:endCxn id="3" idx="0"/>
          </p:cNvCxnSpPr>
          <p:nvPr/>
        </p:nvCxnSpPr>
        <p:spPr>
          <a:xfrm>
            <a:off x="2833511" y="3138311"/>
            <a:ext cx="918290" cy="128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1952978" y="2779593"/>
            <a:ext cx="647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Kommt aus der Foo-Definition, hat Offset = 0 (vereinfacht gesehen)</a:t>
            </a:r>
            <a:endParaRPr lang="de-DE"/>
          </a:p>
        </p:txBody>
      </p:sp>
      <p:cxnSp>
        <p:nvCxnSpPr>
          <p:cNvPr id="15" name="Gerade Verbindung mit Pfeil 14"/>
          <p:cNvCxnSpPr>
            <a:endCxn id="12" idx="2"/>
          </p:cNvCxnSpPr>
          <p:nvPr/>
        </p:nvCxnSpPr>
        <p:spPr>
          <a:xfrm flipV="1">
            <a:off x="3048190" y="5162559"/>
            <a:ext cx="703611" cy="515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1952978" y="5862303"/>
            <a:ext cx="6561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Kommt aus der Bar-Definition, hat Offset = 32 (vereinfacht gesehen)</a:t>
            </a:r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3740535" y="4133529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12000</a:t>
            </a:r>
            <a:endParaRPr lang="de-DE" sz="1100"/>
          </a:p>
        </p:txBody>
      </p:sp>
    </p:spTree>
    <p:extLst>
      <p:ext uri="{BB962C8B-B14F-4D97-AF65-F5344CB8AC3E}">
        <p14:creationId xmlns:p14="http://schemas.microsoft.com/office/powerpoint/2010/main" val="2443479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110133" y="361244"/>
            <a:ext cx="2511072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mtClean="0"/>
              <a:t>class Foo {</a:t>
            </a:r>
          </a:p>
          <a:p>
            <a:r>
              <a:rPr lang="de-DE" smtClean="0"/>
              <a:t>   int att = 12;</a:t>
            </a:r>
            <a:endParaRPr lang="de-DE"/>
          </a:p>
          <a:p>
            <a:r>
              <a:rPr lang="de-DE" smtClean="0"/>
              <a:t>}</a:t>
            </a:r>
          </a:p>
          <a:p>
            <a:endParaRPr lang="de-DE"/>
          </a:p>
          <a:p>
            <a:r>
              <a:rPr lang="de-DE" smtClean="0"/>
              <a:t>class Bar </a:t>
            </a:r>
            <a:r>
              <a:rPr lang="de-DE" smtClean="0"/>
              <a:t>extends Foo </a:t>
            </a:r>
            <a:r>
              <a:rPr lang="de-DE" smtClean="0"/>
              <a:t>{</a:t>
            </a:r>
          </a:p>
          <a:p>
            <a:r>
              <a:rPr lang="de-DE" smtClean="0"/>
              <a:t>   int att = 7;</a:t>
            </a:r>
            <a:endParaRPr lang="de-DE"/>
          </a:p>
          <a:p>
            <a:r>
              <a:rPr lang="de-DE" smtClean="0"/>
              <a:t>}</a:t>
            </a:r>
          </a:p>
          <a:p>
            <a:endParaRPr lang="de-DE" smtClean="0"/>
          </a:p>
          <a:p>
            <a:r>
              <a:rPr lang="de-DE" smtClean="0"/>
              <a:t>class Test {</a:t>
            </a:r>
            <a:endParaRPr lang="de-DE"/>
          </a:p>
          <a:p>
            <a:r>
              <a:rPr lang="de-DE" smtClean="0"/>
              <a:t>    ...main... {</a:t>
            </a:r>
          </a:p>
          <a:p>
            <a:endParaRPr lang="de-DE" smtClean="0"/>
          </a:p>
          <a:p>
            <a:r>
              <a:rPr lang="de-DE"/>
              <a:t> </a:t>
            </a:r>
            <a:r>
              <a:rPr lang="de-DE" smtClean="0"/>
              <a:t>       Foo foo = new Bar();</a:t>
            </a:r>
            <a:endParaRPr lang="de-DE"/>
          </a:p>
          <a:p>
            <a:r>
              <a:rPr lang="de-DE" smtClean="0"/>
              <a:t>        </a:t>
            </a:r>
            <a:r>
              <a:rPr lang="de-DE" b="1" smtClean="0"/>
              <a:t>foo.att = -44;</a:t>
            </a:r>
          </a:p>
          <a:p>
            <a:r>
              <a:rPr lang="de-DE" smtClean="0"/>
              <a:t>    }</a:t>
            </a:r>
          </a:p>
          <a:p>
            <a:r>
              <a:rPr lang="de-DE"/>
              <a:t>}</a:t>
            </a:r>
          </a:p>
        </p:txBody>
      </p:sp>
      <p:cxnSp>
        <p:nvCxnSpPr>
          <p:cNvPr id="7" name="Gerader Verbinder 6"/>
          <p:cNvCxnSpPr/>
          <p:nvPr/>
        </p:nvCxnSpPr>
        <p:spPr>
          <a:xfrm>
            <a:off x="1343377" y="158044"/>
            <a:ext cx="56444" cy="6536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395111" y="6276622"/>
            <a:ext cx="94826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12000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79022" y="6163733"/>
            <a:ext cx="493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foo</a:t>
            </a:r>
            <a:endParaRPr lang="de-DE"/>
          </a:p>
        </p:txBody>
      </p:sp>
      <p:sp>
        <p:nvSpPr>
          <p:cNvPr id="2" name="Rechteck 1"/>
          <p:cNvSpPr/>
          <p:nvPr/>
        </p:nvSpPr>
        <p:spPr>
          <a:xfrm>
            <a:off x="3973689" y="4402667"/>
            <a:ext cx="1185333" cy="383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12</a:t>
            </a:r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3529913" y="4423895"/>
            <a:ext cx="443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att</a:t>
            </a:r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4819953" y="4054563"/>
            <a:ext cx="93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Foo/Bar</a:t>
            </a:r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3973689" y="4771999"/>
            <a:ext cx="1185333" cy="383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7</a:t>
            </a:r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3529913" y="4793227"/>
            <a:ext cx="443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att</a:t>
            </a:r>
            <a:endParaRPr lang="de-DE"/>
          </a:p>
        </p:txBody>
      </p:sp>
      <p:cxnSp>
        <p:nvCxnSpPr>
          <p:cNvPr id="13" name="Gerade Verbindung mit Pfeil 12"/>
          <p:cNvCxnSpPr>
            <a:endCxn id="3" idx="0"/>
          </p:cNvCxnSpPr>
          <p:nvPr/>
        </p:nvCxnSpPr>
        <p:spPr>
          <a:xfrm>
            <a:off x="2833511" y="3138311"/>
            <a:ext cx="918290" cy="128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1952978" y="2779593"/>
            <a:ext cx="647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Kommt aus der Foo-Definition, hat Offset = 0 (vereinfacht gesehen)</a:t>
            </a:r>
            <a:endParaRPr lang="de-DE"/>
          </a:p>
        </p:txBody>
      </p:sp>
      <p:cxnSp>
        <p:nvCxnSpPr>
          <p:cNvPr id="15" name="Gerade Verbindung mit Pfeil 14"/>
          <p:cNvCxnSpPr>
            <a:endCxn id="12" idx="2"/>
          </p:cNvCxnSpPr>
          <p:nvPr/>
        </p:nvCxnSpPr>
        <p:spPr>
          <a:xfrm flipV="1">
            <a:off x="3048190" y="5162559"/>
            <a:ext cx="703611" cy="515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1952978" y="5862303"/>
            <a:ext cx="6561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Kommt aus der Bar-Definition, hat Offset = 32 (vereinfacht gesehen)</a:t>
            </a:r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3740535" y="4133529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12000</a:t>
            </a:r>
            <a:endParaRPr lang="de-DE" sz="1100"/>
          </a:p>
        </p:txBody>
      </p:sp>
      <p:cxnSp>
        <p:nvCxnSpPr>
          <p:cNvPr id="16" name="Gerade Verbindung mit Pfeil 15"/>
          <p:cNvCxnSpPr/>
          <p:nvPr/>
        </p:nvCxnSpPr>
        <p:spPr>
          <a:xfrm>
            <a:off x="6637867" y="1714395"/>
            <a:ext cx="3285066" cy="2022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2415822" y="237067"/>
            <a:ext cx="482978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mtClean="0"/>
              <a:t>Early Binding (Compilerentscheidung):</a:t>
            </a:r>
          </a:p>
          <a:p>
            <a:endParaRPr lang="de-DE" smtClean="0"/>
          </a:p>
          <a:p>
            <a:r>
              <a:rPr lang="de-DE" smtClean="0"/>
              <a:t>Referenz foo hat den Typ Foo,</a:t>
            </a:r>
          </a:p>
          <a:p>
            <a:r>
              <a:rPr lang="de-DE" smtClean="0"/>
              <a:t>es wird auf das Attribut att aus der Foo-Definition</a:t>
            </a:r>
          </a:p>
          <a:p>
            <a:r>
              <a:rPr lang="de-DE" smtClean="0"/>
              <a:t>zugegriffen (Offset = 0)</a:t>
            </a:r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10476089" y="3397956"/>
            <a:ext cx="1145116" cy="3386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8441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551</Words>
  <Application>Microsoft Office PowerPoint</Application>
  <PresentationFormat>Breitbild</PresentationFormat>
  <Paragraphs>166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</dc:creator>
  <cp:lastModifiedBy>Andreas</cp:lastModifiedBy>
  <cp:revision>12</cp:revision>
  <dcterms:created xsi:type="dcterms:W3CDTF">2019-10-14T06:50:49Z</dcterms:created>
  <dcterms:modified xsi:type="dcterms:W3CDTF">2019-10-14T07:13:30Z</dcterms:modified>
</cp:coreProperties>
</file>