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2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0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5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4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7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8289-8BAD-421F-980E-A047A1E4FCE0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CF37-D256-4693-B9CD-DCCEFA569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Arrays mit primitiven Elementen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4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97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b="1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0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97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b="1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65036" y="407304"/>
            <a:ext cx="1199408" cy="235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464740" y="37972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70767" y="53793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8" name="Rechteck 37"/>
          <p:cNvSpPr/>
          <p:nvPr/>
        </p:nvSpPr>
        <p:spPr>
          <a:xfrm>
            <a:off x="3970766" y="87164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3438003" y="47736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Textfeld 39"/>
          <p:cNvSpPr txBox="1"/>
          <p:nvPr/>
        </p:nvSpPr>
        <p:spPr>
          <a:xfrm>
            <a:off x="3438003" y="78551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4005281" y="23073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5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3504122" y="22468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4962250" y="2318063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4903076" y="533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5" name="Textfeld 44"/>
          <p:cNvSpPr txBox="1"/>
          <p:nvPr/>
        </p:nvSpPr>
        <p:spPr>
          <a:xfrm>
            <a:off x="4903076" y="87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6" name="Rechteck 45"/>
          <p:cNvSpPr/>
          <p:nvPr/>
        </p:nvSpPr>
        <p:spPr>
          <a:xfrm>
            <a:off x="3977709" y="124097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3444946" y="115485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8" name="Textfeld 47"/>
          <p:cNvSpPr txBox="1"/>
          <p:nvPr/>
        </p:nvSpPr>
        <p:spPr>
          <a:xfrm>
            <a:off x="4910019" y="12419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49" name="Rechteck 48"/>
          <p:cNvSpPr/>
          <p:nvPr/>
        </p:nvSpPr>
        <p:spPr>
          <a:xfrm>
            <a:off x="3953051" y="160714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0" name="Textfeld 49"/>
          <p:cNvSpPr txBox="1"/>
          <p:nvPr/>
        </p:nvSpPr>
        <p:spPr>
          <a:xfrm>
            <a:off x="3420288" y="152102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1" name="Textfeld 50"/>
          <p:cNvSpPr txBox="1"/>
          <p:nvPr/>
        </p:nvSpPr>
        <p:spPr>
          <a:xfrm>
            <a:off x="4885361" y="1608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3</a:t>
            </a:r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3953051" y="1915900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3" name="Textfeld 52"/>
          <p:cNvSpPr txBox="1"/>
          <p:nvPr/>
        </p:nvSpPr>
        <p:spPr>
          <a:xfrm>
            <a:off x="3420288" y="182977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4" name="Textfeld 53"/>
          <p:cNvSpPr txBox="1"/>
          <p:nvPr/>
        </p:nvSpPr>
        <p:spPr>
          <a:xfrm>
            <a:off x="4885361" y="1916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4</a:t>
            </a:r>
            <a:endParaRPr lang="de-DE" sz="1400"/>
          </a:p>
        </p:txBody>
      </p:sp>
      <p:sp>
        <p:nvSpPr>
          <p:cNvPr id="2" name="Textfeld 1"/>
          <p:cNvSpPr txBox="1"/>
          <p:nvPr/>
        </p:nvSpPr>
        <p:spPr>
          <a:xfrm>
            <a:off x="368135" y="14626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</a:t>
            </a:r>
            <a:endParaRPr lang="de-DE"/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886051" y="1090245"/>
            <a:ext cx="2954948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26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b="1" smtClean="0"/>
              <a:t>arr[1] = tmp;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65036" y="407304"/>
            <a:ext cx="1199408" cy="235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464740" y="37972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70767" y="53793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8" name="Rechteck 37"/>
          <p:cNvSpPr/>
          <p:nvPr/>
        </p:nvSpPr>
        <p:spPr>
          <a:xfrm>
            <a:off x="3970766" y="87164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3438003" y="47736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Textfeld 39"/>
          <p:cNvSpPr txBox="1"/>
          <p:nvPr/>
        </p:nvSpPr>
        <p:spPr>
          <a:xfrm>
            <a:off x="3438003" y="78551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4005281" y="23073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5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3504122" y="22468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4962250" y="2318063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4903076" y="533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5" name="Textfeld 44"/>
          <p:cNvSpPr txBox="1"/>
          <p:nvPr/>
        </p:nvSpPr>
        <p:spPr>
          <a:xfrm>
            <a:off x="4903076" y="87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6" name="Rechteck 45"/>
          <p:cNvSpPr/>
          <p:nvPr/>
        </p:nvSpPr>
        <p:spPr>
          <a:xfrm>
            <a:off x="3977709" y="124097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3444946" y="115485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8" name="Textfeld 47"/>
          <p:cNvSpPr txBox="1"/>
          <p:nvPr/>
        </p:nvSpPr>
        <p:spPr>
          <a:xfrm>
            <a:off x="4910019" y="12419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49" name="Rechteck 48"/>
          <p:cNvSpPr/>
          <p:nvPr/>
        </p:nvSpPr>
        <p:spPr>
          <a:xfrm>
            <a:off x="3953051" y="160714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0" name="Textfeld 49"/>
          <p:cNvSpPr txBox="1"/>
          <p:nvPr/>
        </p:nvSpPr>
        <p:spPr>
          <a:xfrm>
            <a:off x="3420288" y="152102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1" name="Textfeld 50"/>
          <p:cNvSpPr txBox="1"/>
          <p:nvPr/>
        </p:nvSpPr>
        <p:spPr>
          <a:xfrm>
            <a:off x="4885361" y="1608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3</a:t>
            </a:r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3953051" y="1915900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3" name="Textfeld 52"/>
          <p:cNvSpPr txBox="1"/>
          <p:nvPr/>
        </p:nvSpPr>
        <p:spPr>
          <a:xfrm>
            <a:off x="3420288" y="182977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4" name="Textfeld 53"/>
          <p:cNvSpPr txBox="1"/>
          <p:nvPr/>
        </p:nvSpPr>
        <p:spPr>
          <a:xfrm>
            <a:off x="4885361" y="1916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4</a:t>
            </a:r>
            <a:endParaRPr lang="de-DE" sz="1400"/>
          </a:p>
        </p:txBody>
      </p:sp>
      <p:sp>
        <p:nvSpPr>
          <p:cNvPr id="2" name="Textfeld 1"/>
          <p:cNvSpPr txBox="1"/>
          <p:nvPr/>
        </p:nvSpPr>
        <p:spPr>
          <a:xfrm>
            <a:off x="368135" y="14626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</a:t>
            </a:r>
            <a:endParaRPr lang="de-DE"/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886051" y="1090245"/>
            <a:ext cx="2954948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3068022" y="2730124"/>
            <a:ext cx="993965" cy="1630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26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6390072" y="2076985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89776" y="1707653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495803" y="220761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95802" y="254132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963039" y="214704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5963039" y="245520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6495801" y="329894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994642" y="323837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7452770" y="3309620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7428112" y="2202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7428112" y="25423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6502745" y="29106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5969982" y="282453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435055" y="2911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018731" y="2821537"/>
            <a:ext cx="3371341" cy="118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65036" y="407304"/>
            <a:ext cx="1199408" cy="235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464740" y="37972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70767" y="53793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8" name="Rechteck 37"/>
          <p:cNvSpPr/>
          <p:nvPr/>
        </p:nvSpPr>
        <p:spPr>
          <a:xfrm>
            <a:off x="3970766" y="87164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3438003" y="47736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Textfeld 39"/>
          <p:cNvSpPr txBox="1"/>
          <p:nvPr/>
        </p:nvSpPr>
        <p:spPr>
          <a:xfrm>
            <a:off x="3438003" y="78551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1" name="Rechteck 40"/>
          <p:cNvSpPr/>
          <p:nvPr/>
        </p:nvSpPr>
        <p:spPr>
          <a:xfrm>
            <a:off x="4005281" y="23073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5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3504122" y="22468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4962250" y="2318063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4903076" y="533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5" name="Textfeld 44"/>
          <p:cNvSpPr txBox="1"/>
          <p:nvPr/>
        </p:nvSpPr>
        <p:spPr>
          <a:xfrm>
            <a:off x="4903076" y="872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6" name="Rechteck 45"/>
          <p:cNvSpPr/>
          <p:nvPr/>
        </p:nvSpPr>
        <p:spPr>
          <a:xfrm>
            <a:off x="3977709" y="124097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3444946" y="115485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8" name="Textfeld 47"/>
          <p:cNvSpPr txBox="1"/>
          <p:nvPr/>
        </p:nvSpPr>
        <p:spPr>
          <a:xfrm>
            <a:off x="4910019" y="12419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49" name="Rechteck 48"/>
          <p:cNvSpPr/>
          <p:nvPr/>
        </p:nvSpPr>
        <p:spPr>
          <a:xfrm>
            <a:off x="3953051" y="160714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0" name="Textfeld 49"/>
          <p:cNvSpPr txBox="1"/>
          <p:nvPr/>
        </p:nvSpPr>
        <p:spPr>
          <a:xfrm>
            <a:off x="3420288" y="1521020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1" name="Textfeld 50"/>
          <p:cNvSpPr txBox="1"/>
          <p:nvPr/>
        </p:nvSpPr>
        <p:spPr>
          <a:xfrm>
            <a:off x="4885361" y="1608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3</a:t>
            </a:r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3953051" y="1915900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3" name="Textfeld 52"/>
          <p:cNvSpPr txBox="1"/>
          <p:nvPr/>
        </p:nvSpPr>
        <p:spPr>
          <a:xfrm>
            <a:off x="3420288" y="182977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4" name="Textfeld 53"/>
          <p:cNvSpPr txBox="1"/>
          <p:nvPr/>
        </p:nvSpPr>
        <p:spPr>
          <a:xfrm>
            <a:off x="4885361" y="1916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4</a:t>
            </a:r>
            <a:endParaRPr lang="de-DE" sz="1400"/>
          </a:p>
        </p:txBody>
      </p:sp>
      <p:sp>
        <p:nvSpPr>
          <p:cNvPr id="2" name="Textfeld 1"/>
          <p:cNvSpPr txBox="1"/>
          <p:nvPr/>
        </p:nvSpPr>
        <p:spPr>
          <a:xfrm>
            <a:off x="368135" y="14626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</a:t>
            </a:r>
            <a:endParaRPr lang="de-DE"/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886051" y="1090245"/>
            <a:ext cx="2954948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3068022" y="2730124"/>
            <a:ext cx="993965" cy="1630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885361" y="4057219"/>
            <a:ext cx="403725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de-DE" smtClean="0"/>
          </a:p>
          <a:p>
            <a:r>
              <a:rPr lang="de-DE" smtClean="0"/>
              <a:t>tmp und arr[1] haben denselben Wert</a:t>
            </a:r>
            <a:endParaRPr lang="de-DE"/>
          </a:p>
          <a:p>
            <a:endParaRPr lang="de-DE"/>
          </a:p>
          <a:p>
            <a:r>
              <a:rPr lang="de-DE" smtClean="0"/>
              <a:t>Also sind</a:t>
            </a:r>
          </a:p>
          <a:p>
            <a:r>
              <a:rPr lang="de-DE"/>
              <a:t> </a:t>
            </a:r>
            <a:r>
              <a:rPr lang="de-DE" smtClean="0"/>
              <a:t>  tmp[3] </a:t>
            </a:r>
          </a:p>
          <a:p>
            <a:r>
              <a:rPr lang="de-DE" smtClean="0"/>
              <a:t>und</a:t>
            </a:r>
          </a:p>
          <a:p>
            <a:r>
              <a:rPr lang="de-DE" smtClean="0"/>
              <a:t>   arr[1][3]</a:t>
            </a:r>
          </a:p>
          <a:p>
            <a:r>
              <a:rPr lang="de-DE" smtClean="0"/>
              <a:t>beide Zugriffe auf dieselbe Speicherstelle</a:t>
            </a:r>
          </a:p>
        </p:txBody>
      </p:sp>
      <p:cxnSp>
        <p:nvCxnSpPr>
          <p:cNvPr id="56" name="Gerade Verbindung mit Pfeil 55"/>
          <p:cNvCxnSpPr/>
          <p:nvPr/>
        </p:nvCxnSpPr>
        <p:spPr>
          <a:xfrm flipH="1" flipV="1">
            <a:off x="4518417" y="1758646"/>
            <a:ext cx="3318972" cy="42858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Mehrdimensionale Arrays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new int[2</a:t>
            </a:r>
            <a:r>
              <a:rPr lang="de-DE" smtClean="0"/>
              <a:t>][3]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2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614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int[][] arr = new int[2</a:t>
            </a:r>
            <a:r>
              <a:rPr lang="de-DE" b="1" smtClean="0"/>
              <a:t>][3];</a:t>
            </a:r>
            <a:endParaRPr lang="de-DE" b="1" smtClean="0"/>
          </a:p>
          <a:p>
            <a:endParaRPr lang="de-DE" smtClean="0"/>
          </a:p>
          <a:p>
            <a:r>
              <a:rPr lang="de-DE" smtClean="0"/>
              <a:t>arr[1][1] = 7;</a:t>
            </a:r>
          </a:p>
          <a:p>
            <a:endParaRPr lang="de-DE" smtClean="0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5083786" y="1423842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683490" y="1054510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189517" y="155447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5189516" y="1888179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4656753" y="149389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4656753" y="1802057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5189515" y="264580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88356" y="2585227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146484" y="2656477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6121826" y="15496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121826" y="1889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5196459" y="225751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4663696" y="217138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6128769" y="2258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34" name="Rechteck 33"/>
          <p:cNvSpPr/>
          <p:nvPr/>
        </p:nvSpPr>
        <p:spPr>
          <a:xfrm>
            <a:off x="5115389" y="4070457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5715093" y="3701125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221120" y="42010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7" name="Rechteck 36"/>
          <p:cNvSpPr/>
          <p:nvPr/>
        </p:nvSpPr>
        <p:spPr>
          <a:xfrm>
            <a:off x="5221119" y="453479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8" name="Textfeld 37"/>
          <p:cNvSpPr txBox="1"/>
          <p:nvPr/>
        </p:nvSpPr>
        <p:spPr>
          <a:xfrm>
            <a:off x="4688356" y="41405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4688356" y="444867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Rechteck 39"/>
          <p:cNvSpPr/>
          <p:nvPr/>
        </p:nvSpPr>
        <p:spPr>
          <a:xfrm>
            <a:off x="5221118" y="5292416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719959" y="523184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6178087" y="5303092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6153429" y="4196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6153429" y="4535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5" name="Rechteck 44"/>
          <p:cNvSpPr/>
          <p:nvPr/>
        </p:nvSpPr>
        <p:spPr>
          <a:xfrm>
            <a:off x="5228062" y="4904126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6" name="Textfeld 45"/>
          <p:cNvSpPr txBox="1"/>
          <p:nvPr/>
        </p:nvSpPr>
        <p:spPr>
          <a:xfrm>
            <a:off x="4695299" y="48180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6160372" y="49051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2937116" y="3051959"/>
            <a:ext cx="2163012" cy="98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2997923" y="4362410"/>
            <a:ext cx="2117466" cy="32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614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</a:t>
            </a:r>
            <a:r>
              <a:rPr lang="de-DE" smtClean="0"/>
              <a:t>][3];</a:t>
            </a:r>
            <a:endParaRPr lang="de-DE" smtClean="0"/>
          </a:p>
          <a:p>
            <a:endParaRPr lang="de-DE" smtClean="0"/>
          </a:p>
          <a:p>
            <a:r>
              <a:rPr lang="de-DE" b="1" smtClean="0"/>
              <a:t>arr[1][1] = 7;</a:t>
            </a:r>
          </a:p>
          <a:p>
            <a:endParaRPr lang="de-DE" smtClean="0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5083786" y="1423842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683490" y="1054510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189517" y="155447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5189516" y="1888179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4656753" y="1493898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4656753" y="1802057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5189515" y="264580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88356" y="2585227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146484" y="2656477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6121826" y="15496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121826" y="1889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5196459" y="225751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4663696" y="2171389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6128769" y="2258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34" name="Rechteck 33"/>
          <p:cNvSpPr/>
          <p:nvPr/>
        </p:nvSpPr>
        <p:spPr>
          <a:xfrm>
            <a:off x="5115389" y="4070457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5715093" y="3701125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221120" y="420108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7" name="Rechteck 36"/>
          <p:cNvSpPr/>
          <p:nvPr/>
        </p:nvSpPr>
        <p:spPr>
          <a:xfrm>
            <a:off x="5221119" y="453479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FF0000"/>
                </a:solidFill>
              </a:rPr>
              <a:t>7</a:t>
            </a:r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688356" y="4140513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39" name="Textfeld 38"/>
          <p:cNvSpPr txBox="1"/>
          <p:nvPr/>
        </p:nvSpPr>
        <p:spPr>
          <a:xfrm>
            <a:off x="4688356" y="444867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0" name="Rechteck 39"/>
          <p:cNvSpPr/>
          <p:nvPr/>
        </p:nvSpPr>
        <p:spPr>
          <a:xfrm>
            <a:off x="5221118" y="5292416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719959" y="5231842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2" name="Textfeld 41"/>
          <p:cNvSpPr txBox="1"/>
          <p:nvPr/>
        </p:nvSpPr>
        <p:spPr>
          <a:xfrm>
            <a:off x="6178087" y="5303092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43" name="Textfeld 42"/>
          <p:cNvSpPr txBox="1"/>
          <p:nvPr/>
        </p:nvSpPr>
        <p:spPr>
          <a:xfrm>
            <a:off x="6153429" y="4196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4" name="Textfeld 43"/>
          <p:cNvSpPr txBox="1"/>
          <p:nvPr/>
        </p:nvSpPr>
        <p:spPr>
          <a:xfrm>
            <a:off x="6153429" y="4535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45" name="Rechteck 44"/>
          <p:cNvSpPr/>
          <p:nvPr/>
        </p:nvSpPr>
        <p:spPr>
          <a:xfrm>
            <a:off x="5228062" y="4904126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46" name="Textfeld 45"/>
          <p:cNvSpPr txBox="1"/>
          <p:nvPr/>
        </p:nvSpPr>
        <p:spPr>
          <a:xfrm>
            <a:off x="4695299" y="48180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47" name="Textfeld 46"/>
          <p:cNvSpPr txBox="1"/>
          <p:nvPr/>
        </p:nvSpPr>
        <p:spPr>
          <a:xfrm>
            <a:off x="6160372" y="49051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2937116" y="3051959"/>
            <a:ext cx="2163012" cy="98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2997923" y="4362410"/>
            <a:ext cx="2117466" cy="32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0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878814" y="2291939"/>
            <a:ext cx="3612043" cy="156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614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 arr = new int[2</a:t>
            </a:r>
            <a:r>
              <a:rPr lang="de-DE" smtClean="0"/>
              <a:t>][3];</a:t>
            </a:r>
            <a:endParaRPr lang="de-DE" smtClean="0"/>
          </a:p>
          <a:p>
            <a:endParaRPr lang="de-DE" smtClean="0"/>
          </a:p>
          <a:p>
            <a:r>
              <a:rPr lang="de-DE" smtClean="0"/>
              <a:t>arr[1][1] = 7;</a:t>
            </a:r>
          </a:p>
          <a:p>
            <a:endParaRPr lang="de-DE" smtClean="0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063822" y="2898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5093608" y="3305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22" name="Rechteck 21"/>
          <p:cNvSpPr/>
          <p:nvPr/>
        </p:nvSpPr>
        <p:spPr>
          <a:xfrm>
            <a:off x="5469238" y="2818940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6461751" y="2812379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8576549" y="283757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8780154" y="2484875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5842956" y="2498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835469" y="25046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7442389" y="281142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7779382" y="24655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2937116" y="3051959"/>
            <a:ext cx="2163012" cy="98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2997923" y="3502962"/>
            <a:ext cx="2065899" cy="859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384702" y="166255"/>
            <a:ext cx="2629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Änders dargestellt</a:t>
            </a:r>
          </a:p>
          <a:p>
            <a:endParaRPr lang="de-DE" i="1" smtClean="0"/>
          </a:p>
          <a:p>
            <a:r>
              <a:rPr lang="de-DE" i="1" smtClean="0"/>
              <a:t>2d-Array als Zahlentabelle</a:t>
            </a:r>
            <a:endParaRPr lang="de-DE" i="1"/>
          </a:p>
          <a:p>
            <a:endParaRPr lang="de-DE" i="1"/>
          </a:p>
        </p:txBody>
      </p:sp>
      <p:sp>
        <p:nvSpPr>
          <p:cNvPr id="49" name="Rechteck 48"/>
          <p:cNvSpPr/>
          <p:nvPr/>
        </p:nvSpPr>
        <p:spPr>
          <a:xfrm>
            <a:off x="5469238" y="328012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0" name="Rechteck 49"/>
          <p:cNvSpPr/>
          <p:nvPr/>
        </p:nvSpPr>
        <p:spPr>
          <a:xfrm>
            <a:off x="6461751" y="327356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rgbClr val="FF0000"/>
                </a:solidFill>
              </a:rPr>
              <a:t>7</a:t>
            </a:r>
            <a:endParaRPr lang="de-DE" sz="1400">
              <a:solidFill>
                <a:srgbClr val="FF0000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8576549" y="3298754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804770" y="3709063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55" name="Rechteck 54"/>
          <p:cNvSpPr/>
          <p:nvPr/>
        </p:nvSpPr>
        <p:spPr>
          <a:xfrm>
            <a:off x="7442389" y="3272607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0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4060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Mehrdimensionale Arrays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new int[2</a:t>
            </a:r>
            <a:r>
              <a:rPr lang="de-DE" smtClean="0"/>
              <a:t>][3][]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5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215251" y="293569"/>
            <a:ext cx="2825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r>
              <a:rPr lang="de-DE" smtClean="0"/>
              <a:t>[][][] </a:t>
            </a:r>
            <a:r>
              <a:rPr lang="de-DE" smtClean="0"/>
              <a:t>arr = new int[2</a:t>
            </a:r>
            <a:r>
              <a:rPr lang="de-DE" smtClean="0"/>
              <a:t>][3][];</a:t>
            </a: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r>
              <a:rPr lang="de-DE" smtClean="0"/>
              <a:t>[][][]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59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r>
              <a:rPr lang="de-DE" sz="1400" smtClean="0"/>
              <a:t>[][]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59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r>
              <a:rPr lang="de-DE" sz="1400" smtClean="0"/>
              <a:t>[][]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17" name="Rechteck 16"/>
          <p:cNvSpPr/>
          <p:nvPr/>
        </p:nvSpPr>
        <p:spPr>
          <a:xfrm>
            <a:off x="5083786" y="1423842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683490" y="1054510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r>
              <a:rPr lang="de-DE" smtClean="0"/>
              <a:t>[][]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189517" y="1554472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23" name="Rechteck 22"/>
          <p:cNvSpPr/>
          <p:nvPr/>
        </p:nvSpPr>
        <p:spPr>
          <a:xfrm>
            <a:off x="5189516" y="1888179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4656753" y="1493898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4656753" y="180205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26" name="Rechteck 25"/>
          <p:cNvSpPr/>
          <p:nvPr/>
        </p:nvSpPr>
        <p:spPr>
          <a:xfrm>
            <a:off x="5189515" y="264580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88356" y="2585227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146484" y="2656477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6121826" y="15496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121826" y="1889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31" name="Rechteck 30"/>
          <p:cNvSpPr/>
          <p:nvPr/>
        </p:nvSpPr>
        <p:spPr>
          <a:xfrm>
            <a:off x="5196459" y="225751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4663696" y="2171389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33" name="Textfeld 32"/>
          <p:cNvSpPr txBox="1"/>
          <p:nvPr/>
        </p:nvSpPr>
        <p:spPr>
          <a:xfrm>
            <a:off x="6128769" y="2258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2937116" y="3051959"/>
            <a:ext cx="2163012" cy="98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2997923" y="4362410"/>
            <a:ext cx="2117466" cy="32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158746" y="3916186"/>
            <a:ext cx="1199408" cy="17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5758450" y="3546854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r>
              <a:rPr lang="de-DE" smtClean="0"/>
              <a:t>[][]</a:t>
            </a:r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5264477" y="4046816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52" name="Rechteck 51"/>
          <p:cNvSpPr/>
          <p:nvPr/>
        </p:nvSpPr>
        <p:spPr>
          <a:xfrm>
            <a:off x="5264476" y="4380523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53" name="Textfeld 52"/>
          <p:cNvSpPr txBox="1"/>
          <p:nvPr/>
        </p:nvSpPr>
        <p:spPr>
          <a:xfrm>
            <a:off x="4731713" y="3986242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54" name="Textfeld 53"/>
          <p:cNvSpPr txBox="1"/>
          <p:nvPr/>
        </p:nvSpPr>
        <p:spPr>
          <a:xfrm>
            <a:off x="4731713" y="4294401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55" name="Rechteck 54"/>
          <p:cNvSpPr/>
          <p:nvPr/>
        </p:nvSpPr>
        <p:spPr>
          <a:xfrm>
            <a:off x="5264475" y="513814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4763316" y="5077571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57" name="Textfeld 56"/>
          <p:cNvSpPr txBox="1"/>
          <p:nvPr/>
        </p:nvSpPr>
        <p:spPr>
          <a:xfrm>
            <a:off x="6221444" y="5148821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sp>
        <p:nvSpPr>
          <p:cNvPr id="58" name="Textfeld 57"/>
          <p:cNvSpPr txBox="1"/>
          <p:nvPr/>
        </p:nvSpPr>
        <p:spPr>
          <a:xfrm>
            <a:off x="6196786" y="40419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59" name="Textfeld 58"/>
          <p:cNvSpPr txBox="1"/>
          <p:nvPr/>
        </p:nvSpPr>
        <p:spPr>
          <a:xfrm>
            <a:off x="6196786" y="43815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  <p:sp>
        <p:nvSpPr>
          <p:cNvPr id="60" name="Rechteck 59"/>
          <p:cNvSpPr/>
          <p:nvPr/>
        </p:nvSpPr>
        <p:spPr>
          <a:xfrm>
            <a:off x="5271419" y="4749855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61" name="Textfeld 60"/>
          <p:cNvSpPr txBox="1"/>
          <p:nvPr/>
        </p:nvSpPr>
        <p:spPr>
          <a:xfrm>
            <a:off x="4738656" y="4663733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62" name="Textfeld 61"/>
          <p:cNvSpPr txBox="1"/>
          <p:nvPr/>
        </p:nvSpPr>
        <p:spPr>
          <a:xfrm>
            <a:off x="6203729" y="47508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46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050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Rechteck {</a:t>
            </a:r>
          </a:p>
          <a:p>
            <a:r>
              <a:rPr lang="de-DE" smtClean="0"/>
              <a:t>    int breite;</a:t>
            </a:r>
          </a:p>
          <a:p>
            <a:r>
              <a:rPr lang="de-DE"/>
              <a:t> </a:t>
            </a:r>
            <a:r>
              <a:rPr lang="de-DE" smtClean="0"/>
              <a:t>   int hoehe;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</a:t>
            </a:r>
            <a:r>
              <a:rPr lang="de-DE" b="1" smtClean="0"/>
              <a:t>Rechteck r1 = new Rechteck();</a:t>
            </a:r>
          </a:p>
          <a:p>
            <a:r>
              <a:rPr lang="de-DE"/>
              <a:t> </a:t>
            </a:r>
            <a:r>
              <a:rPr lang="de-DE" smtClean="0"/>
              <a:t>      System.out.println( r1.breite );</a:t>
            </a:r>
          </a:p>
          <a:p>
            <a:r>
              <a:rPr lang="de-DE"/>
              <a:t> </a:t>
            </a:r>
            <a:r>
              <a:rPr lang="de-DE" smtClean="0"/>
              <a:t>      r1.breite = 3;</a:t>
            </a:r>
          </a:p>
          <a:p>
            <a:r>
              <a:rPr lang="de-DE" smtClean="0"/>
              <a:t>       System.out.println( r1.breite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Rechteck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breite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hoehe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050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Rechteck {</a:t>
            </a:r>
          </a:p>
          <a:p>
            <a:r>
              <a:rPr lang="de-DE" smtClean="0"/>
              <a:t>    int breite;</a:t>
            </a:r>
          </a:p>
          <a:p>
            <a:r>
              <a:rPr lang="de-DE" smtClean="0"/>
              <a:t>    int hoehe;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Rechteck r1 = new Rechteck();</a:t>
            </a:r>
          </a:p>
          <a:p>
            <a:r>
              <a:rPr lang="de-DE"/>
              <a:t> </a:t>
            </a:r>
            <a:r>
              <a:rPr lang="de-DE" smtClean="0"/>
              <a:t>      System.out.println( r1.breite );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b="1" smtClean="0"/>
              <a:t> r1.breite = 3;</a:t>
            </a:r>
          </a:p>
          <a:p>
            <a:r>
              <a:rPr lang="de-DE" smtClean="0"/>
              <a:t>       System.out.println( r1.breite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Rechteck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74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breite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hoehe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9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728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</a:t>
            </a:r>
            <a:r>
              <a:rPr lang="de-DE" b="1" smtClean="0"/>
              <a:t>int[] a1 = new int[2];</a:t>
            </a:r>
          </a:p>
          <a:p>
            <a:r>
              <a:rPr lang="de-DE"/>
              <a:t> </a:t>
            </a:r>
            <a:r>
              <a:rPr lang="de-DE" smtClean="0"/>
              <a:t>      System.out.println( a1[0] );</a:t>
            </a:r>
          </a:p>
          <a:p>
            <a:r>
              <a:rPr lang="de-DE"/>
              <a:t> </a:t>
            </a:r>
            <a:r>
              <a:rPr lang="de-DE" smtClean="0"/>
              <a:t>      a1[0] = 3;</a:t>
            </a:r>
          </a:p>
          <a:p>
            <a:r>
              <a:rPr lang="de-DE" smtClean="0"/>
              <a:t>       System.out.println( a1[0] );</a:t>
            </a:r>
          </a:p>
          <a:p>
            <a:r>
              <a:rPr lang="de-DE" smtClean="0"/>
              <a:t>       System.out.println( a1.length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2"/>
            <a:ext cx="1900052" cy="147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061361" y="5700155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11945" y="572924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747658" y="572330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0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40831" y="427512"/>
            <a:ext cx="34728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... main... {</a:t>
            </a:r>
          </a:p>
          <a:p>
            <a:r>
              <a:rPr lang="de-DE" smtClean="0"/>
              <a:t>       int[] a1 = new int[2];</a:t>
            </a:r>
          </a:p>
          <a:p>
            <a:r>
              <a:rPr lang="de-DE"/>
              <a:t> </a:t>
            </a:r>
            <a:r>
              <a:rPr lang="de-DE" smtClean="0"/>
              <a:t>      System.out.println( a1[0] );</a:t>
            </a:r>
          </a:p>
          <a:p>
            <a:r>
              <a:rPr lang="de-DE" b="1"/>
              <a:t> </a:t>
            </a:r>
            <a:r>
              <a:rPr lang="de-DE" b="1" smtClean="0"/>
              <a:t>      a1[0] = 3;</a:t>
            </a:r>
          </a:p>
          <a:p>
            <a:r>
              <a:rPr lang="de-DE" smtClean="0"/>
              <a:t>       System.out.println( a1[0] );</a:t>
            </a:r>
          </a:p>
          <a:p>
            <a:r>
              <a:rPr lang="de-DE" smtClean="0"/>
              <a:t>       System.out.println( a1.length );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2125683" y="201881"/>
            <a:ext cx="95003" cy="643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6727" y="570549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2"/>
            <a:ext cx="1900052" cy="147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01746" y="482672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711945" y="519485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cxnSp>
        <p:nvCxnSpPr>
          <p:cNvPr id="17" name="Gerade Verbindung mit Pfeil 16"/>
          <p:cNvCxnSpPr>
            <a:stCxn id="7" idx="3"/>
            <a:endCxn id="12" idx="0"/>
          </p:cNvCxnSpPr>
          <p:nvPr/>
        </p:nvCxnSpPr>
        <p:spPr>
          <a:xfrm flipV="1">
            <a:off x="958563" y="4826721"/>
            <a:ext cx="2960294" cy="10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061361" y="5700155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11945" y="572924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747658" y="572330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Arrays mit Referenzen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30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6" y="486888"/>
            <a:ext cx="35056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class Dozent {</a:t>
            </a:r>
          </a:p>
          <a:p>
            <a:r>
              <a:rPr lang="de-DE" smtClean="0"/>
              <a:t>     String </a:t>
            </a:r>
            <a:r>
              <a:rPr lang="de-DE"/>
              <a:t>vorname;</a:t>
            </a:r>
          </a:p>
          <a:p>
            <a:r>
              <a:rPr lang="de-DE" smtClean="0"/>
              <a:t>     String </a:t>
            </a:r>
            <a:r>
              <a:rPr lang="de-DE"/>
              <a:t>nachname;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... main ... {</a:t>
            </a:r>
          </a:p>
          <a:p>
            <a:r>
              <a:rPr lang="de-DE" smtClean="0"/>
              <a:t>    </a:t>
            </a:r>
            <a:r>
              <a:rPr lang="de-DE"/>
              <a:t>Dozent d1 = new Dozent();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</a:t>
            </a:r>
            <a:r>
              <a:rPr lang="de-DE"/>
              <a:t>System.out.println(d1.vorname</a:t>
            </a:r>
            <a:r>
              <a:rPr lang="de-DE" smtClean="0"/>
              <a:t>);</a:t>
            </a:r>
          </a:p>
          <a:p>
            <a:endParaRPr lang="de-DE"/>
          </a:p>
          <a:p>
            <a:r>
              <a:rPr lang="de-DE" smtClean="0"/>
              <a:t>    String</a:t>
            </a:r>
            <a:r>
              <a:rPr lang="de-DE"/>
              <a:t>[] a1 = new String[2];</a:t>
            </a:r>
          </a:p>
          <a:p>
            <a:r>
              <a:rPr lang="de-DE" smtClean="0"/>
              <a:t>    System.out.println(a1[0]);</a:t>
            </a:r>
          </a:p>
          <a:p>
            <a:endParaRPr lang="de-DE"/>
          </a:p>
          <a:p>
            <a:r>
              <a:rPr lang="de-DE" smtClean="0"/>
              <a:t>     String s = new String(„Tom“);</a:t>
            </a:r>
          </a:p>
          <a:p>
            <a:r>
              <a:rPr lang="de-DE"/>
              <a:t> </a:t>
            </a:r>
            <a:r>
              <a:rPr lang="de-DE" smtClean="0"/>
              <a:t>    a1[0] = </a:t>
            </a:r>
            <a:r>
              <a:rPr lang="de-DE"/>
              <a:t>new String(„Tom“);</a:t>
            </a:r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911927" y="486888"/>
            <a:ext cx="59377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71896" y="6317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966358" y="4690753"/>
            <a:ext cx="1900052" cy="119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225143" y="4322618"/>
            <a:ext cx="84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Dozent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1361" y="482138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061361" y="523701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97582" y="480237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723906" y="4821382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vorname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23906" y="52358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nachname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97582" y="52263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1195410" y="4802372"/>
            <a:ext cx="2770948" cy="169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76893" y="36421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1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871355" y="2015213"/>
            <a:ext cx="1900052" cy="162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130140" y="164707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966358" y="2145842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966358" y="2561478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02579" y="212683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628903" y="2145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628903" y="2560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302579" y="2550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28" name="Gerade Verbindung mit Pfeil 27"/>
          <p:cNvCxnSpPr>
            <a:stCxn id="19" idx="3"/>
          </p:cNvCxnSpPr>
          <p:nvPr/>
        </p:nvCxnSpPr>
        <p:spPr>
          <a:xfrm flipV="1">
            <a:off x="1089185" y="2126833"/>
            <a:ext cx="2782170" cy="169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3984797" y="3075111"/>
            <a:ext cx="1662545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628903" y="3098263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412864" y="311305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58140" y="10687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</a:t>
            </a: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008915" y="347928"/>
            <a:ext cx="1056904" cy="51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„Tom“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018465" y="11875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17" name="Gerade Verbindung mit Pfeil 16"/>
          <p:cNvCxnSpPr>
            <a:stCxn id="2" idx="3"/>
            <a:endCxn id="3" idx="1"/>
          </p:cNvCxnSpPr>
          <p:nvPr/>
        </p:nvCxnSpPr>
        <p:spPr>
          <a:xfrm flipV="1">
            <a:off x="832574" y="607414"/>
            <a:ext cx="5176341" cy="64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6637977" y="1626871"/>
            <a:ext cx="1056904" cy="51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„Tom“</a:t>
            </a:r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6647527" y="13976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</a:t>
            </a:r>
            <a:endParaRPr lang="de-DE"/>
          </a:p>
        </p:txBody>
      </p:sp>
      <p:cxnSp>
        <p:nvCxnSpPr>
          <p:cNvPr id="37" name="Gerade Verbindung mit Pfeil 36"/>
          <p:cNvCxnSpPr>
            <a:endCxn id="34" idx="1"/>
          </p:cNvCxnSpPr>
          <p:nvPr/>
        </p:nvCxnSpPr>
        <p:spPr>
          <a:xfrm flipV="1">
            <a:off x="4880758" y="1886357"/>
            <a:ext cx="1757219" cy="48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Mehrdimensionale Arrays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new int[2][]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1757548" y="368135"/>
            <a:ext cx="0" cy="62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417132" y="368135"/>
            <a:ext cx="24972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int[][] arr = new int[2][];</a:t>
            </a:r>
          </a:p>
          <a:p>
            <a:endParaRPr lang="de-DE" smtClean="0"/>
          </a:p>
          <a:p>
            <a:r>
              <a:rPr lang="de-DE" smtClean="0"/>
              <a:t>arr[0] = new int[3];</a:t>
            </a:r>
          </a:p>
          <a:p>
            <a:endParaRPr lang="de-DE"/>
          </a:p>
          <a:p>
            <a:r>
              <a:rPr lang="de-DE" smtClean="0"/>
              <a:t>int[] tmp = new int[5];</a:t>
            </a:r>
          </a:p>
          <a:p>
            <a:endParaRPr lang="de-DE" smtClean="0"/>
          </a:p>
          <a:p>
            <a:r>
              <a:rPr lang="de-DE" smtClean="0"/>
              <a:t>arr[1] = tmp;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9176" y="4754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99963" y="3728851"/>
            <a:ext cx="1199408" cy="128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99667" y="3359519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05694" y="3859481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1" name="Rechteck 10"/>
          <p:cNvSpPr/>
          <p:nvPr/>
        </p:nvSpPr>
        <p:spPr>
          <a:xfrm>
            <a:off x="2505693" y="419318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null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1972930" y="3798907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1972930" y="4107066"/>
            <a:ext cx="48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int[]</a:t>
            </a:r>
            <a:endParaRPr lang="de-DE" sz="1400"/>
          </a:p>
        </p:txBody>
      </p:sp>
      <p:sp>
        <p:nvSpPr>
          <p:cNvPr id="14" name="Rechteck 13"/>
          <p:cNvSpPr/>
          <p:nvPr/>
        </p:nvSpPr>
        <p:spPr>
          <a:xfrm>
            <a:off x="2505692" y="4630178"/>
            <a:ext cx="95002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2</a:t>
            </a:r>
            <a:endParaRPr lang="de-DE" sz="1400"/>
          </a:p>
        </p:txBody>
      </p:sp>
      <p:sp>
        <p:nvSpPr>
          <p:cNvPr id="15" name="Textfeld 14"/>
          <p:cNvSpPr txBox="1"/>
          <p:nvPr/>
        </p:nvSpPr>
        <p:spPr>
          <a:xfrm>
            <a:off x="2004533" y="45696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3462661" y="4640854"/>
            <a:ext cx="64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length</a:t>
            </a:r>
            <a:endParaRPr lang="de-DE" sz="1400"/>
          </a:p>
        </p:txBody>
      </p:sp>
      <p:cxnSp>
        <p:nvCxnSpPr>
          <p:cNvPr id="18" name="Gerade Verbindung mit Pfeil 17"/>
          <p:cNvCxnSpPr>
            <a:stCxn id="7" idx="3"/>
          </p:cNvCxnSpPr>
          <p:nvPr/>
        </p:nvCxnSpPr>
        <p:spPr>
          <a:xfrm flipV="1">
            <a:off x="664750" y="4501946"/>
            <a:ext cx="1719952" cy="43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38003" y="3854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0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3438003" y="4194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51782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Breitbild</PresentationFormat>
  <Paragraphs>476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Arrays mit primitiven Elementen</vt:lpstr>
      <vt:lpstr>PowerPoint-Präsentation</vt:lpstr>
      <vt:lpstr>PowerPoint-Präsentation</vt:lpstr>
      <vt:lpstr>PowerPoint-Präsentation</vt:lpstr>
      <vt:lpstr>PowerPoint-Präsentation</vt:lpstr>
      <vt:lpstr>Arrays mit Referenzen</vt:lpstr>
      <vt:lpstr>PowerPoint-Präsentation</vt:lpstr>
      <vt:lpstr>Mehrdimensionale Arrays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Mehrdimensionale Arrays</vt:lpstr>
      <vt:lpstr>PowerPoint-Präsentation</vt:lpstr>
      <vt:lpstr>PowerPoint-Präsentation</vt:lpstr>
      <vt:lpstr>PowerPoint-Präsentation</vt:lpstr>
      <vt:lpstr>Mehrdimensionale Arrays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38</cp:revision>
  <dcterms:created xsi:type="dcterms:W3CDTF">2019-09-26T08:11:01Z</dcterms:created>
  <dcterms:modified xsi:type="dcterms:W3CDTF">2019-09-27T08:33:29Z</dcterms:modified>
</cp:coreProperties>
</file>