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83D1-09D8-4D77-9036-04B079860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AB1A6A-3BA0-4F93-8A0E-E3E00DF46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9621D-FED6-461C-8C86-CBE8059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54FFB-CDAF-4AC7-893A-DDA3BB06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EBA9C-CD78-4C53-8C4C-236EF065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6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73B92-8AFB-486D-8440-4E494E7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F3BA2-5C50-4F62-9194-A8E4C4CC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72ACFC-D07C-4B30-81FE-3787F57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23ADF-57C4-4491-A948-AEE659F0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CFEDF-106E-4BB9-82F7-A728B06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E7092-781E-4131-A7E8-DD07989AF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2C301-4847-4371-99E9-7CDD56D67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F3775-BC22-4118-BCA1-E9B0055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16B7A-0CDF-4C98-840A-5025CA17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C6897-7085-47B7-B777-7B11F6D7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3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564B7-B445-4E2B-AF23-1585F148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64B60-1FBE-4CBC-A7FF-C1609AA6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57E64-231F-42A3-A774-5365B90C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59C2C-279D-43EA-8ABD-83051456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51036-C232-404C-BE0F-ED9B477F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2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4D973-1B84-4712-8E47-3A60F1B0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67341-EE61-4A7B-BB74-E9588C76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98A28-883F-405E-B22C-55782A3F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C682B-3ADF-4378-B528-BFB0527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DEF96-12A5-4566-886D-9E9C658F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CCA6-36B7-4680-B645-2A2BAA40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3ED5D-AA84-4B01-89C6-9572B4FBF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A5FF7A-8D9E-4966-8051-2BF27EC66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800DA2-C4F8-4D91-86D7-6929EEDB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6A2BDC-FBAB-4C0E-BD50-E74F7E62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81CC7-F81D-413D-8B8E-1EE0ECC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E097-3537-4960-AF28-AB487DB2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D7E45-F36C-4115-AF14-1223DBD2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0CDB9-295A-439E-804E-D73CD32D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4F251D-09F6-4FF2-B9BE-4D725202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60EDBD-676E-48FA-A306-1861553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DFF501-EC00-4F77-8F77-D12E927D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8AB3F0-02D0-4AFC-AC0E-8BE8078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3A595D-3B8B-4A04-97C2-CD8C2130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45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BC9C-E2AE-45D1-B9F0-0AC1DC1E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32E6C4-E695-4846-94C2-F0C89469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93D531-632D-4261-831B-CA0D4474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BB233E-3228-4675-BECE-BCFC309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EAF3E2-59F7-4CF3-A7DE-6790F3D8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9AD69B-A053-458A-83F5-D866AD2C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AB75B-2FE7-4E43-A186-1535EF5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2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CFD2-1635-4BE9-A5B5-AC74BE50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E0F93-CB40-434F-BD49-901E0446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7B335-57F8-488C-8817-8F5C9191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6F5BB-F216-4802-AC2B-31611199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43AF4-BCA3-499E-A64A-FAB41933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36E75-7716-4EAE-8366-C8D55441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1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47705-4D46-4372-937F-8B58C8DF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CAE3B7-B285-49D5-BD95-5DD90E9F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68EE03-0EAC-476C-AB1D-549D7C11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26514-74F7-4A45-9E50-2AD603C6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B735CA-83CA-4ED1-8600-266CD015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53AB1B-6880-4656-A4C3-AC9A4E3F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79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B388C2-3CE9-4344-9B34-54A23F90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A1487-14A9-4CC8-ACBF-227CA97C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FC023-0C5D-4BA3-A44E-CB36064B0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FD82-A07D-4401-AB69-52128CE1FDCE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46B98-9192-4EFE-9DEA-B4C0EE3D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6EF4A-785F-4E61-83CA-6E04EAE1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CADA-3E78-4F32-9E96-F7E649F51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2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4894-1CB1-47C2-AB0E-3278D0B4C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  MATERIAL MAESTRIA </a:t>
            </a:r>
            <a:r>
              <a:rPr lang="es-ES" dirty="0" err="1"/>
              <a:t>CECCoS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63AAE-DEEA-4A76-9DB6-8C55C5E50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SET 16.19</a:t>
            </a:r>
          </a:p>
        </p:txBody>
      </p:sp>
    </p:spTree>
    <p:extLst>
      <p:ext uri="{BB962C8B-B14F-4D97-AF65-F5344CB8AC3E}">
        <p14:creationId xmlns:p14="http://schemas.microsoft.com/office/powerpoint/2010/main" val="243527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8D1A-AC72-4D2B-A00F-F4F5E5E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READING.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: Yin, Moira, and </a:t>
            </a:r>
            <a:r>
              <a:rPr lang="es-ES" dirty="0" err="1"/>
              <a:t>Fadil</a:t>
            </a:r>
            <a:r>
              <a:rPr lang="es-ES" dirty="0"/>
              <a:t>. </a:t>
            </a:r>
            <a:r>
              <a:rPr lang="es-ES" dirty="0" err="1"/>
              <a:t>Write</a:t>
            </a:r>
            <a:r>
              <a:rPr lang="es-ES" dirty="0"/>
              <a:t> T(true) </a:t>
            </a:r>
            <a:r>
              <a:rPr lang="es-ES" dirty="0" err="1"/>
              <a:t>or</a:t>
            </a:r>
            <a:r>
              <a:rPr lang="es-ES" dirty="0"/>
              <a:t> F(false)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92421-2A86-4D51-B171-12471CF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Moira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teacher</a:t>
            </a:r>
            <a:r>
              <a:rPr lang="es-ES" dirty="0"/>
              <a:t>		T</a:t>
            </a:r>
          </a:p>
          <a:p>
            <a:pPr marL="514350" indent="-514350">
              <a:buAutoNum type="arabicPeriod"/>
            </a:pPr>
            <a:r>
              <a:rPr lang="es-ES" dirty="0" err="1"/>
              <a:t>Fadil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student</a:t>
            </a:r>
            <a:r>
              <a:rPr lang="es-ES" dirty="0"/>
              <a:t>		……</a:t>
            </a:r>
          </a:p>
          <a:p>
            <a:pPr marL="514350" indent="-514350">
              <a:buAutoNum type="arabicPeriod"/>
            </a:pPr>
            <a:r>
              <a:rPr lang="es-ES" dirty="0"/>
              <a:t>Moira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twenty-eight</a:t>
            </a:r>
            <a:r>
              <a:rPr lang="es-ES" dirty="0"/>
              <a:t>		……</a:t>
            </a:r>
          </a:p>
          <a:p>
            <a:pPr marL="514350" indent="-514350">
              <a:buAutoNum type="arabicPeriod"/>
            </a:pPr>
            <a:r>
              <a:rPr lang="es-ES" dirty="0"/>
              <a:t>Yin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teacher</a:t>
            </a:r>
            <a:r>
              <a:rPr lang="es-ES" dirty="0"/>
              <a:t>			……</a:t>
            </a:r>
          </a:p>
          <a:p>
            <a:pPr marL="514350" indent="-514350">
              <a:buAutoNum type="arabicPeriod"/>
            </a:pPr>
            <a:r>
              <a:rPr lang="es-ES" dirty="0"/>
              <a:t>Yin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Asia			……</a:t>
            </a:r>
          </a:p>
          <a:p>
            <a:pPr marL="514350" indent="-514350">
              <a:buAutoNum type="arabicPeriod"/>
            </a:pPr>
            <a:r>
              <a:rPr lang="es-ES" dirty="0" err="1"/>
              <a:t>Fadil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nineteen</a:t>
            </a:r>
            <a:r>
              <a:rPr lang="es-ES" dirty="0"/>
              <a:t>		……</a:t>
            </a:r>
          </a:p>
          <a:p>
            <a:pPr marL="514350" indent="-514350">
              <a:buAutoNum type="arabicPeriod"/>
            </a:pPr>
            <a:r>
              <a:rPr lang="es-ES" dirty="0"/>
              <a:t>Yin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twenty-eight</a:t>
            </a:r>
            <a:r>
              <a:rPr lang="es-ES" dirty="0"/>
              <a:t>		……</a:t>
            </a:r>
          </a:p>
          <a:p>
            <a:pPr marL="514350" indent="-514350">
              <a:buAutoNum type="arabicPeriod"/>
            </a:pPr>
            <a:r>
              <a:rPr lang="es-ES" dirty="0"/>
              <a:t>Moira </a:t>
            </a:r>
            <a:r>
              <a:rPr lang="es-ES" dirty="0" err="1"/>
              <a:t>is</a:t>
            </a:r>
            <a:r>
              <a:rPr lang="es-ES" dirty="0"/>
              <a:t> British			……</a:t>
            </a:r>
          </a:p>
        </p:txBody>
      </p:sp>
    </p:spTree>
    <p:extLst>
      <p:ext uri="{BB962C8B-B14F-4D97-AF65-F5344CB8AC3E}">
        <p14:creationId xmlns:p14="http://schemas.microsoft.com/office/powerpoint/2010/main" val="31121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898BB3-2D17-4BD2-BB04-C6479D01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3821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7699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283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2110606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YIN</a:t>
                      </a:r>
                    </a:p>
                    <a:p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Yin. He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19 and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he`s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. Yin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chinese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He`s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Shanghai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East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China</a:t>
                      </a:r>
                    </a:p>
                  </a:txBody>
                  <a:tcPr>
                    <a:solidFill>
                      <a:srgbClr val="ECFB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MOIRA</a:t>
                      </a:r>
                    </a:p>
                    <a:p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Moira.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She`s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English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teacher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she`s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28. Moira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Irish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She`s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Galway, a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West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4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400" dirty="0" err="1">
                          <a:solidFill>
                            <a:schemeClr val="tx1"/>
                          </a:solidFill>
                        </a:rPr>
                        <a:t>Ireland</a:t>
                      </a:r>
                      <a:endParaRPr lang="es-E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CFB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FADIL</a:t>
                      </a:r>
                    </a:p>
                    <a:p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Fadil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He`s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Egyptian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He`s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Alexandria, and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important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north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Egypt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Fadil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25 and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he`s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receptionist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in a hotel.</a:t>
                      </a:r>
                    </a:p>
                  </a:txBody>
                  <a:tcPr>
                    <a:solidFill>
                      <a:srgbClr val="ECF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4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B0343-A4CA-40B5-AB8A-59DEEEFA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LISTENING: listen and complete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dialogs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E3505-6F45-4837-886C-1F3D891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825624"/>
            <a:ext cx="11043249" cy="5032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………………………..?</a:t>
            </a:r>
          </a:p>
          <a:p>
            <a:pPr marL="0" indent="0">
              <a:buNone/>
            </a:pPr>
            <a:r>
              <a:rPr lang="es-ES" dirty="0"/>
              <a:t>      No, </a:t>
            </a:r>
            <a:r>
              <a:rPr lang="es-ES" dirty="0" err="1"/>
              <a:t>I`m</a:t>
            </a:r>
            <a:r>
              <a:rPr lang="es-ES" dirty="0"/>
              <a:t> </a:t>
            </a:r>
            <a:r>
              <a:rPr lang="es-ES" dirty="0" err="1"/>
              <a:t>Polish</a:t>
            </a:r>
            <a:r>
              <a:rPr lang="es-ES" dirty="0"/>
              <a:t>. </a:t>
            </a:r>
            <a:r>
              <a:rPr lang="es-ES" dirty="0" err="1"/>
              <a:t>I`m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Krakow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 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Where</a:t>
            </a:r>
            <a:r>
              <a:rPr lang="es-ES" dirty="0"/>
              <a:t>……………………………….</a:t>
            </a:r>
            <a:r>
              <a:rPr lang="es-ES" dirty="0" err="1"/>
              <a:t>We`re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…………………</a:t>
            </a:r>
            <a:r>
              <a:rPr lang="es-ES" dirty="0" err="1"/>
              <a:t>We`re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holiday</a:t>
            </a:r>
            <a:r>
              <a:rPr lang="es-ES" dirty="0"/>
              <a:t> in </a:t>
            </a:r>
            <a:r>
              <a:rPr lang="es-ES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    </a:t>
            </a:r>
            <a:r>
              <a:rPr lang="es-ES" dirty="0" err="1"/>
              <a:t>Where`s</a:t>
            </a:r>
            <a:r>
              <a:rPr lang="es-ES" dirty="0"/>
              <a:t> he </a:t>
            </a:r>
            <a:r>
              <a:rPr lang="es-ES" dirty="0" err="1"/>
              <a:t>from</a:t>
            </a:r>
            <a:r>
              <a:rPr lang="es-ES" dirty="0"/>
              <a:t>? </a:t>
            </a:r>
            <a:r>
              <a:rPr lang="es-ES" dirty="0" err="1"/>
              <a:t>Is</a:t>
            </a:r>
            <a:r>
              <a:rPr lang="es-ES" dirty="0"/>
              <a:t> he……………………………?</a:t>
            </a:r>
          </a:p>
          <a:p>
            <a:pPr marL="0" indent="0">
              <a:buNone/>
            </a:pPr>
            <a:r>
              <a:rPr lang="es-ES" dirty="0"/>
              <a:t>      No, he </a:t>
            </a:r>
            <a:r>
              <a:rPr lang="es-ES" dirty="0" err="1"/>
              <a:t>isn`t</a:t>
            </a:r>
            <a:r>
              <a:rPr lang="es-ES" dirty="0"/>
              <a:t>. </a:t>
            </a:r>
            <a:r>
              <a:rPr lang="es-ES" dirty="0" err="1"/>
              <a:t>He`s</a:t>
            </a:r>
            <a:r>
              <a:rPr lang="es-ES" dirty="0"/>
              <a:t> ………………………….</a:t>
            </a:r>
            <a:r>
              <a:rPr lang="es-ES" dirty="0" err="1"/>
              <a:t>He`s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Cancun</a:t>
            </a:r>
            <a:r>
              <a:rPr lang="es-ES" dirty="0"/>
              <a:t>.</a:t>
            </a:r>
          </a:p>
          <a:p>
            <a:pPr marL="514350" indent="-514350">
              <a:buAutoNum type="arabicPeriod" startAt="4"/>
            </a:pPr>
            <a:r>
              <a:rPr lang="es-ES" dirty="0" err="1"/>
              <a:t>Mmmmmm</a:t>
            </a:r>
            <a:r>
              <a:rPr lang="es-ES" dirty="0"/>
              <a:t>, </a:t>
            </a:r>
            <a:r>
              <a:rPr lang="es-ES" dirty="0" err="1"/>
              <a:t>delicious</a:t>
            </a:r>
            <a:r>
              <a:rPr lang="es-ES" dirty="0"/>
              <a:t>.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…………………………………………?</a:t>
            </a:r>
          </a:p>
          <a:p>
            <a:pPr marL="0" indent="0">
              <a:buNone/>
            </a:pPr>
            <a:r>
              <a:rPr lang="es-ES" dirty="0"/>
              <a:t>      No,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isn`t</a:t>
            </a:r>
            <a:r>
              <a:rPr lang="es-ES" dirty="0"/>
              <a:t> . </a:t>
            </a:r>
            <a:r>
              <a:rPr lang="es-ES" dirty="0" err="1"/>
              <a:t>It`s</a:t>
            </a:r>
            <a:r>
              <a:rPr lang="es-ES" dirty="0"/>
              <a:t> ……………………………………….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set 16.19 LISTENING UNIT 1B for Martin">
            <a:hlinkClick r:id="" action="ppaction://media"/>
            <a:extLst>
              <a:ext uri="{FF2B5EF4-FFF2-40B4-BE49-F238E27FC236}">
                <a16:creationId xmlns:a16="http://schemas.microsoft.com/office/drawing/2014/main" id="{22A472FE-DD08-4E8F-9347-43FD546367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9000" y="72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8E52-0C8C-4A29-8DAF-D3FF8BC8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USEFUL WORDS AND PHRASES-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and </a:t>
            </a:r>
            <a:r>
              <a:rPr lang="es-ES" dirty="0" err="1"/>
              <a:t>phrases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F1639-4980-4BAA-A3F3-BCCD41C2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Flag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Language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Excuse me</a:t>
            </a:r>
          </a:p>
          <a:p>
            <a:pPr marL="0" indent="0">
              <a:buNone/>
            </a:pPr>
            <a:r>
              <a:rPr lang="es-ES" dirty="0" err="1"/>
              <a:t>I`m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….</a:t>
            </a:r>
          </a:p>
          <a:p>
            <a:pPr marL="0" indent="0">
              <a:buNone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I`m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sure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944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98B0-0E89-4A11-9FDC-B20E935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751DB-3B4B-42F0-8964-AA8E5A1A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9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84DB-C0FE-4673-86D5-848A262F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GRAMMAR. </a:t>
            </a:r>
            <a:r>
              <a:rPr lang="es-ES" dirty="0" err="1"/>
              <a:t>Verb</a:t>
            </a:r>
            <a:r>
              <a:rPr lang="es-ES" dirty="0"/>
              <a:t> BE (?) and (-). Complete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sentences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A2DD6-53A2-4D1E-A481-2DEC11B1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1. Lima </a:t>
            </a:r>
            <a:r>
              <a:rPr lang="es-ES" dirty="0" err="1"/>
              <a:t>is</a:t>
            </a:r>
            <a:r>
              <a:rPr lang="es-ES" dirty="0"/>
              <a:t> in </a:t>
            </a:r>
            <a:r>
              <a:rPr lang="es-ES" dirty="0" err="1"/>
              <a:t>Brazil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isn`t</a:t>
            </a:r>
            <a:r>
              <a:rPr lang="es-ES" dirty="0"/>
              <a:t> in </a:t>
            </a:r>
            <a:r>
              <a:rPr lang="es-ES" dirty="0" err="1"/>
              <a:t>Brazil</a:t>
            </a:r>
            <a:r>
              <a:rPr lang="es-ES" dirty="0"/>
              <a:t>, </a:t>
            </a:r>
            <a:r>
              <a:rPr lang="es-ES" dirty="0" err="1"/>
              <a:t>it`s</a:t>
            </a:r>
            <a:r>
              <a:rPr lang="es-ES" dirty="0"/>
              <a:t> in </a:t>
            </a:r>
            <a:r>
              <a:rPr lang="es-ES" dirty="0" err="1"/>
              <a:t>Peru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Shakira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Venezuelan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…………………………………………………………………………………………………………………………………..</a:t>
            </a:r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Bogota</a:t>
            </a:r>
            <a:r>
              <a:rPr lang="es-ES" dirty="0"/>
              <a:t> and La Paz are in </a:t>
            </a:r>
            <a:r>
              <a:rPr lang="es-ES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……………………………………………………………............................................................................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dirty="0" err="1"/>
              <a:t>We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summer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…………………………………………………………………………………………………………………………………….</a:t>
            </a:r>
          </a:p>
          <a:p>
            <a:pPr marL="0" indent="0">
              <a:buNone/>
            </a:pPr>
            <a:r>
              <a:rPr lang="es-ES" dirty="0"/>
              <a:t>5. Pisco Sour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Ecuador</a:t>
            </a:r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……………………………………………………………………………………………………………………………………..</a:t>
            </a:r>
          </a:p>
          <a:p>
            <a:pPr marL="0" indent="0">
              <a:buNone/>
            </a:pPr>
            <a:r>
              <a:rPr lang="es-ES" dirty="0"/>
              <a:t>6. </a:t>
            </a:r>
            <a:r>
              <a:rPr lang="es-ES" dirty="0" err="1"/>
              <a:t>You`re</a:t>
            </a:r>
            <a:r>
              <a:rPr lang="es-ES" dirty="0"/>
              <a:t> </a:t>
            </a:r>
            <a:r>
              <a:rPr lang="es-ES" dirty="0" err="1"/>
              <a:t>Chilean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……………………………………………………………………………………………………………………………..………..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5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4C19F-B55D-498A-ACFF-57B659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s-ES" dirty="0"/>
              <a:t>b.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55C89-BD3C-4F39-9EEF-DBF4416D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7528"/>
            <a:ext cx="10744200" cy="549534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s-ES" dirty="0" err="1"/>
              <a:t>your</a:t>
            </a:r>
            <a:r>
              <a:rPr lang="es-ES" dirty="0"/>
              <a:t>/ `s / </a:t>
            </a:r>
            <a:r>
              <a:rPr lang="es-ES" dirty="0" err="1"/>
              <a:t>name</a:t>
            </a:r>
            <a:r>
              <a:rPr lang="es-ES" dirty="0"/>
              <a:t> / </a:t>
            </a:r>
            <a:r>
              <a:rPr lang="es-ES" dirty="0" err="1"/>
              <a:t>what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………………………………………………………………………………………………………</a:t>
            </a: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she</a:t>
            </a:r>
            <a:r>
              <a:rPr lang="es-ES" dirty="0"/>
              <a:t> /</a:t>
            </a:r>
            <a:r>
              <a:rPr lang="es-ES" dirty="0" err="1"/>
              <a:t>Where</a:t>
            </a:r>
            <a:r>
              <a:rPr lang="es-ES" dirty="0"/>
              <a:t>/ </a:t>
            </a:r>
            <a:r>
              <a:rPr lang="es-ES" dirty="0" err="1"/>
              <a:t>is</a:t>
            </a:r>
            <a:r>
              <a:rPr lang="es-ES" dirty="0"/>
              <a:t> / </a:t>
            </a:r>
            <a:r>
              <a:rPr lang="es-ES" dirty="0" err="1"/>
              <a:t>from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……………………………………………………………………………………………………….</a:t>
            </a:r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America</a:t>
            </a:r>
            <a:r>
              <a:rPr lang="es-ES" dirty="0"/>
              <a:t> / </a:t>
            </a:r>
            <a:r>
              <a:rPr lang="es-ES" dirty="0" err="1"/>
              <a:t>from</a:t>
            </a:r>
            <a:r>
              <a:rPr lang="es-ES" dirty="0"/>
              <a:t>/ </a:t>
            </a:r>
            <a:r>
              <a:rPr lang="es-ES" dirty="0" err="1"/>
              <a:t>they</a:t>
            </a:r>
            <a:r>
              <a:rPr lang="es-ES" dirty="0"/>
              <a:t> / South/ Are</a:t>
            </a:r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……………………………………………………………………………………………………….</a:t>
            </a:r>
          </a:p>
          <a:p>
            <a:pPr marL="0" indent="0">
              <a:buNone/>
            </a:pPr>
            <a:r>
              <a:rPr lang="es-ES" dirty="0"/>
              <a:t>4. Five /</a:t>
            </a:r>
            <a:r>
              <a:rPr lang="es-ES" dirty="0" err="1"/>
              <a:t>room</a:t>
            </a:r>
            <a:r>
              <a:rPr lang="es-ES" dirty="0"/>
              <a:t>/ </a:t>
            </a:r>
            <a:r>
              <a:rPr lang="es-ES" dirty="0" err="1"/>
              <a:t>we</a:t>
            </a:r>
            <a:r>
              <a:rPr lang="es-ES" dirty="0"/>
              <a:t>/ in / Are</a:t>
            </a:r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…………………………………………………………………………………………………………………</a:t>
            </a:r>
          </a:p>
          <a:p>
            <a:pPr marL="0" indent="0">
              <a:buNone/>
            </a:pPr>
            <a:r>
              <a:rPr lang="es-ES" dirty="0"/>
              <a:t>5. </a:t>
            </a:r>
            <a:r>
              <a:rPr lang="es-ES" dirty="0" err="1"/>
              <a:t>holiday</a:t>
            </a:r>
            <a:r>
              <a:rPr lang="es-ES" dirty="0"/>
              <a:t>/ </a:t>
            </a:r>
            <a:r>
              <a:rPr lang="es-ES" dirty="0" err="1"/>
              <a:t>you</a:t>
            </a:r>
            <a:r>
              <a:rPr lang="es-ES" dirty="0"/>
              <a:t>/ Are/ ……………………………………………………………………………………………………………</a:t>
            </a:r>
          </a:p>
          <a:p>
            <a:pPr marL="0" indent="0">
              <a:buNone/>
            </a:pPr>
            <a:r>
              <a:rPr lang="es-ES" dirty="0"/>
              <a:t>6. </a:t>
            </a:r>
            <a:r>
              <a:rPr lang="es-ES" dirty="0" err="1"/>
              <a:t>from</a:t>
            </a:r>
            <a:r>
              <a:rPr lang="es-ES" dirty="0"/>
              <a:t>/ he/ </a:t>
            </a:r>
            <a:r>
              <a:rPr lang="es-ES" dirty="0" err="1"/>
              <a:t>Poland</a:t>
            </a:r>
            <a:r>
              <a:rPr lang="es-ES" dirty="0"/>
              <a:t> /</a:t>
            </a:r>
            <a:r>
              <a:rPr lang="es-ES" dirty="0" err="1"/>
              <a:t>Is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  ………………………………………………………………………………………………………...</a:t>
            </a:r>
          </a:p>
        </p:txBody>
      </p:sp>
    </p:spTree>
    <p:extLst>
      <p:ext uri="{BB962C8B-B14F-4D97-AF65-F5344CB8AC3E}">
        <p14:creationId xmlns:p14="http://schemas.microsoft.com/office/powerpoint/2010/main" val="36027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2B5C-8170-478F-A1EB-8394F8FC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Match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answers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in </a:t>
            </a:r>
            <a:r>
              <a:rPr lang="es-E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74C29-18D0-43F4-B1CA-A52CADE9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s-ES" dirty="0"/>
              <a:t>Yes, he </a:t>
            </a:r>
            <a:r>
              <a:rPr lang="es-ES" dirty="0" err="1"/>
              <a:t>is</a:t>
            </a:r>
            <a:endParaRPr lang="es-ES" dirty="0"/>
          </a:p>
          <a:p>
            <a:pPr marL="514350" indent="-514350">
              <a:buAutoNum type="alphaLcPeriod"/>
            </a:pPr>
            <a:r>
              <a:rPr lang="es-ES" dirty="0"/>
              <a:t>No, </a:t>
            </a:r>
            <a:r>
              <a:rPr lang="es-ES" dirty="0" err="1"/>
              <a:t>I`m</a:t>
            </a:r>
            <a:r>
              <a:rPr lang="es-ES" dirty="0"/>
              <a:t> </a:t>
            </a:r>
            <a:r>
              <a:rPr lang="es-ES" dirty="0" err="1"/>
              <a:t>not</a:t>
            </a:r>
            <a:endParaRPr lang="es-ES" dirty="0"/>
          </a:p>
          <a:p>
            <a:pPr marL="514350" indent="-514350">
              <a:buAutoNum type="alphaLcPeriod"/>
            </a:pPr>
            <a:r>
              <a:rPr lang="es-ES" dirty="0" err="1"/>
              <a:t>She`s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Italy</a:t>
            </a:r>
            <a:endParaRPr lang="es-ES" dirty="0"/>
          </a:p>
          <a:p>
            <a:pPr marL="514350" indent="-514350">
              <a:buAutoNum type="alphaLcPeriod"/>
            </a:pPr>
            <a:r>
              <a:rPr lang="es-ES" dirty="0"/>
              <a:t>No,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aren`t</a:t>
            </a:r>
            <a:r>
              <a:rPr lang="es-ES" dirty="0"/>
              <a:t> </a:t>
            </a:r>
          </a:p>
          <a:p>
            <a:pPr marL="514350" indent="-514350">
              <a:buAutoNum type="alphaLcPeriod"/>
            </a:pPr>
            <a:r>
              <a:rPr lang="es-ES" dirty="0"/>
              <a:t>Yes, </a:t>
            </a:r>
            <a:r>
              <a:rPr lang="es-ES" dirty="0" err="1"/>
              <a:t>they</a:t>
            </a:r>
            <a:r>
              <a:rPr lang="es-ES" dirty="0"/>
              <a:t> are</a:t>
            </a:r>
          </a:p>
          <a:p>
            <a:pPr marL="514350" indent="-514350">
              <a:buAutoNum type="alphaLcPeriod"/>
            </a:pPr>
            <a:r>
              <a:rPr lang="es-E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7838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91BE5-534D-4E2B-A8CB-C48AFC4B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2. VOCABULARY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, numbers21-100</a:t>
            </a:r>
            <a:br>
              <a:rPr lang="es-ES" dirty="0"/>
            </a:br>
            <a:r>
              <a:rPr lang="es-ES" dirty="0"/>
              <a:t>a. Complete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country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nationality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44AE4-BD1B-4B1C-92BF-5852912D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825624"/>
            <a:ext cx="11471564" cy="46305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s-ES" dirty="0"/>
              <a:t>Olenka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Russia</a:t>
            </a:r>
            <a:r>
              <a:rPr lang="es-ES" dirty="0"/>
              <a:t>. </a:t>
            </a:r>
            <a:r>
              <a:rPr lang="es-ES" dirty="0" err="1"/>
              <a:t>She`s</a:t>
            </a:r>
            <a:r>
              <a:rPr lang="es-ES" dirty="0"/>
              <a:t> ……………………..</a:t>
            </a:r>
          </a:p>
          <a:p>
            <a:pPr marL="514350" indent="-514350">
              <a:buAutoNum type="arabicPeriod"/>
            </a:pPr>
            <a:r>
              <a:rPr lang="es-ES" dirty="0" err="1"/>
              <a:t>Sommerland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German. </a:t>
            </a:r>
            <a:r>
              <a:rPr lang="es-ES" dirty="0" err="1"/>
              <a:t>It`s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…………………</a:t>
            </a:r>
          </a:p>
          <a:p>
            <a:pPr marL="514350" indent="-514350">
              <a:buAutoNum type="arabicPeriod"/>
            </a:pPr>
            <a:r>
              <a:rPr lang="es-ES" dirty="0" err="1"/>
              <a:t>Aki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Japan</a:t>
            </a:r>
            <a:r>
              <a:rPr lang="es-ES" dirty="0"/>
              <a:t>. </a:t>
            </a:r>
            <a:r>
              <a:rPr lang="es-ES" dirty="0" err="1"/>
              <a:t>He`s</a:t>
            </a:r>
            <a:r>
              <a:rPr lang="es-ES" dirty="0"/>
              <a:t> ………………………………</a:t>
            </a:r>
          </a:p>
          <a:p>
            <a:pPr marL="514350" indent="-514350">
              <a:buAutoNum type="arabicPeriod"/>
            </a:pPr>
            <a:r>
              <a:rPr lang="es-ES" dirty="0" err="1"/>
              <a:t>My</a:t>
            </a:r>
            <a:r>
              <a:rPr lang="es-ES" dirty="0"/>
              <a:t> Friends are </a:t>
            </a:r>
            <a:r>
              <a:rPr lang="es-ES" dirty="0" err="1"/>
              <a:t>Hungarian</a:t>
            </a:r>
            <a:r>
              <a:rPr lang="es-ES" dirty="0"/>
              <a:t>. </a:t>
            </a:r>
            <a:r>
              <a:rPr lang="es-ES" dirty="0" err="1"/>
              <a:t>They`e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……………………</a:t>
            </a:r>
          </a:p>
          <a:p>
            <a:pPr marL="514350" indent="-514350">
              <a:buAutoNum type="arabicPeriod"/>
            </a:pPr>
            <a:r>
              <a:rPr lang="es-ES" dirty="0" err="1"/>
              <a:t>Maria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Mexico</a:t>
            </a:r>
            <a:r>
              <a:rPr lang="es-ES" dirty="0"/>
              <a:t>. </a:t>
            </a:r>
            <a:r>
              <a:rPr lang="es-ES" dirty="0" err="1"/>
              <a:t>She`s</a:t>
            </a:r>
            <a:r>
              <a:rPr lang="es-ES" dirty="0"/>
              <a:t> ………………………..</a:t>
            </a:r>
          </a:p>
          <a:p>
            <a:pPr marL="514350" indent="-514350">
              <a:buAutoNum type="arabicPeriod"/>
            </a:pPr>
            <a:r>
              <a:rPr lang="es-ES" dirty="0"/>
              <a:t>Fiat cars are </a:t>
            </a:r>
            <a:r>
              <a:rPr lang="es-ES" dirty="0" err="1"/>
              <a:t>Italian</a:t>
            </a:r>
            <a:r>
              <a:rPr lang="es-ES" dirty="0"/>
              <a:t>. </a:t>
            </a:r>
            <a:r>
              <a:rPr lang="es-ES" dirty="0" err="1"/>
              <a:t>They`re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…………………………..</a:t>
            </a:r>
          </a:p>
          <a:p>
            <a:pPr marL="514350" indent="-514350">
              <a:buAutoNum type="arabicPeriod"/>
            </a:pPr>
            <a:r>
              <a:rPr lang="es-ES" dirty="0"/>
              <a:t>Paella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Spain</a:t>
            </a:r>
            <a:r>
              <a:rPr lang="es-ES" dirty="0"/>
              <a:t>. </a:t>
            </a:r>
            <a:r>
              <a:rPr lang="es-ES" dirty="0" err="1"/>
              <a:t>It`s</a:t>
            </a:r>
            <a:r>
              <a:rPr lang="es-ES" dirty="0"/>
              <a:t> …………………………….</a:t>
            </a:r>
          </a:p>
          <a:p>
            <a:pPr marL="514350" indent="-514350">
              <a:buAutoNum type="arabicPeriod"/>
            </a:pPr>
            <a:r>
              <a:rPr lang="es-ES" dirty="0" err="1"/>
              <a:t>We`re</a:t>
            </a:r>
            <a:r>
              <a:rPr lang="es-ES" dirty="0"/>
              <a:t> </a:t>
            </a:r>
            <a:r>
              <a:rPr lang="es-ES" dirty="0" err="1"/>
              <a:t>Egyptian</a:t>
            </a:r>
            <a:r>
              <a:rPr lang="es-ES" dirty="0"/>
              <a:t>. </a:t>
            </a:r>
            <a:r>
              <a:rPr lang="es-ES" dirty="0" err="1"/>
              <a:t>We`re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………………………………</a:t>
            </a:r>
          </a:p>
          <a:p>
            <a:pPr marL="514350" indent="-514350">
              <a:buAutoNum type="arabicPeriod"/>
            </a:pPr>
            <a:r>
              <a:rPr lang="es-ES" dirty="0" err="1"/>
              <a:t>She`s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United</a:t>
            </a:r>
            <a:r>
              <a:rPr lang="es-ES" dirty="0"/>
              <a:t> </a:t>
            </a:r>
            <a:r>
              <a:rPr lang="es-ES" dirty="0" err="1"/>
              <a:t>States</a:t>
            </a:r>
            <a:r>
              <a:rPr lang="es-ES" dirty="0"/>
              <a:t>. </a:t>
            </a:r>
            <a:r>
              <a:rPr lang="es-ES" dirty="0" err="1"/>
              <a:t>She`s</a:t>
            </a:r>
            <a:r>
              <a:rPr lang="es-ES" dirty="0"/>
              <a:t> …………………………..</a:t>
            </a:r>
          </a:p>
          <a:p>
            <a:pPr marL="514350" indent="-514350">
              <a:buAutoNum type="arabicPeriod"/>
            </a:pPr>
            <a:r>
              <a:rPr lang="es-ES" dirty="0" err="1"/>
              <a:t>They`re</a:t>
            </a:r>
            <a:r>
              <a:rPr lang="es-ES" dirty="0"/>
              <a:t> </a:t>
            </a:r>
            <a:r>
              <a:rPr lang="es-ES" dirty="0" err="1"/>
              <a:t>Brazilian</a:t>
            </a:r>
            <a:r>
              <a:rPr lang="es-ES" dirty="0"/>
              <a:t>. </a:t>
            </a:r>
            <a:r>
              <a:rPr lang="es-ES" dirty="0" err="1"/>
              <a:t>They`re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……………………………………………………..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67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FF57-E275-43AC-896D-B24092E3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Complete </a:t>
            </a:r>
            <a:r>
              <a:rPr lang="es-ES" dirty="0" err="1"/>
              <a:t>the</a:t>
            </a:r>
            <a:r>
              <a:rPr lang="es-ES" dirty="0"/>
              <a:t> dialogues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continent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0CC5A-BE18-4521-B20F-AD9347A1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Spain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It`s</a:t>
            </a:r>
            <a:r>
              <a:rPr lang="es-ES" dirty="0"/>
              <a:t> in………………………..</a:t>
            </a: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Where`s</a:t>
            </a:r>
            <a:r>
              <a:rPr lang="es-ES" dirty="0"/>
              <a:t> </a:t>
            </a:r>
            <a:r>
              <a:rPr lang="es-ES" dirty="0" err="1"/>
              <a:t>Japan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It`s</a:t>
            </a:r>
            <a:r>
              <a:rPr lang="es-ES" dirty="0"/>
              <a:t> in…………………………………</a:t>
            </a:r>
          </a:p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Where`s</a:t>
            </a:r>
            <a:r>
              <a:rPr lang="es-ES" dirty="0"/>
              <a:t> </a:t>
            </a:r>
            <a:r>
              <a:rPr lang="es-ES" dirty="0" err="1"/>
              <a:t>Brazil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dirty="0" err="1"/>
              <a:t>It`s</a:t>
            </a:r>
            <a:r>
              <a:rPr lang="es-ES" dirty="0"/>
              <a:t> in …………………………………………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dirty="0" err="1"/>
              <a:t>Where`s</a:t>
            </a:r>
            <a:r>
              <a:rPr lang="es-ES" dirty="0"/>
              <a:t> </a:t>
            </a:r>
            <a:r>
              <a:rPr lang="es-ES" dirty="0" err="1"/>
              <a:t>Canada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in………………………………………….</a:t>
            </a:r>
          </a:p>
          <a:p>
            <a:pPr marL="0" indent="0">
              <a:buNone/>
            </a:pPr>
            <a:r>
              <a:rPr lang="es-ES" dirty="0"/>
              <a:t>5. </a:t>
            </a:r>
            <a:r>
              <a:rPr lang="es-ES" dirty="0" err="1"/>
              <a:t>Where`s</a:t>
            </a:r>
            <a:r>
              <a:rPr lang="es-ES" dirty="0"/>
              <a:t> </a:t>
            </a:r>
            <a:r>
              <a:rPr lang="es-ES" dirty="0" err="1"/>
              <a:t>Egypt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It`s</a:t>
            </a:r>
            <a:r>
              <a:rPr lang="es-ES" dirty="0"/>
              <a:t> in…………………………………………..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4115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A46F3-26C7-4379-BB0E-929F1203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in </a:t>
            </a:r>
            <a:r>
              <a:rPr lang="es-ES" dirty="0" err="1"/>
              <a:t>words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51F0B-4D44-4E42-8589-B7CF244A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s-ES" dirty="0"/>
              <a:t>27</a:t>
            </a:r>
          </a:p>
          <a:p>
            <a:pPr marL="514350" indent="-514350">
              <a:buAutoNum type="arabicPeriod"/>
            </a:pPr>
            <a:r>
              <a:rPr lang="es-ES" dirty="0"/>
              <a:t>33</a:t>
            </a:r>
          </a:p>
          <a:p>
            <a:pPr marL="514350" indent="-514350">
              <a:buAutoNum type="arabicPeriod"/>
            </a:pPr>
            <a:r>
              <a:rPr lang="es-ES" dirty="0"/>
              <a:t>40</a:t>
            </a:r>
          </a:p>
          <a:p>
            <a:pPr marL="514350" indent="-514350">
              <a:buAutoNum type="arabicPeriod"/>
            </a:pPr>
            <a:r>
              <a:rPr lang="es-ES" dirty="0"/>
              <a:t>48</a:t>
            </a:r>
          </a:p>
          <a:p>
            <a:pPr marL="514350" indent="-514350">
              <a:buAutoNum type="arabicPeriod"/>
            </a:pPr>
            <a:r>
              <a:rPr lang="es-ES" dirty="0"/>
              <a:t>56</a:t>
            </a:r>
          </a:p>
          <a:p>
            <a:pPr marL="514350" indent="-514350">
              <a:buAutoNum type="arabicPeriod"/>
            </a:pPr>
            <a:r>
              <a:rPr lang="es-ES" dirty="0"/>
              <a:t>62</a:t>
            </a:r>
          </a:p>
          <a:p>
            <a:pPr marL="514350" indent="-514350">
              <a:buAutoNum type="arabicPeriod"/>
            </a:pPr>
            <a:r>
              <a:rPr lang="es-ES" dirty="0"/>
              <a:t>74</a:t>
            </a:r>
          </a:p>
          <a:p>
            <a:pPr marL="514350" indent="-514350">
              <a:buAutoNum type="arabicPeriod"/>
            </a:pPr>
            <a:r>
              <a:rPr lang="es-ES" dirty="0"/>
              <a:t>85</a:t>
            </a:r>
          </a:p>
          <a:p>
            <a:pPr marL="514350" indent="-514350">
              <a:buAutoNum type="arabicPeriod"/>
            </a:pPr>
            <a:r>
              <a:rPr lang="es-ES" dirty="0"/>
              <a:t>99</a:t>
            </a:r>
          </a:p>
          <a:p>
            <a:pPr marL="514350" indent="-514350">
              <a:buAutoNum type="arabicPeriod"/>
            </a:pPr>
            <a:r>
              <a:rPr lang="es-E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8935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D274-84FF-4D1F-83A4-2DC15448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365125"/>
            <a:ext cx="11748654" cy="1325563"/>
          </a:xfrm>
        </p:spPr>
        <p:txBody>
          <a:bodyPr/>
          <a:lstStyle/>
          <a:p>
            <a:r>
              <a:rPr lang="es-ES" dirty="0"/>
              <a:t>3. PRONUNCIATION        /ə/      /</a:t>
            </a:r>
            <a:r>
              <a:rPr lang="es-ES" dirty="0" err="1"/>
              <a:t>tʃ</a:t>
            </a:r>
            <a:r>
              <a:rPr lang="es-ES" dirty="0"/>
              <a:t>/        /ʃ/       /</a:t>
            </a:r>
            <a:r>
              <a:rPr lang="es-ES" dirty="0" err="1"/>
              <a:t>dʒ</a:t>
            </a:r>
            <a:r>
              <a:rPr lang="es-ES" dirty="0"/>
              <a:t>/</a:t>
            </a:r>
            <a:br>
              <a:rPr lang="es-ES" dirty="0"/>
            </a:br>
            <a:r>
              <a:rPr lang="es-ES" dirty="0" err="1"/>
              <a:t>Circle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syllable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/ə/ in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12037-16D1-4FA8-8140-3D22E7BC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err="1"/>
              <a:t>Africa</a:t>
            </a:r>
            <a:endParaRPr lang="es-ES" dirty="0"/>
          </a:p>
          <a:p>
            <a:pPr marL="514350" indent="-514350">
              <a:buAutoNum type="arabicPeriod"/>
            </a:pPr>
            <a:r>
              <a:rPr lang="es-ES" dirty="0"/>
              <a:t>China</a:t>
            </a:r>
          </a:p>
          <a:p>
            <a:pPr marL="514350" indent="-514350">
              <a:buAutoNum type="arabicPeriod"/>
            </a:pPr>
            <a:r>
              <a:rPr lang="es-ES" dirty="0" err="1"/>
              <a:t>Germany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dirty="0" err="1"/>
              <a:t>Ireland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5. </a:t>
            </a:r>
            <a:r>
              <a:rPr lang="es-ES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6. </a:t>
            </a:r>
            <a:r>
              <a:rPr lang="es-ES" dirty="0" err="1"/>
              <a:t>Poland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7. </a:t>
            </a:r>
            <a:r>
              <a:rPr lang="es-ES" dirty="0" err="1"/>
              <a:t>Italy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8. </a:t>
            </a:r>
            <a:r>
              <a:rPr lang="es-ES" dirty="0" err="1"/>
              <a:t>Japan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8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DB00-9AD4-4868-933C-90279AE4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9817"/>
          </a:xfrm>
        </p:spPr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Circle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sound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B58FAF3-75E5-42B5-8ED3-F0701F04C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942501"/>
              </p:ext>
            </p:extLst>
          </p:nvPr>
        </p:nvGraphicFramePr>
        <p:xfrm>
          <a:off x="782782" y="969817"/>
          <a:ext cx="10515600" cy="532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964">
                  <a:extLst>
                    <a:ext uri="{9D8B030D-6E8A-4147-A177-3AD203B41FA5}">
                      <a16:colId xmlns:a16="http://schemas.microsoft.com/office/drawing/2014/main" val="1170357515"/>
                    </a:ext>
                  </a:extLst>
                </a:gridCol>
                <a:gridCol w="8416636">
                  <a:extLst>
                    <a:ext uri="{9D8B030D-6E8A-4147-A177-3AD203B41FA5}">
                      <a16:colId xmlns:a16="http://schemas.microsoft.com/office/drawing/2014/main" val="337765807"/>
                    </a:ext>
                  </a:extLst>
                </a:gridCol>
              </a:tblGrid>
              <a:tr h="2011607">
                <a:tc>
                  <a:txBody>
                    <a:bodyPr/>
                    <a:lstStyle/>
                    <a:p>
                      <a:r>
                        <a:rPr lang="es-ES" dirty="0"/>
                        <a:t>     </a:t>
                      </a:r>
                    </a:p>
                    <a:p>
                      <a:r>
                        <a:rPr lang="es-ES" dirty="0"/>
                        <a:t>   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/ʃ/ 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Polish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s-ES" sz="4000" dirty="0" err="1">
                          <a:solidFill>
                            <a:schemeClr val="tx1"/>
                          </a:solidFill>
                        </a:rPr>
                        <a:t>Edyptian</a:t>
                      </a:r>
                      <a:r>
                        <a:rPr lang="es-ES" sz="4000" dirty="0">
                          <a:solidFill>
                            <a:schemeClr val="tx1"/>
                          </a:solidFill>
                        </a:rPr>
                        <a:t>     Swiss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73640"/>
                  </a:ext>
                </a:extLst>
              </a:tr>
              <a:tr h="1678918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sz="4000" dirty="0"/>
                        <a:t>/</a:t>
                      </a:r>
                      <a:r>
                        <a:rPr lang="es-ES" sz="4000" dirty="0" err="1"/>
                        <a:t>tʃ</a:t>
                      </a:r>
                      <a:r>
                        <a:rPr lang="es-ES" sz="4000" dirty="0"/>
                        <a:t>/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sz="4000" dirty="0" err="1"/>
                        <a:t>Czech</a:t>
                      </a:r>
                      <a:r>
                        <a:rPr lang="es-ES" sz="4000" dirty="0"/>
                        <a:t>          English        French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09665"/>
                  </a:ext>
                </a:extLst>
              </a:tr>
              <a:tr h="1636940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sz="4000" dirty="0"/>
                        <a:t>/</a:t>
                      </a:r>
                      <a:r>
                        <a:rPr lang="es-ES" sz="4000" dirty="0" err="1"/>
                        <a:t>dʒ</a:t>
                      </a:r>
                      <a:r>
                        <a:rPr lang="es-ES" sz="4000" dirty="0"/>
                        <a:t>/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sz="4000" dirty="0" err="1"/>
                        <a:t>Spanish</a:t>
                      </a:r>
                      <a:r>
                        <a:rPr lang="es-ES" sz="4000" dirty="0"/>
                        <a:t>       </a:t>
                      </a:r>
                      <a:r>
                        <a:rPr lang="es-ES" sz="4000" dirty="0" err="1"/>
                        <a:t>Japanese</a:t>
                      </a:r>
                      <a:r>
                        <a:rPr lang="es-ES" sz="4000" dirty="0"/>
                        <a:t>     </a:t>
                      </a:r>
                      <a:r>
                        <a:rPr lang="es-ES" sz="4000" dirty="0" err="1"/>
                        <a:t>Argentinian</a:t>
                      </a:r>
                      <a:endParaRPr lang="es-ES" sz="4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7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698</Words>
  <Application>Microsoft Office PowerPoint</Application>
  <PresentationFormat>Panorámica</PresentationFormat>
  <Paragraphs>123</Paragraphs>
  <Slides>14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   MATERIAL MAESTRIA CECCoS</vt:lpstr>
      <vt:lpstr>1. GRAMMAR. Verb BE (?) and (-). Complete the sentences</vt:lpstr>
      <vt:lpstr>b. Order the words to make questions</vt:lpstr>
      <vt:lpstr>c. Match these answers to the questions in b</vt:lpstr>
      <vt:lpstr> 2. VOCABULARY The world, numbers21-100 a. Complete the sentences with a country or a nationality </vt:lpstr>
      <vt:lpstr>b. Complete the dialogues with a continent</vt:lpstr>
      <vt:lpstr>c. Write the numbers in words</vt:lpstr>
      <vt:lpstr>3. PRONUNCIATION        /ə/      /tʃ/        /ʃ/       /dʒ/ Circle the syllable with /ə/ in these words</vt:lpstr>
      <vt:lpstr>b. Circle the word with a different sound</vt:lpstr>
      <vt:lpstr>4. READING. Read about three people: Yin, Moira, and Fadil. Write T(true) or F(false)</vt:lpstr>
      <vt:lpstr>Presentación de PowerPoint</vt:lpstr>
      <vt:lpstr>LISTENING: listen and complete the dialogs</vt:lpstr>
      <vt:lpstr>USEFUL WORDS AND PHRASES- learn these words and phrases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MAESTRIA CECCoS</dc:title>
  <dc:creator>yolanda</dc:creator>
  <cp:lastModifiedBy>yolanda</cp:lastModifiedBy>
  <cp:revision>14</cp:revision>
  <dcterms:created xsi:type="dcterms:W3CDTF">2019-09-16T22:38:31Z</dcterms:created>
  <dcterms:modified xsi:type="dcterms:W3CDTF">2019-09-17T00:17:00Z</dcterms:modified>
</cp:coreProperties>
</file>