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howGuides="1">
      <p:cViewPr varScale="1">
        <p:scale>
          <a:sx n="81" d="100"/>
          <a:sy n="81" d="100"/>
        </p:scale>
        <p:origin x="120" y="7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D1731-5E34-417A-BC5B-E540776E113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6E3CD7A9-0A02-4759-AE68-35CBA39222DD}">
      <dgm:prSet phldrT="[Texto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s-VE" dirty="0" smtClean="0"/>
            <a:t>Modo</a:t>
          </a:r>
          <a:endParaRPr lang="es-VE" dirty="0"/>
        </a:p>
      </dgm:t>
    </dgm:pt>
    <dgm:pt modelId="{4A7D50C4-E622-4DAF-8DCC-B82FEC3D8BF7}" type="parTrans" cxnId="{BC38C47A-E972-44EF-B93F-CFDE3322E055}">
      <dgm:prSet/>
      <dgm:spPr/>
      <dgm:t>
        <a:bodyPr/>
        <a:lstStyle/>
        <a:p>
          <a:endParaRPr lang="es-VE"/>
        </a:p>
      </dgm:t>
    </dgm:pt>
    <dgm:pt modelId="{DADAE493-35C5-4656-A3EF-AC469663E39A}" type="sibTrans" cxnId="{BC38C47A-E972-44EF-B93F-CFDE3322E055}">
      <dgm:prSet/>
      <dgm:spPr/>
      <dgm:t>
        <a:bodyPr/>
        <a:lstStyle/>
        <a:p>
          <a:endParaRPr lang="es-VE"/>
        </a:p>
      </dgm:t>
    </dgm:pt>
    <dgm:pt modelId="{13840735-0504-4562-8DB8-9031DFD13BC1}">
      <dgm:prSet phldrT="[Texto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VE" dirty="0" smtClean="0"/>
            <a:t>Multimodo</a:t>
          </a:r>
          <a:endParaRPr lang="es-VE" dirty="0"/>
        </a:p>
      </dgm:t>
    </dgm:pt>
    <dgm:pt modelId="{96234710-8A75-405E-A6BF-FC2E85B4ED59}" type="parTrans" cxnId="{B1A418FD-B525-4BC4-B020-EFED70672117}">
      <dgm:prSet/>
      <dgm:spPr/>
      <dgm:t>
        <a:bodyPr/>
        <a:lstStyle/>
        <a:p>
          <a:endParaRPr lang="es-VE"/>
        </a:p>
      </dgm:t>
    </dgm:pt>
    <dgm:pt modelId="{B6CD9550-385D-4B5D-ADB3-52952A48C170}" type="sibTrans" cxnId="{B1A418FD-B525-4BC4-B020-EFED70672117}">
      <dgm:prSet/>
      <dgm:spPr/>
      <dgm:t>
        <a:bodyPr/>
        <a:lstStyle/>
        <a:p>
          <a:endParaRPr lang="es-VE"/>
        </a:p>
      </dgm:t>
    </dgm:pt>
    <dgm:pt modelId="{CAEB12DD-0D50-4740-80CA-278AFB843F2F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VE" dirty="0" smtClean="0"/>
            <a:t>Índice Escalonado</a:t>
          </a:r>
          <a:endParaRPr lang="es-VE" dirty="0"/>
        </a:p>
      </dgm:t>
    </dgm:pt>
    <dgm:pt modelId="{604D5081-F7B3-490A-B6B7-FCFBC5E66D98}" type="parTrans" cxnId="{A2296A69-5676-4FA9-8E1B-277EB22DC551}">
      <dgm:prSet/>
      <dgm:spPr/>
      <dgm:t>
        <a:bodyPr/>
        <a:lstStyle/>
        <a:p>
          <a:endParaRPr lang="es-VE"/>
        </a:p>
      </dgm:t>
    </dgm:pt>
    <dgm:pt modelId="{A5F46267-2B74-446F-AA27-B8F8D52BD192}" type="sibTrans" cxnId="{A2296A69-5676-4FA9-8E1B-277EB22DC551}">
      <dgm:prSet/>
      <dgm:spPr/>
      <dgm:t>
        <a:bodyPr/>
        <a:lstStyle/>
        <a:p>
          <a:endParaRPr lang="es-VE"/>
        </a:p>
      </dgm:t>
    </dgm:pt>
    <dgm:pt modelId="{7DAE6D1D-7369-496C-80C1-C97784223CB7}">
      <dgm:prSet phldrT="[Texto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VE" dirty="0" smtClean="0"/>
            <a:t>Monomodo</a:t>
          </a:r>
          <a:endParaRPr lang="es-VE" dirty="0"/>
        </a:p>
      </dgm:t>
    </dgm:pt>
    <dgm:pt modelId="{C125801F-00E7-46C8-BB39-BC16A7CF0F12}" type="parTrans" cxnId="{F3A5322E-A469-4328-BB9C-D36D187CEBEC}">
      <dgm:prSet/>
      <dgm:spPr/>
      <dgm:t>
        <a:bodyPr/>
        <a:lstStyle/>
        <a:p>
          <a:endParaRPr lang="es-VE"/>
        </a:p>
      </dgm:t>
    </dgm:pt>
    <dgm:pt modelId="{3C3CD983-4634-4D73-848A-952B702FFA0C}" type="sibTrans" cxnId="{F3A5322E-A469-4328-BB9C-D36D187CEBEC}">
      <dgm:prSet/>
      <dgm:spPr/>
      <dgm:t>
        <a:bodyPr/>
        <a:lstStyle/>
        <a:p>
          <a:endParaRPr lang="es-VE"/>
        </a:p>
      </dgm:t>
    </dgm:pt>
    <dgm:pt modelId="{A1DEC47C-7219-4E3C-8C32-3E73D17F5522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VE" dirty="0" smtClean="0"/>
            <a:t>Índice Gradual</a:t>
          </a:r>
          <a:endParaRPr lang="es-VE" dirty="0"/>
        </a:p>
      </dgm:t>
    </dgm:pt>
    <dgm:pt modelId="{CD8A76E7-28E9-4964-AB15-794A441DD0C2}" type="parTrans" cxnId="{CE6BDB36-6CAA-4A18-A11D-B2158D0E61BB}">
      <dgm:prSet/>
      <dgm:spPr/>
      <dgm:t>
        <a:bodyPr/>
        <a:lstStyle/>
        <a:p>
          <a:endParaRPr lang="es-VE"/>
        </a:p>
      </dgm:t>
    </dgm:pt>
    <dgm:pt modelId="{DD87F7A0-2F99-4D2B-B745-723CCD41C48D}" type="sibTrans" cxnId="{CE6BDB36-6CAA-4A18-A11D-B2158D0E61BB}">
      <dgm:prSet/>
      <dgm:spPr/>
      <dgm:t>
        <a:bodyPr/>
        <a:lstStyle/>
        <a:p>
          <a:endParaRPr lang="es-VE"/>
        </a:p>
      </dgm:t>
    </dgm:pt>
    <dgm:pt modelId="{86A31FEC-BB95-41B1-A7D0-86C211D2521A}" type="pres">
      <dgm:prSet presAssocID="{180D1731-5E34-417A-BC5B-E540776E113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6E50214-AA82-4DC7-9444-3BCECCBAAECF}" type="pres">
      <dgm:prSet presAssocID="{6E3CD7A9-0A02-4759-AE68-35CBA39222DD}" presName="root1" presStyleCnt="0"/>
      <dgm:spPr/>
    </dgm:pt>
    <dgm:pt modelId="{88E7E800-1AB5-430B-80D2-679B06F4B6B4}" type="pres">
      <dgm:prSet presAssocID="{6E3CD7A9-0A02-4759-AE68-35CBA39222D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FA31606-A60C-44C1-8704-272082CD1989}" type="pres">
      <dgm:prSet presAssocID="{6E3CD7A9-0A02-4759-AE68-35CBA39222DD}" presName="level2hierChild" presStyleCnt="0"/>
      <dgm:spPr/>
    </dgm:pt>
    <dgm:pt modelId="{C21B380F-07A8-452B-97B7-BAC651976B8E}" type="pres">
      <dgm:prSet presAssocID="{96234710-8A75-405E-A6BF-FC2E85B4ED59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98246D6D-B70F-4967-8DC0-1605EBB6652A}" type="pres">
      <dgm:prSet presAssocID="{96234710-8A75-405E-A6BF-FC2E85B4ED59}" presName="connTx" presStyleLbl="parChTrans1D2" presStyleIdx="0" presStyleCnt="2"/>
      <dgm:spPr/>
      <dgm:t>
        <a:bodyPr/>
        <a:lstStyle/>
        <a:p>
          <a:endParaRPr lang="es-ES"/>
        </a:p>
      </dgm:t>
    </dgm:pt>
    <dgm:pt modelId="{DC6386AA-D1B1-4DD1-9841-521D41AD1D83}" type="pres">
      <dgm:prSet presAssocID="{13840735-0504-4562-8DB8-9031DFD13BC1}" presName="root2" presStyleCnt="0"/>
      <dgm:spPr/>
    </dgm:pt>
    <dgm:pt modelId="{558D9E67-9182-476E-AD13-A66E3BBA6A37}" type="pres">
      <dgm:prSet presAssocID="{13840735-0504-4562-8DB8-9031DFD13BC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B0B4D15-D23C-4760-BB9C-AC915F00B922}" type="pres">
      <dgm:prSet presAssocID="{13840735-0504-4562-8DB8-9031DFD13BC1}" presName="level3hierChild" presStyleCnt="0"/>
      <dgm:spPr/>
    </dgm:pt>
    <dgm:pt modelId="{9EA30B37-9B9B-4D8D-B726-DAC6B871301F}" type="pres">
      <dgm:prSet presAssocID="{604D5081-F7B3-490A-B6B7-FCFBC5E66D98}" presName="conn2-1" presStyleLbl="parChTrans1D3" presStyleIdx="0" presStyleCnt="2"/>
      <dgm:spPr/>
      <dgm:t>
        <a:bodyPr/>
        <a:lstStyle/>
        <a:p>
          <a:endParaRPr lang="es-ES"/>
        </a:p>
      </dgm:t>
    </dgm:pt>
    <dgm:pt modelId="{F6648F2A-C944-48E8-A43F-DE2A322C9203}" type="pres">
      <dgm:prSet presAssocID="{604D5081-F7B3-490A-B6B7-FCFBC5E66D98}" presName="connTx" presStyleLbl="parChTrans1D3" presStyleIdx="0" presStyleCnt="2"/>
      <dgm:spPr/>
      <dgm:t>
        <a:bodyPr/>
        <a:lstStyle/>
        <a:p>
          <a:endParaRPr lang="es-ES"/>
        </a:p>
      </dgm:t>
    </dgm:pt>
    <dgm:pt modelId="{A7F6586F-691B-4E59-BB6C-0B0D6DAB26DC}" type="pres">
      <dgm:prSet presAssocID="{CAEB12DD-0D50-4740-80CA-278AFB843F2F}" presName="root2" presStyleCnt="0"/>
      <dgm:spPr/>
    </dgm:pt>
    <dgm:pt modelId="{E7BA7FDD-97C5-461E-92E1-BD0538DBF212}" type="pres">
      <dgm:prSet presAssocID="{CAEB12DD-0D50-4740-80CA-278AFB843F2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A25B5410-698D-41DC-8B09-5DF04D7DA125}" type="pres">
      <dgm:prSet presAssocID="{CAEB12DD-0D50-4740-80CA-278AFB843F2F}" presName="level3hierChild" presStyleCnt="0"/>
      <dgm:spPr/>
    </dgm:pt>
    <dgm:pt modelId="{12AADB59-EDFC-4330-BEB9-A59073C9CDDD}" type="pres">
      <dgm:prSet presAssocID="{CD8A76E7-28E9-4964-AB15-794A441DD0C2}" presName="conn2-1" presStyleLbl="parChTrans1D3" presStyleIdx="1" presStyleCnt="2"/>
      <dgm:spPr/>
      <dgm:t>
        <a:bodyPr/>
        <a:lstStyle/>
        <a:p>
          <a:endParaRPr lang="es-ES"/>
        </a:p>
      </dgm:t>
    </dgm:pt>
    <dgm:pt modelId="{75AECB6C-2312-4794-9A49-A23D847DCB98}" type="pres">
      <dgm:prSet presAssocID="{CD8A76E7-28E9-4964-AB15-794A441DD0C2}" presName="connTx" presStyleLbl="parChTrans1D3" presStyleIdx="1" presStyleCnt="2"/>
      <dgm:spPr/>
      <dgm:t>
        <a:bodyPr/>
        <a:lstStyle/>
        <a:p>
          <a:endParaRPr lang="es-ES"/>
        </a:p>
      </dgm:t>
    </dgm:pt>
    <dgm:pt modelId="{39349763-57E8-4DAA-9828-398F762B68DA}" type="pres">
      <dgm:prSet presAssocID="{A1DEC47C-7219-4E3C-8C32-3E73D17F5522}" presName="root2" presStyleCnt="0"/>
      <dgm:spPr/>
    </dgm:pt>
    <dgm:pt modelId="{1BF4DB12-627D-4DB5-9B16-99E5D377C91E}" type="pres">
      <dgm:prSet presAssocID="{A1DEC47C-7219-4E3C-8C32-3E73D17F5522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D0731F1F-5FE2-43B0-8D5A-E8C433589DD1}" type="pres">
      <dgm:prSet presAssocID="{A1DEC47C-7219-4E3C-8C32-3E73D17F5522}" presName="level3hierChild" presStyleCnt="0"/>
      <dgm:spPr/>
    </dgm:pt>
    <dgm:pt modelId="{76F6150A-C0C0-4219-9F87-448CFEDAF21B}" type="pres">
      <dgm:prSet presAssocID="{C125801F-00E7-46C8-BB39-BC16A7CF0F12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2AFAA12C-6B93-4A32-BAA8-90B515FF49FC}" type="pres">
      <dgm:prSet presAssocID="{C125801F-00E7-46C8-BB39-BC16A7CF0F12}" presName="connTx" presStyleLbl="parChTrans1D2" presStyleIdx="1" presStyleCnt="2"/>
      <dgm:spPr/>
      <dgm:t>
        <a:bodyPr/>
        <a:lstStyle/>
        <a:p>
          <a:endParaRPr lang="es-ES"/>
        </a:p>
      </dgm:t>
    </dgm:pt>
    <dgm:pt modelId="{EBD82472-3269-49A6-802B-D3D3803054DB}" type="pres">
      <dgm:prSet presAssocID="{7DAE6D1D-7369-496C-80C1-C97784223CB7}" presName="root2" presStyleCnt="0"/>
      <dgm:spPr/>
    </dgm:pt>
    <dgm:pt modelId="{223158FC-71ED-4069-B33E-39DAAB119055}" type="pres">
      <dgm:prSet presAssocID="{7DAE6D1D-7369-496C-80C1-C97784223CB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1E0C4BA-E637-4E87-AD77-CDB4060211BF}" type="pres">
      <dgm:prSet presAssocID="{7DAE6D1D-7369-496C-80C1-C97784223CB7}" presName="level3hierChild" presStyleCnt="0"/>
      <dgm:spPr/>
    </dgm:pt>
  </dgm:ptLst>
  <dgm:cxnLst>
    <dgm:cxn modelId="{B1A418FD-B525-4BC4-B020-EFED70672117}" srcId="{6E3CD7A9-0A02-4759-AE68-35CBA39222DD}" destId="{13840735-0504-4562-8DB8-9031DFD13BC1}" srcOrd="0" destOrd="0" parTransId="{96234710-8A75-405E-A6BF-FC2E85B4ED59}" sibTransId="{B6CD9550-385D-4B5D-ADB3-52952A48C170}"/>
    <dgm:cxn modelId="{A2296A69-5676-4FA9-8E1B-277EB22DC551}" srcId="{13840735-0504-4562-8DB8-9031DFD13BC1}" destId="{CAEB12DD-0D50-4740-80CA-278AFB843F2F}" srcOrd="0" destOrd="0" parTransId="{604D5081-F7B3-490A-B6B7-FCFBC5E66D98}" sibTransId="{A5F46267-2B74-446F-AA27-B8F8D52BD192}"/>
    <dgm:cxn modelId="{B16D1A5F-1BE9-46A7-BD1A-DD5F1D5D3C40}" type="presOf" srcId="{CD8A76E7-28E9-4964-AB15-794A441DD0C2}" destId="{75AECB6C-2312-4794-9A49-A23D847DCB98}" srcOrd="1" destOrd="0" presId="urn:microsoft.com/office/officeart/2005/8/layout/hierarchy2"/>
    <dgm:cxn modelId="{C4A0BB16-CA51-4D38-A22A-1A999E2B7D5D}" type="presOf" srcId="{7DAE6D1D-7369-496C-80C1-C97784223CB7}" destId="{223158FC-71ED-4069-B33E-39DAAB119055}" srcOrd="0" destOrd="0" presId="urn:microsoft.com/office/officeart/2005/8/layout/hierarchy2"/>
    <dgm:cxn modelId="{46F1EA79-BD19-4E5C-BDA6-A20CBBA7C9D4}" type="presOf" srcId="{C125801F-00E7-46C8-BB39-BC16A7CF0F12}" destId="{76F6150A-C0C0-4219-9F87-448CFEDAF21B}" srcOrd="0" destOrd="0" presId="urn:microsoft.com/office/officeart/2005/8/layout/hierarchy2"/>
    <dgm:cxn modelId="{B2381EF5-D815-4591-AECC-6799F1E9CBD9}" type="presOf" srcId="{CAEB12DD-0D50-4740-80CA-278AFB843F2F}" destId="{E7BA7FDD-97C5-461E-92E1-BD0538DBF212}" srcOrd="0" destOrd="0" presId="urn:microsoft.com/office/officeart/2005/8/layout/hierarchy2"/>
    <dgm:cxn modelId="{B41D2C8B-4B75-40A9-A187-CC759BFDE214}" type="presOf" srcId="{180D1731-5E34-417A-BC5B-E540776E1134}" destId="{86A31FEC-BB95-41B1-A7D0-86C211D2521A}" srcOrd="0" destOrd="0" presId="urn:microsoft.com/office/officeart/2005/8/layout/hierarchy2"/>
    <dgm:cxn modelId="{767D7ABE-3E85-486D-8EB9-000770BD8663}" type="presOf" srcId="{CD8A76E7-28E9-4964-AB15-794A441DD0C2}" destId="{12AADB59-EDFC-4330-BEB9-A59073C9CDDD}" srcOrd="0" destOrd="0" presId="urn:microsoft.com/office/officeart/2005/8/layout/hierarchy2"/>
    <dgm:cxn modelId="{162A3BC5-CC15-48CA-B518-E20AF713D44D}" type="presOf" srcId="{96234710-8A75-405E-A6BF-FC2E85B4ED59}" destId="{98246D6D-B70F-4967-8DC0-1605EBB6652A}" srcOrd="1" destOrd="0" presId="urn:microsoft.com/office/officeart/2005/8/layout/hierarchy2"/>
    <dgm:cxn modelId="{6F3F13E5-74A0-487D-AA80-DC6FE3667EBE}" type="presOf" srcId="{96234710-8A75-405E-A6BF-FC2E85B4ED59}" destId="{C21B380F-07A8-452B-97B7-BAC651976B8E}" srcOrd="0" destOrd="0" presId="urn:microsoft.com/office/officeart/2005/8/layout/hierarchy2"/>
    <dgm:cxn modelId="{CE6BDB36-6CAA-4A18-A11D-B2158D0E61BB}" srcId="{13840735-0504-4562-8DB8-9031DFD13BC1}" destId="{A1DEC47C-7219-4E3C-8C32-3E73D17F5522}" srcOrd="1" destOrd="0" parTransId="{CD8A76E7-28E9-4964-AB15-794A441DD0C2}" sibTransId="{DD87F7A0-2F99-4D2B-B745-723CCD41C48D}"/>
    <dgm:cxn modelId="{6801BEA5-B637-43AD-BB24-B24030565ACA}" type="presOf" srcId="{6E3CD7A9-0A02-4759-AE68-35CBA39222DD}" destId="{88E7E800-1AB5-430B-80D2-679B06F4B6B4}" srcOrd="0" destOrd="0" presId="urn:microsoft.com/office/officeart/2005/8/layout/hierarchy2"/>
    <dgm:cxn modelId="{06F5F191-5B52-4414-A81A-C8A2BCA7E9C6}" type="presOf" srcId="{604D5081-F7B3-490A-B6B7-FCFBC5E66D98}" destId="{9EA30B37-9B9B-4D8D-B726-DAC6B871301F}" srcOrd="0" destOrd="0" presId="urn:microsoft.com/office/officeart/2005/8/layout/hierarchy2"/>
    <dgm:cxn modelId="{E390CC08-09E4-4511-BCA3-25300E9329A6}" type="presOf" srcId="{C125801F-00E7-46C8-BB39-BC16A7CF0F12}" destId="{2AFAA12C-6B93-4A32-BAA8-90B515FF49FC}" srcOrd="1" destOrd="0" presId="urn:microsoft.com/office/officeart/2005/8/layout/hierarchy2"/>
    <dgm:cxn modelId="{F3A5322E-A469-4328-BB9C-D36D187CEBEC}" srcId="{6E3CD7A9-0A02-4759-AE68-35CBA39222DD}" destId="{7DAE6D1D-7369-496C-80C1-C97784223CB7}" srcOrd="1" destOrd="0" parTransId="{C125801F-00E7-46C8-BB39-BC16A7CF0F12}" sibTransId="{3C3CD983-4634-4D73-848A-952B702FFA0C}"/>
    <dgm:cxn modelId="{B3E9C0C0-61A8-4C28-A8C0-C579AF6E03D6}" type="presOf" srcId="{A1DEC47C-7219-4E3C-8C32-3E73D17F5522}" destId="{1BF4DB12-627D-4DB5-9B16-99E5D377C91E}" srcOrd="0" destOrd="0" presId="urn:microsoft.com/office/officeart/2005/8/layout/hierarchy2"/>
    <dgm:cxn modelId="{ED54F59A-4DC8-4B0D-8D7C-94297952230B}" type="presOf" srcId="{13840735-0504-4562-8DB8-9031DFD13BC1}" destId="{558D9E67-9182-476E-AD13-A66E3BBA6A37}" srcOrd="0" destOrd="0" presId="urn:microsoft.com/office/officeart/2005/8/layout/hierarchy2"/>
    <dgm:cxn modelId="{9EA39B91-54F5-4314-9B79-8B5A1A81ABBC}" type="presOf" srcId="{604D5081-F7B3-490A-B6B7-FCFBC5E66D98}" destId="{F6648F2A-C944-48E8-A43F-DE2A322C9203}" srcOrd="1" destOrd="0" presId="urn:microsoft.com/office/officeart/2005/8/layout/hierarchy2"/>
    <dgm:cxn modelId="{BC38C47A-E972-44EF-B93F-CFDE3322E055}" srcId="{180D1731-5E34-417A-BC5B-E540776E1134}" destId="{6E3CD7A9-0A02-4759-AE68-35CBA39222DD}" srcOrd="0" destOrd="0" parTransId="{4A7D50C4-E622-4DAF-8DCC-B82FEC3D8BF7}" sibTransId="{DADAE493-35C5-4656-A3EF-AC469663E39A}"/>
    <dgm:cxn modelId="{4D19430A-A177-45BC-969A-A30231B2EA79}" type="presParOf" srcId="{86A31FEC-BB95-41B1-A7D0-86C211D2521A}" destId="{D6E50214-AA82-4DC7-9444-3BCECCBAAECF}" srcOrd="0" destOrd="0" presId="urn:microsoft.com/office/officeart/2005/8/layout/hierarchy2"/>
    <dgm:cxn modelId="{1A9A26AA-5606-4B90-A246-52EFB829F304}" type="presParOf" srcId="{D6E50214-AA82-4DC7-9444-3BCECCBAAECF}" destId="{88E7E800-1AB5-430B-80D2-679B06F4B6B4}" srcOrd="0" destOrd="0" presId="urn:microsoft.com/office/officeart/2005/8/layout/hierarchy2"/>
    <dgm:cxn modelId="{0F92927C-9327-4DEC-96B6-ED9DBAC03667}" type="presParOf" srcId="{D6E50214-AA82-4DC7-9444-3BCECCBAAECF}" destId="{5FA31606-A60C-44C1-8704-272082CD1989}" srcOrd="1" destOrd="0" presId="urn:microsoft.com/office/officeart/2005/8/layout/hierarchy2"/>
    <dgm:cxn modelId="{AAD95A24-C67C-4A5A-AA13-26E577863D11}" type="presParOf" srcId="{5FA31606-A60C-44C1-8704-272082CD1989}" destId="{C21B380F-07A8-452B-97B7-BAC651976B8E}" srcOrd="0" destOrd="0" presId="urn:microsoft.com/office/officeart/2005/8/layout/hierarchy2"/>
    <dgm:cxn modelId="{71104185-0CCB-493B-B4D3-2E4C6F06B861}" type="presParOf" srcId="{C21B380F-07A8-452B-97B7-BAC651976B8E}" destId="{98246D6D-B70F-4967-8DC0-1605EBB6652A}" srcOrd="0" destOrd="0" presId="urn:microsoft.com/office/officeart/2005/8/layout/hierarchy2"/>
    <dgm:cxn modelId="{286D3675-8426-4994-847C-D66D832E6297}" type="presParOf" srcId="{5FA31606-A60C-44C1-8704-272082CD1989}" destId="{DC6386AA-D1B1-4DD1-9841-521D41AD1D83}" srcOrd="1" destOrd="0" presId="urn:microsoft.com/office/officeart/2005/8/layout/hierarchy2"/>
    <dgm:cxn modelId="{724E6FA5-A09B-4E39-83B6-7A2502D54D0C}" type="presParOf" srcId="{DC6386AA-D1B1-4DD1-9841-521D41AD1D83}" destId="{558D9E67-9182-476E-AD13-A66E3BBA6A37}" srcOrd="0" destOrd="0" presId="urn:microsoft.com/office/officeart/2005/8/layout/hierarchy2"/>
    <dgm:cxn modelId="{429F301E-ED06-4F0A-B8C0-FD9B37230126}" type="presParOf" srcId="{DC6386AA-D1B1-4DD1-9841-521D41AD1D83}" destId="{4B0B4D15-D23C-4760-BB9C-AC915F00B922}" srcOrd="1" destOrd="0" presId="urn:microsoft.com/office/officeart/2005/8/layout/hierarchy2"/>
    <dgm:cxn modelId="{1C46B850-2C48-495D-9052-CBE3A69892F4}" type="presParOf" srcId="{4B0B4D15-D23C-4760-BB9C-AC915F00B922}" destId="{9EA30B37-9B9B-4D8D-B726-DAC6B871301F}" srcOrd="0" destOrd="0" presId="urn:microsoft.com/office/officeart/2005/8/layout/hierarchy2"/>
    <dgm:cxn modelId="{C1E1BB76-4B40-479A-9617-ABF128FE8C0A}" type="presParOf" srcId="{9EA30B37-9B9B-4D8D-B726-DAC6B871301F}" destId="{F6648F2A-C944-48E8-A43F-DE2A322C9203}" srcOrd="0" destOrd="0" presId="urn:microsoft.com/office/officeart/2005/8/layout/hierarchy2"/>
    <dgm:cxn modelId="{9777343C-1979-4CD0-9179-95DB30BC5A59}" type="presParOf" srcId="{4B0B4D15-D23C-4760-BB9C-AC915F00B922}" destId="{A7F6586F-691B-4E59-BB6C-0B0D6DAB26DC}" srcOrd="1" destOrd="0" presId="urn:microsoft.com/office/officeart/2005/8/layout/hierarchy2"/>
    <dgm:cxn modelId="{5303F0E3-7B21-4686-A933-D8763D326291}" type="presParOf" srcId="{A7F6586F-691B-4E59-BB6C-0B0D6DAB26DC}" destId="{E7BA7FDD-97C5-461E-92E1-BD0538DBF212}" srcOrd="0" destOrd="0" presId="urn:microsoft.com/office/officeart/2005/8/layout/hierarchy2"/>
    <dgm:cxn modelId="{B7F8EDF8-46C0-4AD4-8B3E-421179DF56CB}" type="presParOf" srcId="{A7F6586F-691B-4E59-BB6C-0B0D6DAB26DC}" destId="{A25B5410-698D-41DC-8B09-5DF04D7DA125}" srcOrd="1" destOrd="0" presId="urn:microsoft.com/office/officeart/2005/8/layout/hierarchy2"/>
    <dgm:cxn modelId="{A7BC9DB3-50E3-4487-B43C-5FDDDB073D1C}" type="presParOf" srcId="{4B0B4D15-D23C-4760-BB9C-AC915F00B922}" destId="{12AADB59-EDFC-4330-BEB9-A59073C9CDDD}" srcOrd="2" destOrd="0" presId="urn:microsoft.com/office/officeart/2005/8/layout/hierarchy2"/>
    <dgm:cxn modelId="{D257651E-EAB2-4C35-AA8A-D61A8C60355B}" type="presParOf" srcId="{12AADB59-EDFC-4330-BEB9-A59073C9CDDD}" destId="{75AECB6C-2312-4794-9A49-A23D847DCB98}" srcOrd="0" destOrd="0" presId="urn:microsoft.com/office/officeart/2005/8/layout/hierarchy2"/>
    <dgm:cxn modelId="{FC869960-16F8-4A75-B8E8-21B8849F815F}" type="presParOf" srcId="{4B0B4D15-D23C-4760-BB9C-AC915F00B922}" destId="{39349763-57E8-4DAA-9828-398F762B68DA}" srcOrd="3" destOrd="0" presId="urn:microsoft.com/office/officeart/2005/8/layout/hierarchy2"/>
    <dgm:cxn modelId="{39AA692C-2083-4924-8B6B-4202D1707668}" type="presParOf" srcId="{39349763-57E8-4DAA-9828-398F762B68DA}" destId="{1BF4DB12-627D-4DB5-9B16-99E5D377C91E}" srcOrd="0" destOrd="0" presId="urn:microsoft.com/office/officeart/2005/8/layout/hierarchy2"/>
    <dgm:cxn modelId="{4C8A06B9-0FCB-42FE-A5BB-BBE631462448}" type="presParOf" srcId="{39349763-57E8-4DAA-9828-398F762B68DA}" destId="{D0731F1F-5FE2-43B0-8D5A-E8C433589DD1}" srcOrd="1" destOrd="0" presId="urn:microsoft.com/office/officeart/2005/8/layout/hierarchy2"/>
    <dgm:cxn modelId="{EC9871D4-AFEC-4C38-8196-478B98FC129C}" type="presParOf" srcId="{5FA31606-A60C-44C1-8704-272082CD1989}" destId="{76F6150A-C0C0-4219-9F87-448CFEDAF21B}" srcOrd="2" destOrd="0" presId="urn:microsoft.com/office/officeart/2005/8/layout/hierarchy2"/>
    <dgm:cxn modelId="{5A603A12-0FAC-4FA6-AD24-350454C0E496}" type="presParOf" srcId="{76F6150A-C0C0-4219-9F87-448CFEDAF21B}" destId="{2AFAA12C-6B93-4A32-BAA8-90B515FF49FC}" srcOrd="0" destOrd="0" presId="urn:microsoft.com/office/officeart/2005/8/layout/hierarchy2"/>
    <dgm:cxn modelId="{352AB1D3-05F0-42EA-8DF2-AD8EB505B9F0}" type="presParOf" srcId="{5FA31606-A60C-44C1-8704-272082CD1989}" destId="{EBD82472-3269-49A6-802B-D3D3803054DB}" srcOrd="3" destOrd="0" presId="urn:microsoft.com/office/officeart/2005/8/layout/hierarchy2"/>
    <dgm:cxn modelId="{6B3B9D78-AA34-4A87-8803-5689D3A10B78}" type="presParOf" srcId="{EBD82472-3269-49A6-802B-D3D3803054DB}" destId="{223158FC-71ED-4069-B33E-39DAAB119055}" srcOrd="0" destOrd="0" presId="urn:microsoft.com/office/officeart/2005/8/layout/hierarchy2"/>
    <dgm:cxn modelId="{AD6F353A-5322-4B58-B131-F36DE3E84BF7}" type="presParOf" srcId="{EBD82472-3269-49A6-802B-D3D3803054DB}" destId="{D1E0C4BA-E637-4E87-AD77-CDB4060211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3/3/2016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1844" y="404664"/>
            <a:ext cx="5029200" cy="2514601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s-ES" sz="5400" b="1" i="0" dirty="0" smtClean="0">
                <a:solidFill>
                  <a:srgbClr val="00AEEF"/>
                </a:solidFill>
                <a:latin typeface="Franklin Gothic Medium"/>
                <a:ea typeface="+mj-ea"/>
                <a:cs typeface="+mj-cs"/>
              </a:rPr>
              <a:t>MEDIOS DE TRANSMISIÓN DE DATOS</a:t>
            </a:r>
            <a:endParaRPr lang="es-ES" sz="5400" b="1" i="0" dirty="0">
              <a:solidFill>
                <a:srgbClr val="00AEEF"/>
              </a:solidFill>
              <a:latin typeface="Franklin Gothic Medium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smtClean="0"/>
              <a:t>Fibra Óptica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smtClean="0"/>
              <a:t>Fenómenos de la Luz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smtClean="0"/>
              <a:t>Modos de Propagación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94" y="2492896"/>
            <a:ext cx="8256465" cy="1944216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430116" y="836712"/>
            <a:ext cx="5245223" cy="788640"/>
          </a:xfrm>
        </p:spPr>
        <p:txBody>
          <a:bodyPr/>
          <a:lstStyle/>
          <a:p>
            <a:r>
              <a:rPr lang="en-US" dirty="0"/>
              <a:t>Fibra Óptica </a:t>
            </a:r>
            <a:r>
              <a:rPr lang="en-US" dirty="0" smtClean="0"/>
              <a:t>Monomodo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75910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2564" y="1828800"/>
            <a:ext cx="3856756" cy="2753544"/>
          </a:xfrm>
          <a:prstGeom prst="rect">
            <a:avLst/>
          </a:prstGeom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>
              <a:spcBef>
                <a:spcPts val="0"/>
              </a:spcBef>
              <a:buNone/>
            </a:pPr>
            <a:r>
              <a:rPr lang="es-ES" b="0" dirty="0" smtClean="0">
                <a:solidFill>
                  <a:srgbClr val="00AEEF"/>
                </a:solidFill>
                <a:latin typeface="Franklin Gothic Medium"/>
              </a:rPr>
              <a:t>¿Qué es la fibra óptica?</a:t>
            </a:r>
            <a:endParaRPr lang="es-ES" sz="3600" b="0" i="0" dirty="0">
              <a:solidFill>
                <a:srgbClr val="00AEEF"/>
              </a:solidFill>
              <a:latin typeface="Franklin Gothic Medium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65212" y="2132856"/>
            <a:ext cx="8686801" cy="419100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Cable utilizado en las redes de computadoras</a:t>
            </a:r>
            <a:endParaRPr lang="es-ES" sz="2800" dirty="0"/>
          </a:p>
          <a:p>
            <a:r>
              <a:rPr lang="es-ES" sz="2800" dirty="0" smtClean="0"/>
              <a:t>Su estructura</a:t>
            </a:r>
          </a:p>
          <a:p>
            <a:r>
              <a:rPr lang="es-ES" sz="2800" dirty="0" smtClean="0"/>
              <a:t>¿Qué es la luz?</a:t>
            </a:r>
            <a:br>
              <a:rPr lang="es-ES" sz="2800" dirty="0" smtClean="0"/>
            </a:br>
            <a:r>
              <a:rPr lang="es-ES" sz="2800" dirty="0" smtClean="0"/>
              <a:t> </a:t>
            </a:r>
            <a:r>
              <a:rPr lang="es-VE" sz="2800" i="1" dirty="0"/>
              <a:t>F</a:t>
            </a:r>
            <a:r>
              <a:rPr lang="es-VE" sz="2800" i="1" dirty="0" smtClean="0"/>
              <a:t>orma </a:t>
            </a:r>
            <a:r>
              <a:rPr lang="es-VE" sz="2800" i="1" dirty="0"/>
              <a:t>de energía electromagnética </a:t>
            </a:r>
            <a:endParaRPr lang="es-VE" sz="2800" i="1" dirty="0" smtClean="0"/>
          </a:p>
          <a:p>
            <a:r>
              <a:rPr lang="es-VE" sz="2800" dirty="0" smtClean="0"/>
              <a:t>La velocidad depende de el medio </a:t>
            </a:r>
            <a:br>
              <a:rPr lang="es-VE" sz="2800" dirty="0" smtClean="0"/>
            </a:br>
            <a:r>
              <a:rPr lang="es-VE" sz="2800" dirty="0" smtClean="0"/>
              <a:t>por el cual viaja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1167408"/>
          </a:xfrm>
        </p:spPr>
        <p:txBody>
          <a:bodyPr/>
          <a:lstStyle/>
          <a:p>
            <a:r>
              <a:rPr lang="en-US" dirty="0" smtClean="0"/>
              <a:t>Fenómenos de la luz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4" y="2276872"/>
            <a:ext cx="5173214" cy="2304256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Refracción: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E</a:t>
            </a:r>
            <a:r>
              <a:rPr lang="es-VE" sz="2000" dirty="0" smtClean="0">
                <a:solidFill>
                  <a:schemeClr val="bg2">
                    <a:lumMod val="25000"/>
                  </a:schemeClr>
                </a:solidFill>
              </a:rPr>
              <a:t>s </a:t>
            </a:r>
            <a:r>
              <a:rPr lang="es-VE" sz="2000" dirty="0">
                <a:solidFill>
                  <a:schemeClr val="bg2">
                    <a:lumMod val="25000"/>
                  </a:schemeClr>
                </a:solidFill>
              </a:rPr>
              <a:t>el cambio de dirección que experimenta una onda al pasar de un medio material a otro. 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Reflexión: </a:t>
            </a:r>
            <a:r>
              <a:rPr lang="es-VE" sz="2000" dirty="0">
                <a:solidFill>
                  <a:schemeClr val="bg2">
                    <a:lumMod val="25000"/>
                  </a:schemeClr>
                </a:solidFill>
              </a:rPr>
              <a:t>En este fenómeno, ya no hay paso de luz a los medios menos </a:t>
            </a:r>
            <a:r>
              <a:rPr lang="es-VE" sz="2000" dirty="0" smtClean="0">
                <a:solidFill>
                  <a:schemeClr val="bg2">
                    <a:lumMod val="25000"/>
                  </a:schemeClr>
                </a:solidFill>
              </a:rPr>
              <a:t>densos.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2168649"/>
            <a:ext cx="3673194" cy="24124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94" y="4689351"/>
            <a:ext cx="1713513" cy="192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43" y="908720"/>
            <a:ext cx="8686802" cy="1066800"/>
          </a:xfrm>
        </p:spPr>
        <p:txBody>
          <a:bodyPr/>
          <a:lstStyle/>
          <a:p>
            <a:r>
              <a:rPr lang="es-VE" dirty="0"/>
              <a:t>¿CÓMO SE PROPAGA LA LUZ?</a:t>
            </a:r>
            <a:br>
              <a:rPr lang="es-VE" dirty="0"/>
            </a:b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838243" y="2420888"/>
            <a:ext cx="5647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000" dirty="0">
                <a:solidFill>
                  <a:schemeClr val="bg2">
                    <a:lumMod val="25000"/>
                  </a:schemeClr>
                </a:solidFill>
              </a:rPr>
              <a:t>La luz se propaga desde las fuentes </a:t>
            </a:r>
            <a:r>
              <a:rPr lang="es-VE" sz="2000" dirty="0" smtClean="0">
                <a:solidFill>
                  <a:schemeClr val="bg2">
                    <a:lumMod val="25000"/>
                  </a:schemeClr>
                </a:solidFill>
              </a:rPr>
              <a:t>luminosas</a:t>
            </a:r>
          </a:p>
          <a:p>
            <a:r>
              <a:rPr lang="es-VE" sz="2000" dirty="0" smtClean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es-VE" sz="2000" dirty="0">
                <a:solidFill>
                  <a:schemeClr val="bg2">
                    <a:lumMod val="25000"/>
                  </a:schemeClr>
                </a:solidFill>
              </a:rPr>
              <a:t>lo hace en línea recta y en todas direcciones.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38243" y="3673624"/>
            <a:ext cx="7377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000" dirty="0">
                <a:solidFill>
                  <a:schemeClr val="bg2">
                    <a:lumMod val="25000"/>
                  </a:schemeClr>
                </a:solidFill>
              </a:rPr>
              <a:t>La luz puede propagarse tanto en el </a:t>
            </a:r>
            <a:r>
              <a:rPr lang="es-VE" sz="2000" dirty="0" smtClean="0">
                <a:solidFill>
                  <a:schemeClr val="bg2">
                    <a:lumMod val="25000"/>
                  </a:schemeClr>
                </a:solidFill>
              </a:rPr>
              <a:t>vacío (velocidad máxima) </a:t>
            </a:r>
          </a:p>
          <a:p>
            <a:r>
              <a:rPr lang="es-VE" sz="2000" dirty="0" smtClean="0">
                <a:solidFill>
                  <a:schemeClr val="bg2">
                    <a:lumMod val="25000"/>
                  </a:schemeClr>
                </a:solidFill>
              </a:rPr>
              <a:t>como </a:t>
            </a:r>
            <a:r>
              <a:rPr lang="es-VE" sz="2000" dirty="0">
                <a:solidFill>
                  <a:schemeClr val="bg2">
                    <a:lumMod val="25000"/>
                  </a:schemeClr>
                </a:solidFill>
              </a:rPr>
              <a:t>a través de algunos cuerpos.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80" y="4149080"/>
            <a:ext cx="2857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341884" y="692696"/>
            <a:ext cx="8434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>
                <a:solidFill>
                  <a:srgbClr val="00B0F0"/>
                </a:solidFill>
              </a:rPr>
              <a:t>LA PROPAGACIÓN DE LA LUZ</a:t>
            </a:r>
          </a:p>
          <a:p>
            <a:r>
              <a:rPr lang="es-VE" sz="2800" dirty="0" smtClean="0">
                <a:solidFill>
                  <a:srgbClr val="00B0F0"/>
                </a:solidFill>
              </a:rPr>
              <a:t>A LO LARGO DE CANALES ÓPTICOS </a:t>
            </a:r>
          </a:p>
          <a:p>
            <a:r>
              <a:rPr lang="es-VE" sz="2800" dirty="0" smtClean="0">
                <a:solidFill>
                  <a:srgbClr val="00B0F0"/>
                </a:solidFill>
              </a:rPr>
              <a:t>NECESITA FIBRAS CON CARACTERÍSTICAS DISTINTAS.</a:t>
            </a:r>
            <a:endParaRPr lang="es-VE" sz="2800" dirty="0">
              <a:solidFill>
                <a:srgbClr val="00B0F0"/>
              </a:solidFill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018457325"/>
              </p:ext>
            </p:extLst>
          </p:nvPr>
        </p:nvGraphicFramePr>
        <p:xfrm>
          <a:off x="1496378" y="1385193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69876" y="764704"/>
            <a:ext cx="481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600" dirty="0" smtClean="0">
                <a:solidFill>
                  <a:srgbClr val="00B0F0"/>
                </a:solidFill>
              </a:rPr>
              <a:t>Fibra Óptica Multimodo</a:t>
            </a:r>
            <a:endParaRPr lang="es-VE" sz="3600" dirty="0">
              <a:solidFill>
                <a:srgbClr val="00B0F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69877" y="1916832"/>
            <a:ext cx="46085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VE" sz="2000" dirty="0">
                <a:solidFill>
                  <a:schemeClr val="bg2">
                    <a:lumMod val="25000"/>
                  </a:schemeClr>
                </a:solidFill>
              </a:rPr>
              <a:t>Se denomina así porque hay múltiples rayos de luz de una </a:t>
            </a:r>
            <a:r>
              <a:rPr lang="es-VE" sz="2000" dirty="0" smtClean="0">
                <a:solidFill>
                  <a:schemeClr val="bg2">
                    <a:lumMod val="25000"/>
                  </a:schemeClr>
                </a:solidFill>
              </a:rPr>
              <a:t>fuente luminosa </a:t>
            </a:r>
            <a:r>
              <a:rPr lang="es-VE" sz="2000" dirty="0">
                <a:solidFill>
                  <a:schemeClr val="bg2">
                    <a:lumMod val="25000"/>
                  </a:schemeClr>
                </a:solidFill>
              </a:rPr>
              <a:t>que se mueven a través del núcleo por caminos distintos. </a:t>
            </a:r>
            <a:endParaRPr lang="es-VE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268760"/>
            <a:ext cx="5186317" cy="51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269876" y="620688"/>
            <a:ext cx="41044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b="1" dirty="0" smtClean="0">
                <a:solidFill>
                  <a:srgbClr val="00B0F0"/>
                </a:solidFill>
              </a:rPr>
              <a:t>Fibra óptica de Índice Escalonado</a:t>
            </a:r>
          </a:p>
          <a:p>
            <a:endParaRPr lang="es-VE" sz="2800" dirty="0" smtClean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VE" dirty="0">
                <a:solidFill>
                  <a:schemeClr val="bg2">
                    <a:lumMod val="25000"/>
                  </a:schemeClr>
                </a:solidFill>
              </a:rPr>
              <a:t>densidad del núcleo permanece </a:t>
            </a:r>
            <a:r>
              <a:rPr lang="es-VE" dirty="0" smtClean="0">
                <a:solidFill>
                  <a:schemeClr val="bg2">
                    <a:lumMod val="25000"/>
                  </a:schemeClr>
                </a:solidFill>
              </a:rPr>
              <a:t>constante desde </a:t>
            </a:r>
            <a:r>
              <a:rPr lang="es-VE" dirty="0">
                <a:solidFill>
                  <a:schemeClr val="bg2">
                    <a:lumMod val="25000"/>
                  </a:schemeClr>
                </a:solidFill>
              </a:rPr>
              <a:t>el centro hasta los bordes</a:t>
            </a:r>
            <a:r>
              <a:rPr lang="es-VE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2">
                    <a:lumMod val="25000"/>
                  </a:schemeClr>
                </a:solidFill>
              </a:rPr>
              <a:t>En la interfaz, Hay un cambio abrupto a una densidad más baja que alteran el ángulo del movimiento del rayo. </a:t>
            </a:r>
            <a:endParaRPr lang="es-VE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2">
                    <a:lumMod val="25000"/>
                  </a:schemeClr>
                </a:solidFill>
              </a:rPr>
              <a:t>Cuando mayor sea el ángulo de incidencia, más amplio es el ángulo de reflexión</a:t>
            </a:r>
            <a:r>
              <a:rPr lang="es-VE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2">
                    <a:lumMod val="25000"/>
                  </a:schemeClr>
                </a:solidFill>
              </a:rPr>
              <a:t>Esta </a:t>
            </a:r>
            <a:r>
              <a:rPr lang="es-VE" dirty="0">
                <a:solidFill>
                  <a:schemeClr val="bg2">
                    <a:lumMod val="25000"/>
                  </a:schemeClr>
                </a:solidFill>
              </a:rPr>
              <a:t>distorsión limita la tasa de datos disponibles </a:t>
            </a:r>
            <a:r>
              <a:rPr lang="es-VE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2">
                    <a:lumMod val="25000"/>
                  </a:schemeClr>
                </a:solidFill>
              </a:rPr>
              <a:t>Puede ser inadecuado para ciertas aplicaciones.</a:t>
            </a:r>
            <a:endParaRPr lang="es-VE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2276872"/>
            <a:ext cx="5759728" cy="2166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Fibra </a:t>
            </a:r>
            <a:r>
              <a:rPr lang="en-US" dirty="0"/>
              <a:t>Ó</a:t>
            </a:r>
            <a:r>
              <a:rPr lang="en-US" dirty="0" smtClean="0"/>
              <a:t>ptica De </a:t>
            </a:r>
            <a:r>
              <a:rPr lang="en-US" dirty="0"/>
              <a:t>í</a:t>
            </a:r>
            <a:r>
              <a:rPr lang="en-US" dirty="0" smtClean="0"/>
              <a:t>ndice Gradual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348880"/>
            <a:ext cx="4114800" cy="381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Este tipo de fibra  decrementa la distorsión en la señal a través del cable. </a:t>
            </a:r>
            <a:endParaRPr lang="es-V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El índice de refracción </a:t>
            </a:r>
            <a:r>
              <a:rPr lang="es-VE" dirty="0" smtClean="0"/>
              <a:t>esta </a:t>
            </a:r>
            <a:r>
              <a:rPr lang="es-VE" dirty="0"/>
              <a:t>relacionado con la </a:t>
            </a:r>
            <a:r>
              <a:rPr lang="es-VE" dirty="0" smtClean="0"/>
              <a:t>densidad (una </a:t>
            </a:r>
            <a:r>
              <a:rPr lang="es-VE" dirty="0"/>
              <a:t>fibra del índice gradual tiene </a:t>
            </a:r>
            <a:r>
              <a:rPr lang="es-VE" dirty="0" smtClean="0"/>
              <a:t>intensidad variable).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La densidad es mayor en el centro del núcleo </a:t>
            </a:r>
            <a:r>
              <a:rPr lang="es-VE" dirty="0" smtClean="0"/>
              <a:t>y </a:t>
            </a:r>
            <a:r>
              <a:rPr lang="es-VE" dirty="0"/>
              <a:t>decrece gradualmente hasta el borde. 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2564904"/>
            <a:ext cx="5912304" cy="2306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Fibra Óptica </a:t>
            </a:r>
            <a:r>
              <a:rPr lang="en-US" dirty="0" smtClean="0"/>
              <a:t>Monomodo</a:t>
            </a:r>
            <a:endParaRPr lang="es-V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2" y="2209800"/>
            <a:ext cx="4237111" cy="381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Usa </a:t>
            </a:r>
            <a:r>
              <a:rPr lang="es-VE" dirty="0"/>
              <a:t>fibra de índice de escalonado y una fuente de luz muy enfocada que limita los rayos a un rango muy pequeño de </a:t>
            </a:r>
            <a:r>
              <a:rPr lang="es-VE" dirty="0" smtClean="0"/>
              <a:t>ángulo, casi horizontalmente.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Se </a:t>
            </a:r>
            <a:r>
              <a:rPr lang="es-VE" dirty="0"/>
              <a:t>fabrica como un diámetro mucho más pequeño que las fibras Multimodo y con una </a:t>
            </a:r>
            <a:r>
              <a:rPr lang="es-VE" dirty="0" smtClean="0"/>
              <a:t>densidad menor.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Ángulo </a:t>
            </a:r>
            <a:r>
              <a:rPr lang="es-VE" dirty="0"/>
              <a:t>crítico </a:t>
            </a:r>
            <a:r>
              <a:rPr lang="es-VE" dirty="0" smtClean="0"/>
              <a:t>cerca </a:t>
            </a:r>
            <a:r>
              <a:rPr lang="es-VE" dirty="0"/>
              <a:t>de los 90 </a:t>
            </a:r>
            <a:r>
              <a:rPr lang="es-VE" dirty="0" smtClean="0"/>
              <a:t>grados.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1052736"/>
            <a:ext cx="5201816" cy="52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3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contraste empresarial (panorámica)</Template>
  <TotalTime>0</TotalTime>
  <Words>362</Words>
  <Application>Microsoft Office PowerPoint</Application>
  <PresentationFormat>Personalizado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Franklin Gothic Medium</vt:lpstr>
      <vt:lpstr>Business Contrast 16x9</vt:lpstr>
      <vt:lpstr>MEDIOS DE TRANSMISIÓN DE DATOS</vt:lpstr>
      <vt:lpstr>¿Qué es la fibra óptica?</vt:lpstr>
      <vt:lpstr>Fenómenos de la luz</vt:lpstr>
      <vt:lpstr>¿CÓMO SE PROPAGA LA LUZ? </vt:lpstr>
      <vt:lpstr>Presentación de PowerPoint</vt:lpstr>
      <vt:lpstr>Presentación de PowerPoint</vt:lpstr>
      <vt:lpstr>Presentación de PowerPoint</vt:lpstr>
      <vt:lpstr>Fibra Óptica De índice Gradual</vt:lpstr>
      <vt:lpstr>Fibra Óptica Monomodo</vt:lpstr>
      <vt:lpstr>Fibra Óptica Monomodo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2013-05-14T12:46:38Z</dcterms:created>
  <dcterms:modified xsi:type="dcterms:W3CDTF">2016-03-03T11:58:23Z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