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7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3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8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0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0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64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9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05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D2E7-DC88-4E6F-AC05-245F9B8839D0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0881-2AFB-4CDC-9A87-9A7C8B5AF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椭圆 3">
            <a:extLst>
              <a:ext uri="{FF2B5EF4-FFF2-40B4-BE49-F238E27FC236}">
                <a16:creationId xmlns:a16="http://schemas.microsoft.com/office/drawing/2014/main" id="{E2D026B3-2305-4600-8A61-03628F6F62B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53106" y="2046302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PA-椭圆 4">
            <a:extLst>
              <a:ext uri="{FF2B5EF4-FFF2-40B4-BE49-F238E27FC236}">
                <a16:creationId xmlns:a16="http://schemas.microsoft.com/office/drawing/2014/main" id="{1F1D8BEF-C64B-4CBF-AA52-E6CFC759BD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16286" y="2046302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PA-椭圆 5">
            <a:extLst>
              <a:ext uri="{FF2B5EF4-FFF2-40B4-BE49-F238E27FC236}">
                <a16:creationId xmlns:a16="http://schemas.microsoft.com/office/drawing/2014/main" id="{C8744D96-C5BA-457A-9343-FAD2086867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479466" y="2046302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3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PA-椭圆 6">
            <a:extLst>
              <a:ext uri="{FF2B5EF4-FFF2-40B4-BE49-F238E27FC236}">
                <a16:creationId xmlns:a16="http://schemas.microsoft.com/office/drawing/2014/main" id="{B3A1F616-5A24-4C89-B419-02951A5E272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7026" y="2926596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4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PA-椭圆 7">
            <a:extLst>
              <a:ext uri="{FF2B5EF4-FFF2-40B4-BE49-F238E27FC236}">
                <a16:creationId xmlns:a16="http://schemas.microsoft.com/office/drawing/2014/main" id="{ADF7B1EA-DBAA-4290-902C-EFC964D74B7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16286" y="2926596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5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PA-椭圆 8">
            <a:extLst>
              <a:ext uri="{FF2B5EF4-FFF2-40B4-BE49-F238E27FC236}">
                <a16:creationId xmlns:a16="http://schemas.microsoft.com/office/drawing/2014/main" id="{D2671DD6-224A-425D-BC63-30B157DC13D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16286" y="3806890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7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PA-椭圆 9">
            <a:extLst>
              <a:ext uri="{FF2B5EF4-FFF2-40B4-BE49-F238E27FC236}">
                <a16:creationId xmlns:a16="http://schemas.microsoft.com/office/drawing/2014/main" id="{80A0E40E-EC53-43A7-BDC9-E4B61F3907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477026" y="3806890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6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PA-椭圆 10">
            <a:extLst>
              <a:ext uri="{FF2B5EF4-FFF2-40B4-BE49-F238E27FC236}">
                <a16:creationId xmlns:a16="http://schemas.microsoft.com/office/drawing/2014/main" id="{52952273-13B3-4EF2-A4DA-EB0D6371F3B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53106" y="3806890"/>
            <a:ext cx="387719" cy="387719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8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2" name="PA-StraightArrowConnector 11">
            <a:extLst>
              <a:ext uri="{FF2B5EF4-FFF2-40B4-BE49-F238E27FC236}">
                <a16:creationId xmlns:a16="http://schemas.microsoft.com/office/drawing/2014/main" id="{7C6369EA-BE47-479F-8104-6E8106F27897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2843242" y="2251135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-StraightArrowConnector 12">
            <a:extLst>
              <a:ext uri="{FF2B5EF4-FFF2-40B4-BE49-F238E27FC236}">
                <a16:creationId xmlns:a16="http://schemas.microsoft.com/office/drawing/2014/main" id="{589095A2-9285-4858-831C-4C8EC24F7F0B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3906422" y="2260890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StraightArrowConnector 13">
            <a:extLst>
              <a:ext uri="{FF2B5EF4-FFF2-40B4-BE49-F238E27FC236}">
                <a16:creationId xmlns:a16="http://schemas.microsoft.com/office/drawing/2014/main" id="{909F81F1-CE54-4110-B397-968C42E661A0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>
          <a:xfrm>
            <a:off x="4685516" y="2521806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A-StraightArrowConnector 14">
            <a:extLst>
              <a:ext uri="{FF2B5EF4-FFF2-40B4-BE49-F238E27FC236}">
                <a16:creationId xmlns:a16="http://schemas.microsoft.com/office/drawing/2014/main" id="{9417A475-164A-4985-A35D-308A768C5684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rot="10800000">
            <a:off x="3906422" y="3104607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A-StraightArrowConnector 15">
            <a:extLst>
              <a:ext uri="{FF2B5EF4-FFF2-40B4-BE49-F238E27FC236}">
                <a16:creationId xmlns:a16="http://schemas.microsoft.com/office/drawing/2014/main" id="{23D5D5E0-B912-4C42-A236-60042283DAC7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rot="10800000">
            <a:off x="3612582" y="2521806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A-StraightArrowConnector 16">
            <a:extLst>
              <a:ext uri="{FF2B5EF4-FFF2-40B4-BE49-F238E27FC236}">
                <a16:creationId xmlns:a16="http://schemas.microsoft.com/office/drawing/2014/main" id="{C8A09FDE-D52F-4CCC-A483-48EB6708634E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4685515" y="3410635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A-StraightArrowConnector 17">
            <a:extLst>
              <a:ext uri="{FF2B5EF4-FFF2-40B4-BE49-F238E27FC236}">
                <a16:creationId xmlns:a16="http://schemas.microsoft.com/office/drawing/2014/main" id="{48BDE2AF-8927-4C3E-BA4A-7F6A901D4E18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 rot="10800000">
            <a:off x="3906421" y="3993436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A-StraightArrowConnector 18">
            <a:extLst>
              <a:ext uri="{FF2B5EF4-FFF2-40B4-BE49-F238E27FC236}">
                <a16:creationId xmlns:a16="http://schemas.microsoft.com/office/drawing/2014/main" id="{F6597CF3-CB1E-453F-9A45-23A5CBB81183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 rot="10800000">
            <a:off x="3612581" y="3410635"/>
            <a:ext cx="0" cy="3438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-StraightArrowConnector 19">
            <a:extLst>
              <a:ext uri="{FF2B5EF4-FFF2-40B4-BE49-F238E27FC236}">
                <a16:creationId xmlns:a16="http://schemas.microsoft.com/office/drawing/2014/main" id="{532FD9D3-7178-4F1B-9AD5-45413E8513CA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 rot="10800000">
            <a:off x="2843241" y="4000751"/>
            <a:ext cx="504767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arrow" w="lg" len="med"/>
          </a:ln>
          <a:effectLst>
            <a:glow rad="63500">
              <a:schemeClr val="bg1">
                <a:lumMod val="65000"/>
                <a:alpha val="1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-椭圆 29">
            <a:extLst>
              <a:ext uri="{FF2B5EF4-FFF2-40B4-BE49-F238E27FC236}">
                <a16:creationId xmlns:a16="http://schemas.microsoft.com/office/drawing/2014/main" id="{130536D1-D982-4D1D-B6C5-3146121A5EB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29478" y="662609"/>
            <a:ext cx="145774" cy="14577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-椭圆 30">
            <a:extLst>
              <a:ext uri="{FF2B5EF4-FFF2-40B4-BE49-F238E27FC236}">
                <a16:creationId xmlns:a16="http://schemas.microsoft.com/office/drawing/2014/main" id="{A7F2A81D-5CAC-4909-BEBD-9565C867240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9478" y="960783"/>
            <a:ext cx="145774" cy="14577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</a:endParaRPr>
          </a:p>
        </p:txBody>
      </p:sp>
      <p:sp>
        <p:nvSpPr>
          <p:cNvPr id="32" name="PA-椭圆 31">
            <a:extLst>
              <a:ext uri="{FF2B5EF4-FFF2-40B4-BE49-F238E27FC236}">
                <a16:creationId xmlns:a16="http://schemas.microsoft.com/office/drawing/2014/main" id="{306D3FDE-E727-4BB6-834F-2DD6A246AAE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29478" y="1258957"/>
            <a:ext cx="145774" cy="14577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文本框 40">
            <a:extLst>
              <a:ext uri="{FF2B5EF4-FFF2-40B4-BE49-F238E27FC236}">
                <a16:creationId xmlns:a16="http://schemas.microsoft.com/office/drawing/2014/main" id="{FBAB7144-A668-422D-B593-A1819E7E387C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02365" y="1182224"/>
            <a:ext cx="130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栈中节点</a:t>
            </a:r>
          </a:p>
        </p:txBody>
      </p:sp>
      <p:sp>
        <p:nvSpPr>
          <p:cNvPr id="43" name="PA-等腰三角形 42">
            <a:extLst>
              <a:ext uri="{FF2B5EF4-FFF2-40B4-BE49-F238E27FC236}">
                <a16:creationId xmlns:a16="http://schemas.microsoft.com/office/drawing/2014/main" id="{E8670469-96F7-4E01-9B19-EA2247A3C78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29478" y="1559909"/>
            <a:ext cx="145774" cy="125667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文本框 43">
            <a:extLst>
              <a:ext uri="{FF2B5EF4-FFF2-40B4-BE49-F238E27FC236}">
                <a16:creationId xmlns:a16="http://schemas.microsoft.com/office/drawing/2014/main" id="{FC2AF3EF-A76D-4565-8563-335502CAE35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702365" y="1484242"/>
            <a:ext cx="828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栈首</a:t>
            </a:r>
          </a:p>
        </p:txBody>
      </p:sp>
      <p:sp>
        <p:nvSpPr>
          <p:cNvPr id="45" name="PA-等腰三角形 44">
            <a:extLst>
              <a:ext uri="{FF2B5EF4-FFF2-40B4-BE49-F238E27FC236}">
                <a16:creationId xmlns:a16="http://schemas.microsoft.com/office/drawing/2014/main" id="{1D3342B1-4B32-4D21-B238-B4A3D652503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74078" y="1864199"/>
            <a:ext cx="145774" cy="125667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PA-文本框 47">
            <a:extLst>
              <a:ext uri="{FF2B5EF4-FFF2-40B4-BE49-F238E27FC236}">
                <a16:creationId xmlns:a16="http://schemas.microsoft.com/office/drawing/2014/main" id="{108A6EDC-9B79-4C70-9D62-0E8DCE75002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702365" y="895170"/>
            <a:ext cx="130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PA-文本框 48">
            <a:extLst>
              <a:ext uri="{FF2B5EF4-FFF2-40B4-BE49-F238E27FC236}">
                <a16:creationId xmlns:a16="http://schemas.microsoft.com/office/drawing/2014/main" id="{EE56F819-9123-4E03-8B94-BFE357811261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702365" y="596996"/>
            <a:ext cx="130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PA-文本框 51">
            <a:extLst>
              <a:ext uri="{FF2B5EF4-FFF2-40B4-BE49-F238E27FC236}">
                <a16:creationId xmlns:a16="http://schemas.microsoft.com/office/drawing/2014/main" id="{37385FE2-1386-4372-BAC8-F4998348B756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2420647" y="166926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PA-文本框 52">
            <a:extLst>
              <a:ext uri="{FF2B5EF4-FFF2-40B4-BE49-F238E27FC236}">
                <a16:creationId xmlns:a16="http://schemas.microsoft.com/office/drawing/2014/main" id="{CABC3356-C934-43C3-B956-EC6F738326A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483827" y="1716878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PA-文本框 54">
            <a:extLst>
              <a:ext uri="{FF2B5EF4-FFF2-40B4-BE49-F238E27FC236}">
                <a16:creationId xmlns:a16="http://schemas.microsoft.com/office/drawing/2014/main" id="{3F4A62B7-ABC5-46E1-8C27-DF47607125FB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549300" y="172114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PA-文本框 55">
            <a:extLst>
              <a:ext uri="{FF2B5EF4-FFF2-40B4-BE49-F238E27FC236}">
                <a16:creationId xmlns:a16="http://schemas.microsoft.com/office/drawing/2014/main" id="{FFC2C940-A094-4185-A00A-6015A8F687CC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4864745" y="2788096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PA-文本框 56">
            <a:extLst>
              <a:ext uri="{FF2B5EF4-FFF2-40B4-BE49-F238E27FC236}">
                <a16:creationId xmlns:a16="http://schemas.microsoft.com/office/drawing/2014/main" id="{A0B75D34-9F37-4D12-8A7D-A088B519141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153814" y="2804342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PA-文本框 57">
            <a:extLst>
              <a:ext uri="{FF2B5EF4-FFF2-40B4-BE49-F238E27FC236}">
                <a16:creationId xmlns:a16="http://schemas.microsoft.com/office/drawing/2014/main" id="{905A1B44-796C-41FA-9A47-FAF35B384B5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418354" y="1504887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E4C3FDA3-CED8-44D0-AE18-7877DB8FC7C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489975" y="1524767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PA-文本框 59">
            <a:extLst>
              <a:ext uri="{FF2B5EF4-FFF2-40B4-BE49-F238E27FC236}">
                <a16:creationId xmlns:a16="http://schemas.microsoft.com/office/drawing/2014/main" id="{16684B6E-40ED-4CAE-99AE-F455807FA76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543152" y="1547076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PA-文本框 60">
            <a:extLst>
              <a:ext uri="{FF2B5EF4-FFF2-40B4-BE49-F238E27FC236}">
                <a16:creationId xmlns:a16="http://schemas.microsoft.com/office/drawing/2014/main" id="{EF2D5BFF-E9F0-40BE-9490-004F411D07B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64255" y="2588891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PA-文本框 61">
            <a:extLst>
              <a:ext uri="{FF2B5EF4-FFF2-40B4-BE49-F238E27FC236}">
                <a16:creationId xmlns:a16="http://schemas.microsoft.com/office/drawing/2014/main" id="{00BFE966-F0FB-4716-B9D1-6BB49FD0B9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143978" y="261768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PA-文本框 62">
            <a:extLst>
              <a:ext uri="{FF2B5EF4-FFF2-40B4-BE49-F238E27FC236}">
                <a16:creationId xmlns:a16="http://schemas.microsoft.com/office/drawing/2014/main" id="{3107EAB1-4DF9-4410-ADC5-39271E8B6D7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158010" y="2606024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PA-文本框 63">
            <a:extLst>
              <a:ext uri="{FF2B5EF4-FFF2-40B4-BE49-F238E27FC236}">
                <a16:creationId xmlns:a16="http://schemas.microsoft.com/office/drawing/2014/main" id="{B1400C2C-9B8F-4B2F-AA37-FB7538E86F26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776468" y="3462391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PA-文本框 64">
            <a:extLst>
              <a:ext uri="{FF2B5EF4-FFF2-40B4-BE49-F238E27FC236}">
                <a16:creationId xmlns:a16="http://schemas.microsoft.com/office/drawing/2014/main" id="{2E587E4A-929E-465E-B3E8-4185D35FDFE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776467" y="3642178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PA-文本框 65">
            <a:extLst>
              <a:ext uri="{FF2B5EF4-FFF2-40B4-BE49-F238E27FC236}">
                <a16:creationId xmlns:a16="http://schemas.microsoft.com/office/drawing/2014/main" id="{6CEB21A9-5693-4FF1-A0C0-85AC13DEE3C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700116" y="3461399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PA-文本框 66">
            <a:extLst>
              <a:ext uri="{FF2B5EF4-FFF2-40B4-BE49-F238E27FC236}">
                <a16:creationId xmlns:a16="http://schemas.microsoft.com/office/drawing/2014/main" id="{36176B7E-E841-4E2B-BCE3-1E85BFAC7FB9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700116" y="3655433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PA-文本框 67">
            <a:extLst>
              <a:ext uri="{FF2B5EF4-FFF2-40B4-BE49-F238E27FC236}">
                <a16:creationId xmlns:a16="http://schemas.microsoft.com/office/drawing/2014/main" id="{5E46DE61-E939-4627-80AD-822024169F1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239464" y="3430601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PA-文本框 68">
            <a:extLst>
              <a:ext uri="{FF2B5EF4-FFF2-40B4-BE49-F238E27FC236}">
                <a16:creationId xmlns:a16="http://schemas.microsoft.com/office/drawing/2014/main" id="{4AB238B7-856E-442D-88AA-236E62F785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2239464" y="3624635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PA-文本框 45">
            <a:extLst>
              <a:ext uri="{FF2B5EF4-FFF2-40B4-BE49-F238E27FC236}">
                <a16:creationId xmlns:a16="http://schemas.microsoft.com/office/drawing/2014/main" id="{C326E7D6-653E-43E6-B8E8-F2B07EF39AF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700116" y="3478807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-文本框 1">
            <a:extLst>
              <a:ext uri="{FF2B5EF4-FFF2-40B4-BE49-F238E27FC236}">
                <a16:creationId xmlns:a16="http://schemas.microsoft.com/office/drawing/2014/main" id="{3DDDB477-BDA8-4033-8E1C-7AB23A510E2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946802" y="243480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刚刚经过了</a:t>
            </a:r>
          </a:p>
        </p:txBody>
      </p:sp>
      <p:sp>
        <p:nvSpPr>
          <p:cNvPr id="47" name="PA-文本框 1">
            <a:extLst>
              <a:ext uri="{FF2B5EF4-FFF2-40B4-BE49-F238E27FC236}">
                <a16:creationId xmlns:a16="http://schemas.microsoft.com/office/drawing/2014/main" id="{ACEC0129-0AFD-45C0-9147-BF854A89F6B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945656" y="3310948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刚刚经过了</a:t>
            </a:r>
          </a:p>
        </p:txBody>
      </p:sp>
      <p:sp>
        <p:nvSpPr>
          <p:cNvPr id="51" name="PA-文本框 1">
            <a:extLst>
              <a:ext uri="{FF2B5EF4-FFF2-40B4-BE49-F238E27FC236}">
                <a16:creationId xmlns:a16="http://schemas.microsoft.com/office/drawing/2014/main" id="{8034FD43-362A-47AB-B634-44CBD61DE0ED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248205" y="4286173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无路可走</a:t>
            </a:r>
          </a:p>
        </p:txBody>
      </p:sp>
      <p:sp>
        <p:nvSpPr>
          <p:cNvPr id="54" name="PA-文本框 1">
            <a:extLst>
              <a:ext uri="{FF2B5EF4-FFF2-40B4-BE49-F238E27FC236}">
                <a16:creationId xmlns:a16="http://schemas.microsoft.com/office/drawing/2014/main" id="{B4F2CE71-D56B-4187-9471-8F348985605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163538" y="4453524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Low=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</a:p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要出栈</a:t>
            </a:r>
          </a:p>
        </p:txBody>
      </p:sp>
      <p:sp>
        <p:nvSpPr>
          <p:cNvPr id="70" name="PA-椭圆 69">
            <a:extLst>
              <a:ext uri="{FF2B5EF4-FFF2-40B4-BE49-F238E27FC236}">
                <a16:creationId xmlns:a16="http://schemas.microsoft.com/office/drawing/2014/main" id="{48E922F4-0F25-4E7B-9E49-2174E5FC381F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2365780" y="3816369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8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1" name="PA-文本框 1">
            <a:extLst>
              <a:ext uri="{FF2B5EF4-FFF2-40B4-BE49-F238E27FC236}">
                <a16:creationId xmlns:a16="http://schemas.microsoft.com/office/drawing/2014/main" id="{FBF3EC1B-CB06-4FA9-8802-1891AAEA068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287057" y="429052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无路可走</a:t>
            </a:r>
          </a:p>
        </p:txBody>
      </p:sp>
      <p:sp>
        <p:nvSpPr>
          <p:cNvPr id="72" name="PA-文本框 1">
            <a:extLst>
              <a:ext uri="{FF2B5EF4-FFF2-40B4-BE49-F238E27FC236}">
                <a16:creationId xmlns:a16="http://schemas.microsoft.com/office/drawing/2014/main" id="{4B1F2C2F-EC41-4B30-9D98-E73EAC66AEBD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266942" y="4443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Low!=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不用出栈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70C7062-AD28-458C-89BD-735ED730601D}"/>
              </a:ext>
            </a:extLst>
          </p:cNvPr>
          <p:cNvGrpSpPr/>
          <p:nvPr/>
        </p:nvGrpSpPr>
        <p:grpSpPr>
          <a:xfrm>
            <a:off x="4038651" y="4223412"/>
            <a:ext cx="372537" cy="215444"/>
            <a:chOff x="4111910" y="4241892"/>
            <a:chExt cx="372537" cy="215444"/>
          </a:xfrm>
        </p:grpSpPr>
        <p:sp>
          <p:nvSpPr>
            <p:cNvPr id="75" name="PA-文本框 1">
              <a:extLst>
                <a:ext uri="{FF2B5EF4-FFF2-40B4-BE49-F238E27FC236}">
                  <a16:creationId xmlns:a16="http://schemas.microsoft.com/office/drawing/2014/main" id="{91C8CC16-7367-4B92-AB09-1E9A28676FDB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4111910" y="424189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</a:t>
              </a: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6D8BAFEF-A63A-4503-9716-FEEB3B174D32}"/>
                </a:ext>
              </a:extLst>
            </p:cNvPr>
            <p:cNvSpPr/>
            <p:nvPr/>
          </p:nvSpPr>
          <p:spPr>
            <a:xfrm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7" name="PA-文本框 63">
            <a:extLst>
              <a:ext uri="{FF2B5EF4-FFF2-40B4-BE49-F238E27FC236}">
                <a16:creationId xmlns:a16="http://schemas.microsoft.com/office/drawing/2014/main" id="{12E3BB13-B250-4CCF-A561-63FF8C229B4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4776467" y="3477465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3ECDF27-929B-4E40-ABF8-CEA15102D3C3}"/>
              </a:ext>
            </a:extLst>
          </p:cNvPr>
          <p:cNvGrpSpPr/>
          <p:nvPr/>
        </p:nvGrpSpPr>
        <p:grpSpPr>
          <a:xfrm rot="16200000">
            <a:off x="4929945" y="3816944"/>
            <a:ext cx="372537" cy="215444"/>
            <a:chOff x="4111910" y="4241892"/>
            <a:chExt cx="372537" cy="215444"/>
          </a:xfrm>
        </p:grpSpPr>
        <p:sp>
          <p:nvSpPr>
            <p:cNvPr id="79" name="PA-文本框 1">
              <a:extLst>
                <a:ext uri="{FF2B5EF4-FFF2-40B4-BE49-F238E27FC236}">
                  <a16:creationId xmlns:a16="http://schemas.microsoft.com/office/drawing/2014/main" id="{C7F59BDF-D342-467D-BE82-3545511B9217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4111910" y="424189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</a:t>
              </a:r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54616119-5584-44CA-8666-CEDC36EC0014}"/>
                </a:ext>
              </a:extLst>
            </p:cNvPr>
            <p:cNvSpPr/>
            <p:nvPr/>
          </p:nvSpPr>
          <p:spPr>
            <a:xfrm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2" name="PA-文本框 63">
            <a:extLst>
              <a:ext uri="{FF2B5EF4-FFF2-40B4-BE49-F238E27FC236}">
                <a16:creationId xmlns:a16="http://schemas.microsoft.com/office/drawing/2014/main" id="{8E0A8DEB-A647-46EB-AB79-A5718A3D4FF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864255" y="2610278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3512990-014D-48B0-91CB-12308BFDD10D}"/>
              </a:ext>
            </a:extLst>
          </p:cNvPr>
          <p:cNvGrpSpPr/>
          <p:nvPr/>
        </p:nvGrpSpPr>
        <p:grpSpPr>
          <a:xfrm rot="16200000">
            <a:off x="4381825" y="2879744"/>
            <a:ext cx="372537" cy="215444"/>
            <a:chOff x="4111910" y="4241892"/>
            <a:chExt cx="372537" cy="215444"/>
          </a:xfrm>
        </p:grpSpPr>
        <p:sp>
          <p:nvSpPr>
            <p:cNvPr id="84" name="PA-文本框 1">
              <a:extLst>
                <a:ext uri="{FF2B5EF4-FFF2-40B4-BE49-F238E27FC236}">
                  <a16:creationId xmlns:a16="http://schemas.microsoft.com/office/drawing/2014/main" id="{942AD607-2DA6-4C5D-AD22-6C397167652D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 rot="10800000">
              <a:off x="4111910" y="4241892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</a:t>
              </a:r>
            </a:p>
          </p:txBody>
        </p:sp>
        <p:sp>
          <p:nvSpPr>
            <p:cNvPr id="85" name="箭头: 右 84">
              <a:extLst>
                <a:ext uri="{FF2B5EF4-FFF2-40B4-BE49-F238E27FC236}">
                  <a16:creationId xmlns:a16="http://schemas.microsoft.com/office/drawing/2014/main" id="{F342AC91-0603-4DE5-812A-18C1A0BE566B}"/>
                </a:ext>
              </a:extLst>
            </p:cNvPr>
            <p:cNvSpPr/>
            <p:nvPr/>
          </p:nvSpPr>
          <p:spPr>
            <a:xfrm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7" name="PA-文本框 63">
            <a:extLst>
              <a:ext uri="{FF2B5EF4-FFF2-40B4-BE49-F238E27FC236}">
                <a16:creationId xmlns:a16="http://schemas.microsoft.com/office/drawing/2014/main" id="{5E8F393F-A2B3-410A-B079-BF2FE000F50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552570" y="1557769"/>
            <a:ext cx="640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0B04F79-97AB-4A90-A989-5C4412500DF7}"/>
              </a:ext>
            </a:extLst>
          </p:cNvPr>
          <p:cNvGrpSpPr/>
          <p:nvPr/>
        </p:nvGrpSpPr>
        <p:grpSpPr>
          <a:xfrm rot="10800000">
            <a:off x="4273489" y="1881065"/>
            <a:ext cx="372537" cy="215444"/>
            <a:chOff x="4111910" y="4241893"/>
            <a:chExt cx="372537" cy="215444"/>
          </a:xfrm>
        </p:grpSpPr>
        <p:sp>
          <p:nvSpPr>
            <p:cNvPr id="89" name="PA-文本框 1">
              <a:extLst>
                <a:ext uri="{FF2B5EF4-FFF2-40B4-BE49-F238E27FC236}">
                  <a16:creationId xmlns:a16="http://schemas.microsoft.com/office/drawing/2014/main" id="{9F4000CB-16B0-4FC5-873D-922B956E2D5D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 rot="10800000">
              <a:off x="4111910" y="4241893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</a:t>
              </a:r>
            </a:p>
          </p:txBody>
        </p:sp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413F5E74-24D1-43E3-B232-EF4D1C18733E}"/>
                </a:ext>
              </a:extLst>
            </p:cNvPr>
            <p:cNvSpPr/>
            <p:nvPr/>
          </p:nvSpPr>
          <p:spPr>
            <a:xfrm>
              <a:off x="4335839" y="4299450"/>
              <a:ext cx="148608" cy="10918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1" name="PA-椭圆 69">
            <a:extLst>
              <a:ext uri="{FF2B5EF4-FFF2-40B4-BE49-F238E27FC236}">
                <a16:creationId xmlns:a16="http://schemas.microsoft.com/office/drawing/2014/main" id="{7313D844-7EA8-47F8-817A-E3629BD2719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426520" y="3822040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7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3" name="PA-椭圆 69">
            <a:extLst>
              <a:ext uri="{FF2B5EF4-FFF2-40B4-BE49-F238E27FC236}">
                <a16:creationId xmlns:a16="http://schemas.microsoft.com/office/drawing/2014/main" id="{E9AEDF0A-AEDA-4F8C-A5B3-6310113DA059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4475610" y="3816368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6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5" name="PA-椭圆 69">
            <a:extLst>
              <a:ext uri="{FF2B5EF4-FFF2-40B4-BE49-F238E27FC236}">
                <a16:creationId xmlns:a16="http://schemas.microsoft.com/office/drawing/2014/main" id="{A580F66E-F082-409A-B59D-DD6C2CD71D4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475610" y="2931540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4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6" name="PA-椭圆 69">
            <a:extLst>
              <a:ext uri="{FF2B5EF4-FFF2-40B4-BE49-F238E27FC236}">
                <a16:creationId xmlns:a16="http://schemas.microsoft.com/office/drawing/2014/main" id="{21FD6A4C-55F8-4D4D-AAE0-2F67DB778DA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3421909" y="2934107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5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7" name="PA-椭圆 69">
            <a:extLst>
              <a:ext uri="{FF2B5EF4-FFF2-40B4-BE49-F238E27FC236}">
                <a16:creationId xmlns:a16="http://schemas.microsoft.com/office/drawing/2014/main" id="{AA34DFF8-C6B8-4EF1-9A05-8D6DF075F2E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4477708" y="2057524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3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8" name="PA-椭圆 69">
            <a:extLst>
              <a:ext uri="{FF2B5EF4-FFF2-40B4-BE49-F238E27FC236}">
                <a16:creationId xmlns:a16="http://schemas.microsoft.com/office/drawing/2014/main" id="{492EC751-A3B8-4037-9769-4A8B51AEFE0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406450" y="2060575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2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9" name="PA-椭圆 69">
            <a:extLst>
              <a:ext uri="{FF2B5EF4-FFF2-40B4-BE49-F238E27FC236}">
                <a16:creationId xmlns:a16="http://schemas.microsoft.com/office/drawing/2014/main" id="{122FE02A-142A-4DC9-9581-9B67EDBC67A0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2351862" y="2054919"/>
            <a:ext cx="387719" cy="38771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glow rad="38100">
              <a:schemeClr val="tx1">
                <a:alpha val="3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1691" tIns="35846" rIns="71691" bIns="358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11" dirty="0">
                <a:solidFill>
                  <a:schemeClr val="tx1"/>
                </a:solidFill>
                <a:latin typeface="Bahnschrift Condensed" panose="020B0502040204020203" pitchFamily="34" charset="0"/>
              </a:rPr>
              <a:t>1</a:t>
            </a:r>
            <a:endParaRPr lang="zh-CN" altLang="en-US" sz="141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流程图: 合并 20">
            <a:extLst>
              <a:ext uri="{FF2B5EF4-FFF2-40B4-BE49-F238E27FC236}">
                <a16:creationId xmlns:a16="http://schemas.microsoft.com/office/drawing/2014/main" id="{94F3F599-C0C9-4243-919E-6244EE537E30}"/>
              </a:ext>
            </a:extLst>
          </p:cNvPr>
          <p:cNvSpPr/>
          <p:nvPr/>
        </p:nvSpPr>
        <p:spPr>
          <a:xfrm>
            <a:off x="629478" y="1834768"/>
            <a:ext cx="163773" cy="120248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PA-文本框 43">
            <a:extLst>
              <a:ext uri="{FF2B5EF4-FFF2-40B4-BE49-F238E27FC236}">
                <a16:creationId xmlns:a16="http://schemas.microsoft.com/office/drawing/2014/main" id="{8A92769C-2436-4C79-A76B-1C00A5B6C72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702365" y="1742565"/>
            <a:ext cx="11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当前处理节点</a:t>
            </a:r>
          </a:p>
        </p:txBody>
      </p:sp>
      <p:sp>
        <p:nvSpPr>
          <p:cNvPr id="101" name="流程图: 合并 100">
            <a:extLst>
              <a:ext uri="{FF2B5EF4-FFF2-40B4-BE49-F238E27FC236}">
                <a16:creationId xmlns:a16="http://schemas.microsoft.com/office/drawing/2014/main" id="{5DFB13C9-F218-4D4C-BF92-601A58B4B747}"/>
              </a:ext>
            </a:extLst>
          </p:cNvPr>
          <p:cNvSpPr/>
          <p:nvPr/>
        </p:nvSpPr>
        <p:spPr>
          <a:xfrm>
            <a:off x="2474078" y="2060140"/>
            <a:ext cx="142100" cy="72738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PA-文本框 1">
            <a:extLst>
              <a:ext uri="{FF2B5EF4-FFF2-40B4-BE49-F238E27FC236}">
                <a16:creationId xmlns:a16="http://schemas.microsoft.com/office/drawing/2014/main" id="{6DB3AA70-95C9-4CEF-983A-3273603488B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610145" y="1628692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Low=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</a:p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要出栈</a:t>
            </a:r>
          </a:p>
        </p:txBody>
      </p:sp>
      <p:sp>
        <p:nvSpPr>
          <p:cNvPr id="104" name="PA-文本框 1">
            <a:extLst>
              <a:ext uri="{FF2B5EF4-FFF2-40B4-BE49-F238E27FC236}">
                <a16:creationId xmlns:a16="http://schemas.microsoft.com/office/drawing/2014/main" id="{29AB629C-4C5B-45B7-936D-29F4346F158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542315" y="1591019"/>
            <a:ext cx="792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Low=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dfn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pPr algn="ctr"/>
            <a:r>
              <a:rPr lang="zh-CN" altLang="en-US" sz="800" b="1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要出栈</a:t>
            </a:r>
          </a:p>
        </p:txBody>
      </p:sp>
    </p:spTree>
    <p:extLst>
      <p:ext uri="{BB962C8B-B14F-4D97-AF65-F5344CB8AC3E}">
        <p14:creationId xmlns:p14="http://schemas.microsoft.com/office/powerpoint/2010/main" val="3012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7662E-6 -4.04193E-6 L 0.14881 -4.0419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881 -4.04193E-6 L 0.29827 -4.0419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9827 -4.04193E-6 L 0.29827 0.16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29827 0.168 L 0.14881 0.1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4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0.14881 0.168 L 0.29672 0.3348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8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5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0.29672 0.33481 L 0.14881 0.334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6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0.14881 0.33481 L -0.00221 0.3348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7" nodeType="withEffect">
                                  <p:stCondLst>
                                    <p:cond delay="12900"/>
                                  </p:stCondLst>
                                  <p:childTnLst>
                                    <p:animMotion origin="layout" path="M -0.00221 0.33481 L 0.14881 0.3348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1" y="-11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8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10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1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630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2" presetClass="emph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animRot by="120000">
                                      <p:cBhvr>
                                        <p:cTn id="12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730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2" presetClass="emph" presetSubtype="0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animRot by="120000">
                                      <p:cBhvr>
                                        <p:cTn id="13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32" presetClass="emph" presetSubtype="0" fill="hold" nodeType="withEffect">
                                  <p:stCondLst>
                                    <p:cond delay="8700"/>
                                  </p:stCondLst>
                                  <p:childTnLst>
                                    <p:animRot by="120000">
                                      <p:cBhvr>
                                        <p:cTn id="14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1" presetClass="emph" presetSubtype="2" fill="hold" nodeType="withEffect">
                                  <p:stCondLst>
                                    <p:cond delay="930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5" presetClass="exit" presetSubtype="0" fill="hold" grpId="1" nodeType="withEffect">
                                  <p:stCondLst>
                                    <p:cond delay="8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de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250" accel="50000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0" presetClass="entr" presetSubtype="0" fill="hold" grpId="0" nodeType="withEffect">
                                  <p:stCondLst>
                                    <p:cond delay="7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0" presetClass="entr" presetSubtype="0" decel="50000" fill="hold" grpId="2" nodeType="withEffect">
                                  <p:stCondLst>
                                    <p:cond delay="8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42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0" presetClass="entr" presetSubtype="0" fill="hold" grpId="0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0" presetClass="entr" presetSubtype="0" decel="50000" fill="hold" grpId="1" nodeType="withEffect">
                                  <p:stCondLst>
                                    <p:cond delay="5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5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entr" presetSubtype="0" fill="hold" grpId="0" nodeType="withEffect">
                                  <p:stCondLst>
                                    <p:cond delay="9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0" presetClass="entr" presetSubtype="0" decel="50000" fill="hold" grpId="1" nodeType="withEffect">
                                  <p:stCondLst>
                                    <p:cond delay="1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6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0" presetClass="entr" presetSubtype="0" fill="hold" grpId="0" nodeType="withEffect">
                                  <p:stCondLst>
                                    <p:cond delay="9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0" presetClass="entr" presetSubtype="0" decel="50000" fill="hold" grpId="1" nodeType="withEffect">
                                  <p:stCondLst>
                                    <p:cond delay="11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1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2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3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75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2" presetClass="path" presetSubtype="0" accel="50000" decel="50000" fill="hold" grpId="0" nodeType="withEffect">
                                  <p:stCondLst>
                                    <p:cond delay="12900"/>
                                  </p:stCondLst>
                                  <p:childTnLst>
                                    <p:animMotion origin="layout" path="M 0.00266 0.00502 L 0.61293 -0.69885 " pathEditMode="relative" rAng="0" ptsTypes="AA">
                                      <p:cBhvr>
                                        <p:cTn id="2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14" y="-35193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0" presetClass="entr" presetSubtype="0" decel="50000" fill="hold" grpId="1" nodeType="withEffect">
                                  <p:stCondLst>
                                    <p:cond delay="129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0" presetClass="entr" presetSubtype="0" fill="hold" grpId="0" nodeType="withEffect">
                                  <p:stCondLst>
                                    <p:cond delay="1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0" presetClass="entr" presetSubtype="0" decel="50000" fill="hold" grpId="1" nodeType="withEffect">
                                  <p:stCondLst>
                                    <p:cond delay="15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294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0" presetClass="entr" presetSubtype="0" fill="hold" grpId="0" nodeType="withEffect">
                                  <p:stCondLst>
                                    <p:cond delay="14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0" presetClass="entr" presetSubtype="0" decel="50000" fill="hold" grpId="1" nodeType="withEffect">
                                  <p:stCondLst>
                                    <p:cond delay="16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3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-0.0268 -0.00236 L 0.08614 -0.00236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7" y="0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49" presetClass="exit" presetSubtype="0" accel="100000" fill="hold" grpId="1" nodeType="withEffect">
                                  <p:stCondLst>
                                    <p:cond delay="16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0" presetClass="entr" presetSubtype="0" decel="50000" fill="hold" grpId="0" nodeType="withEffect">
                                  <p:stCondLst>
                                    <p:cond delay="168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174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17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2" presetClass="path" presetSubtype="0" accel="50000" decel="50000" fill="hold" nodeType="withEffect">
                                  <p:stCondLst>
                                    <p:cond delay="17400"/>
                                  </p:stCondLst>
                                  <p:childTnLst>
                                    <p:animMotion origin="layout" path="M -0.02679 0.01092 L -0.02679 -0.17656 " pathEditMode="relative" rAng="0" ptsTypes="AA">
                                      <p:cBhvr>
                                        <p:cTn id="3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89"/>
                                    </p:animMotion>
                                  </p:childTnLst>
                                </p:cTn>
                              </p:par>
                              <p:par>
                                <p:cTn id="335" presetID="49" presetClass="exit" presetSubtype="0" accel="10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0" presetClass="entr" presetSubtype="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186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nodeType="withEffect">
                                  <p:stCondLst>
                                    <p:cond delay="18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42" presetClass="path" presetSubtype="0" accel="50000" decel="50000" fill="hold" nodeType="withEffect">
                                  <p:stCondLst>
                                    <p:cond delay="18600"/>
                                  </p:stCondLst>
                                  <p:childTnLst>
                                    <p:animMotion origin="layout" path="M -0.0268 0.01093 L -0.0268 -0.13079 " pathEditMode="relative" rAng="0" ptsTypes="AA">
                                      <p:cBhvr>
                                        <p:cTn id="35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86"/>
                                    </p:animMotion>
                                  </p:childTnLst>
                                </p:cTn>
                              </p:par>
                              <p:par>
                                <p:cTn id="354" presetID="49" presetClass="exit" presetSubtype="0" accel="100000" fill="hold" grpId="1" nodeType="withEffect">
                                  <p:stCondLst>
                                    <p:cond delay="19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0" presetClass="entr" presetSubtype="0" decel="50000" fill="hold" grpId="0" nodeType="withEffect">
                                  <p:stCondLst>
                                    <p:cond delay="192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nodeType="withEffect">
                                  <p:stCondLst>
                                    <p:cond delay="198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19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42" presetClass="path" presetSubtype="0" accel="50000" decel="50000" fill="hold" nodeType="withEffect">
                                  <p:stCondLst>
                                    <p:cond delay="19800"/>
                                  </p:stCondLst>
                                  <p:childTnLst>
                                    <p:animMotion origin="layout" path="M -0.02679 0.01093 L -0.11647 0.01329 " pathEditMode="relative" rAng="0" ptsTypes="AA">
                                      <p:cBhvr>
                                        <p:cTn id="3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5" y="118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34" presetClass="emph" presetSubtype="0" fill="hold" grpId="1" nodeType="withEffect">
                                  <p:stCondLst>
                                    <p:cond delay="20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98406E-6 2.05196E-6 L 1.98406E-6 -0.07204 " pathEditMode="relative" rAng="0" ptsTypes="AA">
                                      <p:cBhvr>
                                        <p:cTn id="374" dur="3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2"/>
                                    </p:animMotion>
                                    <p:animRot by="1500000">
                                      <p:cBhvr>
                                        <p:cTn id="375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6" dur="175" fill="hold">
                                          <p:stCondLst>
                                            <p:cond delay="1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7" dur="175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78" dur="175" fill="hold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9" presetID="34" presetClass="emph" presetSubtype="0" fill="hold" grpId="1" nodeType="withEffect">
                                  <p:stCondLst>
                                    <p:cond delay="20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80" dur="3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1" dur="1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2" dur="175" fill="hold">
                                          <p:stCondLst>
                                            <p:cond delay="17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3" dur="175" fill="hold">
                                          <p:stCondLst>
                                            <p:cond delay="3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4" dur="175" fill="hold">
                                          <p:stCondLst>
                                            <p:cond delay="525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5" presetID="37" presetClass="path" presetSubtype="0" accel="50000" decel="50000" fill="hold" grpId="8" nodeType="withEffect">
                                  <p:stCondLst>
                                    <p:cond delay="20500"/>
                                  </p:stCondLst>
                                  <p:childTnLst>
                                    <p:animMotion origin="layout" path="M 0.14881 0.33481 L 0.2376 0.24535 C 0.25819 0.22705 0.26949 0.1987 0.26949 0.16948 C 0.26949 0.13611 0.25819 0.10895 0.2376 0.09094 L 0.14881 0.0003 " pathEditMode="relative" rAng="16200000" ptsTypes="AAAAA">
                                      <p:cBhvr>
                                        <p:cTn id="386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3" y="-16711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" presetClass="emph" presetSubtype="2" fill="hold" nodeType="withEffect">
                                  <p:stCondLst>
                                    <p:cond delay="20500"/>
                                  </p:stCondLst>
                                  <p:childTnLst>
                                    <p:animClr clrSpc="rgb" dir="cw">
                                      <p:cBhvr>
                                        <p:cTn id="3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mph" presetSubtype="2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mph" presetSubtype="2" fill="hold" nodeType="withEffect">
                                  <p:stCondLst>
                                    <p:cond delay="21500"/>
                                  </p:stCondLst>
                                  <p:childTnLst>
                                    <p:animClr clrSpc="rgb" dir="cw">
                                      <p:cBhvr>
                                        <p:cTn id="3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mph" presetSubtype="2" fill="hold" nodeType="withEffect">
                                  <p:stCondLst>
                                    <p:cond delay="2200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mph" presetSubtype="2" fill="hold" nodeType="withEffect">
                                  <p:stCondLst>
                                    <p:cond delay="22500"/>
                                  </p:stCondLst>
                                  <p:childTnLst>
                                    <p:animClr clrSpc="rgb" dir="cw">
                                      <p:cBhvr>
                                        <p:cTn id="4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mph" presetSubtype="2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animClr clrSpc="rgb" dir="cw">
                                      <p:cBhvr>
                                        <p:cTn id="4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2" presetClass="path" presetSubtype="0" accel="50000" decel="5000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animMotion origin="layout" path="M -1.56776E-6 -3.72306E-6 L 0.40722 -0.69944 " pathEditMode="relative" rAng="0" ptsTypes="AA">
                                      <p:cBhvr>
                                        <p:cTn id="4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50" y="-3498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0" presetClass="entr" presetSubtype="0" decel="5000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42" presetClass="path" presetSubtype="0" accel="50000" decel="50000" fill="hold" grpId="0" nodeType="withEffect">
                                  <p:stCondLst>
                                    <p:cond delay="21500"/>
                                  </p:stCondLst>
                                  <p:childTnLst>
                                    <p:animMotion origin="layout" path="M -3.54296E-8 -2.73694E-6 L 0.26085 -0.60998 " pathEditMode="relative" rAng="0" ptsTypes="AA">
                                      <p:cBhvr>
                                        <p:cTn id="4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3" y="-30499"/>
                                    </p:animMotion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0" presetClass="entr" presetSubtype="0" decel="50000" fill="hold" grpId="1" nodeType="withEffect">
                                  <p:stCondLst>
                                    <p:cond delay="215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2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path" presetSubtype="0" accel="50000" decel="5000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animMotion origin="layout" path="M -3.54296E-8 -4.1925E-7 L 0.26085 -0.36345 " pathEditMode="relative" rAng="0" ptsTypes="AA">
                                      <p:cBhvr>
                                        <p:cTn id="4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3" y="-18187"/>
                                    </p:animMotion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0" presetClass="entr" presetSubtype="0" decel="50000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3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42" presetClass="path" presetSubtype="0" accel="50000" decel="50000" fill="hold" grpId="0" nodeType="withEffect">
                                  <p:stCondLst>
                                    <p:cond delay="22500"/>
                                  </p:stCondLst>
                                  <p:childTnLst>
                                    <p:animMotion origin="layout" path="M 1.30204E-6 4.33422E-6 L 0.40766 -0.27104 " pathEditMode="relative" rAng="0" ptsTypes="AA">
                                      <p:cBhvr>
                                        <p:cTn id="4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72" y="-13552"/>
                                    </p:animMotion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0" presetClass="entr" presetSubtype="0" decel="50000" fill="hold" grpId="1" nodeType="withEffect">
                                  <p:stCondLst>
                                    <p:cond delay="225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1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42" presetClass="path" presetSubtype="0" accel="50000" decel="5000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animMotion origin="layout" path="M -2.90523E-6 4.1925E-7 L 0.26085 -0.01949 " pathEditMode="relative" rAng="0" ptsTypes="AA">
                                      <p:cBhvr>
                                        <p:cTn id="4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3" y="-974"/>
                                    </p:animMotion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0" presetClass="entr" presetSubtype="0" decel="5000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9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path" presetSubtype="0" accel="50000" decel="5000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animMotion origin="layout" path="M -4.34898E-6 -7.38116E-8 L 0.40899 0.07145 " pathEditMode="relative" rAng="0" ptsTypes="AA">
                                      <p:cBhvr>
                                        <p:cTn id="45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8" y="3572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0" presetClass="entr" presetSubtype="0" decel="50000" fill="hold" grpId="1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7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42" presetClass="path" presetSubtype="0" accel="50000" decel="50000" fill="hold" grpId="9" nodeType="withEffect">
                                  <p:stCondLst>
                                    <p:cond delay="25300"/>
                                  </p:stCondLst>
                                  <p:childTnLst>
                                    <p:animMotion origin="layout" path="M 0.14881 -4.04193E-6 L 2.72808E-6 -1.57662E-6 " pathEditMode="relative" rAng="0" ptsTypes="AA">
                                      <p:cBhvr>
                                        <p:cTn id="4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4" y="-148"/>
                                    </p:animMotion>
                                  </p:childTnLst>
                                </p:cTn>
                              </p:par>
                              <p:par>
                                <p:cTn id="461" presetID="34" presetClass="emph" presetSubtype="0" fill="hold" grpId="1" nodeType="withEffect">
                                  <p:stCondLst>
                                    <p:cond delay="25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34" presetClass="emph" presetSubtype="0" fill="hold" grpId="1" nodeType="withEffect">
                                  <p:stCondLst>
                                    <p:cond delay="25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6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6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10" nodeType="withEffect">
                                  <p:stCondLst>
                                    <p:cond delay="27400"/>
                                  </p:stCondLst>
                                  <p:childTnLst>
                                    <p:animMotion origin="layout" path="M -1.57662E-6 -4.04193E-6 L -0.25731 -0.05698 " pathEditMode="relative" rAng="0" ptsTypes="AA">
                                      <p:cBhvr>
                                        <p:cTn id="4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-2864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" presetClass="emph" presetSubtype="2" fill="hold" nodeType="withEffect">
                                  <p:stCondLst>
                                    <p:cond delay="26500"/>
                                  </p:stCondLst>
                                  <p:childTnLst>
                                    <p:animClr clrSpc="rgb" dir="cw">
                                      <p:cBhvr>
                                        <p:cTn id="4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42" presetClass="path" presetSubtype="0" accel="50000" decel="50000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animMotion origin="layout" path="M -1.41718E-7 9.12312E-7 L 0.50155 -0.37024 " pathEditMode="relative" rAng="0" ptsTypes="AA">
                                      <p:cBhvr>
                                        <p:cTn id="48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6" y="-18512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0" presetClass="entr" presetSubtype="0" decel="50000" fill="hold" grpId="1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5" dur="1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(1+(-0.8)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(1+0.8*(1/256)^$*sin(8*pi*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718E-7 -6.67257E-7 L 0.1488 -6.67257E-7 " pathEditMode="relative" rAng="0" ptsTypes="AA">
                                      <p:cBhvr>
                                        <p:cTn id="48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0" y="0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88 -6.67257E-7 L 0.29827 -6.67257E-7 " pathEditMode="relative" rAng="0" ptsTypes="AA">
                                      <p:cBhvr>
                                        <p:cTn id="49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2" y="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9827 -6.67257E-7 L 0.29827 0.168 " pathEditMode="relative" rAng="0" ptsTypes="AA">
                                      <p:cBhvr>
                                        <p:cTn id="49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85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35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29827 0.168 L 0.1488 0.168 " pathEditMode="relative" rAng="0" ptsTypes="AA">
                                      <p:cBhvr>
                                        <p:cTn id="49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4" y="0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autoRev="1" fill="hold" grpId="1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14881 0.168 L 0.14836 0.00738 " pathEditMode="relative" rAng="0" ptsTypes="AA">
                                      <p:cBhvr>
                                        <p:cTn id="496" dur="7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" y="-8031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42" presetClass="path" presetSubtype="0" accel="50000" decel="50000" fill="hold" grpId="11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1488 0.168 L 0.29828 0.16799 " pathEditMode="relative" rAng="0" ptsTypes="AA">
                                      <p:cBhvr>
                                        <p:cTn id="498" dur="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18" y="-30"/>
                                    </p:animMotion>
                                  </p:childTnLst>
                                </p:cTn>
                              </p:par>
                              <p:par>
                                <p:cTn id="499" presetID="42" presetClass="path" presetSubtype="0" accel="50000" decel="50000" fill="hold" grpId="4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29827 0.168 L 0.29672 0.33481 " pathEditMode="relative" rAng="0" ptsTypes="AA">
                                      <p:cBhvr>
                                        <p:cTn id="50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" y="8296"/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grpId="5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0.29672 0.33481 L 0.1488 0.33481 " pathEditMode="relative" rAng="0" ptsTypes="AA">
                                      <p:cBhvr>
                                        <p:cTn id="502" dur="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0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42" presetClass="path" presetSubtype="0" accel="50000" decel="50000" autoRev="1" fill="hold" grpId="16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0.1488 0.33481 L 0.1488 0.168 " pathEditMode="relative" rAng="0" ptsTypes="AA">
                                      <p:cBhvr>
                                        <p:cTn id="5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8385"/>
                                    </p:animMotion>
                                  </p:childTnLst>
                                </p:cTn>
                              </p:par>
                              <p:par>
                                <p:cTn id="505" presetID="42" presetClass="path" presetSubtype="0" accel="50000" decel="50000" fill="hold" grpId="6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0.1488 0.33481 L -0.00221 0.33481 " pathEditMode="relative" rAng="0" ptsTypes="AA">
                                      <p:cBhvr>
                                        <p:cTn id="50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1" y="0"/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42" presetClass="path" presetSubtype="0" accel="50000" decel="50000" fill="hold" grpId="7" nodeType="withEffect">
                                  <p:stCondLst>
                                    <p:cond delay="12900"/>
                                  </p:stCondLst>
                                  <p:childTnLst>
                                    <p:animMotion origin="layout" path="M -0.00221 0.33481 L 0.1488 0.33481 " pathEditMode="relative" rAng="0" ptsTypes="AA">
                                      <p:cBhvr>
                                        <p:cTn id="508" dur="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1" y="0"/>
                                    </p:animMotion>
                                  </p:childTnLst>
                                </p:cTn>
                              </p:par>
                              <p:par>
                                <p:cTn id="509" presetID="42" presetClass="path" presetSubtype="0" accel="50000" decel="50000" fill="hold" grpId="12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0.1488 0.3348 L 0.29583 0.33303 " pathEditMode="relative" rAng="0" ptsTypes="AA">
                                      <p:cBhvr>
                                        <p:cTn id="51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2" y="-89"/>
                                    </p:animMotion>
                                  </p:childTnLst>
                                </p:cTn>
                              </p:par>
                              <p:par>
                                <p:cTn id="511" presetID="42" presetClass="path" presetSubtype="0" accel="50000" decel="50000" fill="hold" grpId="13" nodeType="withEffect">
                                  <p:stCondLst>
                                    <p:cond delay="17400"/>
                                  </p:stCondLst>
                                  <p:childTnLst>
                                    <p:animMotion origin="layout" path="M 0.29672 0.33481 L 0.29827 0.16799 " pathEditMode="relative" rAng="0" ptsTypes="AA">
                                      <p:cBhvr>
                                        <p:cTn id="5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74"/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42" presetClass="path" presetSubtype="0" accel="50000" decel="50000" fill="hold" grpId="14" nodeType="withEffect">
                                  <p:stCondLst>
                                    <p:cond delay="18600"/>
                                  </p:stCondLst>
                                  <p:childTnLst>
                                    <p:animMotion origin="layout" path="M 0.29827 0.168 L 0.29828 -1.33747E-6 " pathEditMode="relative" rAng="0" ptsTypes="AA">
                                      <p:cBhvr>
                                        <p:cTn id="5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8060"/>
                                    </p:animMotion>
                                  </p:childTnLst>
                                </p:cTn>
                              </p:par>
                              <p:par>
                                <p:cTn id="515" presetID="42" presetClass="path" presetSubtype="0" accel="50000" decel="50000" fill="hold" grpId="15" nodeType="withEffect">
                                  <p:stCondLst>
                                    <p:cond delay="19800"/>
                                  </p:stCondLst>
                                  <p:childTnLst>
                                    <p:animMotion origin="layout" path="M 0.29827 -6.67257E-7 L 0.14881 1.41718E-7 " pathEditMode="relative" rAng="0" ptsTypes="AA">
                                      <p:cBhvr>
                                        <p:cTn id="5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2" y="236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42" presetClass="path" presetSubtype="0" accel="50000" decel="50000" fill="hold" grpId="17" nodeType="withEffect">
                                  <p:stCondLst>
                                    <p:cond delay="25300"/>
                                  </p:stCondLst>
                                  <p:childTnLst>
                                    <p:animMotion origin="layout" path="M 0.1488 -6.67257E-7 L 2.68379E-6 2.11397E-6 " pathEditMode="relative" rAng="0" ptsTypes="AA">
                                      <p:cBhvr>
                                        <p:cTn id="5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18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grpId="18" nodeType="withEffect">
                                  <p:stCondLst>
                                    <p:cond delay="27400"/>
                                  </p:stCondLst>
                                  <p:childTnLst>
                                    <p:animMotion origin="layout" path="M -1.41718E-7 -6.67257E-7 L -0.25709 -0.04222 " pathEditMode="relative" rAng="0" ptsTypes="AA">
                                      <p:cBhvr>
                                        <p:cTn id="520" dur="8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-2126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0" presetClass="entr" presetSubtype="0" fill="hold" grpId="0" nodeType="withEffect">
                                  <p:stCondLst>
                                    <p:cond delay="20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0" presetClass="entr" presetSubtype="0" decel="50000" fill="hold" grpId="1" nodeType="withEffect">
                                  <p:stCondLst>
                                    <p:cond delay="2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6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30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0" presetClass="entr" presetSubtype="0" fill="hold" grpId="0" nodeType="withEffect">
                                  <p:stCondLst>
                                    <p:cond delay="253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5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transform.rotation_z</p:attrName>
                                        </p:attrNameLst>
                                      </p:cBhvr>
                                      <p:tavLst>
                                        <p:tav tm="0" fmla="#ppt_r-45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6" presetID="0" presetClass="entr" presetSubtype="0" decel="50000" fill="hold" grpId="1" nodeType="withEffect">
                                  <p:stCondLst>
                                    <p:cond delay="27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3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9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0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541" dur="8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5" grpId="8" animBg="1"/>
      <p:bldP spid="45" grpId="9" animBg="1"/>
      <p:bldP spid="45" grpId="10" animBg="1"/>
      <p:bldP spid="52" grpId="0"/>
      <p:bldP spid="52" grpId="1"/>
      <p:bldP spid="53" grpId="0"/>
      <p:bldP spid="53" grpId="1"/>
      <p:bldP spid="55" grpId="0"/>
      <p:bldP spid="56" grpId="0"/>
      <p:bldP spid="57" grpId="0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4" grpId="0"/>
      <p:bldP spid="64" grpId="1"/>
      <p:bldP spid="65" grpId="0"/>
      <p:bldP spid="66" grpId="0"/>
      <p:bldP spid="66" grpId="1"/>
      <p:bldP spid="67" grpId="0"/>
      <p:bldP spid="68" grpId="0"/>
      <p:bldP spid="69" grpId="0"/>
      <p:bldP spid="46" grpId="0"/>
      <p:bldP spid="2" grpId="0"/>
      <p:bldP spid="2" grpId="1"/>
      <p:bldP spid="47" grpId="0"/>
      <p:bldP spid="47" grpId="2"/>
      <p:bldP spid="51" grpId="0"/>
      <p:bldP spid="51" grpId="1"/>
      <p:bldP spid="54" grpId="0"/>
      <p:bldP spid="54" grpId="1"/>
      <p:bldP spid="70" grpId="0" animBg="1"/>
      <p:bldP spid="70" grpId="1" animBg="1" autoUpdateAnimBg="0"/>
      <p:bldP spid="70" grpId="2" animBg="1"/>
      <p:bldP spid="71" grpId="0"/>
      <p:bldP spid="71" grpId="1"/>
      <p:bldP spid="72" grpId="0"/>
      <p:bldP spid="72" grpId="1"/>
      <p:bldP spid="77" grpId="0"/>
      <p:bldP spid="82" grpId="0"/>
      <p:bldP spid="87" grpId="0"/>
      <p:bldP spid="91" grpId="0" animBg="1"/>
      <p:bldP spid="91" grpId="1" animBg="1" autoUpdateAnimBg="0"/>
      <p:bldP spid="91" grpId="2" animBg="1"/>
      <p:bldP spid="93" grpId="0" animBg="1"/>
      <p:bldP spid="93" grpId="1" animBg="1" autoUpdateAnimBg="0"/>
      <p:bldP spid="93" grpId="2" animBg="1"/>
      <p:bldP spid="95" grpId="0" animBg="1"/>
      <p:bldP spid="95" grpId="1" animBg="1" autoUpdateAnimBg="0"/>
      <p:bldP spid="95" grpId="2" animBg="1"/>
      <p:bldP spid="96" grpId="0" animBg="1"/>
      <p:bldP spid="96" grpId="1" animBg="1" autoUpdateAnimBg="0"/>
      <p:bldP spid="96" grpId="2" animBg="1"/>
      <p:bldP spid="97" grpId="0" animBg="1"/>
      <p:bldP spid="97" grpId="1" animBg="1" autoUpdateAnimBg="0"/>
      <p:bldP spid="97" grpId="2" animBg="1"/>
      <p:bldP spid="98" grpId="0" animBg="1"/>
      <p:bldP spid="98" grpId="1" animBg="1" autoUpdateAnimBg="0"/>
      <p:bldP spid="98" grpId="2" animBg="1"/>
      <p:bldP spid="99" grpId="0" animBg="1"/>
      <p:bldP spid="99" grpId="1" animBg="1" autoUpdateAnimBg="0"/>
      <p:bldP spid="99" grpId="2" animBg="1"/>
      <p:bldP spid="101" grpId="0" animBg="1"/>
      <p:bldP spid="101" grpId="1" animBg="1"/>
      <p:bldP spid="101" grpId="2" animBg="1"/>
      <p:bldP spid="101" grpId="3" animBg="1"/>
      <p:bldP spid="101" grpId="4" animBg="1"/>
      <p:bldP spid="101" grpId="5" animBg="1"/>
      <p:bldP spid="101" grpId="6" animBg="1"/>
      <p:bldP spid="101" grpId="7" animBg="1"/>
      <p:bldP spid="101" grpId="10" animBg="1"/>
      <p:bldP spid="101" grpId="11" animBg="1"/>
      <p:bldP spid="101" grpId="12" animBg="1"/>
      <p:bldP spid="101" grpId="13" animBg="1"/>
      <p:bldP spid="101" grpId="14" animBg="1"/>
      <p:bldP spid="101" grpId="15" animBg="1"/>
      <p:bldP spid="101" grpId="16" animBg="1"/>
      <p:bldP spid="101" grpId="17" animBg="1"/>
      <p:bldP spid="101" grpId="18" animBg="1"/>
      <p:bldP spid="103" grpId="0"/>
      <p:bldP spid="103" grpId="1"/>
      <p:bldP spid="104" grpId="0"/>
      <p:bldP spid="10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3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4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78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95</Words>
  <Application>Microsoft Office PowerPoint</Application>
  <PresentationFormat>B5 (ISO) 纸张(176x250 毫米)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Bahnschrift Condensed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鉴航</dc:creator>
  <cp:lastModifiedBy>姚 鉴航</cp:lastModifiedBy>
  <cp:revision>68</cp:revision>
  <dcterms:created xsi:type="dcterms:W3CDTF">2019-08-06T07:35:29Z</dcterms:created>
  <dcterms:modified xsi:type="dcterms:W3CDTF">2019-08-09T08:38:05Z</dcterms:modified>
</cp:coreProperties>
</file>