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409" r:id="rId4"/>
    <p:sldId id="410" r:id="rId5"/>
    <p:sldId id="411" r:id="rId6"/>
    <p:sldId id="472" r:id="rId7"/>
    <p:sldId id="439" r:id="rId8"/>
    <p:sldId id="469" r:id="rId9"/>
    <p:sldId id="470" r:id="rId10"/>
    <p:sldId id="471" r:id="rId11"/>
    <p:sldId id="474" r:id="rId12"/>
    <p:sldId id="475" r:id="rId13"/>
    <p:sldId id="476" r:id="rId14"/>
    <p:sldId id="477" r:id="rId15"/>
    <p:sldId id="478" r:id="rId16"/>
    <p:sldId id="480" r:id="rId17"/>
    <p:sldId id="479" r:id="rId18"/>
    <p:sldId id="481" r:id="rId19"/>
    <p:sldId id="482" r:id="rId20"/>
    <p:sldId id="483" r:id="rId21"/>
    <p:sldId id="484" r:id="rId22"/>
    <p:sldId id="485" r:id="rId23"/>
    <p:sldId id="48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76"/>
        <p:guide pos="374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1" Type="http://schemas.openxmlformats.org/officeDocument/2006/relationships/image" Target="../media/image4.png"/><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0" Type="http://schemas.openxmlformats.org/officeDocument/2006/relationships/tags" Target="../tags/tag16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3"/>
            </p:custDataLst>
          </p:nvPr>
        </p:nvSpPr>
        <p:spPr>
          <a:xfrm>
            <a:off x="591821" y="3974970"/>
            <a:ext cx="6113779" cy="1195200"/>
          </a:xfrm>
        </p:spPr>
        <p:txBody>
          <a:bodyPr lIns="90000" tIns="46800" rIns="90000" bIns="0" anchor="t" anchorCtr="0">
            <a:normAutofit/>
          </a:bodyPr>
          <a:lstStyle>
            <a:lvl1pPr algn="l">
              <a:defRPr sz="6000" spc="600">
                <a:solidFill>
                  <a:schemeClr val="accent6"/>
                </a:solidFill>
              </a:defRPr>
            </a:lvl1pPr>
          </a:lstStyle>
          <a:p>
            <a:r>
              <a:rPr lang="zh-CN" altLang="en-US" dirty="0"/>
              <a:t>单击编辑标题</a:t>
            </a:r>
            <a:endParaRPr lang="zh-CN" altLang="en-US" dirty="0"/>
          </a:p>
        </p:txBody>
      </p:sp>
      <p:sp>
        <p:nvSpPr>
          <p:cNvPr id="3" name="副标题 2"/>
          <p:cNvSpPr>
            <a:spLocks noGrp="1"/>
          </p:cNvSpPr>
          <p:nvPr>
            <p:ph type="subTitle" idx="1" hasCustomPrompt="1"/>
            <p:custDataLst>
              <p:tags r:id="rId4"/>
            </p:custDataLst>
          </p:nvPr>
        </p:nvSpPr>
        <p:spPr>
          <a:xfrm>
            <a:off x="591820" y="3511199"/>
            <a:ext cx="6113778" cy="338400"/>
          </a:xfrm>
        </p:spPr>
        <p:txBody>
          <a:bodyPr lIns="90000" tIns="46800" rIns="90000" bIns="0">
            <a:normAutofit/>
          </a:bodyPr>
          <a:lstStyle>
            <a:lvl1pPr marL="0" indent="0" algn="dist" eaLnBrk="1" fontAlgn="auto" latinLnBrk="0" hangingPunct="1">
              <a:lnSpc>
                <a:spcPct val="100000"/>
              </a:lnSpc>
              <a:spcAft>
                <a:spcPts val="0"/>
              </a:spcAft>
              <a:buNone/>
              <a:defRPr sz="2000" u="none" strike="noStrike" kern="1200" cap="none" spc="200" normalizeH="0" baseline="0">
                <a:solidFill>
                  <a:schemeClr val="accent6"/>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8"/>
            </p:custDataLst>
          </p:nvPr>
        </p:nvSpPr>
        <p:spPr>
          <a:xfrm>
            <a:off x="591819" y="5794316"/>
            <a:ext cx="2151382" cy="467146"/>
          </a:xfrm>
        </p:spPr>
        <p:txBody>
          <a:bodyPr lIns="90000" tIns="46800" rIns="90000">
            <a:normAutofit/>
          </a:bodyPr>
          <a:lstStyle>
            <a:lvl1pPr marL="0" indent="0">
              <a:lnSpc>
                <a:spcPct val="100000"/>
              </a:lnSpc>
              <a:spcAft>
                <a:spcPts val="0"/>
              </a:spcAft>
              <a:buNone/>
              <a:defRPr sz="2400">
                <a:solidFill>
                  <a:schemeClr val="accent6"/>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2862215" y="3075404"/>
            <a:ext cx="6480250" cy="706755"/>
          </a:xfrm>
        </p:spPr>
        <p:txBody>
          <a:bodyPr lIns="90000" tIns="46800" rIns="90000" bIns="0" anchor="t" anchorCtr="0">
            <a:normAutofit/>
          </a:bodyPr>
          <a:lstStyle>
            <a:lvl1pPr algn="ctr">
              <a:defRPr sz="4000" u="none" strike="noStrike" kern="1200" cap="none" spc="300" normalizeH="0" baseline="0">
                <a:solidFill>
                  <a:schemeClr val="accent6"/>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4"/>
            </p:custDataLst>
          </p:nvPr>
        </p:nvSpPr>
        <p:spPr>
          <a:xfrm>
            <a:off x="3350895" y="3841168"/>
            <a:ext cx="5502275" cy="1370965"/>
          </a:xfrm>
        </p:spPr>
        <p:txBody>
          <a:bodyPr lIns="90000" tIns="4680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accent6"/>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点击此处添加正文，文字是您思想的提炼，为了演示发布的良好效果，请言简意赅的阐述您的观点。</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000" tIns="46800" rIns="90000" bIns="4680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000" tIns="46800" rIns="90000" bIns="46800">
            <a:no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000" tIns="46800" rIns="90000" bIns="468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000" tIns="46800" rIns="90000" bIns="4680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000" tIns="46800" rIns="90000" bIns="468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000" tIns="46800" rIns="90000" bIns="4680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90000" tIns="46800" rIns="90000" bIns="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90000" tIns="46800" rIns="90000" bIns="46800"/>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lIns="90000" tIns="46800" rIns="90000" bIns="46800"/>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9124950" y="234666"/>
            <a:ext cx="3067050" cy="6623334"/>
            <a:chOff x="31617" y="5760"/>
            <a:chExt cx="7350" cy="15847"/>
          </a:xfrm>
        </p:grpSpPr>
        <p:sp>
          <p:nvSpPr>
            <p:cNvPr id="17" name="Freeform 7"/>
            <p:cNvSpPr/>
            <p:nvPr userDrawn="1">
              <p:custDataLst>
                <p:tags r:id="rId3"/>
              </p:custDataLst>
            </p:nvPr>
          </p:nvSpPr>
          <p:spPr>
            <a:xfrm>
              <a:off x="31617" y="14641"/>
              <a:ext cx="7350" cy="6966"/>
            </a:xfrm>
            <a:custGeom>
              <a:avLst/>
              <a:gdLst>
                <a:gd name="connsiteX0" fmla="*/ 1410788 w 1410788"/>
                <a:gd name="connsiteY0" fmla="*/ 0 h 1423852"/>
                <a:gd name="connsiteX1" fmla="*/ 1410788 w 1410788"/>
                <a:gd name="connsiteY1" fmla="*/ 705395 h 1423852"/>
                <a:gd name="connsiteX2" fmla="*/ 1338668 w 1410788"/>
                <a:gd name="connsiteY2" fmla="*/ 709105 h 1423852"/>
                <a:gd name="connsiteX3" fmla="*/ 705394 w 1410788"/>
                <a:gd name="connsiteY3" fmla="*/ 1423852 h 1423852"/>
                <a:gd name="connsiteX4" fmla="*/ 0 w 1410788"/>
                <a:gd name="connsiteY4" fmla="*/ 1423852 h 1423852"/>
                <a:gd name="connsiteX5" fmla="*/ 1266544 w 1410788"/>
                <a:gd name="connsiteY5" fmla="*/ 7351 h 142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788" h="1423852">
                  <a:moveTo>
                    <a:pt x="1410788" y="0"/>
                  </a:moveTo>
                  <a:lnTo>
                    <a:pt x="1410788" y="705395"/>
                  </a:lnTo>
                  <a:lnTo>
                    <a:pt x="1338668" y="709105"/>
                  </a:lnTo>
                  <a:cubicBezTo>
                    <a:pt x="982966" y="745897"/>
                    <a:pt x="705394" y="1051859"/>
                    <a:pt x="705394" y="1423852"/>
                  </a:cubicBezTo>
                  <a:lnTo>
                    <a:pt x="0" y="1423852"/>
                  </a:lnTo>
                  <a:cubicBezTo>
                    <a:pt x="0" y="686629"/>
                    <a:pt x="555146" y="80267"/>
                    <a:pt x="1266544" y="7351"/>
                  </a:cubicBezTo>
                  <a:close/>
                </a:path>
              </a:pathLst>
            </a:custGeom>
            <a:solidFill>
              <a:srgbClr val="FF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8" name="Oval 12"/>
            <p:cNvSpPr/>
            <p:nvPr userDrawn="1">
              <p:custDataLst>
                <p:tags r:id="rId4"/>
              </p:custDataLst>
            </p:nvPr>
          </p:nvSpPr>
          <p:spPr>
            <a:xfrm>
              <a:off x="35692" y="5760"/>
              <a:ext cx="1874" cy="18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9" name="Oval 12"/>
          <p:cNvSpPr/>
          <p:nvPr userDrawn="1">
            <p:custDataLst>
              <p:tags r:id="rId5"/>
            </p:custDataLst>
          </p:nvPr>
        </p:nvSpPr>
        <p:spPr>
          <a:xfrm>
            <a:off x="9483090" y="4254500"/>
            <a:ext cx="1346835" cy="1363345"/>
          </a:xfrm>
          <a:prstGeom prst="ellipse">
            <a:avLst/>
          </a:prstGeom>
          <a:solidFill>
            <a:srgbClr val="FF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标题 1"/>
          <p:cNvSpPr>
            <a:spLocks noGrp="1"/>
          </p:cNvSpPr>
          <p:nvPr>
            <p:ph type="title" hasCustomPrompt="1"/>
            <p:custDataLst>
              <p:tags r:id="rId6"/>
            </p:custDataLst>
          </p:nvPr>
        </p:nvSpPr>
        <p:spPr>
          <a:xfrm>
            <a:off x="2991074" y="2588281"/>
            <a:ext cx="6536242" cy="1651635"/>
          </a:xfrm>
        </p:spPr>
        <p:txBody>
          <a:bodyPr vert="horz" lIns="90000" tIns="46800" rIns="90000" bIns="0" rtlCol="0" anchor="t" anchorCtr="0">
            <a:norm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accent6"/>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21" name="图片 20"/>
          <p:cNvPicPr>
            <a:picLocks noChangeAspect="1"/>
          </p:cNvPicPr>
          <p:nvPr userDrawn="1">
            <p:custDataLst>
              <p:tags r:id="rId10"/>
            </p:custDataLst>
          </p:nvPr>
        </p:nvPicPr>
        <p:blipFill>
          <a:blip r:embed="rId11">
            <a:extLst>
              <a:ext uri="{28A0092B-C50C-407E-A947-70E740481C1C}">
                <a14:useLocalDpi xmlns:a14="http://schemas.microsoft.com/office/drawing/2010/main" val="0"/>
              </a:ext>
            </a:extLst>
          </a:blip>
          <a:stretch>
            <a:fillRect/>
          </a:stretch>
        </p:blipFill>
        <p:spPr>
          <a:xfrm>
            <a:off x="0" y="0"/>
            <a:ext cx="2969009" cy="5919729"/>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lIns="90000" tIns="46800" rIns="90000" bIns="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lIns="90000" tIns="46800" rIns="90000" bIns="0"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lIns="90000" tIns="46800" rIns="90000" bIns="0"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lIns="90000" tIns="46800" rIns="90000" bIns="0" anchor="ct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lIns="90000" tIns="46800" rIns="90000" bIns="46800"/>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lIns="90000" tIns="46800" rIns="90000" bIns="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lIns="90000" tIns="46800" rIns="90000" bIns="46800"/>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0000" tIns="46800" rIns="90000" bIns="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0000" tIns="46800" rIns="90000" bIns="0"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0000" tIns="46800" rIns="90000" bIns="46800">
            <a:normAutofit/>
          </a:bodyPr>
          <a:lstStyle>
            <a:lvl1pPr algn="ctr">
              <a:defRPr baseline="0">
                <a:solidFill>
                  <a:schemeClr val="bg2">
                    <a:lumMod val="50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75.xml"/><Relationship Id="rId23" Type="http://schemas.openxmlformats.org/officeDocument/2006/relationships/tags" Target="../tags/tag174.xml"/><Relationship Id="rId22" Type="http://schemas.openxmlformats.org/officeDocument/2006/relationships/tags" Target="../tags/tag173.xml"/><Relationship Id="rId21" Type="http://schemas.openxmlformats.org/officeDocument/2006/relationships/tags" Target="../tags/tag172.xml"/><Relationship Id="rId20" Type="http://schemas.openxmlformats.org/officeDocument/2006/relationships/tags" Target="../tags/tag171.xml"/><Relationship Id="rId2" Type="http://schemas.openxmlformats.org/officeDocument/2006/relationships/slideLayout" Target="../slideLayouts/slideLayout13.xml"/><Relationship Id="rId19" Type="http://schemas.openxmlformats.org/officeDocument/2006/relationships/tags" Target="../tags/tag17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4.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8.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00.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99.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01.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3.xml"/><Relationship Id="rId1" Type="http://schemas.openxmlformats.org/officeDocument/2006/relationships/tags" Target="../tags/tag20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5.xml"/><Relationship Id="rId1" Type="http://schemas.openxmlformats.org/officeDocument/2006/relationships/tags" Target="../tags/tag20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7.xml"/><Relationship Id="rId1" Type="http://schemas.openxmlformats.org/officeDocument/2006/relationships/tags" Target="../tags/tag206.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81.xml"/><Relationship Id="rId3" Type="http://schemas.openxmlformats.org/officeDocument/2006/relationships/slide" Target="slide3.xml"/><Relationship Id="rId2" Type="http://schemas.openxmlformats.org/officeDocument/2006/relationships/tags" Target="../tags/tag180.xml"/><Relationship Id="rId1" Type="http://schemas.openxmlformats.org/officeDocument/2006/relationships/tags" Target="../tags/tag17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9.xml"/><Relationship Id="rId1" Type="http://schemas.openxmlformats.org/officeDocument/2006/relationships/tags" Target="../tags/tag208.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84.xml"/><Relationship Id="rId7" Type="http://schemas.openxmlformats.org/officeDocument/2006/relationships/slide" Target="slide17.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6.xml"/><Relationship Id="rId3" Type="http://schemas.openxmlformats.org/officeDocument/2006/relationships/slide" Target="slide5.xml"/><Relationship Id="rId2" Type="http://schemas.openxmlformats.org/officeDocument/2006/relationships/tags" Target="../tags/tag183.xml"/><Relationship Id="rId1" Type="http://schemas.openxmlformats.org/officeDocument/2006/relationships/tags" Target="../tags/tag18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5.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8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8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89.xml"/><Relationship Id="rId2" Type="http://schemas.openxmlformats.org/officeDocument/2006/relationships/image" Target="../media/image8.png"/><Relationship Id="rId1" Type="http://schemas.openxmlformats.org/officeDocument/2006/relationships/tags" Target="../tags/tag18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0.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553085"/>
            <a:ext cx="9799320" cy="694690"/>
          </a:xfrm>
        </p:spPr>
        <p:txBody>
          <a:bodyPr>
            <a:normAutofit/>
          </a:bodyPr>
          <a:p>
            <a:r>
              <a:rPr lang="zh-CN" altLang="zh-CN" sz="3110">
                <a:solidFill>
                  <a:schemeClr val="accent1"/>
                </a:solidFill>
                <a:effectLst>
                  <a:outerShdw blurRad="38100" dist="25400" dir="5400000" algn="ctr" rotWithShape="0">
                    <a:srgbClr val="6E747A">
                      <a:alpha val="43000"/>
                    </a:srgbClr>
                  </a:outerShdw>
                </a:effectLst>
              </a:rPr>
              <a:t>教学方式</a:t>
            </a:r>
            <a:endParaRPr lang="zh-CN" altLang="zh-CN" sz="3110">
              <a:solidFill>
                <a:schemeClr val="accent1"/>
              </a:solidFill>
              <a:effectLst>
                <a:outerShdw blurRad="38100" dist="25400" dir="5400000" algn="ctr" rotWithShape="0">
                  <a:srgbClr val="6E747A">
                    <a:alpha val="43000"/>
                  </a:srgbClr>
                </a:outerShdw>
              </a:effectLst>
            </a:endParaRPr>
          </a:p>
        </p:txBody>
      </p:sp>
      <p:sp>
        <p:nvSpPr>
          <p:cNvPr id="3" name="副标题 2"/>
          <p:cNvSpPr>
            <a:spLocks noGrp="1"/>
          </p:cNvSpPr>
          <p:nvPr>
            <p:ph type="subTitle" idx="1"/>
            <p:custDataLst>
              <p:tags r:id="rId2"/>
            </p:custDataLst>
          </p:nvPr>
        </p:nvSpPr>
        <p:spPr>
          <a:xfrm>
            <a:off x="1198880" y="1892935"/>
            <a:ext cx="10340975" cy="2286635"/>
          </a:xfrm>
          <a:noFill/>
          <a:extLst>
            <a:ext uri="{909E8E84-426E-40DD-AFC4-6F175D3DCCD1}">
              <a14:hiddenFill xmlns:a14="http://schemas.microsoft.com/office/drawing/2010/main">
                <a:solidFill>
                  <a:srgbClr val="FFFF00"/>
                </a:solidFill>
              </a14:hiddenFill>
            </a:ext>
          </a:extLst>
        </p:spPr>
        <p:txBody>
          <a:bodyPr>
            <a:normAutofit/>
          </a:bodyPr>
          <a:p>
            <a:pPr algn="l"/>
            <a:r>
              <a:rPr lang="en-US" altLang="zh-CN"/>
              <a:t>.</a:t>
            </a:r>
            <a:endParaRPr lang="en-US" altLang="zh-CN"/>
          </a:p>
        </p:txBody>
      </p:sp>
      <p:sp>
        <p:nvSpPr>
          <p:cNvPr id="4" name="圆角矩形 3"/>
          <p:cNvSpPr/>
          <p:nvPr/>
        </p:nvSpPr>
        <p:spPr>
          <a:xfrm>
            <a:off x="960120"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按章讲解</a:t>
            </a:r>
            <a:endParaRPr lang="zh-CN" altLang="en-US">
              <a:solidFill>
                <a:schemeClr val="tx1"/>
              </a:solidFill>
            </a:endParaRPr>
          </a:p>
        </p:txBody>
      </p:sp>
      <p:sp>
        <p:nvSpPr>
          <p:cNvPr id="5" name="圆角矩形 4"/>
          <p:cNvSpPr/>
          <p:nvPr/>
        </p:nvSpPr>
        <p:spPr>
          <a:xfrm>
            <a:off x="2842895"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复杂概念举例说明</a:t>
            </a:r>
            <a:endParaRPr lang="zh-CN" altLang="en-US">
              <a:solidFill>
                <a:schemeClr val="tx1"/>
              </a:solidFill>
            </a:endParaRPr>
          </a:p>
        </p:txBody>
      </p:sp>
      <p:sp>
        <p:nvSpPr>
          <p:cNvPr id="6" name="圆角矩形 5"/>
          <p:cNvSpPr/>
          <p:nvPr/>
        </p:nvSpPr>
        <p:spPr>
          <a:xfrm>
            <a:off x="4763770"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遇到问题及时答疑</a:t>
            </a:r>
            <a:endParaRPr lang="zh-CN" altLang="en-US">
              <a:solidFill>
                <a:schemeClr val="tx1"/>
              </a:solidFill>
            </a:endParaRPr>
          </a:p>
        </p:txBody>
      </p:sp>
      <p:sp>
        <p:nvSpPr>
          <p:cNvPr id="7" name="圆角矩形 6"/>
          <p:cNvSpPr/>
          <p:nvPr/>
        </p:nvSpPr>
        <p:spPr>
          <a:xfrm>
            <a:off x="6690995"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强调重点</a:t>
            </a:r>
            <a:endParaRPr lang="zh-CN" altLang="en-US">
              <a:solidFill>
                <a:schemeClr val="tx1"/>
              </a:solidFill>
            </a:endParaRPr>
          </a:p>
        </p:txBody>
      </p:sp>
      <p:sp>
        <p:nvSpPr>
          <p:cNvPr id="8" name="圆角矩形 7"/>
          <p:cNvSpPr/>
          <p:nvPr/>
        </p:nvSpPr>
        <p:spPr>
          <a:xfrm>
            <a:off x="8573135"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章节练习并解答</a:t>
            </a:r>
            <a:endParaRPr lang="zh-CN" altLang="en-US">
              <a:solidFill>
                <a:schemeClr val="tx1"/>
              </a:solidFill>
            </a:endParaRPr>
          </a:p>
        </p:txBody>
      </p:sp>
      <p:sp>
        <p:nvSpPr>
          <p:cNvPr id="9" name="圆角矩形 8"/>
          <p:cNvSpPr/>
          <p:nvPr/>
        </p:nvSpPr>
        <p:spPr>
          <a:xfrm>
            <a:off x="10332085"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知识回顾</a:t>
            </a:r>
            <a:endParaRPr lang="zh-CN" altLang="en-US">
              <a:solidFill>
                <a:schemeClr val="tx1"/>
              </a:solidFill>
            </a:endParaRPr>
          </a:p>
        </p:txBody>
      </p:sp>
      <p:cxnSp>
        <p:nvCxnSpPr>
          <p:cNvPr id="10" name="直接箭头连接符 9"/>
          <p:cNvCxnSpPr>
            <a:endCxn id="4" idx="0"/>
          </p:cNvCxnSpPr>
          <p:nvPr/>
        </p:nvCxnSpPr>
        <p:spPr>
          <a:xfrm flipH="1">
            <a:off x="1628140" y="1250315"/>
            <a:ext cx="3905885" cy="1421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679825" y="1231265"/>
            <a:ext cx="1939925" cy="1398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6" idx="0"/>
          </p:cNvCxnSpPr>
          <p:nvPr/>
        </p:nvCxnSpPr>
        <p:spPr>
          <a:xfrm flipH="1">
            <a:off x="5431790" y="1231265"/>
            <a:ext cx="321310" cy="1440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257290" y="1231265"/>
            <a:ext cx="902970" cy="1407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0"/>
          </p:cNvCxnSpPr>
          <p:nvPr/>
        </p:nvCxnSpPr>
        <p:spPr>
          <a:xfrm>
            <a:off x="6409055" y="1240790"/>
            <a:ext cx="2832100" cy="1431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590030" y="1240790"/>
            <a:ext cx="4298315" cy="1379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549525" y="4302760"/>
            <a:ext cx="7359650" cy="521970"/>
          </a:xfrm>
          <a:prstGeom prst="rect">
            <a:avLst/>
          </a:prstGeom>
          <a:noFill/>
        </p:spPr>
        <p:txBody>
          <a:bodyPr wrap="square" rtlCol="0">
            <a:spAutoFit/>
          </a:bodyPr>
          <a:p>
            <a:r>
              <a:rPr lang="zh-CN" altLang="en-US" sz="2800">
                <a:ln>
                  <a:solidFill>
                    <a:sysClr val="windowText" lastClr="000000"/>
                  </a:solidFill>
                </a:ln>
                <a:solidFill>
                  <a:schemeClr val="tx1"/>
                </a:solidFill>
                <a:effectLst>
                  <a:outerShdw blurRad="38100" dist="19050" dir="2700000" algn="tl" rotWithShape="0">
                    <a:schemeClr val="dk1">
                      <a:alpha val="40000"/>
                    </a:schemeClr>
                  </a:outerShdw>
                </a:effectLst>
              </a:rPr>
              <a:t>希望你能认真听讲，及时提出问题，做好笔记！</a:t>
            </a:r>
            <a:endParaRPr lang="zh-CN" altLang="en-US" sz="2800">
              <a:ln>
                <a:solidFill>
                  <a:sysClr val="windowText" lastClr="000000"/>
                </a:solidFill>
              </a:ln>
              <a:solidFill>
                <a:schemeClr val="tx1"/>
              </a:solidFill>
              <a:effectLst>
                <a:outerShdw blurRad="38100" dist="19050" dir="2700000" algn="tl" rotWithShape="0">
                  <a:schemeClr val="dk1">
                    <a:alpha val="40000"/>
                  </a:schemeClr>
                </a:outerShdw>
              </a:effectLs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610350" y="2043430"/>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破坏性</a:t>
            </a:r>
            <a:endParaRPr lang="zh-CN" altLang="en-US"/>
          </a:p>
        </p:txBody>
      </p:sp>
      <p:sp>
        <p:nvSpPr>
          <p:cNvPr id="5" name="文本框 4"/>
          <p:cNvSpPr txBox="1"/>
          <p:nvPr/>
        </p:nvSpPr>
        <p:spPr>
          <a:xfrm>
            <a:off x="6504305" y="2752090"/>
            <a:ext cx="3961130" cy="1337945"/>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计算机中毒后，可能会导致正常的程序无法运行，把计算机内的文件删除或受到不同程度的损坏。</a:t>
            </a:r>
            <a:endParaRPr lang="zh-CN" altLang="en-US">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stretch>
            <a:fillRect/>
          </a:stretch>
        </p:blipFill>
        <p:spPr>
          <a:xfrm>
            <a:off x="1196975" y="1711325"/>
            <a:ext cx="5240655" cy="3419475"/>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610350" y="2043430"/>
            <a:ext cx="137731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可触发性</a:t>
            </a:r>
            <a:endParaRPr lang="zh-CN" altLang="en-US"/>
          </a:p>
        </p:txBody>
      </p:sp>
      <p:sp>
        <p:nvSpPr>
          <p:cNvPr id="5" name="文本框 4"/>
          <p:cNvSpPr txBox="1"/>
          <p:nvPr/>
        </p:nvSpPr>
        <p:spPr>
          <a:xfrm>
            <a:off x="6504305" y="2752090"/>
            <a:ext cx="3961130" cy="1337945"/>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计算机病毒因某个事件或者数值出现，诱使病毒实施感染或进行攻击的特性称为可触发性。</a:t>
            </a:r>
            <a:endParaRPr lang="zh-CN" altLang="en-US">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stretch>
            <a:fillRect/>
          </a:stretch>
        </p:blipFill>
        <p:spPr>
          <a:xfrm>
            <a:off x="2221230" y="1939925"/>
            <a:ext cx="3576320" cy="3110230"/>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10665" y="2856230"/>
            <a:ext cx="8420735" cy="2882900"/>
          </a:xfrm>
          <a:prstGeom prst="rect">
            <a:avLst/>
          </a:prstGeom>
        </p:spPr>
      </p:pic>
      <p:sp>
        <p:nvSpPr>
          <p:cNvPr id="7" name="标题 6"/>
          <p:cNvSpPr>
            <a:spLocks noGrp="1"/>
          </p:cNvSpPr>
          <p:nvPr>
            <p:ph type="ctrTitle"/>
            <p:custDataLst>
              <p:tags r:id="rId2"/>
            </p:custDataLst>
          </p:nvPr>
        </p:nvSpPr>
        <p:spPr>
          <a:xfrm>
            <a:off x="394335" y="531495"/>
            <a:ext cx="9799320" cy="520700"/>
          </a:xfrm>
        </p:spPr>
        <p:txBody>
          <a:bodyPr>
            <a:normAutofit fontScale="90000"/>
          </a:bodyPr>
          <a:p>
            <a:pPr algn="l"/>
            <a:r>
              <a:rPr lang="en-US" altLang="zh-CN" sz="2800"/>
              <a:t>3.</a:t>
            </a:r>
            <a:r>
              <a:rPr lang="zh-CN" altLang="en-US" sz="2800"/>
              <a:t>计算机病毒的工作原理</a:t>
            </a:r>
            <a:endParaRPr lang="zh-CN" altLang="en-US" sz="2800"/>
          </a:p>
        </p:txBody>
      </p:sp>
      <p:sp>
        <p:nvSpPr>
          <p:cNvPr id="8" name="文本框 7"/>
          <p:cNvSpPr txBox="1"/>
          <p:nvPr/>
        </p:nvSpPr>
        <p:spPr>
          <a:xfrm>
            <a:off x="1000125" y="1394460"/>
            <a:ext cx="9441180" cy="1198880"/>
          </a:xfrm>
          <a:prstGeom prst="rect">
            <a:avLst/>
          </a:prstGeom>
          <a:noFill/>
        </p:spPr>
        <p:txBody>
          <a:bodyPr wrap="square" rtlCol="0" anchor="t">
            <a:spAutoFit/>
          </a:bodyPr>
          <a:p>
            <a:r>
              <a:rPr lang="zh-CN" altLang="en-US">
                <a:ln w="12700">
                  <a:solidFill>
                    <a:schemeClr val="accent1"/>
                  </a:solidFill>
                  <a:prstDash val="solid"/>
                </a:ln>
                <a:gradFill>
                  <a:gsLst>
                    <a:gs pos="0">
                      <a:srgbClr val="007BD3"/>
                    </a:gs>
                    <a:gs pos="100000">
                      <a:srgbClr val="034373"/>
                    </a:gs>
                  </a:gsLst>
                  <a:lin scaled="0"/>
                </a:gradFill>
                <a:effectLst>
                  <a:outerShdw dist="38100" dir="2640000" algn="bl" rotWithShape="0">
                    <a:schemeClr val="accent1"/>
                  </a:outerShdw>
                </a:effectLst>
              </a:rPr>
              <a:t>病毒依附存储介质软盘、硬盘等构成传染源。病毒传染的媒介由工作的环境来定。病毒激活是将病毒放在内存，并设置触发条件，触发的条件是多样化的，可以是时钟，系统的日期，用户标识符，也可以是系统一次通信等。条件成熟病毒就开始自我复制到传染对象中，进行各种破坏活动等。</a:t>
            </a:r>
            <a:endParaRPr lang="zh-CN" altLang="en-US">
              <a:ln w="12700">
                <a:solidFill>
                  <a:schemeClr val="accent1"/>
                </a:solidFill>
                <a:prstDash val="solid"/>
              </a:ln>
              <a:gradFill>
                <a:gsLst>
                  <a:gs pos="0">
                    <a:srgbClr val="007BD3"/>
                  </a:gs>
                  <a:gs pos="100000">
                    <a:srgbClr val="034373"/>
                  </a:gs>
                </a:gsLst>
                <a:lin scaled="0"/>
              </a:gradFill>
              <a:effectLst>
                <a:outerShdw dist="38100" dir="2640000" algn="bl" rotWithShape="0">
                  <a:schemeClr val="accent1"/>
                </a:outerShdw>
              </a:effectLst>
            </a:endParaRPr>
          </a:p>
        </p:txBody>
      </p:sp>
    </p:spTree>
    <p:custDataLst>
      <p:tags r:id="rId3"/>
    </p:custData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8380" y="630555"/>
            <a:ext cx="1783080" cy="368300"/>
          </a:xfrm>
          <a:prstGeom prst="rect">
            <a:avLst/>
          </a:prstGeom>
          <a:noFill/>
        </p:spPr>
        <p:txBody>
          <a:bodyPr wrap="none" rtlCol="0">
            <a:spAutoFit/>
          </a:bodyPr>
          <a:p>
            <a:r>
              <a:rPr lang="zh-CN" altLang="en-US"/>
              <a:t>常见的病毒种类</a:t>
            </a:r>
            <a:endParaRPr lang="zh-CN" altLang="en-US"/>
          </a:p>
        </p:txBody>
      </p:sp>
      <p:sp>
        <p:nvSpPr>
          <p:cNvPr id="5" name="流程图: 可选过程 4"/>
          <p:cNvSpPr/>
          <p:nvPr/>
        </p:nvSpPr>
        <p:spPr>
          <a:xfrm>
            <a:off x="4251325" y="130302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系统病毒</a:t>
            </a:r>
            <a:endParaRPr lang="zh-CN" altLang="en-US"/>
          </a:p>
        </p:txBody>
      </p:sp>
      <p:sp>
        <p:nvSpPr>
          <p:cNvPr id="6" name="流程图: 可选过程 5"/>
          <p:cNvSpPr/>
          <p:nvPr/>
        </p:nvSpPr>
        <p:spPr>
          <a:xfrm>
            <a:off x="4251325" y="192405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蠕虫病毒</a:t>
            </a:r>
            <a:endParaRPr lang="zh-CN" altLang="en-US"/>
          </a:p>
        </p:txBody>
      </p:sp>
      <p:sp>
        <p:nvSpPr>
          <p:cNvPr id="9" name="流程图: 可选过程 8"/>
          <p:cNvSpPr/>
          <p:nvPr/>
        </p:nvSpPr>
        <p:spPr>
          <a:xfrm>
            <a:off x="4251325" y="252603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木马病毒</a:t>
            </a:r>
            <a:endParaRPr lang="zh-CN" altLang="en-US"/>
          </a:p>
        </p:txBody>
      </p:sp>
      <p:sp>
        <p:nvSpPr>
          <p:cNvPr id="10" name="流程图: 可选过程 9"/>
          <p:cNvSpPr/>
          <p:nvPr/>
        </p:nvSpPr>
        <p:spPr>
          <a:xfrm>
            <a:off x="4251325" y="312801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脚本病毒</a:t>
            </a:r>
            <a:endParaRPr lang="zh-CN" altLang="en-US"/>
          </a:p>
        </p:txBody>
      </p:sp>
      <p:sp>
        <p:nvSpPr>
          <p:cNvPr id="11" name="流程图: 可选过程 10"/>
          <p:cNvSpPr/>
          <p:nvPr/>
        </p:nvSpPr>
        <p:spPr>
          <a:xfrm>
            <a:off x="4251325" y="3703955"/>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宏病毒</a:t>
            </a:r>
            <a:endParaRPr lang="zh-CN" altLang="en-US"/>
          </a:p>
        </p:txBody>
      </p:sp>
      <p:sp>
        <p:nvSpPr>
          <p:cNvPr id="12" name="流程图: 可选过程 11"/>
          <p:cNvSpPr/>
          <p:nvPr/>
        </p:nvSpPr>
        <p:spPr>
          <a:xfrm>
            <a:off x="4251325" y="433070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后门病毒</a:t>
            </a:r>
            <a:endParaRPr lang="zh-CN" altLang="en-US"/>
          </a:p>
        </p:txBody>
      </p:sp>
      <p:sp>
        <p:nvSpPr>
          <p:cNvPr id="13" name="文本框 12"/>
          <p:cNvSpPr txBox="1"/>
          <p:nvPr/>
        </p:nvSpPr>
        <p:spPr>
          <a:xfrm>
            <a:off x="6238875" y="1972310"/>
            <a:ext cx="1554480" cy="36830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p>
            <a:r>
              <a:rPr lang="zh-CN" altLang="en-US"/>
              <a:t>如：熊猫烧香</a:t>
            </a:r>
            <a:endParaRPr lang="zh-CN" altLang="en-US"/>
          </a:p>
        </p:txBody>
      </p:sp>
      <p:sp>
        <p:nvSpPr>
          <p:cNvPr id="14" name="流程图: 可选过程 13"/>
          <p:cNvSpPr/>
          <p:nvPr/>
        </p:nvSpPr>
        <p:spPr>
          <a:xfrm>
            <a:off x="4251325" y="495808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破坏性程序病毒</a:t>
            </a:r>
            <a:endParaRPr lang="zh-CN" altLang="en-US"/>
          </a:p>
        </p:txBody>
      </p:sp>
      <p:sp>
        <p:nvSpPr>
          <p:cNvPr id="15" name="流程图: 可选过程 14"/>
          <p:cNvSpPr/>
          <p:nvPr/>
        </p:nvSpPr>
        <p:spPr>
          <a:xfrm>
            <a:off x="4251325" y="5683885"/>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玩笑病毒</a:t>
            </a:r>
            <a:endParaRPr lang="zh-CN" altLang="en-US"/>
          </a:p>
        </p:txBody>
      </p:sp>
    </p:spTree>
    <p:custDataLst>
      <p:tags r:id="rId1"/>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linds(horizontal)">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3" grpId="0" animBg="1"/>
      <p:bldP spid="1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8380" y="630555"/>
            <a:ext cx="1783080" cy="368300"/>
          </a:xfrm>
          <a:prstGeom prst="rect">
            <a:avLst/>
          </a:prstGeom>
          <a:noFill/>
        </p:spPr>
        <p:txBody>
          <a:bodyPr wrap="none" rtlCol="0">
            <a:spAutoFit/>
          </a:bodyPr>
          <a:p>
            <a:r>
              <a:rPr lang="zh-CN" altLang="en-US"/>
              <a:t>病毒的传播途径</a:t>
            </a:r>
            <a:endParaRPr lang="zh-CN" altLang="en-US"/>
          </a:p>
        </p:txBody>
      </p:sp>
      <p:pic>
        <p:nvPicPr>
          <p:cNvPr id="3" name="图片 2"/>
          <p:cNvPicPr>
            <a:picLocks noChangeAspect="1"/>
          </p:cNvPicPr>
          <p:nvPr/>
        </p:nvPicPr>
        <p:blipFill>
          <a:blip r:embed="rId1"/>
          <a:stretch>
            <a:fillRect/>
          </a:stretch>
        </p:blipFill>
        <p:spPr>
          <a:xfrm>
            <a:off x="2193925" y="1454150"/>
            <a:ext cx="6877050" cy="4448175"/>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394335" y="531495"/>
            <a:ext cx="9799320" cy="520700"/>
          </a:xfrm>
        </p:spPr>
        <p:txBody>
          <a:bodyPr>
            <a:normAutofit fontScale="90000"/>
          </a:bodyPr>
          <a:p>
            <a:pPr algn="l"/>
            <a:r>
              <a:rPr lang="en-US" altLang="zh-CN" sz="2800"/>
              <a:t>4.</a:t>
            </a:r>
            <a:r>
              <a:rPr lang="zh-CN" altLang="en-US" sz="2800"/>
              <a:t>计算机病毒的症状</a:t>
            </a:r>
            <a:endParaRPr lang="zh-CN" altLang="en-US" sz="2800"/>
          </a:p>
        </p:txBody>
      </p:sp>
      <p:sp>
        <p:nvSpPr>
          <p:cNvPr id="5" name="文本框 4"/>
          <p:cNvSpPr txBox="1"/>
          <p:nvPr/>
        </p:nvSpPr>
        <p:spPr>
          <a:xfrm>
            <a:off x="5100955" y="1525270"/>
            <a:ext cx="5281295" cy="2168525"/>
          </a:xfrm>
          <a:prstGeom prst="rect">
            <a:avLst/>
          </a:prstGeom>
          <a:noFill/>
        </p:spPr>
        <p:txBody>
          <a:bodyPr wrap="square" rtlCol="0" anchor="t">
            <a:spAutoFit/>
          </a:bodyPr>
          <a:p>
            <a:pPr fontAlgn="auto">
              <a:lnSpc>
                <a:spcPct val="150000"/>
              </a:lnSpc>
            </a:pPr>
            <a:r>
              <a:rPr lang="zh-CN" altLang="en-US">
                <a:solidFill>
                  <a:schemeClr val="accent6">
                    <a:lumMod val="50000"/>
                  </a:schemeClr>
                </a:solidFill>
                <a:effectLst>
                  <a:outerShdw blurRad="38100" dist="19050" dir="2700000" algn="tl" rotWithShape="0">
                    <a:schemeClr val="dk1">
                      <a:alpha val="40000"/>
                    </a:schemeClr>
                  </a:outerShdw>
                </a:effectLst>
                <a:sym typeface="+mn-ea"/>
              </a:rPr>
              <a:t>浏览器窗口连续打开</a:t>
            </a:r>
            <a:endParaRPr lang="zh-CN" altLang="en-US"/>
          </a:p>
          <a:p>
            <a:pPr fontAlgn="auto">
              <a:lnSpc>
                <a:spcPct val="150000"/>
              </a:lnSpc>
            </a:pPr>
            <a:r>
              <a:rPr lang="zh-CN" altLang="en-US"/>
              <a:t>当某些病毒激活后，一旦启动浏览器程序就会自动打开无限多的窗口。即使我们手动关闭了窗口，但是系统依然会弹出更多窗口。遇到此类情况，便需要使用杀毒软件进行扫描并查杀。</a:t>
            </a:r>
            <a:endParaRPr lang="zh-CN" altLang="en-US"/>
          </a:p>
        </p:txBody>
      </p:sp>
      <p:pic>
        <p:nvPicPr>
          <p:cNvPr id="6" name="图片 5"/>
          <p:cNvPicPr>
            <a:picLocks noChangeAspect="1"/>
          </p:cNvPicPr>
          <p:nvPr/>
        </p:nvPicPr>
        <p:blipFill>
          <a:blip r:embed="rId2"/>
          <a:stretch>
            <a:fillRect/>
          </a:stretch>
        </p:blipFill>
        <p:spPr>
          <a:xfrm>
            <a:off x="640715" y="1603375"/>
            <a:ext cx="4262755" cy="1885950"/>
          </a:xfrm>
          <a:prstGeom prst="rect">
            <a:avLst/>
          </a:prstGeom>
        </p:spPr>
      </p:pic>
      <p:sp>
        <p:nvSpPr>
          <p:cNvPr id="10" name="文本框 9"/>
          <p:cNvSpPr txBox="1"/>
          <p:nvPr/>
        </p:nvSpPr>
        <p:spPr>
          <a:xfrm>
            <a:off x="5100955" y="3924935"/>
            <a:ext cx="5040630" cy="2168525"/>
          </a:xfrm>
          <a:prstGeom prst="rect">
            <a:avLst/>
          </a:prstGeom>
          <a:noFill/>
        </p:spPr>
        <p:txBody>
          <a:bodyPr wrap="square" rtlCol="0" anchor="t">
            <a:spAutoFit/>
          </a:bodyPr>
          <a:p>
            <a:pPr fontAlgn="auto">
              <a:lnSpc>
                <a:spcPct val="150000"/>
              </a:lnSpc>
            </a:pPr>
            <a:r>
              <a:rPr lang="zh-CN" altLang="en-US">
                <a:solidFill>
                  <a:schemeClr val="accent6">
                    <a:lumMod val="50000"/>
                  </a:schemeClr>
                </a:solidFill>
              </a:rPr>
              <a:t>图标被修改为统一图标</a:t>
            </a:r>
            <a:endParaRPr lang="zh-CN" altLang="en-US">
              <a:solidFill>
                <a:schemeClr val="accent6">
                  <a:lumMod val="50000"/>
                </a:schemeClr>
              </a:solidFill>
            </a:endParaRPr>
          </a:p>
          <a:p>
            <a:pPr fontAlgn="auto">
              <a:lnSpc>
                <a:spcPct val="150000"/>
              </a:lnSpc>
            </a:pPr>
            <a:r>
              <a:rPr lang="zh-CN" altLang="en-US">
                <a:sym typeface="+mn-ea"/>
              </a:rPr>
              <a:t>某些病毒会导致磁盘中保存的文件图标改为统一图标【如熊猫烧香】并且无法使用或打开。当此类病毒成功运行时，磁盘中所有文件的图标都会显示为统一图标</a:t>
            </a:r>
            <a:endParaRPr lang="zh-CN" altLang="en-US">
              <a:solidFill>
                <a:schemeClr val="accent6">
                  <a:lumMod val="50000"/>
                </a:schemeClr>
              </a:solidFill>
            </a:endParaRPr>
          </a:p>
        </p:txBody>
      </p:sp>
      <p:pic>
        <p:nvPicPr>
          <p:cNvPr id="11" name="图片 10"/>
          <p:cNvPicPr>
            <a:picLocks noChangeAspect="1"/>
          </p:cNvPicPr>
          <p:nvPr/>
        </p:nvPicPr>
        <p:blipFill>
          <a:blip r:embed="rId3"/>
          <a:stretch>
            <a:fillRect/>
          </a:stretch>
        </p:blipFill>
        <p:spPr>
          <a:xfrm>
            <a:off x="655320" y="3813175"/>
            <a:ext cx="4233545" cy="2789555"/>
          </a:xfrm>
          <a:prstGeom prst="rect">
            <a:avLst/>
          </a:prstGeom>
        </p:spPr>
      </p:pic>
    </p:spTree>
    <p:custDataLst>
      <p:tags r:id="rId4"/>
    </p:custData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00955" y="1388110"/>
            <a:ext cx="5281295" cy="2168525"/>
          </a:xfrm>
          <a:prstGeom prst="rect">
            <a:avLst/>
          </a:prstGeom>
          <a:noFill/>
        </p:spPr>
        <p:txBody>
          <a:bodyPr wrap="square" rtlCol="0" anchor="t">
            <a:spAutoFit/>
          </a:bodyPr>
          <a:p>
            <a:pPr fontAlgn="auto">
              <a:lnSpc>
                <a:spcPct val="150000"/>
              </a:lnSpc>
            </a:pPr>
            <a:r>
              <a:rPr lang="zh-CN" altLang="en-US">
                <a:solidFill>
                  <a:schemeClr val="accent6">
                    <a:lumMod val="50000"/>
                  </a:schemeClr>
                </a:solidFill>
                <a:effectLst>
                  <a:outerShdw blurRad="38100" dist="19050" dir="2700000" algn="tl" rotWithShape="0">
                    <a:schemeClr val="dk1">
                      <a:alpha val="40000"/>
                    </a:schemeClr>
                  </a:outerShdw>
                </a:effectLst>
                <a:sym typeface="+mn-ea"/>
              </a:rPr>
              <a:t>磁盘文件数量无故增多</a:t>
            </a:r>
            <a:endParaRPr lang="zh-CN" altLang="en-US"/>
          </a:p>
          <a:p>
            <a:pPr fontAlgn="auto">
              <a:lnSpc>
                <a:spcPct val="150000"/>
              </a:lnSpc>
            </a:pPr>
            <a:r>
              <a:rPr lang="zh-CN" altLang="en-US"/>
              <a:t>当某些病毒激活后，会无限感染其他文件，突出的特点是自我复制，把无关文件进行无限复制，导致系统盘的文件数量越来越大，计算机运行速度也会越来越慢</a:t>
            </a:r>
            <a:endParaRPr lang="zh-CN" altLang="en-US"/>
          </a:p>
        </p:txBody>
      </p:sp>
      <p:sp>
        <p:nvSpPr>
          <p:cNvPr id="10" name="文本框 9"/>
          <p:cNvSpPr txBox="1"/>
          <p:nvPr/>
        </p:nvSpPr>
        <p:spPr>
          <a:xfrm>
            <a:off x="5100955" y="3924935"/>
            <a:ext cx="5040630" cy="1753235"/>
          </a:xfrm>
          <a:prstGeom prst="rect">
            <a:avLst/>
          </a:prstGeom>
          <a:noFill/>
        </p:spPr>
        <p:txBody>
          <a:bodyPr wrap="square" rtlCol="0" anchor="t">
            <a:spAutoFit/>
          </a:bodyPr>
          <a:p>
            <a:pPr fontAlgn="auto">
              <a:lnSpc>
                <a:spcPct val="150000"/>
              </a:lnSpc>
            </a:pPr>
            <a:r>
              <a:rPr lang="zh-CN" altLang="en-US">
                <a:solidFill>
                  <a:schemeClr val="accent6">
                    <a:lumMod val="50000"/>
                  </a:schemeClr>
                </a:solidFill>
              </a:rPr>
              <a:t>经常发生蓝屏死机现象</a:t>
            </a:r>
            <a:endParaRPr lang="zh-CN" altLang="en-US">
              <a:solidFill>
                <a:schemeClr val="accent6">
                  <a:lumMod val="50000"/>
                </a:schemeClr>
              </a:solidFill>
            </a:endParaRPr>
          </a:p>
          <a:p>
            <a:pPr fontAlgn="auto">
              <a:lnSpc>
                <a:spcPct val="150000"/>
              </a:lnSpc>
            </a:pPr>
            <a:r>
              <a:rPr lang="zh-CN" altLang="en-US">
                <a:sym typeface="+mn-ea"/>
              </a:rPr>
              <a:t>当计算机感染了某些病毒后，就会破坏计算机系统内部文件以及占用</a:t>
            </a:r>
            <a:r>
              <a:rPr lang="en-US" altLang="zh-CN">
                <a:sym typeface="+mn-ea"/>
              </a:rPr>
              <a:t>CPU</a:t>
            </a:r>
            <a:r>
              <a:rPr lang="zh-CN" altLang="en-US">
                <a:sym typeface="+mn-ea"/>
              </a:rPr>
              <a:t>的使用率，导致计算机快速进入死机状态，出现蓝屏</a:t>
            </a:r>
            <a:endParaRPr lang="zh-CN" altLang="en-US">
              <a:solidFill>
                <a:schemeClr val="accent6">
                  <a:lumMod val="50000"/>
                </a:schemeClr>
              </a:solidFill>
              <a:sym typeface="+mn-ea"/>
            </a:endParaRPr>
          </a:p>
        </p:txBody>
      </p:sp>
      <p:pic>
        <p:nvPicPr>
          <p:cNvPr id="3" name="图片 2"/>
          <p:cNvPicPr>
            <a:picLocks noChangeAspect="1"/>
          </p:cNvPicPr>
          <p:nvPr/>
        </p:nvPicPr>
        <p:blipFill>
          <a:blip r:embed="rId1"/>
          <a:stretch>
            <a:fillRect/>
          </a:stretch>
        </p:blipFill>
        <p:spPr>
          <a:xfrm>
            <a:off x="1081405" y="1120775"/>
            <a:ext cx="3742690" cy="2573020"/>
          </a:xfrm>
          <a:prstGeom prst="rect">
            <a:avLst/>
          </a:prstGeom>
        </p:spPr>
      </p:pic>
      <p:pic>
        <p:nvPicPr>
          <p:cNvPr id="4" name="图片 3"/>
          <p:cNvPicPr>
            <a:picLocks noChangeAspect="1"/>
          </p:cNvPicPr>
          <p:nvPr/>
        </p:nvPicPr>
        <p:blipFill>
          <a:blip r:embed="rId2"/>
          <a:stretch>
            <a:fillRect/>
          </a:stretch>
        </p:blipFill>
        <p:spPr>
          <a:xfrm>
            <a:off x="757555" y="3924935"/>
            <a:ext cx="4186555" cy="2303145"/>
          </a:xfrm>
          <a:prstGeom prst="rect">
            <a:avLst/>
          </a:prstGeom>
        </p:spPr>
      </p:pic>
    </p:spTree>
    <p:custDataLst>
      <p:tags r:id="rId3"/>
    </p:custData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394335" y="531495"/>
            <a:ext cx="9799320" cy="520700"/>
          </a:xfrm>
        </p:spPr>
        <p:txBody>
          <a:bodyPr>
            <a:normAutofit fontScale="90000"/>
          </a:bodyPr>
          <a:p>
            <a:pPr algn="l"/>
            <a:r>
              <a:rPr lang="en-US" altLang="zh-CN" sz="2800"/>
              <a:t>5.</a:t>
            </a:r>
            <a:r>
              <a:rPr lang="zh-CN" altLang="en-US" sz="2800"/>
              <a:t>计算机病毒的防治</a:t>
            </a:r>
            <a:endParaRPr lang="zh-CN" altLang="en-US" sz="2800"/>
          </a:p>
        </p:txBody>
      </p:sp>
      <p:sp>
        <p:nvSpPr>
          <p:cNvPr id="2" name="圆角矩形 1"/>
          <p:cNvSpPr/>
          <p:nvPr/>
        </p:nvSpPr>
        <p:spPr>
          <a:xfrm>
            <a:off x="3006090" y="1262380"/>
            <a:ext cx="4234815" cy="45402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1</a:t>
            </a:r>
            <a:r>
              <a:rPr lang="zh-CN" altLang="en-US"/>
              <a:t>）不打开可疑邮件和可疑网站</a:t>
            </a:r>
            <a:endParaRPr lang="zh-CN" altLang="en-US"/>
          </a:p>
        </p:txBody>
      </p:sp>
      <p:sp>
        <p:nvSpPr>
          <p:cNvPr id="3" name="圆角矩形 2"/>
          <p:cNvSpPr/>
          <p:nvPr/>
        </p:nvSpPr>
        <p:spPr>
          <a:xfrm>
            <a:off x="3006090" y="1974215"/>
            <a:ext cx="4234815"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2</a:t>
            </a:r>
            <a:r>
              <a:rPr lang="zh-CN" altLang="en-US"/>
              <a:t>）不要随便运行不知名程序</a:t>
            </a:r>
            <a:endParaRPr lang="zh-CN" altLang="en-US"/>
          </a:p>
        </p:txBody>
      </p:sp>
      <p:sp>
        <p:nvSpPr>
          <p:cNvPr id="8" name="圆角矩形 7"/>
          <p:cNvSpPr/>
          <p:nvPr/>
        </p:nvSpPr>
        <p:spPr>
          <a:xfrm>
            <a:off x="3006090" y="2677160"/>
            <a:ext cx="4234815"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3</a:t>
            </a:r>
            <a:r>
              <a:rPr lang="zh-CN" altLang="en-US"/>
              <a:t>）不打开陌生人邮件的附件</a:t>
            </a:r>
            <a:endParaRPr lang="zh-CN" altLang="en-US"/>
          </a:p>
        </p:txBody>
      </p:sp>
      <p:sp>
        <p:nvSpPr>
          <p:cNvPr id="9" name="圆角矩形 8"/>
          <p:cNvSpPr/>
          <p:nvPr/>
        </p:nvSpPr>
        <p:spPr>
          <a:xfrm>
            <a:off x="3006090" y="3390265"/>
            <a:ext cx="4234815"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4</a:t>
            </a:r>
            <a:r>
              <a:rPr lang="zh-CN" altLang="en-US"/>
              <a:t>）不随意下载打开不明文件</a:t>
            </a:r>
            <a:endParaRPr lang="zh-CN" altLang="en-US"/>
          </a:p>
        </p:txBody>
      </p:sp>
      <p:sp>
        <p:nvSpPr>
          <p:cNvPr id="12" name="圆角矩形 11"/>
          <p:cNvSpPr/>
          <p:nvPr/>
        </p:nvSpPr>
        <p:spPr>
          <a:xfrm>
            <a:off x="3006090" y="4121150"/>
            <a:ext cx="5411470"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zh-CN" altLang="en-US"/>
              <a:t>（</a:t>
            </a:r>
            <a:r>
              <a:rPr lang="en-US" altLang="zh-CN"/>
              <a:t>5</a:t>
            </a:r>
            <a:r>
              <a:rPr lang="zh-CN" altLang="en-US"/>
              <a:t>）安装杀毒软件，及时修复漏洞、升级病毒库</a:t>
            </a:r>
            <a:endParaRPr lang="zh-CN" altLang="en-US"/>
          </a:p>
        </p:txBody>
      </p:sp>
      <p:sp>
        <p:nvSpPr>
          <p:cNvPr id="13" name="圆角矩形 12"/>
          <p:cNvSpPr/>
          <p:nvPr/>
        </p:nvSpPr>
        <p:spPr>
          <a:xfrm>
            <a:off x="3006090" y="4868545"/>
            <a:ext cx="4234815"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6</a:t>
            </a:r>
            <a:r>
              <a:rPr lang="zh-CN" altLang="en-US"/>
              <a:t>）重要数据及时备份</a:t>
            </a:r>
            <a:endParaRPr lang="zh-CN" altLang="en-US"/>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043940" y="339090"/>
            <a:ext cx="9799320" cy="579120"/>
          </a:xfrm>
        </p:spPr>
        <p:txBody>
          <a:bodyPr>
            <a:normAutofit fontScale="90000"/>
            <a:scene3d>
              <a:camera prst="orthographicFront"/>
              <a:lightRig rig="threePt" dir="t"/>
            </a:scene3d>
          </a:bodyPr>
          <a:p>
            <a:r>
              <a:rPr lang="zh-CN" altLang="zh-CN" sz="3110">
                <a:ln w="10160">
                  <a:solidFill>
                    <a:schemeClr val="accent5"/>
                  </a:solidFill>
                  <a:prstDash val="solid"/>
                </a:ln>
                <a:solidFill>
                  <a:srgbClr val="FFFFFF"/>
                </a:solidFill>
                <a:effectLst>
                  <a:outerShdw blurRad="38100" dist="22860" dir="5400000" algn="tl" rotWithShape="0">
                    <a:srgbClr val="000000">
                      <a:alpha val="30000"/>
                    </a:srgbClr>
                  </a:outerShdw>
                </a:effectLst>
              </a:rPr>
              <a:t>知识总结</a:t>
            </a:r>
            <a:endParaRPr lang="zh-CN" altLang="zh-CN" sz="311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951230" y="1288415"/>
            <a:ext cx="1744980" cy="368300"/>
          </a:xfrm>
          <a:prstGeom prst="rect">
            <a:avLst/>
          </a:prstGeom>
          <a:noFill/>
        </p:spPr>
        <p:txBody>
          <a:bodyPr wrap="none" rtlCol="0">
            <a:spAutoFit/>
          </a:bodyPr>
          <a:p>
            <a:r>
              <a:rPr lang="en-US" altLang="zh-CN"/>
              <a:t>1.</a:t>
            </a:r>
            <a:r>
              <a:rPr lang="zh-CN" altLang="en-US"/>
              <a:t>病毒的特点：</a:t>
            </a:r>
            <a:endParaRPr lang="zh-CN" altLang="en-US"/>
          </a:p>
        </p:txBody>
      </p:sp>
      <p:sp>
        <p:nvSpPr>
          <p:cNvPr id="5" name="文本框 4"/>
          <p:cNvSpPr txBox="1"/>
          <p:nvPr/>
        </p:nvSpPr>
        <p:spPr>
          <a:xfrm>
            <a:off x="951230" y="2154555"/>
            <a:ext cx="2202180" cy="368300"/>
          </a:xfrm>
          <a:prstGeom prst="rect">
            <a:avLst/>
          </a:prstGeom>
          <a:noFill/>
        </p:spPr>
        <p:txBody>
          <a:bodyPr wrap="none" rtlCol="0">
            <a:spAutoFit/>
          </a:bodyPr>
          <a:p>
            <a:r>
              <a:rPr lang="en-US" altLang="zh-CN"/>
              <a:t>2.</a:t>
            </a:r>
            <a:r>
              <a:rPr lang="zh-CN" altLang="en-US"/>
              <a:t>病毒的传播途径：</a:t>
            </a:r>
            <a:endParaRPr lang="zh-CN" altLang="en-US"/>
          </a:p>
        </p:txBody>
      </p:sp>
      <p:sp>
        <p:nvSpPr>
          <p:cNvPr id="6" name="文本框 5"/>
          <p:cNvSpPr txBox="1"/>
          <p:nvPr/>
        </p:nvSpPr>
        <p:spPr>
          <a:xfrm>
            <a:off x="1043940" y="3244850"/>
            <a:ext cx="1744980" cy="368300"/>
          </a:xfrm>
          <a:prstGeom prst="rect">
            <a:avLst/>
          </a:prstGeom>
          <a:noFill/>
        </p:spPr>
        <p:txBody>
          <a:bodyPr wrap="none" rtlCol="0">
            <a:spAutoFit/>
          </a:bodyPr>
          <a:p>
            <a:r>
              <a:rPr lang="en-US" altLang="zh-CN"/>
              <a:t>3.</a:t>
            </a:r>
            <a:r>
              <a:rPr lang="zh-CN" altLang="en-US"/>
              <a:t>病毒的症状：</a:t>
            </a:r>
            <a:endParaRPr lang="zh-CN" altLang="en-US"/>
          </a:p>
        </p:txBody>
      </p:sp>
      <p:sp>
        <p:nvSpPr>
          <p:cNvPr id="7" name="文本框 6"/>
          <p:cNvSpPr txBox="1"/>
          <p:nvPr/>
        </p:nvSpPr>
        <p:spPr>
          <a:xfrm>
            <a:off x="1043940" y="4350385"/>
            <a:ext cx="1744980" cy="368300"/>
          </a:xfrm>
          <a:prstGeom prst="rect">
            <a:avLst/>
          </a:prstGeom>
          <a:noFill/>
        </p:spPr>
        <p:txBody>
          <a:bodyPr wrap="none" rtlCol="0">
            <a:spAutoFit/>
          </a:bodyPr>
          <a:p>
            <a:r>
              <a:rPr lang="en-US" altLang="zh-CN"/>
              <a:t>4.</a:t>
            </a:r>
            <a:r>
              <a:rPr lang="zh-CN" altLang="en-US"/>
              <a:t>病毒的防治：</a:t>
            </a:r>
            <a:endParaRPr lang="zh-CN" altLang="en-US"/>
          </a:p>
        </p:txBody>
      </p:sp>
      <p:sp>
        <p:nvSpPr>
          <p:cNvPr id="8" name="流程图: 可选过程 7"/>
          <p:cNvSpPr/>
          <p:nvPr/>
        </p:nvSpPr>
        <p:spPr>
          <a:xfrm>
            <a:off x="2924810" y="1167130"/>
            <a:ext cx="7273925" cy="611505"/>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p>
            <a:pPr algn="l"/>
            <a:r>
              <a:rPr lang="zh-CN" altLang="en-US">
                <a:sym typeface="+mn-ea"/>
              </a:rPr>
              <a:t>寄生性、传染性、隐藏性、潜伏性、破坏性和可触发性</a:t>
            </a:r>
            <a:endParaRPr lang="zh-CN" altLang="en-US"/>
          </a:p>
        </p:txBody>
      </p:sp>
      <p:sp>
        <p:nvSpPr>
          <p:cNvPr id="10" name="流程图: 可选过程 9"/>
          <p:cNvSpPr/>
          <p:nvPr/>
        </p:nvSpPr>
        <p:spPr>
          <a:xfrm>
            <a:off x="3021965" y="2033270"/>
            <a:ext cx="7273925" cy="611505"/>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p>
            <a:pPr algn="l"/>
            <a:r>
              <a:rPr lang="zh-CN" altLang="en-US"/>
              <a:t>软盘、硬盘、光盘、电子邮件、网络通讯、下载的文件等</a:t>
            </a:r>
            <a:endParaRPr lang="zh-CN" altLang="en-US"/>
          </a:p>
        </p:txBody>
      </p:sp>
      <p:sp>
        <p:nvSpPr>
          <p:cNvPr id="11" name="流程图: 可选过程 10"/>
          <p:cNvSpPr/>
          <p:nvPr/>
        </p:nvSpPr>
        <p:spPr>
          <a:xfrm>
            <a:off x="2788920" y="3123565"/>
            <a:ext cx="8311515" cy="611505"/>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p>
            <a:pPr algn="l"/>
            <a:r>
              <a:rPr lang="zh-CN" altLang="en-US" sz="1600">
                <a:sym typeface="+mn-ea"/>
              </a:rPr>
              <a:t>经常死机；程序不能运行；磁盘文件无故增多；系统启动变慢；数据和程序丢失等</a:t>
            </a:r>
            <a:endParaRPr lang="zh-CN" altLang="en-US" sz="1600">
              <a:sym typeface="+mn-ea"/>
            </a:endParaRPr>
          </a:p>
        </p:txBody>
      </p:sp>
      <p:sp>
        <p:nvSpPr>
          <p:cNvPr id="12" name="流程图: 可选过程 11"/>
          <p:cNvSpPr/>
          <p:nvPr/>
        </p:nvSpPr>
        <p:spPr>
          <a:xfrm>
            <a:off x="2788920" y="4120515"/>
            <a:ext cx="7273925" cy="100711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p>
            <a:pPr algn="l"/>
            <a:r>
              <a:rPr lang="zh-CN" altLang="en-US">
                <a:sym typeface="+mn-ea"/>
              </a:rPr>
              <a:t>不打开可疑邮件和可疑网站；不要随便运行不知名程序</a:t>
            </a:r>
            <a:r>
              <a:rPr lang="zh-CN" altLang="en-US"/>
              <a:t>；</a:t>
            </a:r>
            <a:r>
              <a:rPr lang="zh-CN" altLang="en-US">
                <a:sym typeface="+mn-ea"/>
              </a:rPr>
              <a:t>不打开陌生人邮件的附件；不随意下载打开不明文件；安装杀毒软件，及时修复漏洞、升级病毒库；重要数据及时备份</a:t>
            </a:r>
            <a:endParaRPr lang="zh-CN" altLang="en-US"/>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P spid="11" grpId="0" bldLvl="0" animBg="1"/>
      <p:bldP spid="1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360680"/>
            <a:ext cx="9799320" cy="671830"/>
          </a:xfrm>
        </p:spPr>
        <p:txBody>
          <a:bodyPr>
            <a:normAutofit/>
            <a:scene3d>
              <a:camera prst="orthographicFront"/>
              <a:lightRig rig="threePt" dir="t"/>
            </a:scene3d>
          </a:bodyPr>
          <a:p>
            <a:r>
              <a:rPr lang="zh-CN" altLang="zh-CN" sz="3110">
                <a:solidFill>
                  <a:schemeClr val="accent1"/>
                </a:solidFill>
                <a:effectLst>
                  <a:outerShdw blurRad="38100" dist="25400" dir="5400000" algn="ctr" rotWithShape="0">
                    <a:srgbClr val="6E747A">
                      <a:alpha val="43000"/>
                    </a:srgbClr>
                  </a:outerShdw>
                </a:effectLst>
              </a:rPr>
              <a:t>章节练习</a:t>
            </a:r>
            <a:endParaRPr lang="zh-CN" altLang="zh-CN" sz="3110">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1009650" y="1118235"/>
            <a:ext cx="8571230" cy="1476375"/>
          </a:xfrm>
          <a:prstGeom prst="rect">
            <a:avLst/>
          </a:prstGeom>
          <a:noFill/>
        </p:spPr>
        <p:txBody>
          <a:bodyPr wrap="square" rtlCol="0" anchor="t">
            <a:spAutoFit/>
          </a:bodyPr>
          <a:p>
            <a:r>
              <a:rPr lang="en-US" altLang="zh-CN"/>
              <a:t>1.</a:t>
            </a:r>
            <a:r>
              <a:rPr lang="zh-CN" altLang="en-US"/>
              <a:t>下列叙述中，正确的是</a:t>
            </a:r>
            <a:endParaRPr lang="zh-CN" altLang="en-US"/>
          </a:p>
          <a:p>
            <a:r>
              <a:rPr lang="zh-CN" altLang="en-US"/>
              <a:t>A)Word文档不会带计算机病毒</a:t>
            </a:r>
            <a:endParaRPr lang="zh-CN" altLang="en-US"/>
          </a:p>
          <a:p>
            <a:r>
              <a:rPr lang="zh-CN" altLang="en-US"/>
              <a:t>B)计算机病毒具有自我复制的能力，能迅速扩散到其他程序上</a:t>
            </a:r>
            <a:endParaRPr lang="zh-CN" altLang="en-US"/>
          </a:p>
          <a:p>
            <a:r>
              <a:rPr lang="zh-CN" altLang="en-US"/>
              <a:t>C)清除计算机病毒的最简单办法是删除所有感染了病毒的文件</a:t>
            </a:r>
            <a:endParaRPr lang="zh-CN" altLang="en-US"/>
          </a:p>
          <a:p>
            <a:r>
              <a:rPr lang="zh-CN" altLang="en-US"/>
              <a:t>D)计算机杀病毒软件可以查出和清除任何已知或未知的病毒</a:t>
            </a:r>
            <a:endParaRPr lang="zh-CN" altLang="en-US"/>
          </a:p>
        </p:txBody>
      </p:sp>
      <p:sp>
        <p:nvSpPr>
          <p:cNvPr id="5" name="文本框 4"/>
          <p:cNvSpPr txBox="1"/>
          <p:nvPr/>
        </p:nvSpPr>
        <p:spPr>
          <a:xfrm>
            <a:off x="3677920" y="1118235"/>
            <a:ext cx="335280" cy="368300"/>
          </a:xfrm>
          <a:prstGeom prst="rect">
            <a:avLst/>
          </a:prstGeom>
          <a:noFill/>
        </p:spPr>
        <p:txBody>
          <a:bodyPr wrap="none" rtlCol="0">
            <a:spAutoFit/>
          </a:bodyPr>
          <a:p>
            <a:r>
              <a:rPr lang="en-US" altLang="zh-CN">
                <a:solidFill>
                  <a:schemeClr val="accent6">
                    <a:lumMod val="50000"/>
                  </a:schemeClr>
                </a:solidFill>
              </a:rPr>
              <a:t>B</a:t>
            </a:r>
            <a:endParaRPr lang="en-US" altLang="zh-CN">
              <a:solidFill>
                <a:schemeClr val="accent6">
                  <a:lumMod val="50000"/>
                </a:schemeClr>
              </a:solidFill>
            </a:endParaRPr>
          </a:p>
        </p:txBody>
      </p:sp>
      <p:sp>
        <p:nvSpPr>
          <p:cNvPr id="6" name="文本框 5"/>
          <p:cNvSpPr txBox="1"/>
          <p:nvPr/>
        </p:nvSpPr>
        <p:spPr>
          <a:xfrm>
            <a:off x="1009650" y="2868930"/>
            <a:ext cx="10083800" cy="922020"/>
          </a:xfrm>
          <a:prstGeom prst="rect">
            <a:avLst/>
          </a:prstGeom>
          <a:noFill/>
        </p:spPr>
        <p:txBody>
          <a:bodyPr wrap="square" rtlCol="0" anchor="t">
            <a:spAutoFit/>
          </a:bodyPr>
          <a:p>
            <a:r>
              <a:rPr lang="en-US" altLang="zh-CN"/>
              <a:t>2.</a:t>
            </a:r>
            <a:r>
              <a:rPr lang="zh-CN" altLang="en-US"/>
              <a:t>随着Internet的发展，越来越多的计算机感染病毒的可能途径之一是</a:t>
            </a:r>
            <a:endParaRPr lang="zh-CN" altLang="en-US"/>
          </a:p>
          <a:p>
            <a:r>
              <a:rPr lang="zh-CN" altLang="en-US"/>
              <a:t>A)从键盘上输入数据</a:t>
            </a:r>
            <a:r>
              <a:rPr lang="en-US" altLang="zh-CN"/>
              <a:t>		</a:t>
            </a:r>
            <a:r>
              <a:rPr lang="zh-CN" altLang="en-US"/>
              <a:t>B)通过电源线</a:t>
            </a:r>
            <a:endParaRPr lang="zh-CN" altLang="en-US"/>
          </a:p>
          <a:p>
            <a:r>
              <a:rPr lang="zh-CN" altLang="en-US"/>
              <a:t>C)所使用的光盘表面不清洁</a:t>
            </a:r>
            <a:r>
              <a:rPr lang="en-US" altLang="zh-CN"/>
              <a:t>	</a:t>
            </a:r>
            <a:r>
              <a:rPr lang="zh-CN" altLang="en-US"/>
              <a:t>D)通过Internet的E一mail，附着在电子邮件的信息中</a:t>
            </a:r>
            <a:endParaRPr lang="zh-CN" altLang="en-US"/>
          </a:p>
        </p:txBody>
      </p:sp>
      <p:sp>
        <p:nvSpPr>
          <p:cNvPr id="7" name="文本框 6"/>
          <p:cNvSpPr txBox="1"/>
          <p:nvPr/>
        </p:nvSpPr>
        <p:spPr>
          <a:xfrm>
            <a:off x="8174990" y="2868930"/>
            <a:ext cx="347980" cy="368300"/>
          </a:xfrm>
          <a:prstGeom prst="rect">
            <a:avLst/>
          </a:prstGeom>
          <a:noFill/>
        </p:spPr>
        <p:txBody>
          <a:bodyPr wrap="none" rtlCol="0">
            <a:spAutoFit/>
          </a:bodyPr>
          <a:p>
            <a:r>
              <a:rPr lang="en-US" altLang="zh-CN">
                <a:solidFill>
                  <a:schemeClr val="accent6">
                    <a:lumMod val="50000"/>
                  </a:schemeClr>
                </a:solidFill>
              </a:rPr>
              <a:t>D</a:t>
            </a:r>
            <a:endParaRPr lang="en-US" altLang="zh-CN">
              <a:solidFill>
                <a:schemeClr val="accent6">
                  <a:lumMod val="50000"/>
                </a:schemeClr>
              </a:solidFill>
            </a:endParaRPr>
          </a:p>
        </p:txBody>
      </p:sp>
      <p:sp>
        <p:nvSpPr>
          <p:cNvPr id="8" name="文本框 7"/>
          <p:cNvSpPr txBox="1"/>
          <p:nvPr/>
        </p:nvSpPr>
        <p:spPr>
          <a:xfrm>
            <a:off x="1009650" y="4253230"/>
            <a:ext cx="8947150" cy="1476375"/>
          </a:xfrm>
          <a:prstGeom prst="rect">
            <a:avLst/>
          </a:prstGeom>
          <a:noFill/>
        </p:spPr>
        <p:txBody>
          <a:bodyPr wrap="square" rtlCol="0" anchor="t">
            <a:spAutoFit/>
          </a:bodyPr>
          <a:p>
            <a:r>
              <a:rPr lang="en-US" altLang="zh-CN"/>
              <a:t>3.</a:t>
            </a:r>
            <a:r>
              <a:rPr lang="zh-CN" altLang="en-US"/>
              <a:t>传播计算机病毒的两大可能途径之一是</a:t>
            </a:r>
            <a:endParaRPr lang="zh-CN" altLang="en-US"/>
          </a:p>
          <a:p>
            <a:r>
              <a:rPr lang="zh-CN" altLang="en-US"/>
              <a:t>A)通过键盘输入数据时传入</a:t>
            </a:r>
            <a:endParaRPr lang="zh-CN" altLang="en-US"/>
          </a:p>
          <a:p>
            <a:r>
              <a:rPr lang="zh-CN" altLang="en-US"/>
              <a:t>B)通过电源线传播</a:t>
            </a:r>
            <a:endParaRPr lang="zh-CN" altLang="en-US"/>
          </a:p>
          <a:p>
            <a:r>
              <a:rPr lang="zh-CN" altLang="en-US"/>
              <a:t>C)通过使用表面不清洁的光盘</a:t>
            </a:r>
            <a:endParaRPr lang="zh-CN" altLang="en-US"/>
          </a:p>
          <a:p>
            <a:r>
              <a:rPr lang="zh-CN" altLang="en-US"/>
              <a:t>D)通过Internet网络传播</a:t>
            </a:r>
            <a:endParaRPr lang="zh-CN" altLang="en-US"/>
          </a:p>
        </p:txBody>
      </p:sp>
      <p:sp>
        <p:nvSpPr>
          <p:cNvPr id="9" name="文本框 8"/>
          <p:cNvSpPr txBox="1"/>
          <p:nvPr/>
        </p:nvSpPr>
        <p:spPr>
          <a:xfrm>
            <a:off x="5309235" y="4253230"/>
            <a:ext cx="347980" cy="368300"/>
          </a:xfrm>
          <a:prstGeom prst="rect">
            <a:avLst/>
          </a:prstGeom>
          <a:noFill/>
        </p:spPr>
        <p:txBody>
          <a:bodyPr wrap="none" rtlCol="0">
            <a:spAutoFit/>
          </a:bodyPr>
          <a:p>
            <a:r>
              <a:rPr lang="en-US" altLang="zh-CN">
                <a:solidFill>
                  <a:schemeClr val="accent6">
                    <a:lumMod val="50000"/>
                  </a:schemeClr>
                </a:solidFill>
              </a:rPr>
              <a:t>D</a:t>
            </a:r>
            <a:endParaRPr lang="en-US" altLang="zh-CN">
              <a:solidFill>
                <a:schemeClr val="accent6">
                  <a:lumMod val="50000"/>
                </a:schemeClr>
              </a:solidFill>
            </a:endParaRPr>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6" grpId="0"/>
      <p:bldP spid="6" grpId="1"/>
      <p:bldP spid="8" grpId="0"/>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16280"/>
          </a:xfrm>
        </p:spPr>
        <p:txBody>
          <a:bodyPr>
            <a:normAutofit fontScale="90000"/>
          </a:bodyPr>
          <a:p>
            <a:r>
              <a:rPr lang="zh-CN" altLang="en-US"/>
              <a:t>计算机基础知识</a:t>
            </a:r>
            <a:endParaRPr lang="zh-CN" altLang="en-US"/>
          </a:p>
        </p:txBody>
      </p:sp>
      <p:sp>
        <p:nvSpPr>
          <p:cNvPr id="3" name="副标题 2"/>
          <p:cNvSpPr>
            <a:spLocks noGrp="1"/>
          </p:cNvSpPr>
          <p:nvPr>
            <p:ph type="subTitle" idx="1"/>
            <p:custDataLst>
              <p:tags r:id="rId2"/>
            </p:custDataLst>
          </p:nvPr>
        </p:nvSpPr>
        <p:spPr>
          <a:xfrm>
            <a:off x="1198880" y="1972310"/>
            <a:ext cx="9799320" cy="3060700"/>
          </a:xfrm>
        </p:spPr>
        <p:txBody>
          <a:bodyPr>
            <a:normAutofit lnSpcReduction="20000"/>
          </a:bodyPr>
          <a:p>
            <a:pPr algn="l"/>
            <a:r>
              <a:rPr lang="zh-CN" altLang="en-US">
                <a:solidFill>
                  <a:schemeClr val="tx2"/>
                </a:solidFill>
              </a:rPr>
              <a:t>第一章.计算机概念</a:t>
            </a:r>
            <a:endParaRPr lang="zh-CN" altLang="en-US">
              <a:solidFill>
                <a:schemeClr val="tx2"/>
              </a:solidFill>
            </a:endParaRPr>
          </a:p>
          <a:p>
            <a:pPr algn="l"/>
            <a:r>
              <a:rPr lang="zh-CN" altLang="en-US">
                <a:solidFill>
                  <a:schemeClr val="tx2"/>
                </a:solidFill>
              </a:rPr>
              <a:t>第二章.计算机系统组成</a:t>
            </a:r>
            <a:endParaRPr lang="zh-CN" altLang="en-US">
              <a:solidFill>
                <a:schemeClr val="tx2"/>
              </a:solidFill>
            </a:endParaRPr>
          </a:p>
          <a:p>
            <a:pPr algn="l"/>
            <a:r>
              <a:rPr lang="zh-CN" altLang="en-US">
                <a:solidFill>
                  <a:schemeClr val="tx2"/>
                </a:solidFill>
                <a:sym typeface="+mn-ea"/>
              </a:rPr>
              <a:t>第三章.计算机病毒防治</a:t>
            </a:r>
            <a:endParaRPr lang="zh-CN" altLang="en-US">
              <a:solidFill>
                <a:schemeClr val="tx2"/>
              </a:solidFill>
            </a:endParaRPr>
          </a:p>
          <a:p>
            <a:pPr algn="l"/>
            <a:r>
              <a:rPr lang="zh-CN" altLang="en-US">
                <a:solidFill>
                  <a:schemeClr val="tx2"/>
                </a:solidFill>
              </a:rPr>
              <a:t>第四章.计算机</a:t>
            </a:r>
            <a:r>
              <a:rPr lang="zh-CN" altLang="en-US">
                <a:solidFill>
                  <a:schemeClr val="tx2"/>
                </a:solidFill>
                <a:sym typeface="+mn-ea"/>
              </a:rPr>
              <a:t>进制与</a:t>
            </a:r>
            <a:r>
              <a:rPr lang="zh-CN" altLang="en-US">
                <a:solidFill>
                  <a:schemeClr val="tx2"/>
                </a:solidFill>
              </a:rPr>
              <a:t>编码</a:t>
            </a:r>
            <a:r>
              <a:rPr lang="zh-CN" altLang="en-US">
                <a:solidFill>
                  <a:schemeClr val="accent6"/>
                </a:solidFill>
              </a:rPr>
              <a:t>（难点）</a:t>
            </a:r>
            <a:endParaRPr lang="zh-CN" altLang="en-US">
              <a:solidFill>
                <a:schemeClr val="accent6"/>
              </a:solidFill>
            </a:endParaRPr>
          </a:p>
          <a:p>
            <a:pPr algn="l"/>
            <a:r>
              <a:rPr lang="zh-CN" altLang="en-US">
                <a:solidFill>
                  <a:schemeClr val="tx2"/>
                </a:solidFill>
                <a:latin typeface="微软雅黑" panose="020B0503020204020204" pitchFamily="34" charset="-122"/>
                <a:cs typeface="微软雅黑" panose="020B0503020204020204" pitchFamily="34" charset="-122"/>
              </a:rPr>
              <a:t>第五章</a:t>
            </a:r>
            <a:r>
              <a:rPr lang="en-US" altLang="zh-CN">
                <a:solidFill>
                  <a:schemeClr val="tx2"/>
                </a:solidFill>
                <a:latin typeface="微软雅黑" panose="020B0503020204020204" pitchFamily="34" charset="-122"/>
                <a:cs typeface="微软雅黑" panose="020B0503020204020204" pitchFamily="34" charset="-122"/>
              </a:rPr>
              <a:t>.</a:t>
            </a:r>
            <a:r>
              <a:rPr lang="en-US" altLang="zh-CN">
                <a:solidFill>
                  <a:schemeClr val="tx2"/>
                </a:solidFill>
                <a:latin typeface="微软雅黑" panose="020B0503020204020204" pitchFamily="34" charset="-122"/>
                <a:cs typeface="微软雅黑" panose="020B0503020204020204" pitchFamily="34" charset="-122"/>
                <a:hlinkClick r:id="rId3" tooltip="" action="ppaction://hlinksldjump"/>
              </a:rPr>
              <a:t>多媒体技术</a:t>
            </a:r>
            <a:r>
              <a:rPr lang="zh-CN" altLang="en-US">
                <a:solidFill>
                  <a:schemeClr val="tx2"/>
                </a:solidFill>
                <a:latin typeface="微软雅黑" panose="020B0503020204020204" pitchFamily="34" charset="-122"/>
                <a:cs typeface="微软雅黑" panose="020B0503020204020204" pitchFamily="34" charset="-122"/>
                <a:hlinkClick r:id="rId3" tooltip="" action="ppaction://hlinksldjump"/>
              </a:rPr>
              <a:t>与</a:t>
            </a:r>
            <a:r>
              <a:rPr lang="zh-CN" altLang="en-US">
                <a:solidFill>
                  <a:schemeClr val="tx2"/>
                </a:solidFill>
                <a:latin typeface="微软雅黑" panose="020B0503020204020204" pitchFamily="34" charset="-122"/>
                <a:cs typeface="微软雅黑" panose="020B0503020204020204" pitchFamily="34" charset="-122"/>
                <a:sym typeface="+mn-ea"/>
                <a:hlinkClick r:id="rId3" tooltip="" action="ppaction://hlinksldjump"/>
              </a:rPr>
              <a:t>计算机网络</a:t>
            </a:r>
            <a:endParaRPr lang="zh-CN" altLang="en-US">
              <a:solidFill>
                <a:schemeClr val="tx2"/>
              </a:solidFill>
              <a:latin typeface="微软雅黑" panose="020B0503020204020204" pitchFamily="34" charset="-122"/>
              <a:ea typeface="+mj-ea"/>
              <a:cs typeface="微软雅黑" panose="020B0503020204020204" pitchFamily="34" charset="-122"/>
            </a:endParaRPr>
          </a:p>
        </p:txBody>
      </p:sp>
    </p:spTree>
    <p:custDataLst>
      <p:tags r:id="rId4"/>
    </p:custData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2357755"/>
            <a:ext cx="10412095" cy="1127125"/>
          </a:xfrm>
        </p:spPr>
        <p:txBody>
          <a:bodyPr/>
          <a:p>
            <a:r>
              <a:rPr lang="zh-CN" altLang="zh-CN" sz="48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本章已结束，请完成第三章练习题</a:t>
            </a:r>
            <a:endParaRPr lang="zh-CN" altLang="zh-CN" sz="480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2991074" y="2588281"/>
            <a:ext cx="6536242" cy="1651635"/>
          </a:xfrm>
        </p:spPr>
        <p:txBody>
          <a:bodyPr/>
          <a:lstStyle/>
          <a:p>
            <a:r>
              <a:rPr lang="zh-CN" altLang="en-US" dirty="0"/>
              <a:t>感谢观看</a:t>
            </a:r>
            <a:endParaRPr lang="zh-CN" altLang="en-US" dirty="0"/>
          </a:p>
        </p:txBody>
      </p:sp>
      <p:sp>
        <p:nvSpPr>
          <p:cNvPr id="18" name="Oval 8"/>
          <p:cNvSpPr/>
          <p:nvPr userDrawn="1">
            <p:custDataLst>
              <p:tags r:id="rId2"/>
            </p:custDataLst>
          </p:nvPr>
        </p:nvSpPr>
        <p:spPr>
          <a:xfrm rot="5400000">
            <a:off x="10789292" y="5483308"/>
            <a:ext cx="862598" cy="870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1353820"/>
          </a:xfrm>
        </p:spPr>
        <p:txBody>
          <a:bodyPr>
            <a:normAutofit/>
          </a:bodyPr>
          <a:p>
            <a:r>
              <a:rPr lang="zh-CN" altLang="zh-CN" sz="4000"/>
              <a:t>第五章 </a:t>
            </a:r>
            <a:r>
              <a:rPr lang="en-US" altLang="zh-CN" sz="4000">
                <a:solidFill>
                  <a:schemeClr val="tx2"/>
                </a:solidFill>
                <a:latin typeface="微软雅黑" panose="020B0503020204020204" pitchFamily="34" charset="-122"/>
                <a:cs typeface="微软雅黑" panose="020B0503020204020204" pitchFamily="34" charset="-122"/>
                <a:sym typeface="+mn-ea"/>
              </a:rPr>
              <a:t>多媒体技术</a:t>
            </a:r>
            <a:r>
              <a:rPr lang="zh-CN" altLang="en-US" sz="4000">
                <a:solidFill>
                  <a:schemeClr val="tx2"/>
                </a:solidFill>
                <a:latin typeface="微软雅黑" panose="020B0503020204020204" pitchFamily="34" charset="-122"/>
                <a:cs typeface="微软雅黑" panose="020B0503020204020204" pitchFamily="34" charset="-122"/>
                <a:sym typeface="+mn-ea"/>
              </a:rPr>
              <a:t>与</a:t>
            </a:r>
            <a:r>
              <a:rPr lang="zh-CN" altLang="en-US" sz="4000">
                <a:solidFill>
                  <a:schemeClr val="tx2"/>
                </a:solidFill>
                <a:latin typeface="微软雅黑" panose="020B0503020204020204" pitchFamily="34" charset="-122"/>
                <a:cs typeface="微软雅黑" panose="020B0503020204020204" pitchFamily="34" charset="-122"/>
                <a:sym typeface="+mn-ea"/>
              </a:rPr>
              <a:t>计算机网络</a:t>
            </a:r>
            <a:endParaRPr lang="zh-CN" altLang="zh-CN" sz="4000"/>
          </a:p>
        </p:txBody>
      </p:sp>
      <p:sp>
        <p:nvSpPr>
          <p:cNvPr id="3" name="副标题 2"/>
          <p:cNvSpPr>
            <a:spLocks noGrp="1"/>
          </p:cNvSpPr>
          <p:nvPr>
            <p:ph type="subTitle" idx="1"/>
            <p:custDataLst>
              <p:tags r:id="rId2"/>
            </p:custDataLst>
          </p:nvPr>
        </p:nvSpPr>
        <p:spPr>
          <a:xfrm>
            <a:off x="1198880" y="3028315"/>
            <a:ext cx="9799320" cy="2517775"/>
          </a:xfrm>
        </p:spPr>
        <p:txBody>
          <a:bodyPr>
            <a:normAutofit fontScale="90000" lnSpcReduction="10000"/>
          </a:bodyPr>
          <a:p>
            <a:pPr algn="l"/>
            <a:r>
              <a:rPr lang="en-US" altLang="zh-CN">
                <a:hlinkClick r:id="rId3" action="ppaction://hlinksldjump"/>
              </a:rPr>
              <a:t>1.</a:t>
            </a:r>
            <a:r>
              <a:rPr lang="zh-CN" altLang="en-US">
                <a:hlinkClick r:id="rId3" action="ppaction://hlinksldjump"/>
              </a:rPr>
              <a:t>认识计算机病毒</a:t>
            </a:r>
            <a:endParaRPr lang="zh-CN" altLang="en-US"/>
          </a:p>
          <a:p>
            <a:pPr algn="l"/>
            <a:r>
              <a:rPr lang="en-US" altLang="zh-CN">
                <a:hlinkClick r:id="rId4" action="ppaction://hlinksldjump"/>
              </a:rPr>
              <a:t>2.</a:t>
            </a:r>
            <a:r>
              <a:rPr lang="zh-CN" altLang="en-US">
                <a:hlinkClick r:id="rId4" action="ppaction://hlinksldjump"/>
              </a:rPr>
              <a:t>计算机病毒的特点</a:t>
            </a:r>
            <a:endParaRPr lang="zh-CN" altLang="en-US">
              <a:hlinkClick r:id="rId4" action="ppaction://hlinksldjump"/>
            </a:endParaRPr>
          </a:p>
          <a:p>
            <a:pPr algn="l"/>
            <a:r>
              <a:rPr lang="en-US" altLang="zh-CN" sz="2200">
                <a:sym typeface="+mn-ea"/>
                <a:hlinkClick r:id="rId5" action="ppaction://hlinksldjump"/>
              </a:rPr>
              <a:t>3.</a:t>
            </a:r>
            <a:r>
              <a:rPr lang="zh-CN" altLang="en-US" sz="2200">
                <a:sym typeface="+mn-ea"/>
                <a:hlinkClick r:id="rId5" action="ppaction://hlinksldjump"/>
              </a:rPr>
              <a:t>计算机病毒的工作原理</a:t>
            </a:r>
            <a:endParaRPr lang="zh-CN" altLang="en-US" sz="2200">
              <a:hlinkClick r:id="rId4" action="ppaction://hlinksldjump"/>
            </a:endParaRPr>
          </a:p>
          <a:p>
            <a:pPr algn="l"/>
            <a:r>
              <a:rPr lang="en-US" altLang="zh-CN">
                <a:hlinkClick r:id="rId6" action="ppaction://hlinksldjump"/>
              </a:rPr>
              <a:t>4.</a:t>
            </a:r>
            <a:r>
              <a:rPr lang="zh-CN" altLang="en-US">
                <a:hlinkClick r:id="rId6" action="ppaction://hlinksldjump"/>
              </a:rPr>
              <a:t>计算机病毒的症状</a:t>
            </a:r>
            <a:endParaRPr lang="zh-CN" altLang="en-US"/>
          </a:p>
          <a:p>
            <a:pPr algn="l"/>
            <a:r>
              <a:rPr lang="en-US" altLang="zh-CN">
                <a:hlinkClick r:id="rId7" action="ppaction://hlinksldjump"/>
              </a:rPr>
              <a:t>5.</a:t>
            </a:r>
            <a:r>
              <a:rPr lang="zh-CN" altLang="en-US">
                <a:hlinkClick r:id="rId7" action="ppaction://hlinksldjump"/>
              </a:rPr>
              <a:t>计算机病毒的防治</a:t>
            </a:r>
            <a:endParaRPr lang="zh-CN" altLang="en-US"/>
          </a:p>
          <a:p>
            <a:pPr algn="l"/>
            <a:endParaRPr lang="zh-CN" altLang="en-US"/>
          </a:p>
        </p:txBody>
      </p:sp>
    </p:spTree>
    <p:custDataLst>
      <p:tags r:id="rId8"/>
    </p:custData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402840" y="1503680"/>
            <a:ext cx="6972300" cy="5057775"/>
          </a:xfrm>
          <a:prstGeom prst="rect">
            <a:avLst/>
          </a:prstGeom>
        </p:spPr>
      </p:pic>
      <p:sp>
        <p:nvSpPr>
          <p:cNvPr id="7" name="文本框 6"/>
          <p:cNvSpPr txBox="1"/>
          <p:nvPr/>
        </p:nvSpPr>
        <p:spPr>
          <a:xfrm>
            <a:off x="2748280" y="689610"/>
            <a:ext cx="5669280" cy="645160"/>
          </a:xfrm>
          <a:prstGeom prst="rect">
            <a:avLst/>
          </a:prstGeom>
          <a:noFill/>
        </p:spPr>
        <p:txBody>
          <a:bodyPr wrap="none" rtlCol="0">
            <a:spAutoFit/>
          </a:bodyPr>
          <a:p>
            <a:r>
              <a:rPr lang="zh-CN" altLang="en-US" sz="3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谈谈你对计算机病毒的认识</a:t>
            </a:r>
            <a:endParaRPr lang="zh-CN" altLang="en-US" sz="3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ustDataLst>
      <p:tags r:id="rId2"/>
    </p:custData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94335" y="531495"/>
            <a:ext cx="9799320" cy="520700"/>
          </a:xfrm>
        </p:spPr>
        <p:txBody>
          <a:bodyPr>
            <a:normAutofit fontScale="90000"/>
          </a:bodyPr>
          <a:p>
            <a:pPr algn="l"/>
            <a:r>
              <a:rPr lang="en-US" altLang="zh-CN" sz="2800"/>
              <a:t>1.</a:t>
            </a:r>
            <a:r>
              <a:rPr lang="zh-CN" altLang="en-US" sz="2800"/>
              <a:t>认识计算机病毒</a:t>
            </a:r>
            <a:endParaRPr lang="zh-CN" altLang="en-US" sz="2800"/>
          </a:p>
        </p:txBody>
      </p:sp>
      <p:sp>
        <p:nvSpPr>
          <p:cNvPr id="7" name="文本框 6"/>
          <p:cNvSpPr txBox="1"/>
          <p:nvPr/>
        </p:nvSpPr>
        <p:spPr>
          <a:xfrm>
            <a:off x="546100" y="1143635"/>
            <a:ext cx="11315065" cy="2168525"/>
          </a:xfrm>
          <a:prstGeom prst="rect">
            <a:avLst/>
          </a:prstGeom>
          <a:noFill/>
        </p:spPr>
        <p:txBody>
          <a:bodyPr wrap="square" rtlCol="0" anchor="t">
            <a:spAutoFit/>
          </a:bodyPr>
          <a:p>
            <a:pPr fontAlgn="auto">
              <a:lnSpc>
                <a:spcPct val="150000"/>
              </a:lnSpc>
            </a:pPr>
            <a:r>
              <a:rPr lang="zh-CN" altLang="en-US"/>
              <a:t>病毒指“编制者在计算机程序中插入的破坏计算机功能或者破坏数据，影响计算机使用并且能够</a:t>
            </a:r>
            <a:r>
              <a:rPr lang="zh-CN" altLang="en-US">
                <a:solidFill>
                  <a:schemeClr val="accent6">
                    <a:lumMod val="75000"/>
                  </a:schemeClr>
                </a:solidFill>
              </a:rPr>
              <a:t>自我复制</a:t>
            </a:r>
            <a:r>
              <a:rPr lang="zh-CN" altLang="en-US"/>
              <a:t>的一组计算机指令或者程序代码”。</a:t>
            </a:r>
            <a:endParaRPr lang="zh-CN" altLang="en-US"/>
          </a:p>
          <a:p>
            <a:pPr fontAlgn="auto">
              <a:lnSpc>
                <a:spcPct val="150000"/>
              </a:lnSpc>
            </a:pPr>
            <a:r>
              <a:rPr lang="zh-CN" altLang="en-US"/>
              <a:t>是人利用计算机软件和硬件所固有的脆弱性编制的一组指令集或程序代码。它能潜伏在计算机的存储介质(或程序）里，条件满足时即被激活，通过修改其他程序的方法将自己的精确拷贝或者可能演化的形式放入其他程序中。从而感染其他程序，对计算机资源进行破坏，所谓的</a:t>
            </a:r>
            <a:r>
              <a:rPr lang="zh-CN" altLang="en-US">
                <a:solidFill>
                  <a:schemeClr val="accent6">
                    <a:lumMod val="75000"/>
                  </a:schemeClr>
                </a:solidFill>
              </a:rPr>
              <a:t>病毒就是人为造成的，对用户计算机的危害性很大</a:t>
            </a:r>
            <a:r>
              <a:rPr lang="zh-CN" altLang="en-US"/>
              <a:t>。</a:t>
            </a:r>
            <a:endParaRPr lang="zh-CN" altLang="en-US"/>
          </a:p>
        </p:txBody>
      </p:sp>
      <p:pic>
        <p:nvPicPr>
          <p:cNvPr id="3" name="图片 2"/>
          <p:cNvPicPr>
            <a:picLocks noChangeAspect="1"/>
          </p:cNvPicPr>
          <p:nvPr/>
        </p:nvPicPr>
        <p:blipFill>
          <a:blip r:embed="rId2"/>
          <a:stretch>
            <a:fillRect/>
          </a:stretch>
        </p:blipFill>
        <p:spPr>
          <a:xfrm>
            <a:off x="1181100" y="3456305"/>
            <a:ext cx="3802380" cy="2788920"/>
          </a:xfrm>
          <a:prstGeom prst="rect">
            <a:avLst/>
          </a:prstGeom>
        </p:spPr>
      </p:pic>
      <p:pic>
        <p:nvPicPr>
          <p:cNvPr id="9" name="图片 8"/>
          <p:cNvPicPr>
            <a:picLocks noChangeAspect="1"/>
          </p:cNvPicPr>
          <p:nvPr/>
        </p:nvPicPr>
        <p:blipFill>
          <a:blip r:embed="rId3"/>
          <a:stretch>
            <a:fillRect/>
          </a:stretch>
        </p:blipFill>
        <p:spPr>
          <a:xfrm>
            <a:off x="6209665" y="3456305"/>
            <a:ext cx="3803015" cy="2854325"/>
          </a:xfrm>
          <a:prstGeom prst="rect">
            <a:avLst/>
          </a:prstGeom>
        </p:spPr>
      </p:pic>
    </p:spTree>
    <p:custDataLst>
      <p:tags r:id="rId4"/>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94335" y="531495"/>
            <a:ext cx="9799320" cy="520700"/>
          </a:xfrm>
        </p:spPr>
        <p:txBody>
          <a:bodyPr>
            <a:normAutofit fontScale="90000"/>
          </a:bodyPr>
          <a:p>
            <a:pPr algn="l"/>
            <a:r>
              <a:rPr lang="en-US" altLang="zh-CN" sz="2800"/>
              <a:t>2.</a:t>
            </a:r>
            <a:r>
              <a:rPr lang="zh-CN" altLang="en-US" sz="2800"/>
              <a:t>计算机病毒的特点</a:t>
            </a:r>
            <a:endParaRPr lang="zh-CN" altLang="en-US" sz="2800"/>
          </a:p>
        </p:txBody>
      </p:sp>
      <p:sp>
        <p:nvSpPr>
          <p:cNvPr id="4" name="流程图: 终止 3"/>
          <p:cNvSpPr/>
          <p:nvPr/>
        </p:nvSpPr>
        <p:spPr>
          <a:xfrm>
            <a:off x="6630035" y="1746885"/>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寄生性</a:t>
            </a:r>
            <a:endParaRPr lang="zh-CN" altLang="en-US"/>
          </a:p>
        </p:txBody>
      </p:sp>
      <p:sp>
        <p:nvSpPr>
          <p:cNvPr id="5" name="文本框 4"/>
          <p:cNvSpPr txBox="1"/>
          <p:nvPr/>
        </p:nvSpPr>
        <p:spPr>
          <a:xfrm>
            <a:off x="6493510" y="2306955"/>
            <a:ext cx="3961130" cy="2999740"/>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计算机病毒与其它合法程序一样是一段可执行程序，但它不是一个完完整的程序，而是寄生在其他可执行程”序上，当执行这个程序时，病毒就其破坏，使程序不能正常运行计算机病</a:t>
            </a:r>
            <a:endParaRPr lang="zh-CN" altLang="en-US">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a:solidFill>
                  <a:schemeClr val="tx1"/>
                </a:solidFill>
                <a:effectLst>
                  <a:outerShdw blurRad="38100" dist="19050" dir="2700000" algn="tl" rotWithShape="0">
                    <a:schemeClr val="dk1">
                      <a:alpha val="40000"/>
                    </a:schemeClr>
                  </a:outerShdw>
                </a:effectLst>
              </a:rPr>
              <a:t>，未启动这个程序之前，它是不易被人发觉的。</a:t>
            </a:r>
            <a:endParaRPr lang="zh-CN" altLang="en-US">
              <a:solidFill>
                <a:schemeClr val="tx1"/>
              </a:solidFill>
              <a:effectLst>
                <a:outerShdw blurRad="38100" dist="19050" dir="2700000" algn="tl" rotWithShape="0">
                  <a:schemeClr val="dk1">
                    <a:alpha val="40000"/>
                  </a:schemeClr>
                </a:outerShdw>
              </a:effectLst>
            </a:endParaRPr>
          </a:p>
        </p:txBody>
      </p:sp>
      <p:pic>
        <p:nvPicPr>
          <p:cNvPr id="8" name="图片 7"/>
          <p:cNvPicPr>
            <a:picLocks noChangeAspect="1"/>
          </p:cNvPicPr>
          <p:nvPr/>
        </p:nvPicPr>
        <p:blipFill>
          <a:blip r:embed="rId2"/>
          <a:stretch>
            <a:fillRect/>
          </a:stretch>
        </p:blipFill>
        <p:spPr>
          <a:xfrm>
            <a:off x="973455" y="2043430"/>
            <a:ext cx="5290185" cy="3091180"/>
          </a:xfrm>
          <a:prstGeom prst="rect">
            <a:avLst/>
          </a:prstGeom>
        </p:spPr>
      </p:pic>
      <p:sp>
        <p:nvSpPr>
          <p:cNvPr id="10" name="文本框 9"/>
          <p:cNvSpPr txBox="1"/>
          <p:nvPr/>
        </p:nvSpPr>
        <p:spPr>
          <a:xfrm>
            <a:off x="1012190" y="1159510"/>
            <a:ext cx="6355080" cy="368300"/>
          </a:xfrm>
          <a:prstGeom prst="rect">
            <a:avLst/>
          </a:prstGeom>
          <a:noFill/>
        </p:spPr>
        <p:txBody>
          <a:bodyPr wrap="none" rtlCol="0">
            <a:spAutoFit/>
          </a:bodyPr>
          <a:p>
            <a:r>
              <a:rPr lang="zh-CN" altLang="en-US"/>
              <a:t>特点：寄生性、传染性、隐藏性、潜伏性、破坏性和可触发性</a:t>
            </a:r>
            <a:endParaRPr lang="zh-CN" altLang="en-US"/>
          </a:p>
        </p:txBody>
      </p:sp>
    </p:spTree>
    <p:custDataLst>
      <p:tags r:id="rId3"/>
    </p:custData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610350" y="2043430"/>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传染性</a:t>
            </a:r>
            <a:endParaRPr lang="zh-CN" altLang="en-US"/>
          </a:p>
        </p:txBody>
      </p:sp>
      <p:sp>
        <p:nvSpPr>
          <p:cNvPr id="5" name="文本框 4"/>
          <p:cNvSpPr txBox="1"/>
          <p:nvPr/>
        </p:nvSpPr>
        <p:spPr>
          <a:xfrm>
            <a:off x="6504305" y="2752090"/>
            <a:ext cx="3961130" cy="2168525"/>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传染性是病毒的基本特征，一旦网络中一台计算机中了病毒.则这台计算机中的病毒就会通过各种渠道从已被感染的计算机扩散到没有感染的计算机上，以实现自我繁殖</a:t>
            </a:r>
            <a:endParaRPr lang="zh-CN" altLang="en-US">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stretch>
            <a:fillRect/>
          </a:stretch>
        </p:blipFill>
        <p:spPr>
          <a:xfrm>
            <a:off x="952500" y="2327275"/>
            <a:ext cx="5386070" cy="2844800"/>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610350" y="2043430"/>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隐藏性</a:t>
            </a:r>
            <a:endParaRPr lang="zh-CN" altLang="en-US"/>
          </a:p>
        </p:txBody>
      </p:sp>
      <p:sp>
        <p:nvSpPr>
          <p:cNvPr id="5" name="文本框 4"/>
          <p:cNvSpPr txBox="1"/>
          <p:nvPr/>
        </p:nvSpPr>
        <p:spPr>
          <a:xfrm>
            <a:off x="6504305" y="2752090"/>
            <a:ext cx="3961130" cy="1753235"/>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计算机病毒具有很强的隐蔽性，可以通过病毒软件检查出来少数，隐蔽性计算机病毒时隐时现、变化无常，这类病毒处理起来非常困难</a:t>
            </a:r>
            <a:endParaRPr lang="zh-CN" altLang="en-US">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stretch>
            <a:fillRect/>
          </a:stretch>
        </p:blipFill>
        <p:spPr>
          <a:xfrm>
            <a:off x="1268730" y="1914525"/>
            <a:ext cx="5124450" cy="3429000"/>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444615" y="1553210"/>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潜伏性</a:t>
            </a:r>
            <a:endParaRPr lang="zh-CN" altLang="en-US"/>
          </a:p>
        </p:txBody>
      </p:sp>
      <p:sp>
        <p:nvSpPr>
          <p:cNvPr id="5" name="文本框 4"/>
          <p:cNvSpPr txBox="1"/>
          <p:nvPr/>
        </p:nvSpPr>
        <p:spPr>
          <a:xfrm>
            <a:off x="6504305" y="2118995"/>
            <a:ext cx="4732655" cy="2999740"/>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计算机病毒像定时炸弹一样，让它什么时间发作是预先设计好的。一个编制精巧的计算机病毒程序，进入系统之后一般不会马上发作，可以在儿周或者几个月内甚至几年内隐藏在合法文件中，对其他系统进行传染，而不被人发现，潜伏性愈好，其在系统中的存在时间就会愈长，病毒的传染范围就会愈大。</a:t>
            </a:r>
            <a:endParaRPr lang="zh-CN" altLang="en-US">
              <a:solidFill>
                <a:schemeClr val="tx1"/>
              </a:solidFill>
              <a:effectLst>
                <a:outerShdw blurRad="38100" dist="19050" dir="2700000" algn="tl" rotWithShape="0">
                  <a:schemeClr val="dk1">
                    <a:alpha val="40000"/>
                  </a:schemeClr>
                </a:outerShdw>
              </a:effectLst>
            </a:endParaRPr>
          </a:p>
        </p:txBody>
      </p:sp>
      <p:pic>
        <p:nvPicPr>
          <p:cNvPr id="8" name="图片 7"/>
          <p:cNvPicPr>
            <a:picLocks noChangeAspect="1"/>
          </p:cNvPicPr>
          <p:nvPr/>
        </p:nvPicPr>
        <p:blipFill>
          <a:blip r:embed="rId1"/>
          <a:stretch>
            <a:fillRect/>
          </a:stretch>
        </p:blipFill>
        <p:spPr>
          <a:xfrm>
            <a:off x="973455" y="2043430"/>
            <a:ext cx="5290185" cy="3091180"/>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64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64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5.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18641"/>
  <p:tag name="KSO_WM_TEMPLATE_THUMBS_INDEX" val="1、5、6、7、8、10、14、15、18、19、21、23"/>
</p:tagLst>
</file>

<file path=ppt/tags/tag17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7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7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8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8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8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8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8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88.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8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9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0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0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0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8.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0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41_23*a*1"/>
  <p:tag name="KSO_WM_TEMPLATE_CATEGORY" val="custom"/>
  <p:tag name="KSO_WM_TEMPLATE_INDEX" val="20218641"/>
  <p:tag name="KSO_WM_UNIT_LAYERLEVEL" val="1"/>
  <p:tag name="KSO_WM_TAG_VERSION" val="1.0"/>
  <p:tag name="KSO_WM_BEAUTIFY_FLAG" val="#wm#"/>
  <p:tag name="KSO_WM_UNIT_ISCONTENTSTITLE" val="0"/>
  <p:tag name="KSO_WM_UNIT_ISNUMDGMTITLE" val="0"/>
  <p:tag name="KSO_WM_UNIT_PRESET_TEXT" val="感谢观看"/>
  <p:tag name="KSO_WM_UNIT_NOCLEAR" val="1"/>
  <p:tag name="KSO_WM_UNIT_TYPE" val="a"/>
  <p:tag name="KSO_WM_UNIT_INDEX" val="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41_23*i*1"/>
  <p:tag name="KSO_WM_TEMPLATE_CATEGORY" val="custom"/>
  <p:tag name="KSO_WM_TEMPLATE_INDEX" val="20218641"/>
  <p:tag name="KSO_WM_UNIT_LAYERLEVEL" val="1"/>
  <p:tag name="KSO_WM_TAG_VERSION" val="1.0"/>
  <p:tag name="KSO_WM_BEAUTIFY_FLAG" val="#wm#"/>
  <p:tag name="KSO_WM_UNIT_TYPE" val="i"/>
  <p:tag name="KSO_WM_UNIT_INDEX" val="1"/>
</p:tagLst>
</file>

<file path=ppt/tags/tag212.xml><?xml version="1.0" encoding="utf-8"?>
<p:tagLst xmlns:p="http://schemas.openxmlformats.org/presentationml/2006/main">
  <p:tag name="KSO_WM_SLIDE_ID" val="custom20218641_23"/>
  <p:tag name="KSO_WM_TEMPLATE_SUBCATEGORY" val="0"/>
  <p:tag name="KSO_WM_TEMPLATE_MASTER_TYPE" val="1"/>
  <p:tag name="KSO_WM_TEMPLATE_COLOR_TYPE" val="0"/>
  <p:tag name="KSO_WM_SLIDE_ITEM_CNT" val="0"/>
  <p:tag name="KSO_WM_SLIDE_INDEX" val="23"/>
  <p:tag name="KSO_WM_TAG_VERSION" val="1.0"/>
  <p:tag name="KSO_WM_BEAUTIFY_FLAG" val="#wm#"/>
  <p:tag name="KSO_WM_TEMPLATE_CATEGORY" val="custom"/>
  <p:tag name="KSO_WM_TEMPLATE_INDEX" val="20218641"/>
  <p:tag name="KSO_WM_SLIDE_TYPE" val="endPage"/>
  <p:tag name="KSO_WM_SLIDE_SUBTYPE" val="picTxt"/>
  <p:tag name="KSO_WM_SLIDE_LAYOUT" val="a"/>
  <p:tag name="KSO_WM_SLIDE_LAYOUT_CNT"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6">
      <a:dk1>
        <a:sysClr val="windowText" lastClr="000000"/>
      </a:dk1>
      <a:lt1>
        <a:sysClr val="window" lastClr="FFFFFF"/>
      </a:lt1>
      <a:dk2>
        <a:srgbClr val="005F83"/>
      </a:dk2>
      <a:lt2>
        <a:srgbClr val="FFFFFF"/>
      </a:lt2>
      <a:accent1>
        <a:srgbClr val="FF6C09"/>
      </a:accent1>
      <a:accent2>
        <a:srgbClr val="FA6326"/>
      </a:accent2>
      <a:accent3>
        <a:srgbClr val="F55A43"/>
      </a:accent3>
      <a:accent4>
        <a:srgbClr val="C8505B"/>
      </a:accent4>
      <a:accent5>
        <a:srgbClr val="75436D"/>
      </a:accent5>
      <a:accent6>
        <a:srgbClr val="22367F"/>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2059</Words>
  <Application>WPS 演示</Application>
  <PresentationFormat>宽屏</PresentationFormat>
  <Paragraphs>171</Paragraphs>
  <Slides>21</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Arial</vt:lpstr>
      <vt:lpstr>宋体</vt:lpstr>
      <vt:lpstr>Wingdings</vt:lpstr>
      <vt:lpstr>微软雅黑</vt:lpstr>
      <vt:lpstr>Wingdings</vt:lpstr>
      <vt:lpstr>Arial Unicode MS</vt:lpstr>
      <vt:lpstr>Calibri</vt:lpstr>
      <vt:lpstr>Office 主题​​</vt:lpstr>
      <vt:lpstr>1_Office 主题​​</vt:lpstr>
      <vt:lpstr>教学方式</vt:lpstr>
      <vt:lpstr>计算机基础知识</vt:lpstr>
      <vt:lpstr>第三章 计算机病毒防治</vt:lpstr>
      <vt:lpstr>PowerPoint 演示文稿</vt:lpstr>
      <vt:lpstr>1.认识计算机病毒</vt:lpstr>
      <vt:lpstr>2.计算机病毒的特点</vt:lpstr>
      <vt:lpstr>PowerPoint 演示文稿</vt:lpstr>
      <vt:lpstr>PowerPoint 演示文稿</vt:lpstr>
      <vt:lpstr>PowerPoint 演示文稿</vt:lpstr>
      <vt:lpstr>PowerPoint 演示文稿</vt:lpstr>
      <vt:lpstr>PowerPoint 演示文稿</vt:lpstr>
      <vt:lpstr>3.计算机病毒的工作原理</vt:lpstr>
      <vt:lpstr>PowerPoint 演示文稿</vt:lpstr>
      <vt:lpstr>PowerPoint 演示文稿</vt:lpstr>
      <vt:lpstr>4.计算机病毒的症状</vt:lpstr>
      <vt:lpstr>PowerPoint 演示文稿</vt:lpstr>
      <vt:lpstr>5.计算机病毒的防治</vt:lpstr>
      <vt:lpstr>知识总结</vt:lpstr>
      <vt:lpstr>章节练习</vt:lpstr>
      <vt:lpstr>本章已结束，请完成第三章练习题</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WINJAY</cp:lastModifiedBy>
  <cp:revision>224</cp:revision>
  <dcterms:created xsi:type="dcterms:W3CDTF">2019-06-19T02:08:00Z</dcterms:created>
  <dcterms:modified xsi:type="dcterms:W3CDTF">2021-04-14T08:49:57Z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