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409" r:id="rId4"/>
    <p:sldId id="411" r:id="rId5"/>
    <p:sldId id="410" r:id="rId6"/>
    <p:sldId id="420" r:id="rId7"/>
    <p:sldId id="460" r:id="rId8"/>
    <p:sldId id="462" r:id="rId9"/>
    <p:sldId id="413" r:id="rId10"/>
    <p:sldId id="423" r:id="rId11"/>
    <p:sldId id="416" r:id="rId12"/>
    <p:sldId id="426" r:id="rId13"/>
    <p:sldId id="463" r:id="rId14"/>
    <p:sldId id="438" r:id="rId15"/>
    <p:sldId id="457" r:id="rId16"/>
    <p:sldId id="4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10"/>
        <p:guide pos="3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1.jpeg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image" Target="../media/image5.png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../media/image4.jpe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image" Target="../media/image5.png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image" Target="../media/image4.jpe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../media/image5.png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image" Target="../media/image4.jpe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image" Target="../media/image5.png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image" Target="../media/image4.jpe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image" Target="../media/image5.png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image" Target="../media/image4.jpe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image" Target="../media/image5.png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../media/image4.jpeg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image" Target="../media/image2.png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image" Target="../media/image1.jpeg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image" Target="../media/image3.png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image" Target="../media/image3.png"/><Relationship Id="rId10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image" Target="../media/image3.png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image" Target="../media/image1.jpeg"/><Relationship Id="rId10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>
            <p:custDataLst>
              <p:tags r:id="rId6"/>
            </p:custDataLst>
          </p:nvPr>
        </p:nvSpPr>
        <p:spPr>
          <a:xfrm>
            <a:off x="2736942" y="2026057"/>
            <a:ext cx="7142517" cy="2764031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7"/>
            </p:custDataLst>
          </p:nvPr>
        </p:nvSpPr>
        <p:spPr>
          <a:xfrm rot="21430005">
            <a:off x="2905214" y="2025417"/>
            <a:ext cx="6857650" cy="283924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 cstate="email"/>
          <a:srcRect/>
          <a:stretch>
            <a:fillRect/>
          </a:stretch>
        </p:blipFill>
        <p:spPr>
          <a:xfrm>
            <a:off x="98198" y="-42441"/>
            <a:ext cx="4434841" cy="3535680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>
            <p:custDataLst>
              <p:tags r:id="rId10"/>
            </p:custDataLst>
          </p:nvPr>
        </p:nvCxnSpPr>
        <p:spPr>
          <a:xfrm>
            <a:off x="6228019" y="4118039"/>
            <a:ext cx="4381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4365592" y="3575336"/>
            <a:ext cx="4161600" cy="496800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3355449" y="2015591"/>
            <a:ext cx="6184800" cy="151591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lnSpc>
                <a:spcPct val="100000"/>
              </a:lnSpc>
              <a:defRPr sz="7800" b="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4673531" y="4285016"/>
            <a:ext cx="1800000" cy="356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521550" y="4285816"/>
            <a:ext cx="1800000" cy="356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7822" y="96139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6"/>
            </p:custDataLst>
          </p:nvPr>
        </p:nvSpPr>
        <p:spPr>
          <a:xfrm>
            <a:off x="2524739" y="2026055"/>
            <a:ext cx="7142517" cy="2222687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7"/>
            </p:custDataLst>
          </p:nvPr>
        </p:nvSpPr>
        <p:spPr>
          <a:xfrm rot="21430005">
            <a:off x="2677772" y="2025794"/>
            <a:ext cx="6857650" cy="222268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8"/>
            </p:custDataLst>
          </p:nvPr>
        </p:nvCxnSpPr>
        <p:spPr>
          <a:xfrm>
            <a:off x="5096952" y="3217730"/>
            <a:ext cx="21259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681731" y="2638688"/>
            <a:ext cx="2829600" cy="554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lnSpc>
                <a:spcPct val="100000"/>
              </a:lnSpc>
              <a:defRPr sz="3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3700941" y="3268225"/>
            <a:ext cx="4791600" cy="69748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2524739" y="2026056"/>
            <a:ext cx="7142517" cy="1793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 rot="21430005">
            <a:off x="2667173" y="2026056"/>
            <a:ext cx="6857650" cy="179379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98198" y="0"/>
            <a:ext cx="4434841" cy="35356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52575" y="2339765"/>
            <a:ext cx="4287600" cy="1324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9962756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0241280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>
            <a:off x="10519804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0808838" y="6504071"/>
            <a:ext cx="1093602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47094"/>
            <a:ext cx="1126682" cy="89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47094"/>
            <a:ext cx="1126682" cy="89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>
            <a:off x="295910" y="304800"/>
            <a:ext cx="11607800" cy="6248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76092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98198" y="-42441"/>
            <a:ext cx="2993789" cy="238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12.xml"/><Relationship Id="rId23" Type="http://schemas.openxmlformats.org/officeDocument/2006/relationships/tags" Target="../tags/tag211.xml"/><Relationship Id="rId22" Type="http://schemas.openxmlformats.org/officeDocument/2006/relationships/tags" Target="../tags/tag210.xml"/><Relationship Id="rId21" Type="http://schemas.openxmlformats.org/officeDocument/2006/relationships/tags" Target="../tags/tag209.xml"/><Relationship Id="rId20" Type="http://schemas.openxmlformats.org/officeDocument/2006/relationships/tags" Target="../tags/tag20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0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8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14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9.xml"/><Relationship Id="rId1" Type="http://schemas.openxmlformats.org/officeDocument/2006/relationships/tags" Target="../tags/tag3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321.xml"/><Relationship Id="rId1" Type="http://schemas.openxmlformats.org/officeDocument/2006/relationships/tags" Target="../tags/tag32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35.xml"/><Relationship Id="rId10" Type="http://schemas.openxmlformats.org/officeDocument/2006/relationships/image" Target="../media/image9.png"/><Relationship Id="rId1" Type="http://schemas.openxmlformats.org/officeDocument/2006/relationships/tags" Target="../tags/tag22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44.xml"/><Relationship Id="rId10" Type="http://schemas.openxmlformats.org/officeDocument/2006/relationships/image" Target="../media/image11.png"/><Relationship Id="rId1" Type="http://schemas.openxmlformats.org/officeDocument/2006/relationships/tags" Target="../tags/tag23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53.xml"/><Relationship Id="rId10" Type="http://schemas.openxmlformats.org/officeDocument/2006/relationships/image" Target="../media/image12.png"/><Relationship Id="rId1" Type="http://schemas.openxmlformats.org/officeDocument/2006/relationships/tags" Target="../tags/tag24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62.xml"/><Relationship Id="rId10" Type="http://schemas.openxmlformats.org/officeDocument/2006/relationships/image" Target="../media/image11.png"/><Relationship Id="rId1" Type="http://schemas.openxmlformats.org/officeDocument/2006/relationships/tags" Target="../tags/tag25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tags" Target="../tags/tag270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64.xml"/><Relationship Id="rId19" Type="http://schemas.openxmlformats.org/officeDocument/2006/relationships/tags" Target="../tags/tag279.xml"/><Relationship Id="rId18" Type="http://schemas.openxmlformats.org/officeDocument/2006/relationships/image" Target="../media/image14.png"/><Relationship Id="rId17" Type="http://schemas.openxmlformats.org/officeDocument/2006/relationships/image" Target="../media/image13.png"/><Relationship Id="rId16" Type="http://schemas.openxmlformats.org/officeDocument/2006/relationships/tags" Target="../tags/tag278.xml"/><Relationship Id="rId15" Type="http://schemas.openxmlformats.org/officeDocument/2006/relationships/tags" Target="../tags/tag277.xml"/><Relationship Id="rId14" Type="http://schemas.openxmlformats.org/officeDocument/2006/relationships/tags" Target="../tags/tag276.xml"/><Relationship Id="rId13" Type="http://schemas.openxmlformats.org/officeDocument/2006/relationships/tags" Target="../tags/tag275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tags" Target="../tags/tag272.xml"/><Relationship Id="rId1" Type="http://schemas.openxmlformats.org/officeDocument/2006/relationships/tags" Target="../tags/tag26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94.xml"/><Relationship Id="rId14" Type="http://schemas.openxmlformats.org/officeDocument/2006/relationships/tags" Target="../tags/tag293.xml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tags" Target="../tags/tag28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tags" Target="../tags/tag301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02.xml"/><Relationship Id="rId1" Type="http://schemas.openxmlformats.org/officeDocument/2006/relationships/tags" Target="../tags/tag2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217930"/>
          </a:xfrm>
        </p:spPr>
        <p:txBody>
          <a:bodyPr/>
          <a:p>
            <a:pPr algn="l"/>
            <a:r>
              <a:rPr lang="zh-CN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目录</a:t>
            </a:r>
            <a:endParaRPr lang="zh-CN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2344420"/>
            <a:ext cx="9799320" cy="3460115"/>
          </a:xfrm>
        </p:spPr>
        <p:txBody>
          <a:bodyPr>
            <a:normAutofit lnSpcReduction="10000"/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photoshop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快速入门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认识图像及工具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图像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的修饰与色彩调整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文字工具应用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>
            <p:custDataLst>
              <p:tags r:id="rId1"/>
            </p:custDataLst>
          </p:nvPr>
        </p:nvSpPr>
        <p:spPr>
          <a:xfrm>
            <a:off x="469900" y="1318260"/>
            <a:ext cx="11344910" cy="490093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>
            <p:custDataLst>
              <p:tags r:id="rId2"/>
            </p:custDataLst>
          </p:nvPr>
        </p:nvSpPr>
        <p:spPr>
          <a:xfrm>
            <a:off x="469900" y="1318260"/>
            <a:ext cx="114935" cy="490093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3"/>
            </p:custDataLst>
          </p:nvPr>
        </p:nvSpPr>
        <p:spPr>
          <a:xfrm>
            <a:off x="694690" y="592455"/>
            <a:ext cx="10377805" cy="5448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第三章</a:t>
            </a:r>
            <a:r>
              <a:rPr altLang="zh-CN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文字蒙版工具的应用</a:t>
            </a:r>
            <a:endParaRPr lang="zh-CN" altLang="en-US" sz="24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882650" y="1354455"/>
            <a:ext cx="969962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</a:t>
            </a:r>
            <a:r>
              <a:rPr lang="zh-CN" altLang="en-US"/>
              <a:t>】首先打开一张素材图片（省略操作）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2</a:t>
            </a:r>
            <a:r>
              <a:rPr lang="zh-CN" altLang="en-US"/>
              <a:t>】在右下角中点击新建图层</a:t>
            </a:r>
            <a:r>
              <a:rPr lang="zh-CN" altLang="en-US">
                <a:sym typeface="+mn-ea"/>
              </a:rPr>
              <a:t>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3</a:t>
            </a:r>
            <a:r>
              <a:rPr lang="zh-CN" altLang="en-US"/>
              <a:t>】在工具栏中选择横排文字蒙版工具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4</a:t>
            </a:r>
            <a:r>
              <a:rPr lang="zh-CN" altLang="en-US"/>
              <a:t>】点击素材，输入文字，设置文字的大小，字体样式，快捷键【</a:t>
            </a:r>
            <a:r>
              <a:rPr lang="en-US" altLang="zh-CN"/>
              <a:t>Ctrl+Enter</a:t>
            </a:r>
            <a:r>
              <a:rPr lang="zh-CN" altLang="en-US"/>
              <a:t>】保存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470" y="1598295"/>
            <a:ext cx="264795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3230" y="3185160"/>
            <a:ext cx="4474845" cy="283083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>
            <p:custDataLst>
              <p:tags r:id="rId1"/>
            </p:custDataLst>
          </p:nvPr>
        </p:nvSpPr>
        <p:spPr>
          <a:xfrm>
            <a:off x="469900" y="1318260"/>
            <a:ext cx="11344910" cy="490093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>
            <p:custDataLst>
              <p:tags r:id="rId2"/>
            </p:custDataLst>
          </p:nvPr>
        </p:nvSpPr>
        <p:spPr>
          <a:xfrm>
            <a:off x="469900" y="1318260"/>
            <a:ext cx="114935" cy="490093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3"/>
            </p:custDataLst>
          </p:nvPr>
        </p:nvSpPr>
        <p:spPr>
          <a:xfrm>
            <a:off x="694690" y="592455"/>
            <a:ext cx="10377805" cy="5448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第三章</a:t>
            </a:r>
            <a:r>
              <a:rPr altLang="zh-CN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文字蒙版工具的应用</a:t>
            </a:r>
            <a:endParaRPr lang="zh-CN" altLang="en-US" sz="24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882650" y="1354455"/>
            <a:ext cx="58807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】填充前景色，使用快捷键【Ctrl+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】将选中的区域复制到【图层1】，然后快捷键</a:t>
            </a:r>
            <a:r>
              <a:rPr lang="zh-CN" altLang="en-US">
                <a:sym typeface="+mn-ea"/>
              </a:rPr>
              <a:t>【Ctrl+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】</a:t>
            </a:r>
            <a:r>
              <a:rPr lang="zh-CN" altLang="en-US">
                <a:sym typeface="+mn-ea"/>
              </a:rPr>
              <a:t>取消选区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6</a:t>
            </a:r>
            <a:r>
              <a:rPr lang="zh-CN" altLang="en-US"/>
              <a:t>】选中【图层1】使用快捷键Ctrl+T，在变换状态下点击鼠标右键，在弹出的右键菜单中选择【垂直翻转】；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7</a:t>
            </a:r>
            <a:r>
              <a:rPr lang="zh-CN" altLang="en-US"/>
              <a:t>】使用移动工具将其移动至合适的位置，并点击鼠标右键，使用【透视】对头像边角进行处理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8</a:t>
            </a:r>
            <a:r>
              <a:rPr lang="zh-CN" altLang="en-US"/>
              <a:t>】处理完成后，选中【图层1】，点击图层面板中的【添加蒙版】按钮，为【图层1】添加蒙版；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9</a:t>
            </a:r>
            <a:r>
              <a:rPr lang="zh-CN" altLang="en-US"/>
              <a:t>】使用画笔工具在蒙版描出倒影的效果（颜色越来越淡），然后将【图层1】的不透明度调低一点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290" y="592455"/>
            <a:ext cx="4293235" cy="24085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9290" y="3232150"/>
            <a:ext cx="4441825" cy="234886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云形 2"/>
          <p:cNvSpPr/>
          <p:nvPr>
            <p:custDataLst>
              <p:tags r:id="rId1"/>
            </p:custDataLst>
          </p:nvPr>
        </p:nvSpPr>
        <p:spPr>
          <a:xfrm>
            <a:off x="295910" y="462915"/>
            <a:ext cx="6842125" cy="143319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创建图层蒙版的作用？</a:t>
            </a:r>
            <a:endParaRPr lang="zh-CN" altLang="en-US"/>
          </a:p>
        </p:txBody>
      </p:sp>
      <p:sp>
        <p:nvSpPr>
          <p:cNvPr id="4" name="流程图: 可选过程 3"/>
          <p:cNvSpPr/>
          <p:nvPr>
            <p:custDataLst>
              <p:tags r:id="rId2"/>
            </p:custDataLst>
          </p:nvPr>
        </p:nvSpPr>
        <p:spPr>
          <a:xfrm>
            <a:off x="488950" y="2251710"/>
            <a:ext cx="10649585" cy="235394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图层蒙版的作用主要就是限制显示抠图，柔和图像边缘，合成图像等。可以把图层理解成一个个透明的玻璃块，这些透明的玻璃叠在一起形成映入眼中的图像。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2357755"/>
            <a:ext cx="10412095" cy="1127125"/>
          </a:xfrm>
        </p:spPr>
        <p:txBody>
          <a:bodyPr/>
          <a:p>
            <a:r>
              <a:rPr lang="zh-CN" altLang="zh-CN" sz="4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本章已结束，请完成第四章练习题</a:t>
            </a:r>
            <a:endParaRPr lang="zh-CN" altLang="zh-CN" sz="48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感谢支持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058795" y="2680335"/>
            <a:ext cx="483108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文字工具的应用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117725" y="2593975"/>
            <a:ext cx="115887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01.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3058795" y="4156710"/>
            <a:ext cx="426783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文字蒙版工具的应用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2146935" y="4081145"/>
            <a:ext cx="110045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03.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062638" y="724685"/>
            <a:ext cx="2676673" cy="98442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 rot="21097668">
            <a:off x="1110935" y="724685"/>
            <a:ext cx="2569919" cy="98442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1460909" y="855372"/>
            <a:ext cx="1706880" cy="1014730"/>
          </a:xfrm>
          <a:prstGeom prst="rect">
            <a:avLst/>
          </a:prstGeom>
          <a:noFill/>
        </p:spPr>
        <p:txBody>
          <a:bodyPr vert="horz" wrap="square" rtlCol="0">
            <a:normAutofit fontScale="70000"/>
          </a:bodyPr>
          <a:lstStyle/>
          <a:p>
            <a:pPr algn="ctr"/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第</a:t>
            </a:r>
            <a:r>
              <a:rPr lang="en-US" altLang="zh-CN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4</a:t>
            </a:r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章</a:t>
            </a:r>
            <a:endParaRPr lang="zh-CN" altLang="en-US" sz="60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3058795" y="3385820"/>
            <a:ext cx="483108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文字段落的应用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2117725" y="3385820"/>
            <a:ext cx="115887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02.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1213768" y="906930"/>
            <a:ext cx="2676673" cy="98442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</p:spTree>
    <p:custDataLst>
      <p:tags r:id="rId1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6992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第一章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文字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工具的应用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98525" y="1001395"/>
            <a:ext cx="2637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1.1 </a:t>
            </a:r>
            <a:r>
              <a:rPr lang="zh-CN" altLang="en-US" sz="2000" b="1">
                <a:solidFill>
                  <a:schemeClr val="accent2"/>
                </a:solidFill>
              </a:rPr>
              <a:t>横排文字工具应用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6820" y="1972310"/>
            <a:ext cx="4435475" cy="2913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4155" y="509587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添加文字前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32445" y="509587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添加文字后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2105" y="1972310"/>
            <a:ext cx="4626610" cy="291338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98500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第一章</a:t>
            </a:r>
            <a:r>
              <a:rPr lang="en-US" altLang="zh-CN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文字工具的应用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57605" y="1239520"/>
            <a:ext cx="57734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</a:t>
            </a:r>
            <a:r>
              <a:rPr lang="zh-CN" altLang="en-US"/>
              <a:t>】首先打开拥有杂物的一张素材图片（省略操作）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2</a:t>
            </a:r>
            <a:r>
              <a:rPr lang="zh-CN" altLang="en-US"/>
              <a:t>】在右下角中点击新建图层，如右图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3</a:t>
            </a:r>
            <a:r>
              <a:rPr lang="zh-CN" altLang="en-US"/>
              <a:t>】在工具栏中选择横排或直排文字工具或快捷键【</a:t>
            </a:r>
            <a:r>
              <a:rPr lang="en-US" altLang="zh-CN"/>
              <a:t>T</a:t>
            </a:r>
            <a:r>
              <a:rPr lang="zh-CN" altLang="en-US"/>
              <a:t>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4</a:t>
            </a:r>
            <a:r>
              <a:rPr lang="zh-CN" altLang="en-US"/>
              <a:t>】输入自定义横排或直排文字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5</a:t>
            </a:r>
            <a:r>
              <a:rPr lang="zh-CN" altLang="en-US"/>
              <a:t>】通过上方选项栏设置自己的字体样式及大小；也可通过快捷键【</a:t>
            </a:r>
            <a:r>
              <a:rPr lang="en-US" altLang="zh-CN"/>
              <a:t>Ctrl+</a:t>
            </a:r>
            <a:r>
              <a:rPr lang="zh-CN" altLang="en-US"/>
              <a:t>鼠标左键</a:t>
            </a:r>
            <a:r>
              <a:rPr lang="zh-CN" altLang="en-US"/>
              <a:t>】拉动控制文字大小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6</a:t>
            </a:r>
            <a:r>
              <a:rPr lang="zh-CN" altLang="en-US"/>
              <a:t>】通过菜单栏【图层】</a:t>
            </a:r>
            <a:r>
              <a:rPr lang="en-US" altLang="zh-CN"/>
              <a:t>—</a:t>
            </a:r>
            <a:r>
              <a:rPr lang="zh-CN" altLang="en-US"/>
              <a:t>【图层样式】</a:t>
            </a:r>
            <a:r>
              <a:rPr lang="en-US" altLang="zh-CN"/>
              <a:t>—</a:t>
            </a:r>
            <a:r>
              <a:rPr lang="zh-CN" altLang="en-US"/>
              <a:t>【混合选项】设置字体的显示效果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1025" y="2536190"/>
            <a:ext cx="4301490" cy="35071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1025" y="1191895"/>
            <a:ext cx="2343150" cy="1143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6992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第一章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文字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工具的应用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98525" y="1001395"/>
            <a:ext cx="2637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1.2 </a:t>
            </a:r>
            <a:r>
              <a:rPr lang="zh-CN" altLang="en-US" sz="2000" b="1">
                <a:solidFill>
                  <a:schemeClr val="accent2"/>
                </a:solidFill>
              </a:rPr>
              <a:t>直排</a:t>
            </a:r>
            <a:r>
              <a:rPr lang="zh-CN" altLang="en-US" sz="2000" b="1">
                <a:solidFill>
                  <a:schemeClr val="accent2"/>
                </a:solidFill>
              </a:rPr>
              <a:t>文字工具应用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6820" y="1972310"/>
            <a:ext cx="4435475" cy="2913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4155" y="509587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添加文字前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32445" y="509587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添加文字后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8225" y="1972310"/>
            <a:ext cx="5027930" cy="291338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98500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第一章</a:t>
            </a:r>
            <a:r>
              <a:rPr lang="en-US" altLang="zh-CN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文字工具的应用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57605" y="1239520"/>
            <a:ext cx="57734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</a:t>
            </a:r>
            <a:r>
              <a:rPr lang="zh-CN" altLang="en-US"/>
              <a:t>】首先打开拥有杂物的一张素材图片（省略操作）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2</a:t>
            </a:r>
            <a:r>
              <a:rPr lang="zh-CN" altLang="en-US"/>
              <a:t>】在右下角中点击新建图层，如右图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3</a:t>
            </a:r>
            <a:r>
              <a:rPr lang="zh-CN" altLang="en-US"/>
              <a:t>】在工具栏中选择横排文字工具或快捷键【</a:t>
            </a:r>
            <a:r>
              <a:rPr lang="en-US" altLang="zh-CN"/>
              <a:t>T</a:t>
            </a:r>
            <a:r>
              <a:rPr lang="zh-CN" altLang="en-US"/>
              <a:t>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4</a:t>
            </a:r>
            <a:r>
              <a:rPr lang="zh-CN" altLang="en-US"/>
              <a:t>】输入自定义横排或直排文字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5</a:t>
            </a:r>
            <a:r>
              <a:rPr lang="zh-CN" altLang="en-US"/>
              <a:t>】通过上方选项栏设置自己的字体样式及大小；也可通过快捷键【</a:t>
            </a:r>
            <a:r>
              <a:rPr lang="en-US" altLang="zh-CN"/>
              <a:t>Ctrl+</a:t>
            </a:r>
            <a:r>
              <a:rPr lang="zh-CN" altLang="en-US"/>
              <a:t>鼠标左键</a:t>
            </a:r>
            <a:r>
              <a:rPr lang="zh-CN" altLang="en-US"/>
              <a:t>】拉动控制文字大小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6</a:t>
            </a:r>
            <a:r>
              <a:rPr lang="zh-CN" altLang="en-US"/>
              <a:t>】通过菜单栏【图层】</a:t>
            </a:r>
            <a:r>
              <a:rPr lang="en-US" altLang="zh-CN"/>
              <a:t>—</a:t>
            </a:r>
            <a:r>
              <a:rPr lang="zh-CN" altLang="en-US"/>
              <a:t>【图层样式】</a:t>
            </a:r>
            <a:r>
              <a:rPr lang="en-US" altLang="zh-CN"/>
              <a:t>—</a:t>
            </a:r>
            <a:r>
              <a:rPr lang="zh-CN" altLang="en-US"/>
              <a:t>【混合选项】设置字体的显示效果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1025" y="2536190"/>
            <a:ext cx="4301490" cy="35071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1025" y="1191895"/>
            <a:ext cx="2343150" cy="1143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文字段落的应用</a:t>
            </a:r>
            <a:endParaRPr lang="zh-CN" altLang="en-US" sz="2400"/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727075" y="1191895"/>
            <a:ext cx="2059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2.1</a:t>
            </a:r>
            <a:r>
              <a:rPr lang="zh-CN" altLang="en-US" sz="2000" b="1"/>
              <a:t>输入文字段落</a:t>
            </a:r>
            <a:endParaRPr lang="zh-CN" altLang="en-US" sz="2000" b="1"/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2377440" y="460565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输入文字段落前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7961630" y="460565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输入文字段落</a:t>
            </a:r>
            <a:r>
              <a:rPr lang="zh-CN" altLang="en-US"/>
              <a:t>后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82080" y="2199640"/>
            <a:ext cx="4603750" cy="2349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670" y="2199005"/>
            <a:ext cx="4706620" cy="234950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文字段落的应用</a:t>
            </a:r>
            <a:endParaRPr lang="zh-CN" altLang="en-US" sz="2400"/>
          </a:p>
        </p:txBody>
      </p:sp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882650" y="1354455"/>
            <a:ext cx="643763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</a:t>
            </a:r>
            <a:r>
              <a:rPr lang="zh-CN" altLang="en-US"/>
              <a:t>】首先打开一张素材图片（省略操作）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2</a:t>
            </a:r>
            <a:r>
              <a:rPr lang="zh-CN" altLang="en-US"/>
              <a:t>】在右下角中点击新建图层</a:t>
            </a:r>
            <a:r>
              <a:rPr lang="zh-CN" altLang="en-US">
                <a:sym typeface="+mn-ea"/>
              </a:rPr>
              <a:t>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3</a:t>
            </a:r>
            <a:r>
              <a:rPr lang="zh-CN" altLang="en-US"/>
              <a:t>】</a:t>
            </a:r>
            <a:r>
              <a:rPr lang="zh-CN" altLang="en-US">
                <a:sym typeface="+mn-ea"/>
              </a:rPr>
              <a:t>在工具栏中选择横排文字工具或快捷键【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4</a:t>
            </a:r>
            <a:r>
              <a:rPr lang="zh-CN" altLang="en-US"/>
              <a:t>】写一段自定义段落，换行可使用回车键【</a:t>
            </a:r>
            <a:r>
              <a:rPr lang="en-US" altLang="zh-CN"/>
              <a:t>E</a:t>
            </a:r>
            <a:r>
              <a:rPr lang="en-US" altLang="zh-CN"/>
              <a:t>nter</a:t>
            </a:r>
            <a:r>
              <a:rPr lang="zh-CN" altLang="en-US"/>
              <a:t>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5</a:t>
            </a:r>
            <a:r>
              <a:rPr lang="zh-CN" altLang="en-US"/>
              <a:t>】使用上方选项栏调整段落位置和样式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6</a:t>
            </a:r>
            <a:r>
              <a:rPr lang="zh-CN" altLang="en-US"/>
              <a:t>】</a:t>
            </a:r>
            <a:r>
              <a:rPr lang="zh-CN" altLang="en-US">
                <a:sym typeface="+mn-ea"/>
              </a:rPr>
              <a:t>通过菜单栏【图层】</a:t>
            </a:r>
            <a:r>
              <a:rPr lang="en-US" altLang="zh-CN">
                <a:sym typeface="+mn-ea"/>
              </a:rPr>
              <a:t>—</a:t>
            </a:r>
            <a:r>
              <a:rPr lang="zh-CN" altLang="en-US">
                <a:sym typeface="+mn-ea"/>
              </a:rPr>
              <a:t>【图层样式】</a:t>
            </a:r>
            <a:r>
              <a:rPr lang="en-US" altLang="zh-CN">
                <a:sym typeface="+mn-ea"/>
              </a:rPr>
              <a:t>—</a:t>
            </a:r>
            <a:r>
              <a:rPr lang="zh-CN" altLang="en-US">
                <a:sym typeface="+mn-ea"/>
              </a:rPr>
              <a:t>【混合选项】设置段落的显示效果</a:t>
            </a:r>
            <a:endParaRPr lang="zh-CN" altLang="en-US"/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>
            <p:custDataLst>
              <p:tags r:id="rId1"/>
            </p:custDataLst>
          </p:nvPr>
        </p:nvSpPr>
        <p:spPr>
          <a:xfrm>
            <a:off x="469900" y="1318260"/>
            <a:ext cx="11344910" cy="490093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>
            <p:custDataLst>
              <p:tags r:id="rId2"/>
            </p:custDataLst>
          </p:nvPr>
        </p:nvSpPr>
        <p:spPr>
          <a:xfrm>
            <a:off x="469900" y="1318260"/>
            <a:ext cx="114935" cy="490093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3"/>
            </p:custDataLst>
          </p:nvPr>
        </p:nvSpPr>
        <p:spPr>
          <a:xfrm>
            <a:off x="694690" y="592455"/>
            <a:ext cx="10377805" cy="5448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第三章</a:t>
            </a:r>
            <a:r>
              <a:rPr altLang="zh-CN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文字蒙版工具的应用</a:t>
            </a:r>
            <a:endParaRPr lang="zh-CN" altLang="en-US" sz="24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84835" y="1411605"/>
            <a:ext cx="5374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/>
              <a:t>3.1 </a:t>
            </a:r>
            <a:r>
              <a:rPr lang="zh-CN" altLang="en-US" sz="2000" b="1"/>
              <a:t>应用横排文字蒙版工具</a:t>
            </a:r>
            <a:endParaRPr lang="zh-CN" altLang="en-US" sz="2000" b="1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2421890" y="56140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调整前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8719185" y="56140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调整后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5280" y="2189480"/>
            <a:ext cx="4972050" cy="3226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690" y="2164715"/>
            <a:ext cx="5641340" cy="320802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2*i*6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2*i*7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1291"/>
  <p:tag name="KSO_WM_TEMPLATE_THUMBS_INDEX" val="1、8、9、10、11、12、13、1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3"/>
</p:tagLst>
</file>

<file path=ppt/tags/tag2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353"/>
</p:tagLst>
</file>

<file path=ppt/tags/tag21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1291_4*l_h_f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8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1291_4*l_h_i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9"/>
</p:tagLst>
</file>

<file path=ppt/tags/tag2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1291_4*l_h_f*1_2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14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1291_4*l_h_i*1_2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15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1291_4*i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  <p:tag name="KSO_WM_FULL_TEXT_BEAUTIFY_COPY_ID" val="5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1291_4*i*2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15"/>
  <p:tag name="KSO_WM_UNIT_LINE_FILL_TYPE" val="2"/>
  <p:tag name="KSO_WM_UNIT_TEXT_FILL_FORE_SCHEMECOLOR_INDEX" val="2"/>
  <p:tag name="KSO_WM_UNIT_TEXT_FILL_TYPE" val="1"/>
  <p:tag name="KSO_WM_UNIT_USESOURCEFORMAT_APPLY" val="1"/>
  <p:tag name="KSO_WM_FULL_TEXT_BEAUTIFY_COPY_ID" val="22"/>
</p:tagLst>
</file>

<file path=ppt/tags/tag222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1291_4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  <p:tag name="KSO_WM_FULL_TEXT_BEAUTIFY_COPY_ID" val="23"/>
</p:tagLst>
</file>

<file path=ppt/tags/tag22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1291_4*l_h_f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7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1291_4*l_h_i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10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1291_4*i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  <p:tag name="KSO_WM_FULL_TEXT_BEAUTIFY_COPY_ID" val="13"/>
</p:tagLst>
</file>

<file path=ppt/tags/tag226.xml><?xml version="1.0" encoding="utf-8"?>
<p:tagLst xmlns:p="http://schemas.openxmlformats.org/presentationml/2006/main">
  <p:tag name="KSO_WM_SLIDE_ID" val="custom20201291_4"/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1291"/>
  <p:tag name="KSO_WM_SLIDE_LAYOUT" val="a_l"/>
  <p:tag name="KSO_WM_SLIDE_LAYOUT_CNT" val="1_1"/>
  <p:tag name="KSO_WM_TEMPLATE_MASTER_TYPE" val="1"/>
  <p:tag name="KSO_WM_TEMPLATE_COLOR_TYPE" val="1"/>
  <p:tag name="KSO_WM_FULL_TEXT_BEAUTIFY_COPY_ID" val="150995355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34.xml><?xml version="1.0" encoding="utf-8"?>
<p:tagLst xmlns:p="http://schemas.openxmlformats.org/presentationml/2006/main">
  <p:tag name="KSO_WM_FULL_TEXT_BEAUTIFY_COPY_ID" val="4"/>
</p:tagLst>
</file>

<file path=ppt/tags/tag235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354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39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43.xml><?xml version="1.0" encoding="utf-8"?>
<p:tagLst xmlns:p="http://schemas.openxmlformats.org/presentationml/2006/main">
  <p:tag name="KSO_WM_FULL_TEXT_BEAUTIFY_COPY_ID" val="5"/>
</p:tagLst>
</file>

<file path=ppt/tags/tag244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364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48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52.xml><?xml version="1.0" encoding="utf-8"?>
<p:tagLst xmlns:p="http://schemas.openxmlformats.org/presentationml/2006/main">
  <p:tag name="KSO_WM_FULL_TEXT_BEAUTIFY_COPY_ID" val="4"/>
</p:tagLst>
</file>

<file path=ppt/tags/tag253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354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57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61.xml><?xml version="1.0" encoding="utf-8"?>
<p:tagLst xmlns:p="http://schemas.openxmlformats.org/presentationml/2006/main">
  <p:tag name="KSO_WM_FULL_TEXT_BEAUTIFY_COPY_ID" val="5"/>
</p:tagLst>
</file>

<file path=ppt/tags/tag262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364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275.xml><?xml version="1.0" encoding="utf-8"?>
<p:tagLst xmlns:p="http://schemas.openxmlformats.org/presentationml/2006/main">
  <p:tag name="KSO_WM_FULL_TEXT_BEAUTIFY_COPY_ID" val="4"/>
</p:tagLst>
</file>

<file path=ppt/tags/tag276.xml><?xml version="1.0" encoding="utf-8"?>
<p:tagLst xmlns:p="http://schemas.openxmlformats.org/presentationml/2006/main">
  <p:tag name="KSO_WM_FULL_TEXT_BEAUTIFY_COPY_ID" val="11"/>
</p:tagLst>
</file>

<file path=ppt/tags/tag277.xml><?xml version="1.0" encoding="utf-8"?>
<p:tagLst xmlns:p="http://schemas.openxmlformats.org/presentationml/2006/main">
  <p:tag name="KSO_WM_FULL_TEXT_BEAUTIFY_COPY_ID" val="19"/>
</p:tagLst>
</file>

<file path=ppt/tags/tag278.xml><?xml version="1.0" encoding="utf-8"?>
<p:tagLst xmlns:p="http://schemas.openxmlformats.org/presentationml/2006/main">
  <p:tag name="KSO_WM_FULL_TEXT_BEAUTIFY_COPY_ID" val="20"/>
</p:tagLst>
</file>

<file path=ppt/tags/tag279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357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292.xml><?xml version="1.0" encoding="utf-8"?>
<p:tagLst xmlns:p="http://schemas.openxmlformats.org/presentationml/2006/main">
  <p:tag name="KSO_WM_FULL_TEXT_BEAUTIFY_COPY_ID" val="4"/>
</p:tagLst>
</file>

<file path=ppt/tags/tag293.xml><?xml version="1.0" encoding="utf-8"?>
<p:tagLst xmlns:p="http://schemas.openxmlformats.org/presentationml/2006/main">
  <p:tag name="KSO_WM_FULL_TEXT_BEAUTIFY_COPY_ID" val="2"/>
</p:tagLst>
</file>

<file path=ppt/tags/tag294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367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diagram20201119_1*h_i*2_1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4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diagram20201119_1*h_i*2_2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7"/>
</p:tagLst>
</file>

<file path=ppt/tags/tag297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3"/>
</p:tagLst>
</file>

<file path=ppt/tags/tag299.xml><?xml version="1.0" encoding="utf-8"?>
<p:tagLst xmlns:p="http://schemas.openxmlformats.org/presentationml/2006/main">
  <p:tag name="KSO_WM_FULL_TEXT_BEAUTIFY_COPY_ID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FULL_TEXT_BEAUTIFY_COPY_ID" val="6"/>
</p:tagLst>
</file>

<file path=ppt/tags/tag301.xml><?xml version="1.0" encoding="utf-8"?>
<p:tagLst xmlns:p="http://schemas.openxmlformats.org/presentationml/2006/main">
  <p:tag name="KSO_WM_FULL_TEXT_BEAUTIFY_COPY_ID" val="7"/>
</p:tagLst>
</file>

<file path=ppt/tags/tag302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  <p:tag name="KSO_WM_FULL_TEXT_BEAUTIFY_COPY_ID" val="150995360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diagram20201119_1*h_i*2_1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4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diagram20201119_1*h_i*2_2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7"/>
</p:tagLst>
</file>

<file path=ppt/tags/tag305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3"/>
</p:tagLst>
</file>

<file path=ppt/tags/tag307.xml><?xml version="1.0" encoding="utf-8"?>
<p:tagLst xmlns:p="http://schemas.openxmlformats.org/presentationml/2006/main">
  <p:tag name="KSO_WM_FULL_TEXT_BEAUTIFY_COPY_ID" val="3"/>
</p:tagLst>
</file>

<file path=ppt/tags/tag30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  <p:tag name="KSO_WM_FULL_TEXT_BEAUTIFY_COPY_ID" val="150995370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diagram20201119_1*h_i*2_1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diagram20201119_1*h_i*2_2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7"/>
</p:tagLst>
</file>

<file path=ppt/tags/tag311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3"/>
</p:tagLst>
</file>

<file path=ppt/tags/tag313.xml><?xml version="1.0" encoding="utf-8"?>
<p:tagLst xmlns:p="http://schemas.openxmlformats.org/presentationml/2006/main">
  <p:tag name="KSO_WM_FULL_TEXT_BEAUTIFY_COPY_ID" val="3"/>
</p:tagLst>
</file>

<file path=ppt/tags/tag314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  <p:tag name="KSO_WM_FULL_TEXT_BEAUTIFY_COPY_ID" val="150995370"/>
</p:tagLst>
</file>

<file path=ppt/tags/tag315.xml><?xml version="1.0" encoding="utf-8"?>
<p:tagLst xmlns:p="http://schemas.openxmlformats.org/presentationml/2006/main">
  <p:tag name="KSO_WM_FULL_TEXT_BEAUTIFY_COPY_ID" val="3"/>
</p:tagLst>
</file>

<file path=ppt/tags/tag316.xml><?xml version="1.0" encoding="utf-8"?>
<p:tagLst xmlns:p="http://schemas.openxmlformats.org/presentationml/2006/main">
  <p:tag name="KSO_WM_FULL_TEXT_BEAUTIFY_COPY_ID" val="4"/>
</p:tagLst>
</file>

<file path=ppt/tags/tag317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  <p:tag name="KSO_WM_FULL_TEXT_BEAUTIFY_COPY_ID" val="150995382"/>
</p:tagLst>
</file>

<file path=ppt/tags/tag31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31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40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1_15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PRESET_TEXT" val="感谢支持"/>
  <p:tag name="KSO_WM_UNIT_ISNUMDGMTITLE" val="0"/>
</p:tagLst>
</file>

<file path=ppt/tags/tag321.xml><?xml version="1.0" encoding="utf-8"?>
<p:tagLst xmlns:p="http://schemas.openxmlformats.org/presentationml/2006/main">
  <p:tag name="KSO_WM_SLIDE_ID" val="custom20201291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1291"/>
  <p:tag name="KSO_WM_SLIDE_LAYOUT" val="a"/>
  <p:tag name="KSO_WM_SLIDE_LAYOUT_CNT" val="1"/>
  <p:tag name="KSO_WM_TEMPLATE_MASTER_TYPE" val="1"/>
  <p:tag name="KSO_WM_TEMPLATE_COLOR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7">
      <a:dk1>
        <a:srgbClr val="000000"/>
      </a:dk1>
      <a:lt1>
        <a:srgbClr val="FFFFFF"/>
      </a:lt1>
      <a:dk2>
        <a:srgbClr val="FADFCF"/>
      </a:dk2>
      <a:lt2>
        <a:srgbClr val="FFFFFF"/>
      </a:lt2>
      <a:accent1>
        <a:srgbClr val="73C4CC"/>
      </a:accent1>
      <a:accent2>
        <a:srgbClr val="68BFDA"/>
      </a:accent2>
      <a:accent3>
        <a:srgbClr val="68B3E6"/>
      </a:accent3>
      <a:accent4>
        <a:srgbClr val="82A4EB"/>
      </a:accent4>
      <a:accent5>
        <a:srgbClr val="A68DDF"/>
      </a:accent5>
      <a:accent6>
        <a:srgbClr val="C76FC1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WPS 演示</Application>
  <PresentationFormat>宽屏</PresentationFormat>
  <Paragraphs>112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幼圆</vt:lpstr>
      <vt:lpstr>汉仪乐喵体W</vt:lpstr>
      <vt:lpstr>Viner Hand ITC</vt:lpstr>
      <vt:lpstr>Arial Unicode MS</vt:lpstr>
      <vt:lpstr>Calibri</vt:lpstr>
      <vt:lpstr>Segoe UI</vt:lpstr>
      <vt:lpstr>Office 主题​​</vt:lpstr>
      <vt:lpstr>1_Office 主题​​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本章已结束，请完成第三章练习题</vt:lpstr>
      <vt:lpstr>感谢支持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WINJAY</cp:lastModifiedBy>
  <cp:revision>185</cp:revision>
  <dcterms:created xsi:type="dcterms:W3CDTF">2019-06-19T02:08:00Z</dcterms:created>
  <dcterms:modified xsi:type="dcterms:W3CDTF">2021-04-08T09:41:32Z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