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409" r:id="rId4"/>
    <p:sldId id="410" r:id="rId5"/>
    <p:sldId id="411" r:id="rId6"/>
    <p:sldId id="498" r:id="rId7"/>
    <p:sldId id="499" r:id="rId8"/>
    <p:sldId id="500" r:id="rId9"/>
    <p:sldId id="501" r:id="rId10"/>
    <p:sldId id="439" r:id="rId11"/>
    <p:sldId id="490" r:id="rId12"/>
    <p:sldId id="497" r:id="rId13"/>
    <p:sldId id="491" r:id="rId14"/>
    <p:sldId id="492" r:id="rId15"/>
    <p:sldId id="493" r:id="rId16"/>
    <p:sldId id="494" r:id="rId17"/>
    <p:sldId id="485" r:id="rId18"/>
    <p:sldId id="48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76"/>
        <p:guide pos="371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1" Type="http://schemas.openxmlformats.org/officeDocument/2006/relationships/image" Target="../media/image4.png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0" Type="http://schemas.openxmlformats.org/officeDocument/2006/relationships/tags" Target="../tags/tag16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591821" y="3974970"/>
            <a:ext cx="6113779" cy="1195200"/>
          </a:xfrm>
        </p:spPr>
        <p:txBody>
          <a:bodyPr lIns="90000" tIns="46800" rIns="90000" bIns="0" anchor="t" anchorCtr="0">
            <a:normAutofit/>
          </a:bodyPr>
          <a:lstStyle>
            <a:lvl1pPr algn="l">
              <a:defRPr sz="6000" spc="600">
                <a:solidFill>
                  <a:schemeClr val="accent6"/>
                </a:solidFill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591820" y="3511199"/>
            <a:ext cx="6113778" cy="338400"/>
          </a:xfrm>
        </p:spPr>
        <p:txBody>
          <a:bodyPr lIns="90000" tIns="46800" rIns="90000" bIns="0">
            <a:normAutofit/>
          </a:bodyPr>
          <a:lstStyle>
            <a:lvl1pPr marL="0" indent="0" algn="dist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u="none" strike="noStrike" kern="1200" cap="none" spc="200" normalizeH="0" baseline="0">
                <a:solidFill>
                  <a:schemeClr val="accent6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591819" y="5794316"/>
            <a:ext cx="2151382" cy="467146"/>
          </a:xfrm>
        </p:spPr>
        <p:txBody>
          <a:bodyPr lIns="90000" tIns="46800" rIns="9000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862215" y="3075404"/>
            <a:ext cx="6480250" cy="706755"/>
          </a:xfrm>
        </p:spPr>
        <p:txBody>
          <a:bodyPr lIns="90000" tIns="46800" rIns="90000" bIns="0" anchor="t" anchorCtr="0">
            <a:normAutofit/>
          </a:bodyPr>
          <a:lstStyle>
            <a:lvl1pPr algn="ctr">
              <a:defRPr sz="4000" u="none" strike="noStrike" kern="1200" cap="none" spc="300" normalizeH="0" baseline="0">
                <a:solidFill>
                  <a:schemeClr val="accent6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350895" y="3841168"/>
            <a:ext cx="5502275" cy="1370965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accent6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点击此处添加正文，文字是您思想的提炼，为了演示发布的良好效果，请言简意赅的阐述您的观点。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000" tIns="46800" rIns="9000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9124950" y="234666"/>
            <a:ext cx="3067050" cy="6623334"/>
            <a:chOff x="31617" y="5760"/>
            <a:chExt cx="7350" cy="15847"/>
          </a:xfrm>
        </p:grpSpPr>
        <p:sp>
          <p:nvSpPr>
            <p:cNvPr id="17" name="Freeform 7"/>
            <p:cNvSpPr/>
            <p:nvPr userDrawn="1">
              <p:custDataLst>
                <p:tags r:id="rId3"/>
              </p:custDataLst>
            </p:nvPr>
          </p:nvSpPr>
          <p:spPr>
            <a:xfrm>
              <a:off x="31617" y="14641"/>
              <a:ext cx="7350" cy="6966"/>
            </a:xfrm>
            <a:custGeom>
              <a:avLst/>
              <a:gdLst>
                <a:gd name="connsiteX0" fmla="*/ 1410788 w 1410788"/>
                <a:gd name="connsiteY0" fmla="*/ 0 h 1423852"/>
                <a:gd name="connsiteX1" fmla="*/ 1410788 w 1410788"/>
                <a:gd name="connsiteY1" fmla="*/ 705395 h 1423852"/>
                <a:gd name="connsiteX2" fmla="*/ 1338668 w 1410788"/>
                <a:gd name="connsiteY2" fmla="*/ 709105 h 1423852"/>
                <a:gd name="connsiteX3" fmla="*/ 705394 w 1410788"/>
                <a:gd name="connsiteY3" fmla="*/ 1423852 h 1423852"/>
                <a:gd name="connsiteX4" fmla="*/ 0 w 1410788"/>
                <a:gd name="connsiteY4" fmla="*/ 1423852 h 1423852"/>
                <a:gd name="connsiteX5" fmla="*/ 1266544 w 1410788"/>
                <a:gd name="connsiteY5" fmla="*/ 7351 h 142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0788" h="1423852">
                  <a:moveTo>
                    <a:pt x="1410788" y="0"/>
                  </a:moveTo>
                  <a:lnTo>
                    <a:pt x="1410788" y="705395"/>
                  </a:lnTo>
                  <a:lnTo>
                    <a:pt x="1338668" y="709105"/>
                  </a:lnTo>
                  <a:cubicBezTo>
                    <a:pt x="982966" y="745897"/>
                    <a:pt x="705394" y="1051859"/>
                    <a:pt x="705394" y="1423852"/>
                  </a:cubicBezTo>
                  <a:lnTo>
                    <a:pt x="0" y="1423852"/>
                  </a:lnTo>
                  <a:cubicBezTo>
                    <a:pt x="0" y="686629"/>
                    <a:pt x="555146" y="80267"/>
                    <a:pt x="1266544" y="7351"/>
                  </a:cubicBezTo>
                  <a:close/>
                </a:path>
              </a:pathLst>
            </a:custGeom>
            <a:solidFill>
              <a:srgbClr val="FF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8" name="Oval 12"/>
            <p:cNvSpPr/>
            <p:nvPr userDrawn="1">
              <p:custDataLst>
                <p:tags r:id="rId4"/>
              </p:custDataLst>
            </p:nvPr>
          </p:nvSpPr>
          <p:spPr>
            <a:xfrm>
              <a:off x="35692" y="5760"/>
              <a:ext cx="1874" cy="1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19" name="Oval 12"/>
          <p:cNvSpPr/>
          <p:nvPr userDrawn="1">
            <p:custDataLst>
              <p:tags r:id="rId5"/>
            </p:custDataLst>
          </p:nvPr>
        </p:nvSpPr>
        <p:spPr>
          <a:xfrm>
            <a:off x="9483090" y="4254500"/>
            <a:ext cx="1346835" cy="1363345"/>
          </a:xfrm>
          <a:prstGeom prst="ellipse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991074" y="2588281"/>
            <a:ext cx="6536242" cy="1651635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6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69009" cy="59197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0"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0000" tIns="46800" rIns="90000" bIns="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75.xml"/><Relationship Id="rId23" Type="http://schemas.openxmlformats.org/officeDocument/2006/relationships/tags" Target="../tags/tag174.xml"/><Relationship Id="rId22" Type="http://schemas.openxmlformats.org/officeDocument/2006/relationships/tags" Target="../tags/tag173.xml"/><Relationship Id="rId21" Type="http://schemas.openxmlformats.org/officeDocument/2006/relationships/tags" Target="../tags/tag172.xml"/><Relationship Id="rId20" Type="http://schemas.openxmlformats.org/officeDocument/2006/relationships/tags" Target="../tags/tag171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7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8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81.xml"/><Relationship Id="rId3" Type="http://schemas.openxmlformats.org/officeDocument/2006/relationships/slide" Target="slide3.xml"/><Relationship Id="rId2" Type="http://schemas.openxmlformats.org/officeDocument/2006/relationships/tags" Target="../tags/tag180.xml"/><Relationship Id="rId1" Type="http://schemas.openxmlformats.org/officeDocument/2006/relationships/tags" Target="../tags/tag179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84.xml"/><Relationship Id="rId3" Type="http://schemas.openxmlformats.org/officeDocument/2006/relationships/slide" Target="slide1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6.xml"/><Relationship Id="rId2" Type="http://schemas.openxmlformats.org/officeDocument/2006/relationships/image" Target="../media/image5.png"/><Relationship Id="rId1" Type="http://schemas.openxmlformats.org/officeDocument/2006/relationships/tags" Target="../tags/tag18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8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9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1.xml"/><Relationship Id="rId2" Type="http://schemas.openxmlformats.org/officeDocument/2006/relationships/image" Target="../media/image9.png"/><Relationship Id="rId1" Type="http://schemas.openxmlformats.org/officeDocument/2006/relationships/tags" Target="../tags/tag19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553085"/>
            <a:ext cx="9799320" cy="694690"/>
          </a:xfrm>
        </p:spPr>
        <p:txBody>
          <a:bodyPr>
            <a:normAutofit/>
          </a:bodyPr>
          <a:p>
            <a:r>
              <a:rPr lang="zh-CN" altLang="zh-CN" sz="311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教学方式</a:t>
            </a:r>
            <a:endParaRPr lang="zh-CN" altLang="zh-CN" sz="311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1892935"/>
            <a:ext cx="10340975" cy="228663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>
            <a:normAutofit/>
          </a:bodyPr>
          <a:p>
            <a:pPr algn="l"/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960120" y="2672080"/>
            <a:ext cx="1336040" cy="613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按章讲解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842895" y="2672080"/>
            <a:ext cx="1336040" cy="613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复杂概念举例说明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63770" y="2672080"/>
            <a:ext cx="1336040" cy="613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遇到问题及时答疑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690995" y="2672080"/>
            <a:ext cx="1336040" cy="613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强调重点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573135" y="2672080"/>
            <a:ext cx="1336040" cy="613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章节练习并解答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332085" y="2672080"/>
            <a:ext cx="1336040" cy="613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知识回顾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endCxn id="4" idx="0"/>
          </p:cNvCxnSpPr>
          <p:nvPr/>
        </p:nvCxnSpPr>
        <p:spPr>
          <a:xfrm flipH="1">
            <a:off x="1628140" y="1250315"/>
            <a:ext cx="3905885" cy="1421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679825" y="1231265"/>
            <a:ext cx="1939925" cy="1398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6" idx="0"/>
          </p:cNvCxnSpPr>
          <p:nvPr/>
        </p:nvCxnSpPr>
        <p:spPr>
          <a:xfrm flipH="1">
            <a:off x="5431790" y="1231265"/>
            <a:ext cx="321310" cy="144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257290" y="1231265"/>
            <a:ext cx="902970" cy="1407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8" idx="0"/>
          </p:cNvCxnSpPr>
          <p:nvPr/>
        </p:nvCxnSpPr>
        <p:spPr>
          <a:xfrm>
            <a:off x="6409055" y="1240790"/>
            <a:ext cx="2832100" cy="1431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590030" y="1240790"/>
            <a:ext cx="4298315" cy="1379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549525" y="4302760"/>
            <a:ext cx="7359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希望你能认真听讲，及时提出问题，做好笔记！</a:t>
            </a:r>
            <a:endParaRPr lang="zh-CN" altLang="en-US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350520"/>
            <a:ext cx="9799320" cy="485140"/>
          </a:xfrm>
        </p:spPr>
        <p:txBody>
          <a:bodyPr>
            <a:normAutofit fontScale="90000"/>
          </a:bodyPr>
          <a:p>
            <a:r>
              <a:rPr lang="zh-CN" altLang="zh-CN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小节练习</a:t>
            </a:r>
            <a:endParaRPr lang="zh-CN" altLang="zh-CN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0590" y="1158240"/>
            <a:ext cx="57035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</a:t>
            </a:r>
            <a:r>
              <a:rPr lang="en-US" altLang="zh-CN"/>
              <a:t>.</a:t>
            </a:r>
            <a:r>
              <a:rPr lang="zh-CN" altLang="en-US"/>
              <a:t>在标准ASCI</a:t>
            </a:r>
            <a:r>
              <a:rPr lang="en-US" altLang="zh-CN"/>
              <a:t>I</a:t>
            </a:r>
            <a:r>
              <a:rPr lang="zh-CN" altLang="en-US"/>
              <a:t>码表中，已知英文字母K的十进制码值是75，英文字母k的十进制码值是</a:t>
            </a:r>
            <a:endParaRPr lang="zh-CN" altLang="en-US"/>
          </a:p>
          <a:p>
            <a:r>
              <a:rPr lang="zh-CN" altLang="en-US"/>
              <a:t>A)107</a:t>
            </a:r>
            <a:r>
              <a:rPr lang="en-US" altLang="zh-CN"/>
              <a:t>	</a:t>
            </a:r>
            <a:r>
              <a:rPr lang="zh-CN" altLang="en-US"/>
              <a:t>B)101</a:t>
            </a:r>
            <a:r>
              <a:rPr lang="en-US" altLang="zh-CN"/>
              <a:t>	</a:t>
            </a:r>
            <a:r>
              <a:rPr lang="zh-CN" altLang="en-US"/>
              <a:t>C)105</a:t>
            </a:r>
            <a:r>
              <a:rPr lang="en-US" altLang="zh-CN"/>
              <a:t>	</a:t>
            </a:r>
            <a:r>
              <a:rPr lang="zh-CN" altLang="en-US"/>
              <a:t>D)106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09440" y="1435100"/>
            <a:ext cx="335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1225" y="2374265"/>
            <a:ext cx="83623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2.</a:t>
            </a:r>
            <a:r>
              <a:rPr lang="zh-CN" altLang="en-US"/>
              <a:t>在标准ASCII编码表中，数字码、小写英文字母和大写英文字母的前后次序是</a:t>
            </a:r>
            <a:endParaRPr lang="zh-CN" altLang="en-US"/>
          </a:p>
          <a:p>
            <a:r>
              <a:rPr lang="zh-CN" altLang="en-US"/>
              <a:t>A)数字、小写英文字母、大写英文字母</a:t>
            </a:r>
            <a:endParaRPr lang="zh-CN" altLang="en-US"/>
          </a:p>
          <a:p>
            <a:r>
              <a:rPr lang="zh-CN" altLang="en-US"/>
              <a:t>B)小写英文字母、大写英文字母、数字</a:t>
            </a:r>
            <a:endParaRPr lang="zh-CN" altLang="en-US"/>
          </a:p>
          <a:p>
            <a:r>
              <a:rPr lang="zh-CN" altLang="en-US"/>
              <a:t>C)数字、大写英文字母、小写英文字母</a:t>
            </a:r>
            <a:endParaRPr lang="zh-CN" altLang="en-US"/>
          </a:p>
          <a:p>
            <a:r>
              <a:rPr lang="zh-CN" altLang="en-US"/>
              <a:t>D)大写英文字母、小写英文字母、数字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27770" y="2374265"/>
            <a:ext cx="335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1225" y="4095115"/>
            <a:ext cx="83616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3.</a:t>
            </a:r>
            <a:r>
              <a:rPr lang="zh-CN" altLang="en-US"/>
              <a:t>在标准ASCII码表中，已知英文字母A的ASCHI</a:t>
            </a:r>
            <a:r>
              <a:rPr lang="en-US" altLang="zh-CN"/>
              <a:t>I</a:t>
            </a:r>
            <a:r>
              <a:rPr lang="zh-CN" altLang="en-US"/>
              <a:t>码是</a:t>
            </a:r>
            <a:r>
              <a:rPr lang="en-US" altLang="zh-CN"/>
              <a:t>0</a:t>
            </a:r>
            <a:r>
              <a:rPr lang="zh-CN" altLang="en-US"/>
              <a:t>1000001，英文字母F的ASCII码是</a:t>
            </a:r>
            <a:endParaRPr lang="zh-CN" altLang="en-US"/>
          </a:p>
          <a:p>
            <a:r>
              <a:rPr lang="zh-CN" altLang="en-US"/>
              <a:t>A)</a:t>
            </a:r>
            <a:r>
              <a:rPr lang="en-US" altLang="zh-CN"/>
              <a:t>0</a:t>
            </a:r>
            <a:r>
              <a:rPr lang="zh-CN" altLang="en-US"/>
              <a:t>1000011</a:t>
            </a:r>
            <a:endParaRPr lang="zh-CN" altLang="en-US"/>
          </a:p>
          <a:p>
            <a:r>
              <a:rPr lang="zh-CN" altLang="en-US"/>
              <a:t>B)01000100</a:t>
            </a:r>
            <a:endParaRPr lang="zh-CN" altLang="en-US"/>
          </a:p>
          <a:p>
            <a:r>
              <a:rPr lang="zh-CN" altLang="en-US"/>
              <a:t>C)01000101</a:t>
            </a:r>
            <a:endParaRPr lang="zh-CN" altLang="en-US"/>
          </a:p>
          <a:p>
            <a:r>
              <a:rPr lang="zh-CN" altLang="en-US"/>
              <a:t>D)</a:t>
            </a:r>
            <a:r>
              <a:rPr lang="en-US" altLang="zh-CN"/>
              <a:t>0</a:t>
            </a:r>
            <a:r>
              <a:rPr lang="zh-CN" altLang="en-US"/>
              <a:t>1000110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02485" y="4350385"/>
            <a:ext cx="335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D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4335" y="531495"/>
            <a:ext cx="9799320" cy="520700"/>
          </a:xfrm>
        </p:spPr>
        <p:txBody>
          <a:bodyPr/>
          <a:p>
            <a:pPr algn="l"/>
            <a:r>
              <a:rPr lang="en-US" altLang="zh-CN" sz="2400">
                <a:sym typeface="+mn-ea"/>
              </a:rPr>
              <a:t>3.</a:t>
            </a:r>
            <a:r>
              <a:rPr lang="zh-CN" altLang="en-US" sz="2400">
                <a:sym typeface="+mn-ea"/>
              </a:rPr>
              <a:t>汉字编码</a:t>
            </a:r>
            <a:endParaRPr lang="zh-CN" altLang="en-US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4335" y="1371600"/>
            <a:ext cx="210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2.1</a:t>
            </a:r>
            <a:r>
              <a:rPr lang="zh-CN" altLang="en-US"/>
              <a:t>汉字编码的分类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2615" y="1885950"/>
            <a:ext cx="795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汉字编码分为：国标码、区位码、机内码、汉字输入码、汉字地址码和字型码</a:t>
            </a:r>
            <a:endParaRPr lang="zh-CN" altLang="en-US"/>
          </a:p>
        </p:txBody>
      </p:sp>
      <p:sp>
        <p:nvSpPr>
          <p:cNvPr id="9" name="流程图: 终止 8"/>
          <p:cNvSpPr/>
          <p:nvPr/>
        </p:nvSpPr>
        <p:spPr>
          <a:xfrm>
            <a:off x="582295" y="4525645"/>
            <a:ext cx="1151890" cy="302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7445</a:t>
            </a:r>
            <a:r>
              <a:rPr lang="zh-CN" altLang="en-US"/>
              <a:t>个</a:t>
            </a:r>
            <a:endParaRPr lang="zh-CN" altLang="en-US"/>
          </a:p>
        </p:txBody>
      </p:sp>
      <p:sp>
        <p:nvSpPr>
          <p:cNvPr id="10" name="流程图: 终止 9"/>
          <p:cNvSpPr/>
          <p:nvPr/>
        </p:nvSpPr>
        <p:spPr>
          <a:xfrm>
            <a:off x="2182495" y="3891280"/>
            <a:ext cx="2327910" cy="302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非汉字图形字符</a:t>
            </a:r>
            <a:endParaRPr lang="zh-CN" altLang="en-US"/>
          </a:p>
        </p:txBody>
      </p:sp>
      <p:sp>
        <p:nvSpPr>
          <p:cNvPr id="11" name="流程图: 终止 10"/>
          <p:cNvSpPr/>
          <p:nvPr/>
        </p:nvSpPr>
        <p:spPr>
          <a:xfrm>
            <a:off x="2183130" y="5085715"/>
            <a:ext cx="2327275" cy="302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汉字</a:t>
            </a:r>
            <a:endParaRPr lang="zh-CN" altLang="en-US"/>
          </a:p>
        </p:txBody>
      </p:sp>
      <p:sp>
        <p:nvSpPr>
          <p:cNvPr id="12" name="流程图: 终止 11"/>
          <p:cNvSpPr/>
          <p:nvPr/>
        </p:nvSpPr>
        <p:spPr>
          <a:xfrm>
            <a:off x="4949825" y="3891280"/>
            <a:ext cx="1151890" cy="302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682</a:t>
            </a:r>
            <a:r>
              <a:rPr lang="zh-CN" altLang="en-US"/>
              <a:t>个</a:t>
            </a:r>
            <a:endParaRPr lang="zh-CN" altLang="en-US"/>
          </a:p>
        </p:txBody>
      </p:sp>
      <p:sp>
        <p:nvSpPr>
          <p:cNvPr id="13" name="流程图: 终止 12"/>
          <p:cNvSpPr/>
          <p:nvPr/>
        </p:nvSpPr>
        <p:spPr>
          <a:xfrm>
            <a:off x="4949825" y="5085715"/>
            <a:ext cx="1151890" cy="302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6763</a:t>
            </a:r>
            <a:r>
              <a:rPr lang="zh-CN" altLang="en-US"/>
              <a:t>个</a:t>
            </a:r>
            <a:endParaRPr lang="zh-CN" altLang="en-US"/>
          </a:p>
        </p:txBody>
      </p:sp>
      <p:sp>
        <p:nvSpPr>
          <p:cNvPr id="14" name="流程图: 终止 13"/>
          <p:cNvSpPr/>
          <p:nvPr/>
        </p:nvSpPr>
        <p:spPr>
          <a:xfrm>
            <a:off x="6581775" y="4525645"/>
            <a:ext cx="4126865" cy="302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一级：</a:t>
            </a:r>
            <a:r>
              <a:rPr lang="en-US" altLang="zh-CN"/>
              <a:t>3755</a:t>
            </a:r>
            <a:r>
              <a:rPr lang="zh-CN" altLang="en-US"/>
              <a:t>个</a:t>
            </a:r>
            <a:r>
              <a:rPr lang="en-US" altLang="zh-CN"/>
              <a:t>——</a:t>
            </a:r>
            <a:r>
              <a:rPr lang="zh-CN" altLang="en-US"/>
              <a:t>汉语拼音排序</a:t>
            </a:r>
            <a:endParaRPr lang="zh-CN" altLang="en-US"/>
          </a:p>
        </p:txBody>
      </p:sp>
      <p:sp>
        <p:nvSpPr>
          <p:cNvPr id="15" name="流程图: 终止 14"/>
          <p:cNvSpPr/>
          <p:nvPr/>
        </p:nvSpPr>
        <p:spPr>
          <a:xfrm>
            <a:off x="6581775" y="5641340"/>
            <a:ext cx="4126865" cy="302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二级：</a:t>
            </a:r>
            <a:r>
              <a:rPr lang="en-US" altLang="zh-CN"/>
              <a:t>3088</a:t>
            </a:r>
            <a:r>
              <a:rPr lang="zh-CN" altLang="en-US"/>
              <a:t>个</a:t>
            </a:r>
            <a:r>
              <a:rPr lang="en-US" altLang="zh-CN"/>
              <a:t>——</a:t>
            </a:r>
            <a:r>
              <a:rPr lang="zh-CN" altLang="en-US"/>
              <a:t>偏旁部首</a:t>
            </a:r>
            <a:r>
              <a:rPr lang="zh-CN" altLang="en-US"/>
              <a:t>排序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729740" y="4110355"/>
            <a:ext cx="355600" cy="3460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591945" y="4891405"/>
            <a:ext cx="493395" cy="3352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3"/>
            <a:endCxn id="12" idx="1"/>
          </p:cNvCxnSpPr>
          <p:nvPr/>
        </p:nvCxnSpPr>
        <p:spPr>
          <a:xfrm>
            <a:off x="4510405" y="4042410"/>
            <a:ext cx="4394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510405" y="5226685"/>
            <a:ext cx="4394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101715" y="4739640"/>
            <a:ext cx="355600" cy="3460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032500" y="5462905"/>
            <a:ext cx="493395" cy="3352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流程图: 过程 21"/>
          <p:cNvSpPr/>
          <p:nvPr/>
        </p:nvSpPr>
        <p:spPr>
          <a:xfrm>
            <a:off x="602615" y="2852420"/>
            <a:ext cx="914400" cy="423545"/>
          </a:xfrm>
          <a:prstGeom prst="flowChart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国标码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591945" y="2907665"/>
            <a:ext cx="386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2"/>
                </a:solidFill>
              </a:rPr>
              <a:t>简称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GB2312-80码，四位十六进制数</a:t>
            </a:r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云形标注 3"/>
          <p:cNvSpPr/>
          <p:nvPr/>
        </p:nvSpPr>
        <p:spPr>
          <a:xfrm>
            <a:off x="1512570" y="650240"/>
            <a:ext cx="7143750" cy="819150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课堂提问:可以用一个字节来存放汉字编码吗?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270" y="2670810"/>
            <a:ext cx="6496050" cy="2228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图: 过程 21"/>
          <p:cNvSpPr/>
          <p:nvPr/>
        </p:nvSpPr>
        <p:spPr>
          <a:xfrm>
            <a:off x="578485" y="647065"/>
            <a:ext cx="914400" cy="423545"/>
          </a:xfrm>
          <a:prstGeom prst="flowChart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区位码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83870" y="1500505"/>
            <a:ext cx="10575290" cy="2021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区位码是把7445个国标码放置在一个94行×94列的阵列中。阵列的每一行称为一个汉字的“区”，用区号表示，每一列</a:t>
            </a:r>
            <a:r>
              <a:rPr lang="zh-CN" altLang="en-US">
                <a:sym typeface="+mn-ea"/>
              </a:rPr>
              <a:t>称为一个汉字的列</a:t>
            </a:r>
            <a:r>
              <a:rPr lang="zh-CN" altLang="en-US"/>
              <a:t>，用位号表示。显然，区号范围是1</a:t>
            </a:r>
            <a:r>
              <a:rPr lang="en-US" altLang="zh-CN"/>
              <a:t>~</a:t>
            </a:r>
            <a:r>
              <a:rPr lang="zh-CN" altLang="en-US"/>
              <a:t>94，位号的范围也是1～94。这样，一个汉字在表中的位置可用它所在的区号与位号来确定。一个汉字的区号与位号的组合就是该汉字的“区位码”。区位码的形式是: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高两位为区号，低两位为位号</a:t>
            </a:r>
            <a:r>
              <a:rPr lang="zh-CN" altLang="en-US"/>
              <a:t>。区位码是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四位十进制数</a:t>
            </a:r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2777490" y="4091940"/>
            <a:ext cx="4761230" cy="92710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如：区位码为</a:t>
            </a:r>
            <a:r>
              <a:rPr lang="en-US" altLang="zh-CN"/>
              <a:t>8652</a:t>
            </a:r>
            <a:r>
              <a:rPr lang="zh-CN" altLang="en-US"/>
              <a:t>，高两位为</a:t>
            </a:r>
            <a:r>
              <a:rPr lang="en-US" altLang="zh-CN"/>
              <a:t>86</a:t>
            </a:r>
            <a:r>
              <a:rPr lang="zh-CN" altLang="en-US"/>
              <a:t>，第两位为</a:t>
            </a:r>
            <a:r>
              <a:rPr lang="en-US" altLang="zh-CN"/>
              <a:t>52</a:t>
            </a:r>
            <a:r>
              <a:rPr lang="zh-CN" altLang="en-US"/>
              <a:t>，即它位于第</a:t>
            </a:r>
            <a:r>
              <a:rPr lang="en-US" altLang="zh-CN"/>
              <a:t>86</a:t>
            </a:r>
            <a:r>
              <a:rPr lang="zh-CN" altLang="en-US"/>
              <a:t>行第</a:t>
            </a:r>
            <a:r>
              <a:rPr lang="en-US" altLang="zh-CN"/>
              <a:t>56</a:t>
            </a:r>
            <a:r>
              <a:rPr lang="zh-CN" altLang="en-US"/>
              <a:t>列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可选过程 4"/>
          <p:cNvSpPr/>
          <p:nvPr/>
        </p:nvSpPr>
        <p:spPr>
          <a:xfrm>
            <a:off x="2224405" y="1863090"/>
            <a:ext cx="6688455" cy="313182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89635" y="88709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区位码与国标码的转换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69540" y="2024380"/>
            <a:ext cx="5739130" cy="3276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/>
              <a:t>区位码：四位十进制数 ，</a:t>
            </a:r>
            <a:r>
              <a:rPr lang="en-US" altLang="zh-CN"/>
              <a:t>(</a:t>
            </a:r>
            <a:r>
              <a:rPr lang="en-US" altLang="zh-CN"/>
              <a:t>n)</a:t>
            </a:r>
            <a:r>
              <a:rPr lang="en-US" altLang="zh-CN" baseline="-25000">
                <a:solidFill>
                  <a:srgbClr val="7030A0"/>
                </a:solidFill>
              </a:rPr>
              <a:t>o</a:t>
            </a:r>
            <a:r>
              <a:rPr lang="zh-CN" altLang="en-US"/>
              <a:t>表示，</a:t>
            </a:r>
            <a:r>
              <a:rPr lang="en-US" altLang="zh-CN"/>
              <a:t>n</a:t>
            </a:r>
            <a:r>
              <a:rPr lang="zh-CN" altLang="en-US"/>
              <a:t>为数字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国标码：四位十六进制数，</a:t>
            </a:r>
            <a:r>
              <a:rPr lang="en-US" altLang="zh-CN"/>
              <a:t>(</a:t>
            </a:r>
            <a:r>
              <a:rPr lang="en-US" altLang="zh-CN">
                <a:solidFill>
                  <a:srgbClr val="7030A0"/>
                </a:solidFill>
                <a:sym typeface="+mn-ea"/>
              </a:rPr>
              <a:t>Ox</a:t>
            </a:r>
            <a:r>
              <a:rPr lang="en-US" altLang="zh-CN">
                <a:sym typeface="+mn-ea"/>
              </a:rPr>
              <a:t>n)</a:t>
            </a:r>
            <a:r>
              <a:rPr lang="zh-CN" altLang="en-US">
                <a:sym typeface="+mn-ea"/>
              </a:rPr>
              <a:t>或者</a:t>
            </a:r>
            <a:r>
              <a:rPr lang="en-US" altLang="zh-CN">
                <a:sym typeface="+mn-ea"/>
              </a:rPr>
              <a:t>(</a:t>
            </a:r>
            <a:r>
              <a:rPr lang="en-US" altLang="zh-CN">
                <a:sym typeface="+mn-ea"/>
              </a:rPr>
              <a:t>n)</a:t>
            </a:r>
            <a:r>
              <a:rPr lang="en-US" altLang="zh-CN" baseline="-25000">
                <a:solidFill>
                  <a:srgbClr val="7030A0"/>
                </a:solidFill>
                <a:sym typeface="+mn-ea"/>
              </a:rPr>
              <a:t>H</a:t>
            </a:r>
            <a:r>
              <a:rPr lang="zh-CN" altLang="en-US">
                <a:sym typeface="+mn-ea"/>
              </a:rPr>
              <a:t>表示</a:t>
            </a:r>
            <a:endParaRPr lang="zh-CN" altLang="en-US"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国标码 </a:t>
            </a:r>
            <a:r>
              <a:rPr lang="en-US" altLang="zh-CN"/>
              <a:t>= (</a:t>
            </a:r>
            <a:r>
              <a:rPr lang="zh-CN" altLang="en-US"/>
              <a:t>区位码</a:t>
            </a:r>
            <a:r>
              <a:rPr lang="en-US" altLang="zh-CN"/>
              <a:t>) </a:t>
            </a:r>
            <a:r>
              <a:rPr lang="en-US" altLang="zh-CN" baseline="-25000">
                <a:solidFill>
                  <a:srgbClr val="7030A0"/>
                </a:solidFill>
                <a:sym typeface="+mn-ea"/>
              </a:rPr>
              <a:t>H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+(2020)</a:t>
            </a:r>
            <a:r>
              <a:rPr lang="en-US" altLang="zh-CN" baseline="-25000">
                <a:solidFill>
                  <a:srgbClr val="7030A0"/>
                </a:solidFill>
                <a:sym typeface="+mn-ea"/>
              </a:rPr>
              <a:t>H</a:t>
            </a:r>
            <a:endParaRPr lang="en-US" altLang="zh-CN" baseline="-25000">
              <a:solidFill>
                <a:srgbClr val="7030A0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即 高两位和低两位先转十六进制数再分别加</a:t>
            </a:r>
            <a:r>
              <a:rPr lang="en-US" altLang="zh-CN"/>
              <a:t>20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accent4">
                    <a:lumMod val="50000"/>
                  </a:schemeClr>
                </a:solidFill>
              </a:rPr>
              <a:t>如：区号是20，然后位号是83，我们将区位号2083转换为十六进制表示为1453H，1453H＋2020H＝3473H，得到国标码3473H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2357755"/>
            <a:ext cx="10412095" cy="1127125"/>
          </a:xfrm>
        </p:spPr>
        <p:txBody>
          <a:bodyPr/>
          <a:p>
            <a:r>
              <a:rPr lang="zh-CN" altLang="zh-CN" sz="4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本章已结束，请完成第四章练习题</a:t>
            </a:r>
            <a:endParaRPr lang="zh-CN" altLang="zh-CN" sz="4800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91074" y="2588281"/>
            <a:ext cx="6536242" cy="1651635"/>
          </a:xfrm>
        </p:spPr>
        <p:txBody>
          <a:bodyPr/>
          <a:lstStyle/>
          <a:p>
            <a:r>
              <a:rPr lang="zh-CN" altLang="en-US" dirty="0"/>
              <a:t>感谢观看</a:t>
            </a:r>
            <a:endParaRPr lang="zh-CN" altLang="en-US" dirty="0"/>
          </a:p>
        </p:txBody>
      </p:sp>
      <p:sp>
        <p:nvSpPr>
          <p:cNvPr id="18" name="Oval 8"/>
          <p:cNvSpPr/>
          <p:nvPr userDrawn="1">
            <p:custDataLst>
              <p:tags r:id="rId2"/>
            </p:custDataLst>
          </p:nvPr>
        </p:nvSpPr>
        <p:spPr>
          <a:xfrm rot="5400000">
            <a:off x="10789292" y="5483308"/>
            <a:ext cx="862598" cy="870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16280"/>
          </a:xfrm>
        </p:spPr>
        <p:txBody>
          <a:bodyPr>
            <a:normAutofit fontScale="90000"/>
          </a:bodyPr>
          <a:p>
            <a:r>
              <a:rPr lang="zh-CN" altLang="en-US"/>
              <a:t>计算机基础知识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1972310"/>
            <a:ext cx="9799320" cy="3060700"/>
          </a:xfrm>
        </p:spPr>
        <p:txBody>
          <a:bodyPr>
            <a:normAutofit lnSpcReduction="20000"/>
          </a:bodyPr>
          <a:p>
            <a:pPr algn="l"/>
            <a:r>
              <a:rPr lang="zh-CN" altLang="en-US">
                <a:solidFill>
                  <a:schemeClr val="tx2"/>
                </a:solidFill>
              </a:rPr>
              <a:t>第一章.计算机概念</a:t>
            </a:r>
            <a:endParaRPr lang="zh-CN" altLang="en-US">
              <a:solidFill>
                <a:schemeClr val="tx2"/>
              </a:solidFill>
            </a:endParaRPr>
          </a:p>
          <a:p>
            <a:pPr algn="l"/>
            <a:r>
              <a:rPr lang="zh-CN" altLang="en-US">
                <a:solidFill>
                  <a:schemeClr val="tx2"/>
                </a:solidFill>
              </a:rPr>
              <a:t>第二章.计算机系统组成</a:t>
            </a:r>
            <a:endParaRPr lang="zh-CN" altLang="en-US">
              <a:solidFill>
                <a:schemeClr val="tx2"/>
              </a:solidFill>
            </a:endParaRPr>
          </a:p>
          <a:p>
            <a:pPr algn="l"/>
            <a:r>
              <a:rPr lang="zh-CN" altLang="en-US">
                <a:solidFill>
                  <a:schemeClr val="tx2"/>
                </a:solidFill>
                <a:sym typeface="+mn-ea"/>
              </a:rPr>
              <a:t>第三章.计算机病毒防治</a:t>
            </a:r>
            <a:endParaRPr lang="zh-CN" altLang="en-US">
              <a:solidFill>
                <a:schemeClr val="tx2"/>
              </a:solidFill>
            </a:endParaRPr>
          </a:p>
          <a:p>
            <a:pPr algn="l"/>
            <a:r>
              <a:rPr lang="zh-CN" altLang="en-US">
                <a:solidFill>
                  <a:schemeClr val="tx2"/>
                </a:solidFill>
              </a:rPr>
              <a:t>第四章.</a:t>
            </a:r>
            <a:r>
              <a:rPr lang="zh-CN" altLang="en-US">
                <a:solidFill>
                  <a:schemeClr val="tx2"/>
                </a:solidFill>
                <a:hlinkClick r:id="rId3" action="ppaction://hlinksldjump"/>
              </a:rPr>
              <a:t>计算机</a:t>
            </a:r>
            <a:r>
              <a:rPr lang="zh-CN" altLang="en-US">
                <a:solidFill>
                  <a:schemeClr val="tx2"/>
                </a:solidFill>
                <a:sym typeface="+mn-ea"/>
                <a:hlinkClick r:id="rId3" action="ppaction://hlinksldjump"/>
              </a:rPr>
              <a:t>进制与</a:t>
            </a:r>
            <a:r>
              <a:rPr lang="zh-CN" altLang="en-US">
                <a:solidFill>
                  <a:schemeClr val="tx2"/>
                </a:solidFill>
                <a:hlinkClick r:id="rId3" action="ppaction://hlinksldjump"/>
              </a:rPr>
              <a:t>编码</a:t>
            </a:r>
            <a:r>
              <a:rPr lang="zh-CN" altLang="en-US">
                <a:solidFill>
                  <a:schemeClr val="accent6"/>
                </a:solidFill>
              </a:rPr>
              <a:t>（难点）</a:t>
            </a:r>
            <a:endParaRPr lang="zh-CN" altLang="en-US">
              <a:solidFill>
                <a:schemeClr val="accent6"/>
              </a:solidFill>
            </a:endParaRPr>
          </a:p>
          <a:p>
            <a:pPr algn="l"/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第五章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.多媒体技术的概念与应用</a:t>
            </a:r>
            <a:endParaRPr lang="en-US" altLang="zh-CN">
              <a:solidFill>
                <a:schemeClr val="tx2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第六章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计算机网络信息的应用</a:t>
            </a:r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+mj-ea"/>
              <a:cs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353820"/>
          </a:xfrm>
        </p:spPr>
        <p:txBody>
          <a:bodyPr/>
          <a:p>
            <a:r>
              <a:rPr lang="zh-CN" altLang="zh-CN" sz="4000"/>
              <a:t>第四章 </a:t>
            </a:r>
            <a:r>
              <a:rPr lang="zh-CN" altLang="en-US" sz="4000">
                <a:solidFill>
                  <a:schemeClr val="tx2"/>
                </a:solidFill>
                <a:sym typeface="+mn-ea"/>
              </a:rPr>
              <a:t>计算机</a:t>
            </a:r>
            <a:r>
              <a:rPr lang="zh-CN" altLang="en-US" sz="4000">
                <a:solidFill>
                  <a:schemeClr val="tx2"/>
                </a:solidFill>
                <a:sym typeface="+mn-ea"/>
              </a:rPr>
              <a:t>进制与</a:t>
            </a:r>
            <a:r>
              <a:rPr lang="zh-CN" altLang="en-US" sz="4000">
                <a:solidFill>
                  <a:schemeClr val="tx2"/>
                </a:solidFill>
                <a:sym typeface="+mn-ea"/>
              </a:rPr>
              <a:t>编码</a:t>
            </a:r>
            <a:endParaRPr lang="zh-CN" altLang="zh-CN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028315"/>
            <a:ext cx="9799320" cy="2517775"/>
          </a:xfrm>
        </p:spPr>
        <p:txBody>
          <a:bodyPr>
            <a:normAutofit lnSpcReduction="20000"/>
          </a:bodyPr>
          <a:p>
            <a:pPr algn="l"/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进制转换</a:t>
            </a:r>
            <a:endParaRPr lang="en-US" altLang="zh-CN"/>
          </a:p>
          <a:p>
            <a:pPr algn="l"/>
            <a:r>
              <a:rPr lang="en-US" altLang="zh-CN"/>
              <a:t>2.</a:t>
            </a:r>
            <a:r>
              <a:rPr lang="zh-CN" altLang="en-US"/>
              <a:t>西文字符（</a:t>
            </a:r>
            <a:r>
              <a:rPr lang="en-US" altLang="zh-CN"/>
              <a:t>ASCII</a:t>
            </a:r>
            <a:r>
              <a:rPr lang="zh-CN" altLang="en-US"/>
              <a:t>码）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汉字编码</a:t>
            </a:r>
            <a:endParaRPr lang="zh-CN" altLang="en-US"/>
          </a:p>
          <a:p>
            <a:pPr algn="l"/>
            <a:endParaRPr lang="zh-CN" altLang="en-US">
              <a:hlinkClick r:id="rId3" action="ppaction://hlinksldjump"/>
            </a:endParaRPr>
          </a:p>
        </p:txBody>
      </p:sp>
    </p:spTree>
    <p:custDataLst>
      <p:tags r:id="rId4"/>
    </p:custData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4335" y="531495"/>
            <a:ext cx="9799320" cy="520700"/>
          </a:xfrm>
        </p:spPr>
        <p:txBody>
          <a:bodyPr>
            <a:normAutofit fontScale="90000"/>
          </a:bodyPr>
          <a:p>
            <a:pPr algn="l"/>
            <a:r>
              <a:rPr lang="en-US" altLang="zh-CN" sz="2800"/>
              <a:t>1.</a:t>
            </a:r>
            <a:r>
              <a:rPr lang="zh-CN" altLang="en-US" sz="2800">
                <a:sym typeface="+mn-ea"/>
              </a:rPr>
              <a:t>进制转换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641985" y="1193800"/>
            <a:ext cx="170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1.1 </a:t>
            </a:r>
            <a:r>
              <a:rPr lang="zh-CN" altLang="en-US"/>
              <a:t>进制的概念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1680845"/>
            <a:ext cx="7667625" cy="40100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1515" y="629920"/>
            <a:ext cx="2129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1.2 </a:t>
            </a:r>
            <a:r>
              <a:rPr lang="zh-CN" altLang="en-US" sz="2000" b="1"/>
              <a:t>十进制的特点</a:t>
            </a:r>
            <a:endParaRPr lang="zh-CN" altLang="en-US" sz="20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1330325"/>
            <a:ext cx="7029450" cy="245745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788795" y="4328160"/>
            <a:ext cx="5033645" cy="146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91840" y="4483100"/>
            <a:ext cx="2748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加法： </a:t>
            </a:r>
            <a:r>
              <a:rPr lang="en-US" altLang="zh-CN"/>
              <a:t>10 + 7 = 17</a:t>
            </a:r>
            <a:endParaRPr lang="en-US" altLang="zh-CN"/>
          </a:p>
          <a:p>
            <a:pPr algn="l"/>
            <a:r>
              <a:rPr lang="zh-CN" altLang="en-US"/>
              <a:t>减法： </a:t>
            </a:r>
            <a:r>
              <a:rPr lang="en-US" altLang="zh-CN"/>
              <a:t>10 - 7 = 3</a:t>
            </a:r>
            <a:endParaRPr lang="en-US" altLang="zh-CN"/>
          </a:p>
          <a:p>
            <a:pPr algn="l"/>
            <a:r>
              <a:rPr lang="zh-CN" altLang="en-US"/>
              <a:t>按权展开式：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123 = 1*10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+2*10</a:t>
            </a:r>
            <a:r>
              <a:rPr lang="en-US" altLang="zh-CN" baseline="30000">
                <a:sym typeface="+mn-ea"/>
              </a:rPr>
              <a:t>1</a:t>
            </a:r>
            <a:r>
              <a:rPr lang="en-US" altLang="zh-CN">
                <a:sym typeface="+mn-ea"/>
              </a:rPr>
              <a:t>+3*10</a:t>
            </a:r>
            <a:r>
              <a:rPr lang="en-US" altLang="zh-CN" baseline="30000">
                <a:sym typeface="+mn-ea"/>
              </a:rPr>
              <a:t>0</a:t>
            </a:r>
            <a:endParaRPr lang="en-US" altLang="zh-CN" baseline="30000">
              <a:sym typeface="+mn-ea"/>
            </a:endParaRPr>
          </a:p>
        </p:txBody>
      </p:sp>
      <p:sp>
        <p:nvSpPr>
          <p:cNvPr id="9" name="七角星 8"/>
          <p:cNvSpPr/>
          <p:nvPr/>
        </p:nvSpPr>
        <p:spPr>
          <a:xfrm>
            <a:off x="6959600" y="4328160"/>
            <a:ext cx="4176395" cy="1240155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任何数的</a:t>
            </a:r>
            <a:r>
              <a:rPr lang="en-US" altLang="zh-CN"/>
              <a:t>0</a:t>
            </a:r>
            <a:r>
              <a:rPr lang="zh-CN" altLang="en-US"/>
              <a:t>次方都为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2821305" y="3709670"/>
            <a:ext cx="490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十进制使用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  <a:sym typeface="+mn-ea"/>
              </a:rPr>
              <a:t>(n)O</a:t>
            </a:r>
            <a:r>
              <a:rPr lang="zh-CN" altLang="en-US" b="1">
                <a:sym typeface="+mn-ea"/>
              </a:rPr>
              <a:t>表示，</a:t>
            </a:r>
            <a:r>
              <a:rPr lang="en-US" altLang="zh-CN" b="1">
                <a:sym typeface="+mn-ea"/>
              </a:rPr>
              <a:t>n</a:t>
            </a:r>
            <a:r>
              <a:rPr lang="zh-CN" altLang="en-US" b="1">
                <a:sym typeface="+mn-ea"/>
              </a:rPr>
              <a:t>为数字，默认可不填写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9" grpId="0" bldLvl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2615" y="551180"/>
            <a:ext cx="2129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1.3 </a:t>
            </a:r>
            <a:r>
              <a:rPr lang="zh-CN" altLang="en-US" sz="2000" b="1"/>
              <a:t>二进制的特点</a:t>
            </a:r>
            <a:endParaRPr lang="zh-CN" altLang="en-US" sz="2000" b="1"/>
          </a:p>
        </p:txBody>
      </p:sp>
      <p:sp>
        <p:nvSpPr>
          <p:cNvPr id="6" name="圆角矩形 5"/>
          <p:cNvSpPr/>
          <p:nvPr/>
        </p:nvSpPr>
        <p:spPr>
          <a:xfrm>
            <a:off x="3081655" y="4190365"/>
            <a:ext cx="5033645" cy="146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74465" y="4324350"/>
            <a:ext cx="31883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加法： </a:t>
            </a:r>
            <a:r>
              <a:rPr lang="en-US" altLang="zh-CN"/>
              <a:t>01B</a:t>
            </a:r>
            <a:r>
              <a:rPr lang="en-US" altLang="zh-CN"/>
              <a:t> + 01B = 10B</a:t>
            </a:r>
            <a:endParaRPr lang="en-US" altLang="zh-CN"/>
          </a:p>
          <a:p>
            <a:pPr algn="l"/>
            <a:r>
              <a:rPr lang="zh-CN" altLang="en-US"/>
              <a:t>减法： </a:t>
            </a:r>
            <a:r>
              <a:rPr lang="en-US" altLang="zh-CN"/>
              <a:t>01B</a:t>
            </a:r>
            <a:r>
              <a:rPr lang="en-US" altLang="zh-CN"/>
              <a:t> - 01B =  00B</a:t>
            </a:r>
            <a:endParaRPr lang="en-US" altLang="zh-CN"/>
          </a:p>
          <a:p>
            <a:pPr algn="l"/>
            <a:r>
              <a:rPr lang="zh-CN" altLang="en-US"/>
              <a:t>按权展开式：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1101B = 1*2</a:t>
            </a:r>
            <a:r>
              <a:rPr lang="en-US" altLang="zh-CN" baseline="30000">
                <a:sym typeface="+mn-ea"/>
              </a:rPr>
              <a:t>3</a:t>
            </a:r>
            <a:r>
              <a:rPr lang="en-US" altLang="zh-CN">
                <a:sym typeface="+mn-ea"/>
              </a:rPr>
              <a:t>+1*2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+0*2</a:t>
            </a:r>
            <a:r>
              <a:rPr lang="en-US" altLang="zh-CN" baseline="30000">
                <a:sym typeface="+mn-ea"/>
              </a:rPr>
              <a:t>1</a:t>
            </a:r>
            <a:r>
              <a:rPr lang="en-US" altLang="zh-CN">
                <a:sym typeface="+mn-ea"/>
              </a:rPr>
              <a:t>+1*2</a:t>
            </a:r>
            <a:r>
              <a:rPr lang="en-US" altLang="zh-CN" baseline="30000">
                <a:sym typeface="+mn-ea"/>
              </a:rPr>
              <a:t>0</a:t>
            </a:r>
            <a:endParaRPr lang="en-US" altLang="zh-CN" baseline="300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6155" y="1187450"/>
            <a:ext cx="7105650" cy="25050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690620" y="3692525"/>
            <a:ext cx="442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二进制使用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  <a:sym typeface="+mn-ea"/>
              </a:rPr>
              <a:t>(n)B</a:t>
            </a:r>
            <a:r>
              <a:rPr lang="zh-CN" altLang="en-US" b="1">
                <a:sym typeface="+mn-ea"/>
              </a:rPr>
              <a:t>表示，</a:t>
            </a:r>
            <a:r>
              <a:rPr lang="en-US" altLang="zh-CN" b="1">
                <a:sym typeface="+mn-ea"/>
              </a:rPr>
              <a:t>n</a:t>
            </a:r>
            <a:r>
              <a:rPr lang="zh-CN" altLang="en-US" b="1">
                <a:sym typeface="+mn-ea"/>
              </a:rPr>
              <a:t>为数字，如</a:t>
            </a:r>
            <a:r>
              <a:rPr lang="en-US" altLang="zh-CN" b="1">
                <a:solidFill>
                  <a:schemeClr val="accent2"/>
                </a:solidFill>
                <a:sym typeface="+mn-ea"/>
              </a:rPr>
              <a:t>1001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sym typeface="+mn-ea"/>
              </a:rPr>
              <a:t>B</a:t>
            </a:r>
            <a:endParaRPr lang="en-US" altLang="zh-CN" b="1">
              <a:solidFill>
                <a:schemeClr val="accent5">
                  <a:lumMod val="50000"/>
                </a:schemeClr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2615" y="551180"/>
            <a:ext cx="2383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1.4 </a:t>
            </a:r>
            <a:r>
              <a:rPr lang="zh-CN" altLang="en-US" sz="2000" b="1"/>
              <a:t>十六</a:t>
            </a:r>
            <a:r>
              <a:rPr lang="zh-CN" altLang="en-US" sz="2000" b="1"/>
              <a:t>进制的特点</a:t>
            </a:r>
            <a:endParaRPr lang="zh-CN" altLang="en-US" sz="2000" b="1"/>
          </a:p>
        </p:txBody>
      </p:sp>
      <p:sp>
        <p:nvSpPr>
          <p:cNvPr id="6" name="圆角矩形 5"/>
          <p:cNvSpPr/>
          <p:nvPr/>
        </p:nvSpPr>
        <p:spPr>
          <a:xfrm>
            <a:off x="3081655" y="4190365"/>
            <a:ext cx="5033645" cy="1467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74465" y="4324350"/>
            <a:ext cx="32943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加法： </a:t>
            </a:r>
            <a:r>
              <a:rPr lang="en-US" altLang="zh-CN">
                <a:solidFill>
                  <a:srgbClr val="7030A0"/>
                </a:solidFill>
              </a:rPr>
              <a:t>A</a:t>
            </a:r>
            <a:r>
              <a:rPr lang="en-US" altLang="zh-CN"/>
              <a:t>H + </a:t>
            </a:r>
            <a:r>
              <a:rPr lang="en-US" altLang="zh-CN">
                <a:solidFill>
                  <a:srgbClr val="7030A0"/>
                </a:solidFill>
                <a:sym typeface="+mn-ea"/>
              </a:rPr>
              <a:t>A</a:t>
            </a:r>
            <a:r>
              <a:rPr lang="en-US" altLang="zh-CN">
                <a:sym typeface="+mn-ea"/>
              </a:rPr>
              <a:t>H</a:t>
            </a:r>
            <a:r>
              <a:rPr lang="en-US" altLang="zh-CN"/>
              <a:t> = </a:t>
            </a:r>
            <a:r>
              <a:rPr lang="en-US" altLang="zh-CN">
                <a:solidFill>
                  <a:srgbClr val="7030A0"/>
                </a:solidFill>
              </a:rPr>
              <a:t>14</a:t>
            </a:r>
            <a:r>
              <a:rPr lang="en-US" altLang="zh-CN"/>
              <a:t>H</a:t>
            </a:r>
            <a:endParaRPr lang="en-US" altLang="zh-CN"/>
          </a:p>
          <a:p>
            <a:pPr algn="l"/>
            <a:r>
              <a:rPr lang="zh-CN" altLang="en-US"/>
              <a:t>减法： </a:t>
            </a:r>
            <a:r>
              <a:rPr lang="en-US" altLang="zh-CN">
                <a:solidFill>
                  <a:srgbClr val="7030A0"/>
                </a:solidFill>
              </a:rPr>
              <a:t>B</a:t>
            </a:r>
            <a:r>
              <a:rPr lang="en-US" altLang="zh-CN"/>
              <a:t>H - </a:t>
            </a:r>
            <a:r>
              <a:rPr lang="en-US" altLang="zh-CN">
                <a:solidFill>
                  <a:srgbClr val="7030A0"/>
                </a:solidFill>
                <a:sym typeface="+mn-ea"/>
              </a:rPr>
              <a:t>A</a:t>
            </a:r>
            <a:r>
              <a:rPr lang="en-US" altLang="zh-CN">
                <a:sym typeface="+mn-ea"/>
              </a:rPr>
              <a:t>H</a:t>
            </a:r>
            <a:r>
              <a:rPr lang="en-US" altLang="zh-CN"/>
              <a:t> =  00H</a:t>
            </a:r>
            <a:endParaRPr lang="en-US" altLang="zh-CN"/>
          </a:p>
          <a:p>
            <a:pPr algn="l"/>
            <a:r>
              <a:rPr lang="zh-CN" altLang="en-US"/>
              <a:t>按权展开式：</a:t>
            </a:r>
            <a:endParaRPr lang="zh-CN" altLang="en-US"/>
          </a:p>
          <a:p>
            <a:pPr algn="l"/>
            <a:r>
              <a:rPr lang="en-US" altLang="zh-CN" b="1">
                <a:solidFill>
                  <a:srgbClr val="7030A0"/>
                </a:solidFill>
                <a:sym typeface="+mn-ea"/>
              </a:rPr>
              <a:t>10AC</a:t>
            </a:r>
            <a:r>
              <a:rPr lang="en-US" altLang="zh-CN" b="1">
                <a:solidFill>
                  <a:schemeClr val="tx2"/>
                </a:solidFill>
                <a:sym typeface="+mn-ea"/>
              </a:rPr>
              <a:t>H</a:t>
            </a:r>
            <a:r>
              <a:rPr lang="en-US" altLang="zh-CN">
                <a:sym typeface="+mn-ea"/>
              </a:rPr>
              <a:t> = 1*2</a:t>
            </a:r>
            <a:r>
              <a:rPr lang="en-US" altLang="zh-CN" baseline="30000">
                <a:sym typeface="+mn-ea"/>
              </a:rPr>
              <a:t>3</a:t>
            </a:r>
            <a:r>
              <a:rPr lang="en-US" altLang="zh-CN">
                <a:sym typeface="+mn-ea"/>
              </a:rPr>
              <a:t>+1*2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+0*2</a:t>
            </a:r>
            <a:r>
              <a:rPr lang="en-US" altLang="zh-CN" baseline="30000">
                <a:sym typeface="+mn-ea"/>
              </a:rPr>
              <a:t>1</a:t>
            </a:r>
            <a:r>
              <a:rPr lang="en-US" altLang="zh-CN">
                <a:sym typeface="+mn-ea"/>
              </a:rPr>
              <a:t>+1*2</a:t>
            </a:r>
            <a:r>
              <a:rPr lang="en-US" altLang="zh-CN" baseline="30000">
                <a:sym typeface="+mn-ea"/>
              </a:rPr>
              <a:t>0</a:t>
            </a:r>
            <a:endParaRPr lang="en-US" altLang="zh-CN" baseline="3000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90620" y="3692525"/>
            <a:ext cx="4729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十六进制使用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  <a:sym typeface="+mn-ea"/>
              </a:rPr>
              <a:t>(n)H</a:t>
            </a:r>
            <a:r>
              <a:rPr lang="zh-CN" altLang="en-US" b="1">
                <a:sym typeface="+mn-ea"/>
              </a:rPr>
              <a:t>表示，</a:t>
            </a:r>
            <a:r>
              <a:rPr lang="en-US" altLang="zh-CN" b="1">
                <a:sym typeface="+mn-ea"/>
              </a:rPr>
              <a:t>n</a:t>
            </a:r>
            <a:r>
              <a:rPr lang="zh-CN" altLang="en-US" b="1">
                <a:sym typeface="+mn-ea"/>
              </a:rPr>
              <a:t>为数字，如</a:t>
            </a:r>
            <a:r>
              <a:rPr lang="en-US" altLang="zh-CN" b="1">
                <a:solidFill>
                  <a:schemeClr val="accent2"/>
                </a:solidFill>
                <a:sym typeface="+mn-ea"/>
              </a:rPr>
              <a:t>10AC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sym typeface="+mn-ea"/>
              </a:rPr>
              <a:t>H</a:t>
            </a:r>
            <a:endParaRPr lang="en-US" altLang="zh-CN" b="1">
              <a:solidFill>
                <a:schemeClr val="accent5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3560" y="1025525"/>
            <a:ext cx="7219950" cy="2667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4335" y="531495"/>
            <a:ext cx="9799320" cy="520700"/>
          </a:xfrm>
        </p:spPr>
        <p:txBody>
          <a:bodyPr>
            <a:normAutofit fontScale="90000"/>
          </a:bodyPr>
          <a:p>
            <a:pPr algn="l"/>
            <a:r>
              <a:rPr lang="en-US" altLang="zh-CN" sz="2800"/>
              <a:t>2.</a:t>
            </a:r>
            <a:r>
              <a:rPr lang="zh-CN" altLang="en-US" sz="2800">
                <a:sym typeface="+mn-ea"/>
              </a:rPr>
              <a:t>西文字符（</a:t>
            </a:r>
            <a:r>
              <a:rPr lang="en-US" altLang="zh-CN" sz="2800">
                <a:sym typeface="+mn-ea"/>
              </a:rPr>
              <a:t>ASCII</a:t>
            </a:r>
            <a:r>
              <a:rPr lang="zh-CN" altLang="en-US" sz="2800">
                <a:sym typeface="+mn-ea"/>
              </a:rPr>
              <a:t>码）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394335" y="1444625"/>
            <a:ext cx="94538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计算机中的信息用二进制编码表示,用以表示字符的二进制编码称为字符编码。</a:t>
            </a:r>
            <a:endParaRPr lang="zh-CN" altLang="en-US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计算机（微机）中常用的字符编码是ASCII码。</a:t>
            </a:r>
            <a:endParaRPr lang="zh-CN" alt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260" y="2432685"/>
            <a:ext cx="6756400" cy="42779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23155" y="2125980"/>
            <a:ext cx="16941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ASCII</a:t>
            </a:r>
            <a:r>
              <a:rPr lang="zh-CN" altLang="en-US" sz="1400"/>
              <a:t>码对照表</a:t>
            </a:r>
            <a:endParaRPr lang="zh-CN" altLang="en-US" sz="1400"/>
          </a:p>
        </p:txBody>
      </p:sp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4335" y="531495"/>
            <a:ext cx="9799320" cy="520700"/>
          </a:xfrm>
        </p:spPr>
        <p:txBody>
          <a:bodyPr/>
          <a:p>
            <a:pPr algn="l"/>
            <a:r>
              <a:rPr lang="en-US" altLang="zh-CN" sz="2000"/>
              <a:t>2.1 </a:t>
            </a:r>
            <a:r>
              <a:rPr lang="zh-CN" altLang="en-US" sz="2000">
                <a:sym typeface="+mn-ea"/>
              </a:rPr>
              <a:t>西文字符（</a:t>
            </a:r>
            <a:r>
              <a:rPr lang="en-US" altLang="zh-CN" sz="2000">
                <a:sym typeface="+mn-ea"/>
              </a:rPr>
              <a:t>ASCII</a:t>
            </a:r>
            <a:r>
              <a:rPr lang="zh-CN" altLang="en-US" sz="2000">
                <a:sym typeface="+mn-ea"/>
              </a:rPr>
              <a:t>码）的大小比较</a:t>
            </a:r>
            <a:endParaRPr lang="zh-CN" altLang="en-US" sz="20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6425" y="2472690"/>
            <a:ext cx="2828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508000" fontAlgn="auto"/>
            <a:r>
              <a:rPr lang="en-US" altLang="zh-CN">
                <a:sym typeface="+mn-ea"/>
              </a:rPr>
              <a:t>ASCII</a:t>
            </a:r>
            <a:r>
              <a:rPr lang="zh-CN" altLang="en-US">
                <a:sym typeface="+mn-ea"/>
              </a:rPr>
              <a:t>码从小到大为：</a:t>
            </a:r>
            <a:endParaRPr lang="zh-CN" altLang="en-US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3529330" y="1783080"/>
            <a:ext cx="7163435" cy="174752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002060"/>
                </a:solidFill>
                <a:sym typeface="+mn-ea"/>
              </a:rPr>
              <a:t>数字（</a:t>
            </a:r>
            <a:r>
              <a:rPr lang="en-US" altLang="zh-CN">
                <a:solidFill>
                  <a:srgbClr val="002060"/>
                </a:solidFill>
                <a:sym typeface="+mn-ea"/>
              </a:rPr>
              <a:t>0~9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）</a:t>
            </a:r>
            <a:r>
              <a:rPr lang="en-US" altLang="zh-CN">
                <a:solidFill>
                  <a:srgbClr val="002060"/>
                </a:solidFill>
                <a:sym typeface="+mn-ea"/>
              </a:rPr>
              <a:t>&lt;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大写字母（</a:t>
            </a:r>
            <a:r>
              <a:rPr lang="en-US" altLang="zh-CN">
                <a:solidFill>
                  <a:srgbClr val="002060"/>
                </a:solidFill>
                <a:sym typeface="+mn-ea"/>
              </a:rPr>
              <a:t>A~Z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）</a:t>
            </a:r>
            <a:r>
              <a:rPr lang="en-US" altLang="zh-CN">
                <a:solidFill>
                  <a:srgbClr val="002060"/>
                </a:solidFill>
                <a:sym typeface="+mn-ea"/>
              </a:rPr>
              <a:t>&lt;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小写字母（</a:t>
            </a:r>
            <a:r>
              <a:rPr lang="en-US" altLang="zh-CN">
                <a:solidFill>
                  <a:srgbClr val="002060"/>
                </a:solidFill>
                <a:sym typeface="+mn-ea"/>
              </a:rPr>
              <a:t>a~z</a:t>
            </a:r>
            <a:r>
              <a:rPr lang="zh-CN" altLang="en-US">
                <a:solidFill>
                  <a:srgbClr val="002060"/>
                </a:solidFill>
                <a:sym typeface="+mn-ea"/>
              </a:rPr>
              <a:t>）</a:t>
            </a:r>
            <a:endParaRPr lang="zh-CN" altLang="en-US">
              <a:solidFill>
                <a:srgbClr val="002060"/>
              </a:solidFill>
              <a:sym typeface="+mn-ea"/>
            </a:endParaRPr>
          </a:p>
        </p:txBody>
      </p:sp>
      <p:sp>
        <p:nvSpPr>
          <p:cNvPr id="7" name="云形 6"/>
          <p:cNvSpPr/>
          <p:nvPr/>
        </p:nvSpPr>
        <p:spPr>
          <a:xfrm>
            <a:off x="2827655" y="3873500"/>
            <a:ext cx="7173595" cy="2635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37330" y="4171315"/>
            <a:ext cx="4565015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ASCII</a:t>
            </a:r>
            <a:r>
              <a:rPr lang="zh-CN" altLang="en-US" sz="2000" b="1"/>
              <a:t>码记忆技巧：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FF00"/>
                </a:solidFill>
              </a:rPr>
              <a:t>数字记住</a:t>
            </a:r>
            <a:r>
              <a:rPr lang="en-US" altLang="zh-CN">
                <a:solidFill>
                  <a:srgbClr val="FFFF00"/>
                </a:solidFill>
              </a:rPr>
              <a:t>0</a:t>
            </a:r>
            <a:r>
              <a:rPr lang="zh-CN" altLang="en-US">
                <a:solidFill>
                  <a:srgbClr val="FFFF00"/>
                </a:solidFill>
              </a:rPr>
              <a:t>对应</a:t>
            </a:r>
            <a:r>
              <a:rPr lang="en-US" altLang="zh-CN">
                <a:solidFill>
                  <a:srgbClr val="FFFF00"/>
                </a:solidFill>
              </a:rPr>
              <a:t>48</a:t>
            </a:r>
            <a:r>
              <a:rPr lang="zh-CN" altLang="en-US">
                <a:solidFill>
                  <a:srgbClr val="FFFF00"/>
                </a:solidFill>
              </a:rPr>
              <a:t>，后面的累加；</a:t>
            </a:r>
            <a:endParaRPr lang="zh-CN" altLang="en-US">
              <a:solidFill>
                <a:srgbClr val="FFFF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FF00"/>
                </a:solidFill>
              </a:rPr>
              <a:t>字母记住大写字母的</a:t>
            </a:r>
            <a:r>
              <a:rPr lang="en-US" altLang="zh-CN">
                <a:solidFill>
                  <a:srgbClr val="FFFF00"/>
                </a:solidFill>
              </a:rPr>
              <a:t>A</a:t>
            </a:r>
            <a:r>
              <a:rPr lang="zh-CN" altLang="en-US">
                <a:solidFill>
                  <a:srgbClr val="FFFF00"/>
                </a:solidFill>
              </a:rPr>
              <a:t>对应</a:t>
            </a:r>
            <a:r>
              <a:rPr lang="en-US" altLang="zh-CN">
                <a:solidFill>
                  <a:srgbClr val="FFFF00"/>
                </a:solidFill>
              </a:rPr>
              <a:t>65</a:t>
            </a:r>
            <a:r>
              <a:rPr lang="zh-CN" altLang="en-US">
                <a:solidFill>
                  <a:srgbClr val="FFFF00"/>
                </a:solidFill>
              </a:rPr>
              <a:t>，后面的累加，</a:t>
            </a:r>
            <a:endParaRPr lang="zh-CN" altLang="en-US">
              <a:solidFill>
                <a:srgbClr val="FFFF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FF00"/>
                </a:solidFill>
              </a:rPr>
              <a:t>在 </a:t>
            </a:r>
            <a:r>
              <a:rPr lang="en-US" altLang="zh-CN">
                <a:solidFill>
                  <a:srgbClr val="FFFF00"/>
                </a:solidFill>
              </a:rPr>
              <a:t>A</a:t>
            </a:r>
            <a:r>
              <a:rPr lang="zh-CN" altLang="en-US">
                <a:solidFill>
                  <a:srgbClr val="FFFF00"/>
                </a:solidFill>
              </a:rPr>
              <a:t>的基础上加上</a:t>
            </a:r>
            <a:r>
              <a:rPr lang="en-US" altLang="zh-CN">
                <a:solidFill>
                  <a:srgbClr val="FFFF00"/>
                </a:solidFill>
              </a:rPr>
              <a:t>32</a:t>
            </a:r>
            <a:r>
              <a:rPr lang="zh-CN" altLang="en-US">
                <a:solidFill>
                  <a:srgbClr val="FFFF00"/>
                </a:solidFill>
              </a:rPr>
              <a:t>就对应</a:t>
            </a:r>
            <a:r>
              <a:rPr lang="en-US" altLang="zh-CN">
                <a:solidFill>
                  <a:srgbClr val="FFFF00"/>
                </a:solidFill>
              </a:rPr>
              <a:t>a</a:t>
            </a:r>
            <a:r>
              <a:rPr lang="zh-CN" altLang="en-US">
                <a:solidFill>
                  <a:srgbClr val="FFFF00"/>
                </a:solidFill>
              </a:rPr>
              <a:t>，以此类推</a:t>
            </a:r>
            <a:r>
              <a:rPr lang="zh-CN" altLang="en-US">
                <a:solidFill>
                  <a:srgbClr val="FFFF00"/>
                </a:solidFill>
              </a:rPr>
              <a:t>。</a:t>
            </a:r>
            <a:endParaRPr lang="zh-CN" altLang="en-US">
              <a:solidFill>
                <a:srgbClr val="FFFF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7030A0"/>
                </a:solidFill>
              </a:rPr>
              <a:t>如：知道</a:t>
            </a:r>
            <a:r>
              <a:rPr lang="en-US" altLang="zh-CN">
                <a:solidFill>
                  <a:srgbClr val="7030A0"/>
                </a:solidFill>
              </a:rPr>
              <a:t>A=65 </a:t>
            </a:r>
            <a:r>
              <a:rPr lang="zh-CN" altLang="en-US">
                <a:solidFill>
                  <a:srgbClr val="7030A0"/>
                </a:solidFill>
              </a:rPr>
              <a:t>那么</a:t>
            </a:r>
            <a:r>
              <a:rPr lang="en-US" altLang="zh-CN">
                <a:solidFill>
                  <a:srgbClr val="7030A0"/>
                </a:solidFill>
              </a:rPr>
              <a:t>a=A+32=97</a:t>
            </a:r>
            <a:endParaRPr lang="zh-CN" altLang="en-US">
              <a:solidFill>
                <a:srgbClr val="7030A0"/>
              </a:solidFill>
            </a:endParaRPr>
          </a:p>
          <a:p>
            <a:endParaRPr lang="zh-CN" altLang="en-US">
              <a:solidFill>
                <a:srgbClr val="7030A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4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4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641"/>
  <p:tag name="KSO_WM_TEMPLATE_THUMBS_INDEX" val="1、5、6、7、8、10、14、15、18、19、21、23"/>
</p:tagLst>
</file>

<file path=ppt/tags/tag17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41_23*a*1"/>
  <p:tag name="KSO_WM_TEMPLATE_CATEGORY" val="custom"/>
  <p:tag name="KSO_WM_TEMPLATE_INDEX" val="2021864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感谢观看"/>
  <p:tag name="KSO_WM_UNIT_NOCLEAR" val="1"/>
  <p:tag name="KSO_WM_UNIT_TYPE" val="a"/>
  <p:tag name="KSO_WM_UNIT_INDEX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41_23*i*1"/>
  <p:tag name="KSO_WM_TEMPLATE_CATEGORY" val="custom"/>
  <p:tag name="KSO_WM_TEMPLATE_INDEX" val="2021864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05.xml><?xml version="1.0" encoding="utf-8"?>
<p:tagLst xmlns:p="http://schemas.openxmlformats.org/presentationml/2006/main">
  <p:tag name="KSO_WM_SLIDE_ID" val="custom20218641_23"/>
  <p:tag name="KSO_WM_TEMPLATE_SUBCATEGORY" val="0"/>
  <p:tag name="KSO_WM_TEMPLATE_MASTER_TYPE" val="1"/>
  <p:tag name="KSO_WM_TEMPLATE_COLOR_TYPE" val="0"/>
  <p:tag name="KSO_WM_SLIDE_ITEM_CNT" val="0"/>
  <p:tag name="KSO_WM_SLIDE_INDEX" val="23"/>
  <p:tag name="KSO_WM_TAG_VERSION" val="1.0"/>
  <p:tag name="KSO_WM_BEAUTIFY_FLAG" val="#wm#"/>
  <p:tag name="KSO_WM_TEMPLATE_CATEGORY" val="custom"/>
  <p:tag name="KSO_WM_TEMPLATE_INDEX" val="20218641"/>
  <p:tag name="KSO_WM_SLIDE_TYPE" val="endPage"/>
  <p:tag name="KSO_WM_SLIDE_SUBTYPE" val="picTxt"/>
  <p:tag name="KSO_WM_SLIDE_LAYOUT" val="a"/>
  <p:tag name="KSO_WM_SLIDE_LAYOUT_CNT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6">
      <a:dk1>
        <a:sysClr val="windowText" lastClr="000000"/>
      </a:dk1>
      <a:lt1>
        <a:sysClr val="window" lastClr="FFFFFF"/>
      </a:lt1>
      <a:dk2>
        <a:srgbClr val="005F83"/>
      </a:dk2>
      <a:lt2>
        <a:srgbClr val="FFFFFF"/>
      </a:lt2>
      <a:accent1>
        <a:srgbClr val="FF6C09"/>
      </a:accent1>
      <a:accent2>
        <a:srgbClr val="FA6326"/>
      </a:accent2>
      <a:accent3>
        <a:srgbClr val="F55A43"/>
      </a:accent3>
      <a:accent4>
        <a:srgbClr val="C8505B"/>
      </a:accent4>
      <a:accent5>
        <a:srgbClr val="75436D"/>
      </a:accent5>
      <a:accent6>
        <a:srgbClr val="22367F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1571</Words>
  <Application>WPS 演示</Application>
  <PresentationFormat>宽屏</PresentationFormat>
  <Paragraphs>155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1_Office 主题​​</vt:lpstr>
      <vt:lpstr>教学方式</vt:lpstr>
      <vt:lpstr>计算机基础知识</vt:lpstr>
      <vt:lpstr>第四章 计算机进制与编码</vt:lpstr>
      <vt:lpstr>2.西文字符（ASCII码）</vt:lpstr>
      <vt:lpstr>1.进制转换</vt:lpstr>
      <vt:lpstr>1.进制转换</vt:lpstr>
      <vt:lpstr>PowerPoint 演示文稿</vt:lpstr>
      <vt:lpstr>1.西文字符（ASCII码）</vt:lpstr>
      <vt:lpstr>1.1 西文字符（ASCII码）的大小比较</vt:lpstr>
      <vt:lpstr>空白演示</vt:lpstr>
      <vt:lpstr>2.汉字编码</vt:lpstr>
      <vt:lpstr>PowerPoint 演示文稿</vt:lpstr>
      <vt:lpstr>PowerPoint 演示文稿</vt:lpstr>
      <vt:lpstr>PowerPoint 演示文稿</vt:lpstr>
      <vt:lpstr>本章已结束，请完成第四章练习题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WINJAY</cp:lastModifiedBy>
  <cp:revision>226</cp:revision>
  <dcterms:created xsi:type="dcterms:W3CDTF">2019-06-19T02:08:00Z</dcterms:created>
  <dcterms:modified xsi:type="dcterms:W3CDTF">2021-03-23T09:59:40Z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