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4.xml"/><Relationship Id="rId3" Type="http://schemas.openxmlformats.org/officeDocument/2006/relationships/image" Target="../media/image1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0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553085"/>
            <a:ext cx="9799320" cy="694690"/>
          </a:xfrm>
        </p:spPr>
        <p:txBody>
          <a:bodyPr>
            <a:normAutofit/>
          </a:bodyPr>
          <a:p>
            <a:r>
              <a:rPr lang="zh-CN" altLang="zh-CN" sz="311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教学方式</a:t>
            </a:r>
            <a:endParaRPr lang="zh-CN" altLang="zh-CN" sz="311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892935"/>
            <a:ext cx="10340975" cy="22866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normAutofit/>
          </a:bodyPr>
          <a:p>
            <a:pPr algn="l"/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960120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按章讲解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4289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复杂概念举例说明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63770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遇到问题及时答疑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9099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强调重点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313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章节练习并解答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33208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知识回顾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4" idx="0"/>
          </p:cNvCxnSpPr>
          <p:nvPr/>
        </p:nvCxnSpPr>
        <p:spPr>
          <a:xfrm flipH="1">
            <a:off x="1628140" y="1250315"/>
            <a:ext cx="3905885" cy="1421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679825" y="1231265"/>
            <a:ext cx="1939925" cy="139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0"/>
          </p:cNvCxnSpPr>
          <p:nvPr/>
        </p:nvCxnSpPr>
        <p:spPr>
          <a:xfrm flipH="1">
            <a:off x="5431790" y="1231265"/>
            <a:ext cx="321310" cy="144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57290" y="1231265"/>
            <a:ext cx="902970" cy="1407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0"/>
          </p:cNvCxnSpPr>
          <p:nvPr/>
        </p:nvCxnSpPr>
        <p:spPr>
          <a:xfrm>
            <a:off x="6409055" y="1240790"/>
            <a:ext cx="2832100" cy="1431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590030" y="1240790"/>
            <a:ext cx="4298315" cy="137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49525" y="4302760"/>
            <a:ext cx="7359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希望你能认真听讲，及时提出问题，做好笔记！</a:t>
            </a:r>
            <a:endParaRPr lang="zh-CN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16280"/>
          </a:xfrm>
        </p:spPr>
        <p:txBody>
          <a:bodyPr>
            <a:normAutofit fontScale="90000"/>
          </a:bodyPr>
          <a:p>
            <a:r>
              <a:rPr lang="zh-CN" altLang="en-US"/>
              <a:t>计算机基础知识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972310"/>
            <a:ext cx="9799320" cy="3060700"/>
          </a:xfrm>
        </p:spPr>
        <p:txBody>
          <a:bodyPr/>
          <a:p>
            <a:r>
              <a:rPr lang="zh-CN" altLang="en-US"/>
              <a:t>第一章.计算机概念</a:t>
            </a:r>
            <a:endParaRPr lang="zh-CN" altLang="en-US"/>
          </a:p>
          <a:p>
            <a:r>
              <a:rPr lang="zh-CN" altLang="en-US"/>
              <a:t>第二章.计算机系统组成</a:t>
            </a:r>
            <a:endParaRPr lang="zh-CN" altLang="en-US"/>
          </a:p>
          <a:p>
            <a:r>
              <a:rPr lang="zh-CN" altLang="en-US"/>
              <a:t>第三章.计算机编码 </a:t>
            </a:r>
            <a:r>
              <a:rPr lang="zh-CN" altLang="en-US">
                <a:solidFill>
                  <a:schemeClr val="accent6"/>
                </a:solidFill>
              </a:rPr>
              <a:t>（难点）</a:t>
            </a:r>
            <a:endParaRPr lang="zh-CN" altLang="en-US"/>
          </a:p>
          <a:p>
            <a:r>
              <a:rPr lang="zh-CN" altLang="en-US"/>
              <a:t>第四章.计算机病毒防治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353820"/>
          </a:xfrm>
        </p:spPr>
        <p:txBody>
          <a:bodyPr/>
          <a:p>
            <a:r>
              <a:rPr lang="zh-CN" altLang="zh-CN" sz="4000"/>
              <a:t>第一章 计算机概念</a:t>
            </a:r>
            <a:endParaRPr lang="zh-CN" altLang="zh-CN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028315"/>
            <a:ext cx="9799320" cy="2517775"/>
          </a:xfrm>
        </p:spPr>
        <p:txBody>
          <a:bodyPr/>
          <a:p>
            <a:r>
              <a:rPr lang="zh-CN" altLang="en-US"/>
              <a:t>主要考察计算机的特点，电子元件的划分及应用领域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572770"/>
            <a:ext cx="7317740" cy="706120"/>
          </a:xfrm>
        </p:spPr>
        <p:txBody>
          <a:bodyPr>
            <a:normAutofit/>
          </a:bodyPr>
          <a:p>
            <a:pPr algn="l"/>
            <a:r>
              <a:rPr lang="en-US" altLang="zh-CN" sz="266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</a:t>
            </a:r>
            <a:r>
              <a:rPr lang="zh-CN" altLang="zh-CN" sz="266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计算机发展史</a:t>
            </a:r>
            <a:endParaRPr lang="zh-CN" altLang="zh-CN" sz="2665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402715"/>
            <a:ext cx="9799320" cy="453390"/>
          </a:xfrm>
        </p:spPr>
        <p:txBody>
          <a:bodyPr>
            <a:normAutofit fontScale="25000"/>
          </a:bodyPr>
          <a:p>
            <a:pPr algn="l"/>
            <a:r>
              <a:rPr lang="zh-CN" altLang="en-US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世界上第一台计算机于1946年2月美国宾夕法尼亚大学诞生，它的问世标志了电子计算机时代的到来，具有划时代的意义。</a:t>
            </a:r>
            <a:endParaRPr lang="zh-CN" altLang="en-US" sz="4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 sz="1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 sz="1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1856105"/>
            <a:ext cx="6421120" cy="4181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27010" y="1925320"/>
            <a:ext cx="43649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第1代：电子管计算机（1946—1958年）</a:t>
            </a:r>
            <a:endParaRPr lang="zh-CN" altLang="en-US"/>
          </a:p>
          <a:p>
            <a:pPr algn="l"/>
            <a:r>
              <a:rPr lang="zh-CN" altLang="en-US"/>
              <a:t>元件:</a:t>
            </a:r>
            <a:r>
              <a:rPr lang="zh-CN" altLang="en-US">
                <a:solidFill>
                  <a:schemeClr val="accent6"/>
                </a:solidFill>
              </a:rPr>
              <a:t>电子管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特点：</a:t>
            </a:r>
            <a:endParaRPr lang="zh-CN" altLang="en-US"/>
          </a:p>
          <a:p>
            <a:pPr algn="l"/>
            <a:r>
              <a:rPr lang="zh-CN" altLang="en-US"/>
              <a:t>1.体积庞大重达30吨</a:t>
            </a:r>
            <a:endParaRPr lang="zh-CN" altLang="en-US"/>
          </a:p>
          <a:p>
            <a:pPr algn="l"/>
            <a:r>
              <a:rPr lang="zh-CN" altLang="en-US"/>
              <a:t>2.启动电力150000瓦</a:t>
            </a:r>
            <a:endParaRPr lang="zh-CN" altLang="en-US"/>
          </a:p>
          <a:p>
            <a:pPr algn="l"/>
            <a:r>
              <a:rPr lang="zh-CN" altLang="en-US"/>
              <a:t>3.含18000个电子管</a:t>
            </a:r>
            <a:endParaRPr lang="zh-CN" altLang="en-US"/>
          </a:p>
          <a:p>
            <a:pPr algn="l"/>
            <a:r>
              <a:rPr lang="zh-CN" altLang="en-US"/>
              <a:t>4.仅能保存80个字节</a:t>
            </a:r>
            <a:endParaRPr lang="zh-CN" altLang="en-US"/>
          </a:p>
          <a:p>
            <a:pPr algn="l"/>
            <a:r>
              <a:rPr lang="zh-CN" altLang="en-US"/>
              <a:t>5.服役期:1946.21955.10</a:t>
            </a:r>
            <a:endParaRPr lang="zh-CN" altLang="en-US"/>
          </a:p>
          <a:p>
            <a:pPr algn="l"/>
            <a:r>
              <a:rPr lang="zh-CN" altLang="en-US"/>
              <a:t>6.每秒钟完成5000次加法、300多次乘法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缺点：</a:t>
            </a:r>
            <a:endParaRPr lang="zh-CN" altLang="en-US"/>
          </a:p>
          <a:p>
            <a:pPr algn="l"/>
            <a:r>
              <a:rPr lang="zh-CN" altLang="en-US"/>
              <a:t>缺点是体积大、功耗高、可靠性差。速度慢（一般为每秒数千次至数万次）、价格昂贵，但为以后的计算机发展奠定了基础。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827010" y="797560"/>
            <a:ext cx="4364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第2代：晶体管</a:t>
            </a:r>
            <a:r>
              <a:rPr lang="zh-CN"/>
              <a:t>计算机</a:t>
            </a:r>
            <a:r>
              <a:t>（1958—1964年）</a:t>
            </a:r>
            <a:r>
              <a:rPr lang="zh-CN" altLang="en-US"/>
              <a:t>元件:</a:t>
            </a:r>
            <a:r>
              <a:rPr lang="zh-CN" altLang="en-US">
                <a:solidFill>
                  <a:schemeClr val="accent6"/>
                </a:solidFill>
              </a:rPr>
              <a:t>晶体管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特点：</a:t>
            </a:r>
            <a:endParaRPr lang="zh-CN" altLang="en-US"/>
          </a:p>
          <a:p>
            <a:pPr algn="l"/>
            <a:r>
              <a:rPr lang="zh-CN" altLang="en-US"/>
              <a:t>体积缩小、能耗降低、可靠性提高、运算速度提高（一般为每秒数10万次，可高达300万次）、性能比第1代计算机有很大的提高。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缺点：</a:t>
            </a:r>
            <a:endParaRPr lang="zh-CN" altLang="en-US"/>
          </a:p>
          <a:p>
            <a:pPr algn="l"/>
            <a:r>
              <a:rPr lang="zh-CN" altLang="en-US"/>
              <a:t>虽然比第一代计算机体积小很多，但相对于空间占比还是比较大的，晶体管对人体有辐射，因此产量非常小，造价费用高昂。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797560"/>
            <a:ext cx="3465830" cy="2663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40" y="797560"/>
            <a:ext cx="3695065" cy="26631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65500" y="3542665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第二代晶体管计算机</a:t>
            </a:r>
            <a:endParaRPr lang="zh-CN" altLang="en-US" sz="12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5" y="3994150"/>
            <a:ext cx="7396480" cy="14389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43325" y="552450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晶体管</a:t>
            </a:r>
            <a:endParaRPr lang="zh-CN" altLang="en-US" sz="120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827010" y="797560"/>
            <a:ext cx="4364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第3代：集成电路计算机（1964—1970年）</a:t>
            </a:r>
            <a:r>
              <a:rPr lang="zh-CN" altLang="en-US"/>
              <a:t>元件:</a:t>
            </a:r>
            <a:r>
              <a:rPr lang="zh-CN" altLang="en-US">
                <a:solidFill>
                  <a:schemeClr val="accent6"/>
                </a:solidFill>
              </a:rPr>
              <a:t>中小规模</a:t>
            </a:r>
            <a:r>
              <a:rPr>
                <a:solidFill>
                  <a:schemeClr val="accent6"/>
                </a:solidFill>
                <a:sym typeface="+mn-ea"/>
              </a:rPr>
              <a:t>集成电路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特点：</a:t>
            </a:r>
            <a:endParaRPr lang="zh-CN" altLang="en-US"/>
          </a:p>
          <a:p>
            <a:pPr algn="l"/>
            <a:r>
              <a:rPr lang="zh-CN" altLang="en-US"/>
              <a:t>硬件方面，逻辑元件采用中、小规模集成电路（MSI、SSI），主存储器仍采用磁芯。软件方面出现了分时操作系统以及结构化、规模化程序设计方法。特点是速度更快（一般为每秒数百万次至数千万次），而且可靠性有了显著提高，价格进一步下降，产品走向了通用化、系列化和标准化等。应用领域开始进入文字处理和图形图像处理领域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65500" y="3542665"/>
            <a:ext cx="2248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第</a:t>
            </a:r>
            <a:r>
              <a:rPr lang="en-US" altLang="zh-CN" sz="1200"/>
              <a:t>3</a:t>
            </a:r>
            <a:r>
              <a:rPr lang="zh-CN" altLang="en-US" sz="1200"/>
              <a:t>代中小规模集成电路计算机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5794375" y="5619750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中小规模集成电路板</a:t>
            </a:r>
            <a:endParaRPr lang="zh-CN" altLang="en-US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18440"/>
            <a:ext cx="3600450" cy="3324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218440"/>
            <a:ext cx="3709670" cy="3324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110" y="4217035"/>
            <a:ext cx="3971925" cy="24739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348855" y="816610"/>
            <a:ext cx="47472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第4代：大规模集成电路计算机（1970年至今）</a:t>
            </a:r>
          </a:p>
          <a:p>
            <a:pPr algn="l"/>
            <a:r>
              <a:rPr lang="zh-CN" altLang="en-US"/>
              <a:t>元件:</a:t>
            </a:r>
            <a:r>
              <a:rPr>
                <a:solidFill>
                  <a:schemeClr val="accent6"/>
                </a:solidFill>
                <a:sym typeface="+mn-ea"/>
              </a:rPr>
              <a:t>大规模集成电路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概述：</a:t>
            </a:r>
            <a:endParaRPr lang="zh-CN" altLang="en-US"/>
          </a:p>
          <a:p>
            <a:pPr algn="l"/>
            <a:r>
              <a:rPr lang="zh-CN" altLang="en-US"/>
              <a:t>硬件方面，逻辑元件采用大规模和超大规模集成电路（LSI和VLSI）。软件方面出现了数据库管理系统、网络管理系统和面向对象语言等。应用领域从科学计算、事务管理、过程控制逐步走向家庭。运算速度可达一亿甚至几十亿次的巨型计算机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特点：</a:t>
            </a:r>
            <a:endParaRPr lang="zh-CN" altLang="en-US"/>
          </a:p>
          <a:p>
            <a:pPr algn="l"/>
            <a:r>
              <a:rPr lang="zh-CN" altLang="en-US"/>
              <a:t>体积更小、容量更大、速度更快！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65500" y="3542665"/>
            <a:ext cx="20961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第</a:t>
            </a:r>
            <a:r>
              <a:rPr lang="en-US" altLang="zh-CN" sz="1200"/>
              <a:t>4</a:t>
            </a:r>
            <a:r>
              <a:rPr lang="zh-CN" altLang="en-US" sz="1200"/>
              <a:t>代大规模集成电路计算机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5461635" y="5590540"/>
            <a:ext cx="1402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大规模</a:t>
            </a:r>
            <a:r>
              <a:rPr lang="zh-CN" altLang="en-US" sz="1200">
                <a:sym typeface="+mn-ea"/>
              </a:rPr>
              <a:t>集成电路板</a:t>
            </a:r>
            <a:endParaRPr lang="zh-CN" altLang="en-US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450"/>
            <a:ext cx="3825875" cy="2162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805" y="621665"/>
            <a:ext cx="3686810" cy="2593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95" y="3999230"/>
            <a:ext cx="4549140" cy="24631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596900"/>
            <a:ext cx="9799320" cy="626110"/>
          </a:xfrm>
        </p:spPr>
        <p:txBody>
          <a:bodyPr/>
          <a:p>
            <a:r>
              <a:rPr lang="zh-CN" altLang="zh-CN" sz="2000"/>
              <a:t>一到四代计算机主要元件划分</a:t>
            </a:r>
            <a:endParaRPr lang="zh-CN" altLang="zh-CN" sz="2000"/>
          </a:p>
        </p:txBody>
      </p:sp>
      <p:sp>
        <p:nvSpPr>
          <p:cNvPr id="4" name="流程图: 可选过程 3"/>
          <p:cNvSpPr/>
          <p:nvPr/>
        </p:nvSpPr>
        <p:spPr>
          <a:xfrm>
            <a:off x="737235" y="1597025"/>
            <a:ext cx="3157220" cy="20300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第一代</a:t>
            </a:r>
            <a:endParaRPr lang="zh-CN" altLang="en-US" sz="2400">
              <a:solidFill>
                <a:schemeClr val="tx1"/>
              </a:solidFill>
            </a:endParaRPr>
          </a:p>
          <a:p>
            <a:pPr algn="ctr"/>
            <a:r>
              <a:rPr lang="zh-CN" altLang="en-US" sz="2400"/>
              <a:t>（</a:t>
            </a:r>
            <a:r>
              <a:rPr lang="zh-CN" altLang="en-US" sz="2400">
                <a:sym typeface="+mn-ea"/>
              </a:rPr>
              <a:t>1946—1958年</a:t>
            </a:r>
            <a:r>
              <a:rPr lang="zh-CN" altLang="en-US" sz="2400"/>
              <a:t>）</a:t>
            </a:r>
            <a:endParaRPr lang="zh-CN" altLang="en-US" sz="2400"/>
          </a:p>
          <a:p>
            <a:pPr algn="ctr"/>
            <a:r>
              <a:rPr lang="zh-CN" altLang="en-US" sz="2400" u="sng">
                <a:solidFill>
                  <a:srgbClr val="FF0000"/>
                </a:solidFill>
              </a:rPr>
              <a:t>电子管</a:t>
            </a:r>
            <a:endParaRPr lang="zh-CN" altLang="en-US" sz="2400">
              <a:solidFill>
                <a:srgbClr val="FF0000"/>
              </a:solidFill>
            </a:endParaRPr>
          </a:p>
          <a:p>
            <a:pPr algn="ctr"/>
            <a:r>
              <a:rPr lang="en-US" altLang="zh-CN" sz="2400">
                <a:solidFill>
                  <a:schemeClr val="bg2"/>
                </a:solidFill>
              </a:rPr>
              <a:t>5</a:t>
            </a:r>
            <a:r>
              <a:rPr lang="zh-CN" altLang="en-US" sz="2400">
                <a:solidFill>
                  <a:schemeClr val="bg2"/>
                </a:solidFill>
              </a:rPr>
              <a:t>千</a:t>
            </a:r>
            <a:r>
              <a:rPr lang="en-US" altLang="zh-CN" sz="2400">
                <a:solidFill>
                  <a:schemeClr val="bg2"/>
                </a:solidFill>
              </a:rPr>
              <a:t>~4</a:t>
            </a:r>
            <a:r>
              <a:rPr lang="zh-CN" altLang="en-US" sz="2400">
                <a:solidFill>
                  <a:schemeClr val="bg2"/>
                </a:solidFill>
              </a:rPr>
              <a:t>万次</a:t>
            </a:r>
            <a:r>
              <a:rPr lang="en-US" altLang="zh-CN" sz="2400">
                <a:solidFill>
                  <a:schemeClr val="bg2"/>
                </a:solidFill>
              </a:rPr>
              <a:t>/</a:t>
            </a:r>
            <a:r>
              <a:rPr lang="zh-CN" altLang="en-US" sz="2400">
                <a:solidFill>
                  <a:schemeClr val="bg2"/>
                </a:solidFill>
              </a:rPr>
              <a:t>秒</a:t>
            </a:r>
            <a:endParaRPr lang="zh-CN" altLang="en-US" sz="2400">
              <a:solidFill>
                <a:schemeClr val="bg2"/>
              </a:solidFill>
            </a:endParaRPr>
          </a:p>
          <a:p>
            <a:pPr algn="ctr"/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6509385" y="1676400"/>
            <a:ext cx="3157220" cy="20300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第一代</a:t>
            </a:r>
            <a:endParaRPr lang="zh-CN" altLang="en-US" sz="2400">
              <a:solidFill>
                <a:schemeClr val="tx1"/>
              </a:solidFill>
            </a:endParaRPr>
          </a:p>
          <a:p>
            <a:pPr algn="ctr"/>
            <a:r>
              <a:rPr lang="zh-CN" altLang="en-US" sz="2400"/>
              <a:t>（</a:t>
            </a:r>
            <a:r>
              <a:rPr lang="zh-CN" altLang="en-US" sz="2400">
                <a:sym typeface="+mn-ea"/>
              </a:rPr>
              <a:t>1946—1958年</a:t>
            </a:r>
            <a:r>
              <a:rPr lang="zh-CN" altLang="en-US" sz="2400"/>
              <a:t>）</a:t>
            </a:r>
            <a:endParaRPr lang="zh-CN" altLang="en-US" sz="2400"/>
          </a:p>
          <a:p>
            <a:pPr algn="ctr"/>
            <a:r>
              <a:rPr lang="zh-CN" altLang="en-US" sz="2400" u="sng">
                <a:solidFill>
                  <a:srgbClr val="FF0000"/>
                </a:solidFill>
              </a:rPr>
              <a:t>晶体管</a:t>
            </a:r>
            <a:endParaRPr lang="zh-CN" altLang="en-US" sz="2400">
              <a:solidFill>
                <a:srgbClr val="FF0000"/>
              </a:solidFill>
            </a:endParaRPr>
          </a:p>
          <a:p>
            <a:pPr algn="ctr"/>
            <a:r>
              <a:rPr lang="en-US" altLang="zh-CN" sz="2400">
                <a:solidFill>
                  <a:schemeClr val="bg2"/>
                </a:solidFill>
              </a:rPr>
              <a:t>5</a:t>
            </a:r>
            <a:r>
              <a:rPr lang="zh-CN" altLang="en-US" sz="2400">
                <a:solidFill>
                  <a:schemeClr val="bg2"/>
                </a:solidFill>
              </a:rPr>
              <a:t>千</a:t>
            </a:r>
            <a:r>
              <a:rPr lang="en-US" altLang="zh-CN" sz="2400">
                <a:solidFill>
                  <a:schemeClr val="bg2"/>
                </a:solidFill>
              </a:rPr>
              <a:t>~4</a:t>
            </a:r>
            <a:r>
              <a:rPr lang="zh-CN" altLang="en-US" sz="2400">
                <a:solidFill>
                  <a:schemeClr val="bg2"/>
                </a:solidFill>
              </a:rPr>
              <a:t>万次</a:t>
            </a:r>
            <a:r>
              <a:rPr lang="en-US" altLang="zh-CN" sz="2400">
                <a:solidFill>
                  <a:schemeClr val="bg2"/>
                </a:solidFill>
              </a:rPr>
              <a:t>/</a:t>
            </a:r>
            <a:r>
              <a:rPr lang="zh-CN" altLang="en-US" sz="2400">
                <a:solidFill>
                  <a:schemeClr val="bg2"/>
                </a:solidFill>
              </a:rPr>
              <a:t>秒</a:t>
            </a:r>
            <a:endParaRPr lang="zh-CN" altLang="en-US" sz="2400">
              <a:solidFill>
                <a:schemeClr val="bg2"/>
              </a:solidFill>
            </a:endParaRPr>
          </a:p>
          <a:p>
            <a:pPr algn="ctr"/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737235" y="4436745"/>
            <a:ext cx="3157220" cy="20300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第一代</a:t>
            </a:r>
            <a:endParaRPr lang="zh-CN" altLang="en-US" sz="2400">
              <a:solidFill>
                <a:schemeClr val="tx1"/>
              </a:solidFill>
            </a:endParaRPr>
          </a:p>
          <a:p>
            <a:pPr algn="ctr"/>
            <a:r>
              <a:rPr lang="zh-CN" altLang="en-US" sz="2400"/>
              <a:t>（</a:t>
            </a:r>
            <a:r>
              <a:rPr lang="zh-CN" altLang="en-US" sz="2400">
                <a:sym typeface="+mn-ea"/>
              </a:rPr>
              <a:t>1946—1958年</a:t>
            </a:r>
            <a:r>
              <a:rPr lang="zh-CN" altLang="en-US" sz="2400"/>
              <a:t>）</a:t>
            </a:r>
            <a:endParaRPr lang="zh-CN" altLang="en-US" sz="2400"/>
          </a:p>
          <a:p>
            <a:pPr algn="ctr"/>
            <a:r>
              <a:rPr lang="zh-CN" altLang="en-US" sz="2400" u="sng">
                <a:solidFill>
                  <a:srgbClr val="FF0000"/>
                </a:solidFill>
              </a:rPr>
              <a:t>中小规模集成电路</a:t>
            </a:r>
            <a:endParaRPr lang="zh-CN" altLang="en-US" sz="2400">
              <a:solidFill>
                <a:srgbClr val="FF0000"/>
              </a:solidFill>
            </a:endParaRPr>
          </a:p>
          <a:p>
            <a:pPr algn="ctr"/>
            <a:r>
              <a:rPr lang="en-US" altLang="zh-CN" sz="2400">
                <a:solidFill>
                  <a:schemeClr val="bg2"/>
                </a:solidFill>
              </a:rPr>
              <a:t>5</a:t>
            </a:r>
            <a:r>
              <a:rPr lang="zh-CN" altLang="en-US" sz="2400">
                <a:solidFill>
                  <a:schemeClr val="bg2"/>
                </a:solidFill>
              </a:rPr>
              <a:t>千</a:t>
            </a:r>
            <a:r>
              <a:rPr lang="en-US" altLang="zh-CN" sz="2400">
                <a:solidFill>
                  <a:schemeClr val="bg2"/>
                </a:solidFill>
              </a:rPr>
              <a:t>~4</a:t>
            </a:r>
            <a:r>
              <a:rPr lang="zh-CN" altLang="en-US" sz="2400">
                <a:solidFill>
                  <a:schemeClr val="bg2"/>
                </a:solidFill>
              </a:rPr>
              <a:t>万次</a:t>
            </a:r>
            <a:r>
              <a:rPr lang="en-US" altLang="zh-CN" sz="2400">
                <a:solidFill>
                  <a:schemeClr val="bg2"/>
                </a:solidFill>
              </a:rPr>
              <a:t>/</a:t>
            </a:r>
            <a:r>
              <a:rPr lang="zh-CN" altLang="en-US" sz="2400">
                <a:solidFill>
                  <a:schemeClr val="bg2"/>
                </a:solidFill>
              </a:rPr>
              <a:t>秒</a:t>
            </a:r>
            <a:endParaRPr lang="zh-CN" altLang="en-US" sz="2400">
              <a:solidFill>
                <a:schemeClr val="bg2"/>
              </a:solidFill>
            </a:endParaRPr>
          </a:p>
          <a:p>
            <a:pPr algn="ctr"/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6452235" y="4436745"/>
            <a:ext cx="3157220" cy="20300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第一代</a:t>
            </a:r>
            <a:endParaRPr lang="zh-CN" altLang="en-US" sz="2400">
              <a:solidFill>
                <a:schemeClr val="tx1"/>
              </a:solidFill>
            </a:endParaRPr>
          </a:p>
          <a:p>
            <a:pPr algn="ctr"/>
            <a:r>
              <a:rPr lang="zh-CN" altLang="en-US" sz="2400"/>
              <a:t>（</a:t>
            </a:r>
            <a:r>
              <a:rPr lang="zh-CN" altLang="en-US" sz="2400">
                <a:sym typeface="+mn-ea"/>
              </a:rPr>
              <a:t>1946—1958年</a:t>
            </a:r>
            <a:r>
              <a:rPr lang="zh-CN" altLang="en-US" sz="2400"/>
              <a:t>）</a:t>
            </a:r>
            <a:endParaRPr lang="zh-CN" altLang="en-US" sz="2400"/>
          </a:p>
          <a:p>
            <a:pPr algn="ctr"/>
            <a:r>
              <a:rPr lang="zh-CN" altLang="en-US" sz="2000" u="sng">
                <a:solidFill>
                  <a:srgbClr val="FF0000"/>
                </a:solidFill>
                <a:sym typeface="+mn-ea"/>
              </a:rPr>
              <a:t>大、超大规模集成电路</a:t>
            </a:r>
            <a:endParaRPr lang="zh-CN" altLang="en-US" sz="2000">
              <a:solidFill>
                <a:srgbClr val="FF0000"/>
              </a:solidFill>
            </a:endParaRPr>
          </a:p>
          <a:p>
            <a:pPr algn="ctr"/>
            <a:r>
              <a:rPr lang="en-US" altLang="zh-CN" sz="2400">
                <a:solidFill>
                  <a:schemeClr val="bg2"/>
                </a:solidFill>
              </a:rPr>
              <a:t>5</a:t>
            </a:r>
            <a:r>
              <a:rPr lang="zh-CN" altLang="en-US" sz="2400">
                <a:solidFill>
                  <a:schemeClr val="bg2"/>
                </a:solidFill>
              </a:rPr>
              <a:t>千</a:t>
            </a:r>
            <a:r>
              <a:rPr lang="en-US" altLang="zh-CN" sz="2400">
                <a:solidFill>
                  <a:schemeClr val="bg2"/>
                </a:solidFill>
              </a:rPr>
              <a:t>~4</a:t>
            </a:r>
            <a:r>
              <a:rPr lang="zh-CN" altLang="en-US" sz="2400">
                <a:solidFill>
                  <a:schemeClr val="bg2"/>
                </a:solidFill>
              </a:rPr>
              <a:t>万次</a:t>
            </a:r>
            <a:r>
              <a:rPr lang="en-US" altLang="zh-CN" sz="2400">
                <a:solidFill>
                  <a:schemeClr val="bg2"/>
                </a:solidFill>
              </a:rPr>
              <a:t>/</a:t>
            </a:r>
            <a:r>
              <a:rPr lang="zh-CN" altLang="en-US" sz="2400">
                <a:solidFill>
                  <a:schemeClr val="bg2"/>
                </a:solidFill>
              </a:rPr>
              <a:t>秒</a:t>
            </a:r>
            <a:endParaRPr lang="zh-CN" altLang="en-US" sz="2400">
              <a:solidFill>
                <a:schemeClr val="bg2"/>
              </a:solidFill>
            </a:endParaRPr>
          </a:p>
          <a:p>
            <a:pPr algn="ctr"/>
            <a:endParaRPr lang="zh-CN" altLang="en-US" sz="2400">
              <a:solidFill>
                <a:schemeClr val="bg2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5973083575_1_1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5973083575_1_1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5973083575_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WPS 演示</Application>
  <PresentationFormat>宽屏</PresentationFormat>
  <Paragraphs>109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空白演示</vt:lpstr>
      <vt:lpstr>空白演示</vt:lpstr>
      <vt:lpstr>空白演示</vt:lpstr>
      <vt:lpstr>1.计算机发展史</vt:lpstr>
      <vt:lpstr>PowerPoint 演示文稿</vt:lpstr>
      <vt:lpstr>PowerPoint 演示文稿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WINJAY</cp:lastModifiedBy>
  <cp:revision>179</cp:revision>
  <dcterms:created xsi:type="dcterms:W3CDTF">2019-06-19T02:08:00Z</dcterms:created>
  <dcterms:modified xsi:type="dcterms:W3CDTF">2021-03-17T09:59:58Z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