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409" r:id="rId4"/>
    <p:sldId id="410" r:id="rId5"/>
    <p:sldId id="411" r:id="rId6"/>
    <p:sldId id="439" r:id="rId7"/>
    <p:sldId id="490" r:id="rId8"/>
    <p:sldId id="491" r:id="rId9"/>
    <p:sldId id="492" r:id="rId10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5" r:id="rId23"/>
    <p:sldId id="504" r:id="rId24"/>
    <p:sldId id="483" r:id="rId25"/>
    <p:sldId id="485" r:id="rId26"/>
    <p:sldId id="48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06"/>
        <p:guide pos="37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image" Target="../media/image4.png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91821" y="3974970"/>
            <a:ext cx="6113779" cy="1195200"/>
          </a:xfrm>
        </p:spPr>
        <p:txBody>
          <a:bodyPr lIns="90000" tIns="46800" rIns="90000" bIns="0" anchor="t" anchorCtr="0">
            <a:normAutofit/>
          </a:bodyPr>
          <a:lstStyle>
            <a:lvl1pPr algn="l">
              <a:defRPr sz="6000" spc="600"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91820" y="3511199"/>
            <a:ext cx="6113778" cy="338400"/>
          </a:xfrm>
        </p:spPr>
        <p:txBody>
          <a:bodyPr lIns="90000" tIns="46800" rIns="90000" bIns="0">
            <a:normAutofit/>
          </a:bodyPr>
          <a:lstStyle>
            <a:lvl1pPr marL="0" indent="0" algn="dist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u="none" strike="noStrike" kern="1200" cap="none" spc="200" normalizeH="0" baseline="0">
                <a:solidFill>
                  <a:schemeClr val="accent6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591819" y="5794316"/>
            <a:ext cx="2151382" cy="467146"/>
          </a:xfrm>
        </p:spPr>
        <p:txBody>
          <a:bodyPr lIns="90000" tIns="46800" rIns="9000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862215" y="3075404"/>
            <a:ext cx="6480250" cy="706755"/>
          </a:xfrm>
        </p:spPr>
        <p:txBody>
          <a:bodyPr lIns="90000" tIns="46800" rIns="90000" bIns="0" anchor="t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350895" y="3841168"/>
            <a:ext cx="5502275" cy="1370965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点击此处添加正文，文字是您思想的提炼，为了演示发布的良好效果，请言简意赅的阐述您的观点。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9124950" y="234666"/>
            <a:ext cx="3067050" cy="6623334"/>
            <a:chOff x="31617" y="5760"/>
            <a:chExt cx="7350" cy="15847"/>
          </a:xfrm>
        </p:grpSpPr>
        <p:sp>
          <p:nvSpPr>
            <p:cNvPr id="17" name="Freeform 7"/>
            <p:cNvSpPr/>
            <p:nvPr userDrawn="1">
              <p:custDataLst>
                <p:tags r:id="rId3"/>
              </p:custDataLst>
            </p:nvPr>
          </p:nvSpPr>
          <p:spPr>
            <a:xfrm>
              <a:off x="31617" y="14641"/>
              <a:ext cx="7350" cy="6966"/>
            </a:xfrm>
            <a:custGeom>
              <a:avLst/>
              <a:gdLst>
                <a:gd name="connsiteX0" fmla="*/ 1410788 w 1410788"/>
                <a:gd name="connsiteY0" fmla="*/ 0 h 1423852"/>
                <a:gd name="connsiteX1" fmla="*/ 1410788 w 1410788"/>
                <a:gd name="connsiteY1" fmla="*/ 705395 h 1423852"/>
                <a:gd name="connsiteX2" fmla="*/ 1338668 w 1410788"/>
                <a:gd name="connsiteY2" fmla="*/ 709105 h 1423852"/>
                <a:gd name="connsiteX3" fmla="*/ 705394 w 1410788"/>
                <a:gd name="connsiteY3" fmla="*/ 1423852 h 1423852"/>
                <a:gd name="connsiteX4" fmla="*/ 0 w 1410788"/>
                <a:gd name="connsiteY4" fmla="*/ 1423852 h 1423852"/>
                <a:gd name="connsiteX5" fmla="*/ 1266544 w 1410788"/>
                <a:gd name="connsiteY5" fmla="*/ 7351 h 142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0788" h="1423852">
                  <a:moveTo>
                    <a:pt x="1410788" y="0"/>
                  </a:moveTo>
                  <a:lnTo>
                    <a:pt x="1410788" y="705395"/>
                  </a:lnTo>
                  <a:lnTo>
                    <a:pt x="1338668" y="709105"/>
                  </a:lnTo>
                  <a:cubicBezTo>
                    <a:pt x="982966" y="745897"/>
                    <a:pt x="705394" y="1051859"/>
                    <a:pt x="705394" y="1423852"/>
                  </a:cubicBezTo>
                  <a:lnTo>
                    <a:pt x="0" y="1423852"/>
                  </a:lnTo>
                  <a:cubicBezTo>
                    <a:pt x="0" y="686629"/>
                    <a:pt x="555146" y="80267"/>
                    <a:pt x="1266544" y="7351"/>
                  </a:cubicBezTo>
                  <a:close/>
                </a:path>
              </a:pathLst>
            </a:custGeom>
            <a:solidFill>
              <a:srgbClr val="FF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8" name="Oval 12"/>
            <p:cNvSpPr/>
            <p:nvPr userDrawn="1">
              <p:custDataLst>
                <p:tags r:id="rId4"/>
              </p:custDataLst>
            </p:nvPr>
          </p:nvSpPr>
          <p:spPr>
            <a:xfrm>
              <a:off x="35692" y="5760"/>
              <a:ext cx="1874" cy="18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Oval 12"/>
          <p:cNvSpPr/>
          <p:nvPr userDrawn="1">
            <p:custDataLst>
              <p:tags r:id="rId5"/>
            </p:custDataLst>
          </p:nvPr>
        </p:nvSpPr>
        <p:spPr>
          <a:xfrm>
            <a:off x="9483090" y="4254500"/>
            <a:ext cx="1346835" cy="1363345"/>
          </a:xfrm>
          <a:prstGeom prst="ellipse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991074" y="2588281"/>
            <a:ext cx="6536242" cy="1651635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69009" cy="59197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0"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8.xml"/><Relationship Id="rId2" Type="http://schemas.openxmlformats.org/officeDocument/2006/relationships/image" Target="../media/image11.png"/><Relationship Id="rId1" Type="http://schemas.openxmlformats.org/officeDocument/2006/relationships/tags" Target="../tags/tag19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2.xml"/><Relationship Id="rId2" Type="http://schemas.openxmlformats.org/officeDocument/2006/relationships/image" Target="../media/image12.png"/><Relationship Id="rId1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0.xml"/><Relationship Id="rId2" Type="http://schemas.openxmlformats.org/officeDocument/2006/relationships/image" Target="../media/image13.png"/><Relationship Id="rId1" Type="http://schemas.openxmlformats.org/officeDocument/2006/relationships/tags" Target="../tags/tag20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2.xml"/><Relationship Id="rId2" Type="http://schemas.openxmlformats.org/officeDocument/2006/relationships/image" Target="../media/image14.png"/><Relationship Id="rId1" Type="http://schemas.openxmlformats.org/officeDocument/2006/relationships/tags" Target="../tags/tag2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4.xml"/><Relationship Id="rId2" Type="http://schemas.openxmlformats.org/officeDocument/2006/relationships/image" Target="../media/image15.png"/><Relationship Id="rId1" Type="http://schemas.openxmlformats.org/officeDocument/2006/relationships/tags" Target="../tags/tag2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6.xml"/><Relationship Id="rId2" Type="http://schemas.openxmlformats.org/officeDocument/2006/relationships/image" Target="../media/image16.png"/><Relationship Id="rId1" Type="http://schemas.openxmlformats.org/officeDocument/2006/relationships/tags" Target="../tags/tag2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1.xml"/><Relationship Id="rId3" Type="http://schemas.openxmlformats.org/officeDocument/2006/relationships/slide" Target="slide3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86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8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4.xml"/><Relationship Id="rId2" Type="http://schemas.openxmlformats.org/officeDocument/2006/relationships/image" Target="../media/image9.png"/><Relationship Id="rId1" Type="http://schemas.openxmlformats.org/officeDocument/2006/relationships/tags" Target="../tags/tag19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6.xml"/><Relationship Id="rId2" Type="http://schemas.openxmlformats.org/officeDocument/2006/relationships/image" Target="../media/image10.png"/><Relationship Id="rId1" Type="http://schemas.openxmlformats.org/officeDocument/2006/relationships/tags" Target="../tags/tag1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553085"/>
            <a:ext cx="9799320" cy="694690"/>
          </a:xfrm>
        </p:spPr>
        <p:txBody>
          <a:bodyPr>
            <a:normAutofit/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教学方式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892935"/>
            <a:ext cx="10340975" cy="22866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normAutofit/>
          </a:bodyPr>
          <a:p>
            <a:pPr algn="l"/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96012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按章讲解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428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复杂概念举例说明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63770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遇到问题及时答疑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9099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强调重点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313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章节练习并解答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332085" y="2672080"/>
            <a:ext cx="1336040" cy="6134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知识回顾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4" idx="0"/>
          </p:cNvCxnSpPr>
          <p:nvPr/>
        </p:nvCxnSpPr>
        <p:spPr>
          <a:xfrm flipH="1">
            <a:off x="1628140" y="1250315"/>
            <a:ext cx="3905885" cy="142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3679825" y="1231265"/>
            <a:ext cx="1939925" cy="13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 flipH="1">
            <a:off x="5431790" y="1231265"/>
            <a:ext cx="321310" cy="144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57290" y="1231265"/>
            <a:ext cx="902970" cy="1407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0"/>
          </p:cNvCxnSpPr>
          <p:nvPr/>
        </p:nvCxnSpPr>
        <p:spPr>
          <a:xfrm>
            <a:off x="6409055" y="1240790"/>
            <a:ext cx="2832100" cy="143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590030" y="1240790"/>
            <a:ext cx="4298315" cy="137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49525" y="4302760"/>
            <a:ext cx="7359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希望你能认真听讲，及时提出问题，做好笔记！</a:t>
            </a:r>
            <a:endParaRPr lang="zh-CN" altLang="en-US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计算机网络分类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5335" y="122364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计算机网络分为：</a:t>
            </a:r>
            <a:r>
              <a:rPr lang="zh-CN" altLang="en-US">
                <a:solidFill>
                  <a:srgbClr val="FF0000"/>
                </a:solidFill>
              </a:rPr>
              <a:t>局域网、城域网和广域网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1535" y="183705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2.3 </a:t>
            </a:r>
            <a:r>
              <a:rPr lang="zh-CN" altLang="en-US" b="1"/>
              <a:t>广</a:t>
            </a:r>
            <a:r>
              <a:rPr lang="zh-CN" altLang="en-US" b="1"/>
              <a:t>域网</a:t>
            </a:r>
            <a:endParaRPr lang="zh-CN" altLang="en-US" b="1"/>
          </a:p>
        </p:txBody>
      </p:sp>
      <p:sp>
        <p:nvSpPr>
          <p:cNvPr id="12" name="流程图: 可选过程 11"/>
          <p:cNvSpPr/>
          <p:nvPr/>
        </p:nvSpPr>
        <p:spPr>
          <a:xfrm>
            <a:off x="6670040" y="2292985"/>
            <a:ext cx="5242560" cy="366141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英文简称：</a:t>
            </a:r>
            <a:r>
              <a:rPr lang="en-US" altLang="zh-CN">
                <a:sym typeface="+mn-ea"/>
              </a:rPr>
              <a:t>WAN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所覆盖的范围比城域网（MAN）更广，它一般是在不同城市之间的LAN或者MAN网络互联，地理范围可从几百公里到几千公里。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特点：适应大容量与突发性通信的要求，适合综合业务服务的要求，开放的设备接口与规范化的协议，完善的通信服务与网络管理。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" y="2635885"/>
            <a:ext cx="6081395" cy="3318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60680"/>
            <a:ext cx="9799320" cy="67183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章节练习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0" y="1118235"/>
            <a:ext cx="85712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1.计算机网络分为局域网、城域网和广域网，下列属于局域网的是().</a:t>
            </a:r>
          </a:p>
          <a:p>
            <a:r>
              <a:t>A)ChinaDDN网 </a:t>
            </a:r>
            <a:r>
              <a:rPr lang="en-US"/>
              <a:t>	</a:t>
            </a:r>
            <a:r>
              <a:t>B)Novell网</a:t>
            </a:r>
          </a:p>
          <a:p>
            <a:r>
              <a:t>C)Chinanet网 </a:t>
            </a:r>
            <a:r>
              <a:rPr lang="en-US"/>
              <a:t>	</a:t>
            </a:r>
            <a:r>
              <a:t>D)Int</a:t>
            </a:r>
            <a:r>
              <a:rPr lang="en-US"/>
              <a:t>e</a:t>
            </a:r>
            <a:r>
              <a:t>rnet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909560" y="11182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100" y="2433320"/>
            <a:ext cx="10083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2、</a:t>
            </a:r>
            <a:r>
              <a:rPr lang="zh-CN"/>
              <a:t>下列那一个选项不属于计算机网络分类</a:t>
            </a:r>
            <a:r>
              <a:t>。</a:t>
            </a:r>
          </a:p>
          <a:p>
            <a:r>
              <a:t>A</a:t>
            </a:r>
            <a:r>
              <a:rPr lang="en-US"/>
              <a:t>.</a:t>
            </a:r>
            <a:r>
              <a:rPr lang="zh-CN" altLang="en-US"/>
              <a:t>局域网</a:t>
            </a:r>
            <a:r>
              <a:rPr lang="en-US" altLang="zh-CN"/>
              <a:t>		</a:t>
            </a:r>
            <a:r>
              <a:t>B.</a:t>
            </a:r>
            <a:r>
              <a:rPr lang="zh-CN"/>
              <a:t>城域网</a:t>
            </a:r>
            <a:endParaRPr lang="zh-CN"/>
          </a:p>
          <a:p>
            <a:r>
              <a:t>C.</a:t>
            </a:r>
            <a:r>
              <a:rPr lang="zh-CN"/>
              <a:t>蜘蛛网</a:t>
            </a:r>
            <a:r>
              <a:rPr lang="en-US" altLang="zh-CN"/>
              <a:t>	</a:t>
            </a:r>
            <a:r>
              <a:t>D</a:t>
            </a:r>
            <a:r>
              <a:rPr lang="en-US"/>
              <a:t>.</a:t>
            </a:r>
            <a:r>
              <a:rPr lang="zh-CN" altLang="en-US"/>
              <a:t>广域网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0" y="243332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3904615"/>
            <a:ext cx="10083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3</a:t>
            </a:r>
            <a:r>
              <a:t>、</a:t>
            </a:r>
            <a:r>
              <a:rPr lang="en-US"/>
              <a:t>LAN</a:t>
            </a:r>
            <a:r>
              <a:rPr lang="zh-CN" altLang="en-US"/>
              <a:t>的中文名称是</a:t>
            </a:r>
            <a:r>
              <a:t>。</a:t>
            </a:r>
          </a:p>
          <a:p>
            <a:r>
              <a:t>A</a:t>
            </a:r>
            <a:r>
              <a:rPr lang="en-US"/>
              <a:t>.</a:t>
            </a:r>
            <a:r>
              <a:rPr lang="zh-CN" altLang="en-US"/>
              <a:t>局域网</a:t>
            </a:r>
            <a:r>
              <a:rPr lang="en-US" altLang="zh-CN"/>
              <a:t>		</a:t>
            </a:r>
            <a:r>
              <a:t>B.</a:t>
            </a:r>
            <a:r>
              <a:rPr lang="zh-CN"/>
              <a:t>城域网</a:t>
            </a:r>
            <a:endParaRPr lang="zh-CN"/>
          </a:p>
          <a:p>
            <a:r>
              <a:t>C.</a:t>
            </a:r>
            <a:r>
              <a:rPr lang="zh-CN"/>
              <a:t>无限局域网</a:t>
            </a:r>
            <a:r>
              <a:rPr lang="en-US" altLang="zh-CN"/>
              <a:t>	</a:t>
            </a:r>
            <a:r>
              <a:t>D</a:t>
            </a:r>
            <a:r>
              <a:rPr lang="en-US"/>
              <a:t>.</a:t>
            </a:r>
            <a:r>
              <a:rPr lang="zh-CN" altLang="en-US"/>
              <a:t>广域网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5015" y="390461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6" grpId="1"/>
      <p:bldP spid="3" grpId="0"/>
      <p:bldP spid="3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因特网（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Internet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）的基本概念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2775" y="1223645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 </a:t>
            </a:r>
            <a:r>
              <a:rPr lang="zh-CN" altLang="en-US" b="1"/>
              <a:t>因特网的核心协议</a:t>
            </a:r>
            <a:endParaRPr lang="zh-CN" altLang="en-US" b="1"/>
          </a:p>
        </p:txBody>
      </p:sp>
      <p:sp>
        <p:nvSpPr>
          <p:cNvPr id="6" name="流程图: 可选过程 5"/>
          <p:cNvSpPr/>
          <p:nvPr/>
        </p:nvSpPr>
        <p:spPr>
          <a:xfrm>
            <a:off x="1334770" y="1668780"/>
            <a:ext cx="1769745" cy="51435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TCP/IP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33745" y="1223645"/>
            <a:ext cx="346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 </a:t>
            </a:r>
            <a:r>
              <a:rPr lang="en-US" altLang="zh-CN" b="1">
                <a:sym typeface="+mn-ea"/>
              </a:rPr>
              <a:t>TCP/IP</a:t>
            </a:r>
            <a:r>
              <a:rPr lang="zh-CN" altLang="en-US" b="1">
                <a:sym typeface="+mn-ea"/>
              </a:rPr>
              <a:t>协议的主要功能</a:t>
            </a:r>
            <a:endParaRPr lang="zh-CN" altLang="en-US" b="1"/>
          </a:p>
        </p:txBody>
      </p:sp>
      <p:sp>
        <p:nvSpPr>
          <p:cNvPr id="10" name="流程图: 可选过程 9"/>
          <p:cNvSpPr/>
          <p:nvPr/>
        </p:nvSpPr>
        <p:spPr>
          <a:xfrm>
            <a:off x="6486525" y="1767840"/>
            <a:ext cx="2560320" cy="51435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确保数据的可靠运输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2775" y="3011170"/>
            <a:ext cx="346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 </a:t>
            </a:r>
            <a:r>
              <a:rPr lang="zh-CN" altLang="en-US" b="1"/>
              <a:t>调制解调器</a:t>
            </a:r>
            <a:endParaRPr lang="zh-CN" altLang="en-US" b="1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3488690"/>
            <a:ext cx="3802380" cy="2863850"/>
          </a:xfrm>
          <a:prstGeom prst="rect">
            <a:avLst/>
          </a:prstGeom>
        </p:spPr>
      </p:pic>
      <p:sp>
        <p:nvSpPr>
          <p:cNvPr id="15" name="流程图: 可选过程 14"/>
          <p:cNvSpPr/>
          <p:nvPr/>
        </p:nvSpPr>
        <p:spPr>
          <a:xfrm>
            <a:off x="5693410" y="4396740"/>
            <a:ext cx="5080000" cy="9683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调制解调器（英文名Modem），俗称“猫”</a:t>
            </a:r>
            <a:endParaRPr lang="zh-CN" altLang="en-US">
              <a:sym typeface="+mn-ea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作用：将数字脉冲信号与模拟信号互相转换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bldLvl="0" animBg="1"/>
      <p:bldP spid="10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因特网（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Internet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）的基本概念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2775" y="122364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</a:t>
            </a:r>
            <a:r>
              <a:rPr lang="en-US" altLang="zh-CN" b="1"/>
              <a:t>4</a:t>
            </a:r>
            <a:r>
              <a:rPr lang="zh-CN" altLang="en-US" b="1"/>
              <a:t>）</a:t>
            </a:r>
            <a:r>
              <a:rPr lang="en-US" altLang="zh-CN" b="1"/>
              <a:t> </a:t>
            </a:r>
            <a:r>
              <a:rPr lang="zh-CN" altLang="en-US" b="1"/>
              <a:t>域名</a:t>
            </a:r>
            <a:endParaRPr lang="zh-CN" altLang="en-US" b="1"/>
          </a:p>
        </p:txBody>
      </p:sp>
      <p:sp>
        <p:nvSpPr>
          <p:cNvPr id="6" name="流程图: 可选过程 5"/>
          <p:cNvSpPr/>
          <p:nvPr/>
        </p:nvSpPr>
        <p:spPr>
          <a:xfrm>
            <a:off x="1186815" y="1812290"/>
            <a:ext cx="9342755" cy="312483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/>
              <a:t>域名：是一个具有层次结构的符号串，每一个层次用“.”号分隔开。其形式如:n级子域名.二级子域名.一级子域名。如</a:t>
            </a:r>
            <a:r>
              <a:rPr lang="en-US" altLang="zh-CN"/>
              <a:t>a.com</a:t>
            </a:r>
            <a:r>
              <a:rPr lang="zh-CN" altLang="en-US"/>
              <a:t>是一级域名，</a:t>
            </a:r>
            <a:r>
              <a:rPr lang="en-US" altLang="zh-CN"/>
              <a:t>a.b.com</a:t>
            </a:r>
            <a:r>
              <a:rPr lang="zh-CN" altLang="en-US"/>
              <a:t>是二级域名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域名要从右到左解读。位置越靠右其表示的范围越大,越靠左越具体。如</a:t>
            </a:r>
            <a:r>
              <a:rPr lang="en-US" altLang="zh-CN"/>
              <a:t>www.baidu.com</a:t>
            </a:r>
            <a:r>
              <a:rPr lang="zh-CN" altLang="en-US"/>
              <a:t>，</a:t>
            </a:r>
            <a:r>
              <a:rPr lang="en-US" altLang="zh-CN"/>
              <a:t>com</a:t>
            </a:r>
            <a:r>
              <a:rPr lang="zh-CN" altLang="en-US"/>
              <a:t>为商业机构，</a:t>
            </a:r>
            <a:r>
              <a:rPr lang="en-US" altLang="zh-CN"/>
              <a:t>baidu</a:t>
            </a:r>
            <a:r>
              <a:rPr lang="zh-CN" altLang="en-US"/>
              <a:t>表示百度公司，</a:t>
            </a:r>
            <a:r>
              <a:rPr lang="en-US" altLang="zh-CN"/>
              <a:t>www</a:t>
            </a:r>
            <a:r>
              <a:rPr lang="zh-CN" altLang="en-US"/>
              <a:t>表示使用的服务器为</a:t>
            </a:r>
            <a:r>
              <a:rPr lang="en-US" altLang="zh-CN"/>
              <a:t>www</a:t>
            </a:r>
            <a:endParaRPr lang="en-US" altLang="zh-CN"/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域名第一个部分即主机名</a:t>
            </a:r>
            <a:r>
              <a:rPr lang="zh-CN" altLang="en-US"/>
              <a:t>，如</a:t>
            </a:r>
            <a:r>
              <a:rPr lang="en-US" altLang="zh-CN"/>
              <a:t>www</a:t>
            </a:r>
            <a:r>
              <a:rPr lang="zh-CN" altLang="en-US"/>
              <a:t>是主机名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因特网（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Internet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）的基本概念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2775" y="1223645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（</a:t>
            </a:r>
            <a:r>
              <a:rPr lang="en-US" altLang="zh-CN" b="1"/>
              <a:t>5</a:t>
            </a:r>
            <a:r>
              <a:rPr lang="zh-CN" altLang="en-US" b="1"/>
              <a:t>）域名标识符</a:t>
            </a:r>
            <a:endParaRPr lang="zh-CN" altLang="en-US" b="1"/>
          </a:p>
        </p:txBody>
      </p:sp>
      <p:sp>
        <p:nvSpPr>
          <p:cNvPr id="6" name="流程图: 可选过程 5"/>
          <p:cNvSpPr/>
          <p:nvPr/>
        </p:nvSpPr>
        <p:spPr>
          <a:xfrm>
            <a:off x="1137285" y="1743075"/>
            <a:ext cx="9342755" cy="312483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t>通用的机构域名标准标识符为:</a:t>
            </a:r>
          </a:p>
          <a:p>
            <a:pPr algn="l" fontAlgn="auto">
              <a:lnSpc>
                <a:spcPct val="150000"/>
              </a:lnSpc>
            </a:pPr>
            <a:r>
              <a:rPr>
                <a:solidFill>
                  <a:srgbClr val="FF0000"/>
                </a:solidFill>
              </a:rPr>
              <a:t>com商业机构;</a:t>
            </a:r>
            <a:r>
              <a:rPr lang="en-US"/>
              <a:t>	</a:t>
            </a:r>
            <a:r>
              <a:rPr>
                <a:solidFill>
                  <a:srgbClr val="FF0000"/>
                </a:solidFill>
              </a:rPr>
              <a:t>edu教育机构;</a:t>
            </a:r>
            <a:r>
              <a:rPr lang="en-US">
                <a:solidFill>
                  <a:srgbClr val="FF0000"/>
                </a:solidFill>
              </a:rPr>
              <a:t>	</a:t>
            </a:r>
            <a:r>
              <a:rPr>
                <a:solidFill>
                  <a:srgbClr val="FF0000"/>
                </a:solidFill>
              </a:rPr>
              <a:t>gov政府部门;</a:t>
            </a:r>
            <a:r>
              <a:rPr lang="en-US"/>
              <a:t>	</a:t>
            </a:r>
            <a:r>
              <a:t>org非盈利组织;</a:t>
            </a:r>
            <a:r>
              <a:rPr lang="en-US"/>
              <a:t>	</a:t>
            </a:r>
            <a:endParaRPr lang="en-US"/>
          </a:p>
          <a:p>
            <a:pPr algn="l" fontAlgn="auto">
              <a:lnSpc>
                <a:spcPct val="150000"/>
              </a:lnSpc>
            </a:pPr>
            <a:r>
              <a:t>info信息服务企业;</a:t>
            </a:r>
            <a:r>
              <a:rPr lang="en-US"/>
              <a:t>	       </a:t>
            </a:r>
            <a:r>
              <a:t>net网络支持中心;</a:t>
            </a:r>
            <a:r>
              <a:rPr lang="en-US"/>
              <a:t>	</a:t>
            </a:r>
            <a:r>
              <a:t>firm公司企业;</a:t>
            </a:r>
            <a:r>
              <a:rPr lang="en-US"/>
              <a:t>	</a:t>
            </a:r>
            <a:r>
              <a:t>store 销售企业; </a:t>
            </a:r>
          </a:p>
          <a:p>
            <a:pPr algn="l" fontAlgn="auto">
              <a:lnSpc>
                <a:spcPct val="150000"/>
              </a:lnSpc>
            </a:pPr>
            <a:r>
              <a:t>web 与www有关的企业;</a:t>
            </a:r>
          </a:p>
          <a:p>
            <a:pPr algn="l" fontAlgn="auto">
              <a:lnSpc>
                <a:spcPct val="150000"/>
              </a:lnSpc>
            </a:pPr>
            <a:r>
              <a:t>国家和地区用两个字母标识，如:</a:t>
            </a:r>
          </a:p>
          <a:p>
            <a:pPr algn="l" fontAlgn="auto">
              <a:lnSpc>
                <a:spcPct val="150000"/>
              </a:lnSpc>
            </a:pPr>
            <a:r>
              <a:rPr>
                <a:solidFill>
                  <a:srgbClr val="FF0000"/>
                </a:solidFill>
                <a:sym typeface="+mn-ea"/>
              </a:rPr>
              <a:t>cn中国</a:t>
            </a:r>
            <a:r>
              <a:rPr>
                <a:sym typeface="+mn-ea"/>
              </a:rPr>
              <a:t>;</a:t>
            </a:r>
            <a:r>
              <a:t>Uk英国;ca加拿大;jp日本;kr韩国</a:t>
            </a: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60680"/>
            <a:ext cx="9799320" cy="67183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章节练习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0" y="1118235"/>
            <a:ext cx="85712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1.Intcrnet实现了分布在世界各地的各类网络的互联,其基础和核心的协议是</a:t>
            </a:r>
          </a:p>
          <a:p>
            <a:r>
              <a:t>A)HTTP</a:t>
            </a:r>
            <a:r>
              <a:rPr lang="en-US"/>
              <a:t>		</a:t>
            </a:r>
            <a:r>
              <a:t>B)TCP/P</a:t>
            </a:r>
          </a:p>
          <a:p>
            <a:r>
              <a:t>C)HTML</a:t>
            </a:r>
            <a:r>
              <a:rPr lang="en-US"/>
              <a:t>		</a:t>
            </a:r>
            <a:r>
              <a:t>D</a:t>
            </a:r>
            <a:r>
              <a:rPr lang="en-US"/>
              <a:t>)</a:t>
            </a:r>
            <a:r>
              <a:t>FTP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89670" y="11182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100" y="2433320"/>
            <a:ext cx="35375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2、TCP协议的主要功能是</a:t>
            </a:r>
          </a:p>
          <a:p>
            <a:r>
              <a:t>A)对数据进行分组</a:t>
            </a:r>
          </a:p>
          <a:p>
            <a:r>
              <a:t>B)确保数据的可靠传输</a:t>
            </a:r>
          </a:p>
          <a:p>
            <a:r>
              <a:t>C)确定数据传输路径</a:t>
            </a:r>
          </a:p>
          <a:p>
            <a:r>
              <a:t>D)提高数据传输速度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50640" y="243332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4043045"/>
            <a:ext cx="51003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3</a:t>
            </a:r>
            <a:r>
              <a:t>、调制解调器(Modem)的作用是</a:t>
            </a:r>
          </a:p>
          <a:p>
            <a:r>
              <a:t>A)将数字脉冲信号转换成模拟信号</a:t>
            </a:r>
          </a:p>
          <a:p>
            <a:r>
              <a:t>B)将模拟信号转换成数字脉冲信号</a:t>
            </a:r>
          </a:p>
          <a:p>
            <a:r>
              <a:t>C)将数字脉冲信号与模拟信号互相转换</a:t>
            </a:r>
          </a:p>
          <a:p>
            <a:r>
              <a:t>D)为了上网与打电话两不误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23105" y="404304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41110" y="1878965"/>
            <a:ext cx="51003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4</a:t>
            </a:r>
            <a:r>
              <a:t>、域名MH.BIT.EDU.CN中主机名是</a:t>
            </a:r>
          </a:p>
          <a:p>
            <a:r>
              <a:t>A)MH</a:t>
            </a:r>
          </a:p>
          <a:p>
            <a:r>
              <a:t>B)EDU</a:t>
            </a:r>
          </a:p>
          <a:p>
            <a:r>
              <a:t>C)CN</a:t>
            </a:r>
          </a:p>
          <a:p>
            <a:r>
              <a:t>D)BIT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167620" y="18789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60465" y="3597910"/>
            <a:ext cx="51003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5</a:t>
            </a:r>
            <a:r>
              <a:rPr lang="zh-CN" altLang="en-US"/>
              <a:t>、</a:t>
            </a:r>
            <a:r>
              <a:t>有一域名为bit.edu.cn，根据域名代码的规定，此域名表示</a:t>
            </a:r>
          </a:p>
          <a:p>
            <a:r>
              <a:t>A)政府机关</a:t>
            </a:r>
          </a:p>
          <a:p>
            <a:r>
              <a:t>B)商业组织</a:t>
            </a:r>
          </a:p>
          <a:p>
            <a:r>
              <a:t>C)军事部门</a:t>
            </a:r>
          </a:p>
          <a:p>
            <a:r>
              <a:t>D)教育机构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743190" y="390969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6" grpId="1"/>
      <p:bldP spid="3" grpId="0"/>
      <p:bldP spid="3" grpId="1"/>
      <p:bldP spid="8" grpId="0"/>
      <p:bldP spid="9" grpId="0"/>
      <p:bldP spid="9" grpId="1"/>
      <p:bldP spid="10" grpId="0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电子邮件（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E-Mail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6960" y="164846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）什么是电子邮件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76350" y="2156460"/>
            <a:ext cx="96285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电子邮件可以是文字、图像、声音等多种形式。同时，用户可以得到大量免费的新闻、专题邮件，并轻松实现轻松的信息搜索。电子邮件的存在极大地方便了人与人之间的沟通与交流，促进了社会的发展。</a:t>
            </a:r>
            <a:r>
              <a:rPr lang="zh-CN" altLang="en-US">
                <a:solidFill>
                  <a:srgbClr val="FF0000"/>
                </a:solidFill>
              </a:rPr>
              <a:t>通常用户使用的电子邮件建在</a:t>
            </a:r>
            <a:r>
              <a:rPr lang="en-US" altLang="zh-CN">
                <a:solidFill>
                  <a:srgbClr val="FF0000"/>
                </a:solidFill>
              </a:rPr>
              <a:t>ISP</a:t>
            </a:r>
            <a:r>
              <a:rPr lang="zh-CN" altLang="en-US">
                <a:solidFill>
                  <a:srgbClr val="FF0000"/>
                </a:solidFill>
              </a:rPr>
              <a:t>邮件</a:t>
            </a:r>
            <a:r>
              <a:rPr lang="zh-CN" altLang="en-US">
                <a:solidFill>
                  <a:srgbClr val="FF0000"/>
                </a:solidFill>
              </a:rPr>
              <a:t>服务器上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90" y="3099435"/>
            <a:ext cx="7210425" cy="34867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电子邮件（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E-Mail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745" y="13576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）电子邮件的格式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0" y="1995170"/>
            <a:ext cx="8271510" cy="3428365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6149340" y="1094740"/>
            <a:ext cx="3890645" cy="6318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如：</a:t>
            </a:r>
            <a:r>
              <a:rPr lang="en-US" altLang="zh-CN"/>
              <a:t>student@qq.com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电子邮件（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E-Mail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745" y="13576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）电子邮件的申请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95" y="1884680"/>
            <a:ext cx="7992745" cy="3863340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6084570" y="1106805"/>
            <a:ext cx="5066665" cy="6191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一个人可申请多个电子邮箱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电子邮件（</a:t>
            </a: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E-Mail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）概述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7745" y="13576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）电子邮件的发出</a:t>
            </a:r>
            <a:endParaRPr lang="zh-CN" altLang="en-US"/>
          </a:p>
        </p:txBody>
      </p:sp>
      <p:sp>
        <p:nvSpPr>
          <p:cNvPr id="3" name="流程图: 可选过程 2"/>
          <p:cNvSpPr/>
          <p:nvPr/>
        </p:nvSpPr>
        <p:spPr>
          <a:xfrm>
            <a:off x="1334135" y="2053590"/>
            <a:ext cx="7011670" cy="7912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电子邮件发出的必要条件是：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发件人邮箱地址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收件人邮箱地址</a:t>
            </a:r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5" y="3111500"/>
            <a:ext cx="6915785" cy="27920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716280"/>
          </a:xfrm>
        </p:spPr>
        <p:txBody>
          <a:bodyPr>
            <a:normAutofit fontScale="90000"/>
          </a:bodyPr>
          <a:p>
            <a:r>
              <a:rPr lang="zh-CN" altLang="en-US"/>
              <a:t>计算机基础知识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972310"/>
            <a:ext cx="9799320" cy="3060700"/>
          </a:xfrm>
        </p:spPr>
        <p:txBody>
          <a:bodyPr>
            <a:normAutofit lnSpcReduction="20000"/>
          </a:bodyPr>
          <a:p>
            <a:pPr algn="l"/>
            <a:r>
              <a:rPr lang="zh-CN" altLang="en-US">
                <a:solidFill>
                  <a:schemeClr val="tx2"/>
                </a:solidFill>
              </a:rPr>
              <a:t>第一章.计算机概念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第二章.计算机系统组成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sym typeface="+mn-ea"/>
              </a:rPr>
              <a:t>第三章.计算机病毒防治</a:t>
            </a:r>
            <a:endParaRPr lang="zh-CN" altLang="en-US">
              <a:solidFill>
                <a:schemeClr val="tx2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</a:rPr>
              <a:t>第四章.计算机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进制与</a:t>
            </a:r>
            <a:r>
              <a:rPr lang="zh-CN" altLang="en-US">
                <a:solidFill>
                  <a:schemeClr val="tx2"/>
                </a:solidFill>
              </a:rPr>
              <a:t>编码</a:t>
            </a:r>
            <a:r>
              <a:rPr lang="zh-CN" altLang="en-US">
                <a:solidFill>
                  <a:schemeClr val="accent6"/>
                </a:solidFill>
              </a:rPr>
              <a:t>（难点）</a:t>
            </a:r>
            <a:endParaRPr lang="zh-CN" altLang="en-US">
              <a:solidFill>
                <a:schemeClr val="accent6"/>
              </a:solidFill>
            </a:endParaRPr>
          </a:p>
          <a:p>
            <a:pPr algn="l"/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第五章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多媒体技术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hlinkClick r:id="rId3" action="ppaction://hlinksldjump"/>
              </a:rPr>
              <a:t>与</a:t>
            </a:r>
            <a:r>
              <a:rPr lang="zh-CN" altLang="en-US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3" action="ppaction://hlinksldjump"/>
              </a:rPr>
              <a:t>计算机网络</a:t>
            </a:r>
            <a:endParaRPr lang="zh-CN" altLang="en-US">
              <a:solidFill>
                <a:schemeClr val="tx2"/>
              </a:solidFill>
              <a:latin typeface="微软雅黑" panose="020B0503020204020204" pitchFamily="34" charset="-122"/>
              <a:ea typeface="+mj-ea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60680"/>
            <a:ext cx="9799320" cy="67183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章节练习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0" y="1118235"/>
            <a:ext cx="85712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1.用户名为XUEJY的正确电子邮件地址是</a:t>
            </a:r>
          </a:p>
          <a:p>
            <a:r>
              <a:t>A)XUEJY @ bj163.com</a:t>
            </a:r>
            <a:r>
              <a:rPr lang="en-US"/>
              <a:t>	</a:t>
            </a:r>
            <a:r>
              <a:t>B)XUEJYbj163.com</a:t>
            </a:r>
          </a:p>
          <a:p>
            <a:r>
              <a:t>C)XUEJY#bj163.com</a:t>
            </a:r>
            <a:r>
              <a:rPr lang="en-US"/>
              <a:t>	</a:t>
            </a:r>
            <a:r>
              <a:t>D)XUEJY@bj163.com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88610" y="111823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100" y="2433320"/>
            <a:ext cx="35375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</a:t>
            </a:r>
            <a:r>
              <a:rPr lang="en-US"/>
              <a:t>.</a:t>
            </a:r>
            <a:r>
              <a:t>通常网络用户使用的电子邮箱建在</a:t>
            </a:r>
          </a:p>
          <a:p>
            <a:r>
              <a:t>A)用户的计算机上</a:t>
            </a:r>
          </a:p>
          <a:p>
            <a:r>
              <a:t>B)发件人的计算机上</a:t>
            </a:r>
          </a:p>
          <a:p>
            <a:r>
              <a:t>C)ISP的邮件服务器上</a:t>
            </a:r>
          </a:p>
          <a:p>
            <a:r>
              <a:t>D)收件人的计算机上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04975" y="270002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5965" y="4411345"/>
            <a:ext cx="56045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3.</a:t>
            </a:r>
            <a:r>
              <a:t>下列关于电子邮件的说法，正确的是</a:t>
            </a:r>
          </a:p>
          <a:p>
            <a:r>
              <a:t>A)收件人必须有</a:t>
            </a:r>
            <a:r>
              <a:rPr lang="zh-CN">
                <a:sym typeface="+mn-ea"/>
              </a:rPr>
              <a:t>邮箱</a:t>
            </a:r>
            <a:r>
              <a:t>l地址，发件人可以没有</a:t>
            </a:r>
            <a:r>
              <a:rPr lang="zh-CN"/>
              <a:t>邮箱</a:t>
            </a:r>
            <a:r>
              <a:t>地址</a:t>
            </a:r>
          </a:p>
          <a:p>
            <a:r>
              <a:t>B)发件人必须有</a:t>
            </a:r>
            <a:r>
              <a:rPr lang="zh-CN">
                <a:sym typeface="+mn-ea"/>
              </a:rPr>
              <a:t>邮箱</a:t>
            </a:r>
            <a:r>
              <a:t>地址，收件人可以没有</a:t>
            </a:r>
            <a:r>
              <a:rPr lang="zh-CN">
                <a:sym typeface="+mn-ea"/>
              </a:rPr>
              <a:t>邮箱</a:t>
            </a:r>
            <a:r>
              <a:t>地址</a:t>
            </a:r>
          </a:p>
          <a:p>
            <a:r>
              <a:t>C)发件人和收件人都必须有E一mail地址</a:t>
            </a:r>
          </a:p>
          <a:p>
            <a:r>
              <a:t>D)发件人必须知道收件人住址的邮政编码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30115" y="441134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9540" y="1868805"/>
            <a:ext cx="5100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4.</a:t>
            </a:r>
            <a:r>
              <a:t>写邮件时，除了发件人地址之外，另一项必须要填写的是</a:t>
            </a:r>
          </a:p>
          <a:p>
            <a:r>
              <a:t>A)信件内容</a:t>
            </a:r>
            <a:r>
              <a:rPr lang="en-US"/>
              <a:t>	</a:t>
            </a:r>
            <a:r>
              <a:t>B)收件人地址</a:t>
            </a:r>
          </a:p>
          <a:p>
            <a:r>
              <a:t>C)主题</a:t>
            </a:r>
            <a:r>
              <a:rPr lang="en-US"/>
              <a:t>		</a:t>
            </a:r>
            <a:r>
              <a:t>D)抄送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84465" y="21748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98895" y="3587750"/>
            <a:ext cx="51003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5</a:t>
            </a:r>
            <a:r>
              <a:rPr lang="en-US" altLang="zh-CN"/>
              <a:t>.</a:t>
            </a:r>
            <a:r>
              <a:t>以下关于电子邮件的说法，不正确的是</a:t>
            </a:r>
          </a:p>
          <a:p>
            <a:r>
              <a:t>A)电子邮件的英文简称是E一mail</a:t>
            </a:r>
          </a:p>
          <a:p>
            <a:r>
              <a:t>B)加入因特网的每个用户通过申请都可以得到一个"电子信箱"</a:t>
            </a:r>
          </a:p>
          <a:p>
            <a:r>
              <a:t>C)在一台计算机上申请的"电子信箱""，以后只有通过这台计算机上网才能收信</a:t>
            </a:r>
          </a:p>
          <a:p>
            <a:r>
              <a:t>D)一个人可以申请多个电子信箱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62920" y="358775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6" grpId="1"/>
      <p:bldP spid="3" grpId="0"/>
      <p:bldP spid="3" grpId="1"/>
      <p:bldP spid="8" grpId="0"/>
      <p:bldP spid="9" grpId="0"/>
      <p:bldP spid="9" grpId="1"/>
      <p:bldP spid="10" grpId="0"/>
      <p:bldP spid="11" grpId="0"/>
      <p:bldP spid="11" grpId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3940" y="339090"/>
            <a:ext cx="9799320" cy="57912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zh-CN" altLang="zh-CN" sz="311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知识总结</a:t>
            </a:r>
            <a:endParaRPr lang="zh-CN" altLang="zh-CN" sz="311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9630" y="1315720"/>
            <a:ext cx="197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多媒体的特征：</a:t>
            </a:r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2823210" y="1269365"/>
            <a:ext cx="3041015" cy="41465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多样性、集成性、交互性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9630" y="1927225"/>
            <a:ext cx="288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音频或视频数字化过程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3736975" y="1911350"/>
            <a:ext cx="2314575" cy="3841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采样、量化、编码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9630" y="2419985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计算机网络分为：</a:t>
            </a:r>
            <a:endParaRPr lang="zh-CN" altLang="en-US"/>
          </a:p>
        </p:txBody>
      </p:sp>
      <p:sp>
        <p:nvSpPr>
          <p:cNvPr id="16" name="流程图: 可选过程 15"/>
          <p:cNvSpPr/>
          <p:nvPr/>
        </p:nvSpPr>
        <p:spPr>
          <a:xfrm>
            <a:off x="3192780" y="2404110"/>
            <a:ext cx="2858770" cy="3841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/>
              <a:t>局域网、城域网、广域网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9630" y="3005455"/>
            <a:ext cx="243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因特网的核心协议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3280410" y="2959100"/>
            <a:ext cx="1845310" cy="41465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TCP/IP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9630" y="3616960"/>
            <a:ext cx="220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5.TCP</a:t>
            </a:r>
            <a:r>
              <a:rPr lang="zh-CN" altLang="en-US"/>
              <a:t>协议的功能：</a:t>
            </a:r>
            <a:endParaRPr lang="zh-CN" altLang="en-US"/>
          </a:p>
        </p:txBody>
      </p:sp>
      <p:sp>
        <p:nvSpPr>
          <p:cNvPr id="20" name="流程图: 可选过程 19"/>
          <p:cNvSpPr/>
          <p:nvPr/>
        </p:nvSpPr>
        <p:spPr>
          <a:xfrm>
            <a:off x="3280410" y="3601085"/>
            <a:ext cx="2314575" cy="3841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确保数据的可靠运输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9630" y="4109720"/>
            <a:ext cx="243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6.</a:t>
            </a:r>
            <a:r>
              <a:rPr lang="zh-CN" altLang="en-US"/>
              <a:t>调制解调器的作用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3192780" y="4093845"/>
            <a:ext cx="4114165" cy="3841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将数字脉冲信号与模拟信号互相转换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18845" y="488569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7.</a:t>
            </a:r>
            <a:r>
              <a:rPr lang="zh-CN" altLang="en-US"/>
              <a:t>域名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24" name="流程图: 可选过程 23"/>
          <p:cNvSpPr/>
          <p:nvPr/>
        </p:nvSpPr>
        <p:spPr>
          <a:xfrm>
            <a:off x="2153285" y="4632325"/>
            <a:ext cx="7698740" cy="87439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/>
              <a:t>域名的第一部分是主机名</a:t>
            </a:r>
            <a:r>
              <a:rPr lang="zh-CN" altLang="en-US">
                <a:sym typeface="+mn-ea"/>
              </a:rPr>
              <a:t>，如</a:t>
            </a:r>
            <a:r>
              <a:rPr lang="en-US" altLang="zh-CN">
                <a:sym typeface="+mn-ea"/>
              </a:rPr>
              <a:t>www</a:t>
            </a:r>
            <a:r>
              <a:rPr lang="zh-CN" altLang="en-US">
                <a:sym typeface="+mn-ea"/>
              </a:rPr>
              <a:t>是主机名</a:t>
            </a:r>
            <a:r>
              <a:rPr lang="zh-CN" altLang="en-US"/>
              <a:t>；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常见的域名标识符：</a:t>
            </a:r>
            <a:r>
              <a:rPr>
                <a:solidFill>
                  <a:srgbClr val="FF0000"/>
                </a:solidFill>
                <a:sym typeface="+mn-ea"/>
              </a:rPr>
              <a:t>com商业机构</a:t>
            </a:r>
            <a:r>
              <a:rPr lang="zh-CN">
                <a:solidFill>
                  <a:srgbClr val="FF0000"/>
                </a:solidFill>
                <a:sym typeface="+mn-ea"/>
              </a:rPr>
              <a:t>；</a:t>
            </a:r>
            <a:r>
              <a:rPr>
                <a:solidFill>
                  <a:srgbClr val="FF0000"/>
                </a:solidFill>
                <a:sym typeface="+mn-ea"/>
              </a:rPr>
              <a:t>edu教育机构</a:t>
            </a:r>
            <a:r>
              <a:rPr lang="zh-CN">
                <a:solidFill>
                  <a:srgbClr val="FF0000"/>
                </a:solidFill>
                <a:sym typeface="+mn-ea"/>
              </a:rPr>
              <a:t>；</a:t>
            </a:r>
            <a:r>
              <a:rPr>
                <a:solidFill>
                  <a:srgbClr val="FF0000"/>
                </a:solidFill>
                <a:sym typeface="+mn-ea"/>
              </a:rPr>
              <a:t>gov政府部门</a:t>
            </a:r>
            <a:r>
              <a:rPr lang="zh-CN">
                <a:solidFill>
                  <a:srgbClr val="FF0000"/>
                </a:solidFill>
                <a:sym typeface="+mn-ea"/>
              </a:rPr>
              <a:t>；</a:t>
            </a:r>
            <a:r>
              <a:rPr>
                <a:solidFill>
                  <a:srgbClr val="FF0000"/>
                </a:solidFill>
                <a:sym typeface="+mn-ea"/>
              </a:rPr>
              <a:t>cn中国</a:t>
            </a:r>
            <a:endParaRPr 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9630" y="5759450"/>
            <a:ext cx="197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8.</a:t>
            </a:r>
            <a:r>
              <a:rPr lang="zh-CN" altLang="en-US"/>
              <a:t>电子邮件格式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28" name="流程图: 可选过程 27"/>
          <p:cNvSpPr/>
          <p:nvPr/>
        </p:nvSpPr>
        <p:spPr>
          <a:xfrm>
            <a:off x="2823210" y="5707380"/>
            <a:ext cx="3105785" cy="47307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/>
              <a:t>用户名</a:t>
            </a:r>
            <a:r>
              <a:rPr lang="en-US" altLang="zh-CN"/>
              <a:t>+@+</a:t>
            </a:r>
            <a:r>
              <a:rPr lang="zh-CN" altLang="en-US"/>
              <a:t>邮件</a:t>
            </a:r>
            <a:r>
              <a:rPr lang="zh-CN" altLang="en-US"/>
              <a:t>服务器域名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357755"/>
            <a:ext cx="10412095" cy="1127125"/>
          </a:xfrm>
        </p:spPr>
        <p:txBody>
          <a:bodyPr/>
          <a:p>
            <a:r>
              <a:rPr lang="zh-CN" altLang="zh-CN" sz="4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本章已结束，请完成第五章练习题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91074" y="2588281"/>
            <a:ext cx="6536242" cy="1651635"/>
          </a:xfrm>
        </p:spPr>
        <p:txBody>
          <a:bodyPr/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18" name="Oval 8"/>
          <p:cNvSpPr/>
          <p:nvPr userDrawn="1">
            <p:custDataLst>
              <p:tags r:id="rId2"/>
            </p:custDataLst>
          </p:nvPr>
        </p:nvSpPr>
        <p:spPr>
          <a:xfrm rot="5400000">
            <a:off x="10789292" y="5483308"/>
            <a:ext cx="862598" cy="870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353820"/>
          </a:xfrm>
        </p:spPr>
        <p:txBody>
          <a:bodyPr>
            <a:normAutofit/>
          </a:bodyPr>
          <a:p>
            <a:r>
              <a:rPr lang="zh-CN" altLang="zh-CN" sz="4000"/>
              <a:t>第五章 </a:t>
            </a:r>
            <a:r>
              <a:rPr lang="en-US" altLang="zh-CN" sz="4000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多媒体技术</a:t>
            </a:r>
            <a:r>
              <a:rPr lang="zh-CN" altLang="en-US" sz="4000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4000">
                <a:solidFill>
                  <a:schemeClr val="tx2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计算机网络</a:t>
            </a:r>
            <a:endParaRPr lang="zh-CN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028315"/>
            <a:ext cx="9799320" cy="2134235"/>
          </a:xfrm>
        </p:spPr>
        <p:txBody>
          <a:bodyPr>
            <a:normAutofit lnSpcReduction="20000"/>
          </a:bodyPr>
          <a:p>
            <a:pPr algn="l"/>
            <a:r>
              <a:rPr lang="en-US" altLang="zh-CN"/>
              <a:t>1.</a:t>
            </a:r>
            <a:r>
              <a:rPr lang="zh-CN" altLang="en-US"/>
              <a:t>多媒体概念</a:t>
            </a:r>
            <a:endParaRPr lang="zh-CN" altLang="en-US"/>
          </a:p>
          <a:p>
            <a:pPr algn="l"/>
            <a:r>
              <a:rPr lang="en-US" altLang="zh-CN"/>
              <a:t>2.</a:t>
            </a:r>
            <a:r>
              <a:rPr lang="zh-CN" altLang="en-US"/>
              <a:t>计算机网络的分类</a:t>
            </a:r>
            <a:endParaRPr lang="zh-CN" altLang="en-US"/>
          </a:p>
          <a:p>
            <a:pPr algn="l"/>
            <a:r>
              <a:rPr lang="en-US" altLang="zh-CN" sz="2200">
                <a:sym typeface="+mn-ea"/>
              </a:rPr>
              <a:t>3.</a:t>
            </a:r>
            <a:r>
              <a:rPr lang="zh-CN" altLang="en-US" sz="2200">
                <a:sym typeface="+mn-ea"/>
              </a:rPr>
              <a:t>因特网（</a:t>
            </a:r>
            <a:r>
              <a:rPr lang="en-US" altLang="zh-CN" sz="2200">
                <a:sym typeface="+mn-ea"/>
              </a:rPr>
              <a:t>Internet</a:t>
            </a:r>
            <a:r>
              <a:rPr lang="zh-CN" altLang="en-US" sz="2200">
                <a:sym typeface="+mn-ea"/>
              </a:rPr>
              <a:t>）的基本概念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/>
              <a:t>4.</a:t>
            </a:r>
            <a:r>
              <a:rPr lang="zh-CN" altLang="en-US"/>
              <a:t>电子邮件（</a:t>
            </a:r>
            <a:r>
              <a:rPr lang="en-US" altLang="zh-CN"/>
              <a:t>E-Mail</a:t>
            </a:r>
            <a:r>
              <a:rPr lang="zh-CN" altLang="en-US"/>
              <a:t>）</a:t>
            </a:r>
            <a:r>
              <a:rPr lang="zh-CN" altLang="en-US"/>
              <a:t>概述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多媒体概念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9265" y="1118870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1.1</a:t>
            </a:r>
            <a:r>
              <a:rPr lang="zh-CN" altLang="en-US" b="1"/>
              <a:t>媒体的概述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551180" y="1576705"/>
            <a:ext cx="10408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媒体也称介质或媒质，是信息表示和传播的载体，它在计算机领域中有两种含义，一是指用以</a:t>
            </a:r>
            <a:r>
              <a:rPr lang="zh-CN" altLang="en-US">
                <a:solidFill>
                  <a:srgbClr val="FF0000"/>
                </a:solidFill>
              </a:rPr>
              <a:t>存储信息的实体</a:t>
            </a:r>
            <a:r>
              <a:rPr lang="zh-CN" altLang="en-US"/>
              <a:t>，如磁盘、磁带、光盘和半导体存储器;另一种含义是指</a:t>
            </a:r>
            <a:r>
              <a:rPr lang="zh-CN" altLang="en-US">
                <a:solidFill>
                  <a:srgbClr val="FF0000"/>
                </a:solidFill>
              </a:rPr>
              <a:t>信息的载体</a:t>
            </a:r>
            <a:r>
              <a:rPr lang="zh-CN" altLang="en-US"/>
              <a:t>，如</a:t>
            </a:r>
            <a:r>
              <a:rPr lang="zh-CN" altLang="en-US">
                <a:solidFill>
                  <a:schemeClr val="tx1"/>
                </a:solidFill>
              </a:rPr>
              <a:t>数字、文字、声音、图形和图像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2757805"/>
            <a:ext cx="2926715" cy="1803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80" y="2641600"/>
            <a:ext cx="3180080" cy="2035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825" y="2575560"/>
            <a:ext cx="1386840" cy="11626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380" y="3909695"/>
            <a:ext cx="3734435" cy="2603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多媒体概念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9265" y="111887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1.2 </a:t>
            </a:r>
            <a:r>
              <a:rPr lang="zh-CN" altLang="en-US" b="1"/>
              <a:t>多</a:t>
            </a:r>
            <a:r>
              <a:rPr lang="zh-CN" altLang="en-US" b="1"/>
              <a:t>媒体的概述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551180" y="1576705"/>
            <a:ext cx="104089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多媒体技术是指把文字、音频、视频、图形、图像、动画等多媒体信息通过计算机进行数字化采集、获取、压缩/解压缩、编辑、存储等加工处理，再以单独或合成形式表现出来的一体化技术。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1180" y="34778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多媒体特征：</a:t>
            </a:r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2233930" y="2939415"/>
            <a:ext cx="1745615" cy="367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多样性</a:t>
            </a:r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2233930" y="3478530"/>
            <a:ext cx="1745615" cy="367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集成性</a:t>
            </a:r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2233930" y="4034790"/>
            <a:ext cx="1745615" cy="367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交互性</a:t>
            </a:r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2054225" y="2744470"/>
            <a:ext cx="179705" cy="183515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多媒体概念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9265" y="1118870"/>
            <a:ext cx="399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1.3 </a:t>
            </a:r>
            <a:r>
              <a:rPr lang="zh-CN" altLang="en-US" b="1"/>
              <a:t>音频或视频的数字化过程（顺序）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3181350" y="2259330"/>
            <a:ext cx="4466590" cy="17157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采样</a:t>
            </a:r>
            <a:r>
              <a:rPr lang="en-US" altLang="zh-CN"/>
              <a:t>——</a:t>
            </a:r>
            <a:r>
              <a:rPr lang="zh-CN" altLang="en-US"/>
              <a:t>量化</a:t>
            </a:r>
            <a:r>
              <a:rPr lang="en-US" altLang="zh-CN"/>
              <a:t>——</a:t>
            </a:r>
            <a:r>
              <a:rPr lang="zh-CN" altLang="en-US"/>
              <a:t>编码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360680"/>
            <a:ext cx="9799320" cy="67183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zh-CN" sz="311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章节练习</a:t>
            </a:r>
            <a:endParaRPr lang="zh-CN" altLang="zh-CN" sz="311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0" y="1118235"/>
            <a:ext cx="85712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1.音频和视频信号数字化过程的一般顺序是()</a:t>
            </a:r>
          </a:p>
          <a:p>
            <a:r>
              <a:t>A.量化、压缩、采样</a:t>
            </a:r>
          </a:p>
          <a:p>
            <a:r>
              <a:t>B</a:t>
            </a:r>
            <a:r>
              <a:rPr lang="en-US"/>
              <a:t>.</a:t>
            </a:r>
            <a:r>
              <a:t>采样、量化、</a:t>
            </a:r>
            <a:r>
              <a:rPr lang="zh-CN"/>
              <a:t>编码</a:t>
            </a:r>
          </a:p>
          <a:p>
            <a:r>
              <a:t>C</a:t>
            </a:r>
            <a:r>
              <a:rPr lang="en-US"/>
              <a:t>.</a:t>
            </a:r>
            <a:r>
              <a:t>采样、压缩、量化</a:t>
            </a:r>
          </a:p>
          <a:p>
            <a:r>
              <a:t>D.量化、压缩、采样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57215" y="11182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9650" y="2868930"/>
            <a:ext cx="100838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2、以下哪个特性()不是多媒体技术的主要特征。</a:t>
            </a:r>
          </a:p>
          <a:p>
            <a:r>
              <a:t>A</a:t>
            </a:r>
            <a:r>
              <a:rPr lang="en-US"/>
              <a:t>.</a:t>
            </a:r>
            <a:r>
              <a:t>多样性</a:t>
            </a:r>
          </a:p>
          <a:p>
            <a:r>
              <a:t>B.集成性</a:t>
            </a:r>
          </a:p>
          <a:p>
            <a:r>
              <a:t>C.交互性</a:t>
            </a:r>
          </a:p>
          <a:p>
            <a:r>
              <a:t>D</a:t>
            </a:r>
            <a:r>
              <a:rPr lang="en-US"/>
              <a:t>.</a:t>
            </a:r>
            <a:r>
              <a:t>普遍性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7560" y="286893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计算机网络分类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5335" y="122364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计算机网络分为：</a:t>
            </a:r>
            <a:r>
              <a:rPr lang="zh-CN" altLang="en-US">
                <a:solidFill>
                  <a:srgbClr val="FF0000"/>
                </a:solidFill>
              </a:rPr>
              <a:t>局域网、城域网和广域网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1535" y="183705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2.1 </a:t>
            </a:r>
            <a:r>
              <a:rPr lang="zh-CN" altLang="en-US" b="1"/>
              <a:t>局域网</a:t>
            </a:r>
            <a:endParaRPr lang="zh-CN" altLang="en-US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15" y="2430780"/>
            <a:ext cx="5115560" cy="4001135"/>
          </a:xfrm>
          <a:prstGeom prst="rect">
            <a:avLst/>
          </a:prstGeom>
        </p:spPr>
      </p:pic>
      <p:sp>
        <p:nvSpPr>
          <p:cNvPr id="12" name="流程图: 可选过程 11"/>
          <p:cNvSpPr/>
          <p:nvPr/>
        </p:nvSpPr>
        <p:spPr>
          <a:xfrm>
            <a:off x="6727825" y="2430780"/>
            <a:ext cx="4370070" cy="372872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/>
              <a:t>通常我们常见的“LAN”就是指局域网，所谓局域网，那就是在局部地区范围内的网络，它所覆盖的地区范围较小。如：</a:t>
            </a:r>
            <a:r>
              <a:rPr>
                <a:solidFill>
                  <a:srgbClr val="FF0000"/>
                </a:solidFill>
                <a:sym typeface="+mn-ea"/>
              </a:rPr>
              <a:t>Novell网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特点：连接范围窄、用户数少、配置容易、连接速率高。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94335" y="407035"/>
            <a:ext cx="9799320" cy="520700"/>
          </a:xfrm>
        </p:spPr>
        <p:txBody>
          <a:bodyPr>
            <a:normAutofit fontScale="90000"/>
          </a:bodyPr>
          <a:p>
            <a:pPr algn="l"/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计算机网络分类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5335" y="122364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计算机网络分为：</a:t>
            </a:r>
            <a:r>
              <a:rPr lang="zh-CN" altLang="en-US">
                <a:solidFill>
                  <a:srgbClr val="FF0000"/>
                </a:solidFill>
              </a:rPr>
              <a:t>局域网、城域网和广域网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1535" y="183705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2.2 </a:t>
            </a:r>
            <a:r>
              <a:rPr lang="zh-CN" altLang="en-US" b="1"/>
              <a:t>城域网</a:t>
            </a:r>
            <a:endParaRPr lang="zh-CN" altLang="en-US" b="1"/>
          </a:p>
        </p:txBody>
      </p:sp>
      <p:sp>
        <p:nvSpPr>
          <p:cNvPr id="12" name="流程图: 可选过程 11"/>
          <p:cNvSpPr/>
          <p:nvPr/>
        </p:nvSpPr>
        <p:spPr>
          <a:xfrm>
            <a:off x="6795135" y="2559050"/>
            <a:ext cx="4992370" cy="387286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 fontAlgn="auto">
              <a:lnSpc>
                <a:spcPct val="150000"/>
              </a:lnSpc>
            </a:pPr>
            <a:r>
              <a:rPr lang="zh-CN" altLang="en-US"/>
              <a:t>英文简称：MAN，这种网络一般来说是在一个城市，但不在同一地理小区范围内的计算机互联。在一个大型城市或都市地区，一个MAN网络通常连接着多个LAN网。如连接政府机构的LAN、医院的LAN、电信的LAN、公司企业的LAN等等。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特点：传输速率快，投入少简单，技术先进。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" y="2762250"/>
            <a:ext cx="5933440" cy="34664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1"/>
  <p:tag name="KSO_WM_TEMPLATE_THUMBS_INDEX" val="1、5、6、7、8、10、14、15、18、19、21、23"/>
</p:tagLst>
</file>

<file path=ppt/tags/tag17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41_23*a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感谢观看"/>
  <p:tag name="KSO_WM_UNIT_NOCLEAR" val="1"/>
  <p:tag name="KSO_WM_UNIT_TYPE" val="a"/>
  <p:tag name="KSO_WM_UNIT_INDEX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8641_23*i*1"/>
  <p:tag name="KSO_WM_TEMPLATE_CATEGORY" val="custom"/>
  <p:tag name="KSO_WM_TEMPLATE_INDEX" val="2021864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5.xml><?xml version="1.0" encoding="utf-8"?>
<p:tagLst xmlns:p="http://schemas.openxmlformats.org/presentationml/2006/main">
  <p:tag name="KSO_WM_SLIDE_ID" val="custom20218641_23"/>
  <p:tag name="KSO_WM_TEMPLATE_SUBCATEGORY" val="0"/>
  <p:tag name="KSO_WM_TEMPLATE_MASTER_TYPE" val="1"/>
  <p:tag name="KSO_WM_TEMPLATE_COLOR_TYPE" val="0"/>
  <p:tag name="KSO_WM_SLIDE_ITEM_CNT" val="0"/>
  <p:tag name="KSO_WM_SLIDE_INDEX" val="23"/>
  <p:tag name="KSO_WM_TAG_VERSION" val="1.0"/>
  <p:tag name="KSO_WM_BEAUTIFY_FLAG" val="#wm#"/>
  <p:tag name="KSO_WM_TEMPLATE_CATEGORY" val="custom"/>
  <p:tag name="KSO_WM_TEMPLATE_INDEX" val="20218641"/>
  <p:tag name="KSO_WM_SLIDE_TYPE" val="endPage"/>
  <p:tag name="KSO_WM_SLIDE_SUBTYPE" val="picTxt"/>
  <p:tag name="KSO_WM_SLIDE_LAYOUT" val="a"/>
  <p:tag name="KSO_WM_SLIDE_LAYOUT_CNT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6">
      <a:dk1>
        <a:sysClr val="windowText" lastClr="000000"/>
      </a:dk1>
      <a:lt1>
        <a:sysClr val="window" lastClr="FFFFFF"/>
      </a:lt1>
      <a:dk2>
        <a:srgbClr val="005F83"/>
      </a:dk2>
      <a:lt2>
        <a:srgbClr val="FFFFFF"/>
      </a:lt2>
      <a:accent1>
        <a:srgbClr val="FF6C09"/>
      </a:accent1>
      <a:accent2>
        <a:srgbClr val="FA6326"/>
      </a:accent2>
      <a:accent3>
        <a:srgbClr val="F55A43"/>
      </a:accent3>
      <a:accent4>
        <a:srgbClr val="C8505B"/>
      </a:accent4>
      <a:accent5>
        <a:srgbClr val="75436D"/>
      </a:accent5>
      <a:accent6>
        <a:srgbClr val="22367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2942</Words>
  <Application>WPS 演示</Application>
  <PresentationFormat>宽屏</PresentationFormat>
  <Paragraphs>299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教学方式</vt:lpstr>
      <vt:lpstr>计算机基础知识</vt:lpstr>
      <vt:lpstr>第五章 多媒体技术与计算机网络</vt:lpstr>
      <vt:lpstr>1.多媒体概念</vt:lpstr>
      <vt:lpstr>1.多媒体概念</vt:lpstr>
      <vt:lpstr>1.多媒体概念</vt:lpstr>
      <vt:lpstr>章节练习</vt:lpstr>
      <vt:lpstr>2.计算机网络分类</vt:lpstr>
      <vt:lpstr>2.计算机网络分类</vt:lpstr>
      <vt:lpstr>2.计算机网络分类</vt:lpstr>
      <vt:lpstr>章节练习</vt:lpstr>
      <vt:lpstr>3.因特网（Internet）的基本概念</vt:lpstr>
      <vt:lpstr>3.因特网（Internet）的基本概念</vt:lpstr>
      <vt:lpstr>3.因特网（Internet）的基本概念</vt:lpstr>
      <vt:lpstr>章节练习</vt:lpstr>
      <vt:lpstr>4.电子邮件（E-Mail）概述</vt:lpstr>
      <vt:lpstr>4.电子邮件（E-Mail）概述</vt:lpstr>
      <vt:lpstr>4.电子邮件（E-Mail）概述</vt:lpstr>
      <vt:lpstr>4.电子邮件（E-Mail）概述</vt:lpstr>
      <vt:lpstr>章节练习</vt:lpstr>
      <vt:lpstr>知识总结</vt:lpstr>
      <vt:lpstr>本章已结束，请完成第五章练习题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231</cp:revision>
  <dcterms:created xsi:type="dcterms:W3CDTF">2019-06-19T02:08:00Z</dcterms:created>
  <dcterms:modified xsi:type="dcterms:W3CDTF">2021-04-15T07:50:30Z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