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7" r:id="rId3"/>
    <p:sldId id="300" r:id="rId5"/>
    <p:sldId id="302" r:id="rId6"/>
    <p:sldId id="304" r:id="rId7"/>
    <p:sldId id="305" r:id="rId8"/>
    <p:sldId id="306" r:id="rId9"/>
    <p:sldId id="307" r:id="rId10"/>
    <p:sldId id="308" r:id="rId11"/>
    <p:sldId id="309" r:id="rId12"/>
    <p:sldId id="310" r:id="rId13"/>
    <p:sldId id="311" r:id="rId14"/>
    <p:sldId id="312" r:id="rId15"/>
    <p:sldId id="313" r:id="rId16"/>
    <p:sldId id="316" r:id="rId17"/>
    <p:sldId id="318" r:id="rId18"/>
    <p:sldId id="319" r:id="rId19"/>
    <p:sldId id="320" r:id="rId20"/>
    <p:sldId id="317" r:id="rId21"/>
    <p:sldId id="314" r:id="rId22"/>
    <p:sldId id="32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9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3" d="100"/>
          <a:sy n="123" d="100"/>
        </p:scale>
        <p:origin x="-114" y="-30"/>
      </p:cViewPr>
      <p:guideLst>
        <p:guide orient="horz" pos="2171"/>
        <p:guide pos="386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A0F89-E11E-4D94-B12E-0CF46B6E24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8CB7F-DFAC-4809-A27C-21CC0F9D76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15</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16</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9</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7</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10</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12</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8.e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9.e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10.emf"/><Relationship Id="rId1"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11.emf"/><Relationship Id="rId1"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0.vml"/><Relationship Id="rId3" Type="http://schemas.openxmlformats.org/officeDocument/2006/relationships/slideLayout" Target="../slideLayouts/slideLayout1.xml"/><Relationship Id="rId2" Type="http://schemas.openxmlformats.org/officeDocument/2006/relationships/image" Target="../media/image12.emf"/><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79949" y="-386295"/>
            <a:ext cx="3662987" cy="3425590"/>
            <a:chOff x="-706041" y="-544705"/>
            <a:chExt cx="5855693" cy="5476187"/>
          </a:xfrm>
        </p:grpSpPr>
        <p:sp>
          <p:nvSpPr>
            <p:cNvPr id="16" name="任意多边形: 形状 15"/>
            <p:cNvSpPr/>
            <p:nvPr/>
          </p:nvSpPr>
          <p:spPr>
            <a:xfrm rot="7269444">
              <a:off x="687977" y="-943780"/>
              <a:ext cx="3067657" cy="5855693"/>
            </a:xfrm>
            <a:custGeom>
              <a:avLst/>
              <a:gdLst>
                <a:gd name="connsiteX0" fmla="*/ 985509 w 3067657"/>
                <a:gd name="connsiteY0" fmla="*/ 5855693 h 5855693"/>
                <a:gd name="connsiteX1" fmla="*/ 0 w 3067657"/>
                <a:gd name="connsiteY1" fmla="*/ 4225690 h 5855693"/>
                <a:gd name="connsiteX2" fmla="*/ 1469307 w 3067657"/>
                <a:gd name="connsiteY2" fmla="*/ 0 h 5855693"/>
                <a:gd name="connsiteX3" fmla="*/ 3067657 w 3067657"/>
                <a:gd name="connsiteY3" fmla="*/ 4596814 h 5855693"/>
              </a:gdLst>
              <a:ahLst/>
              <a:cxnLst>
                <a:cxn ang="0">
                  <a:pos x="connsiteX0" y="connsiteY0"/>
                </a:cxn>
                <a:cxn ang="0">
                  <a:pos x="connsiteX1" y="connsiteY1"/>
                </a:cxn>
                <a:cxn ang="0">
                  <a:pos x="connsiteX2" y="connsiteY2"/>
                </a:cxn>
                <a:cxn ang="0">
                  <a:pos x="connsiteX3" y="connsiteY3"/>
                </a:cxn>
              </a:cxnLst>
              <a:rect l="l" t="t" r="r" b="b"/>
              <a:pathLst>
                <a:path w="3067657" h="5855693">
                  <a:moveTo>
                    <a:pt x="985509" y="5855693"/>
                  </a:moveTo>
                  <a:lnTo>
                    <a:pt x="0" y="4225690"/>
                  </a:lnTo>
                  <a:lnTo>
                    <a:pt x="1469307" y="0"/>
                  </a:lnTo>
                  <a:lnTo>
                    <a:pt x="3067657" y="4596814"/>
                  </a:lnTo>
                  <a:close/>
                </a:path>
              </a:pathLst>
            </a:custGeom>
            <a:solidFill>
              <a:srgbClr val="3E9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rot="5159997">
              <a:off x="1002913" y="1166994"/>
              <a:ext cx="2662774" cy="4866202"/>
            </a:xfrm>
            <a:custGeom>
              <a:avLst/>
              <a:gdLst>
                <a:gd name="connsiteX0" fmla="*/ 0 w 2662774"/>
                <a:gd name="connsiteY0" fmla="*/ 4680000 h 4866202"/>
                <a:gd name="connsiteX1" fmla="*/ 1329214 w 2662774"/>
                <a:gd name="connsiteY1" fmla="*/ 0 h 4866202"/>
                <a:gd name="connsiteX2" fmla="*/ 2662774 w 2662774"/>
                <a:gd name="connsiteY2" fmla="*/ 4866202 h 4866202"/>
              </a:gdLst>
              <a:ahLst/>
              <a:cxnLst>
                <a:cxn ang="0">
                  <a:pos x="connsiteX0" y="connsiteY0"/>
                </a:cxn>
                <a:cxn ang="0">
                  <a:pos x="connsiteX1" y="connsiteY1"/>
                </a:cxn>
                <a:cxn ang="0">
                  <a:pos x="connsiteX2" y="connsiteY2"/>
                </a:cxn>
              </a:cxnLst>
              <a:rect l="l" t="t" r="r" b="b"/>
              <a:pathLst>
                <a:path w="2662774" h="4866202">
                  <a:moveTo>
                    <a:pt x="0" y="4680000"/>
                  </a:moveTo>
                  <a:lnTo>
                    <a:pt x="1329214" y="0"/>
                  </a:lnTo>
                  <a:lnTo>
                    <a:pt x="2662774" y="4866202"/>
                  </a:lnTo>
                  <a:close/>
                </a:path>
              </a:pathLst>
            </a:custGeom>
            <a:solidFill>
              <a:srgbClr val="5EB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rot="9633227">
              <a:off x="2519200" y="-544705"/>
              <a:ext cx="2553113" cy="4197090"/>
            </a:xfrm>
            <a:custGeom>
              <a:avLst/>
              <a:gdLst>
                <a:gd name="connsiteX0" fmla="*/ 2553113 w 2553113"/>
                <a:gd name="connsiteY0" fmla="*/ 4197090 h 4197090"/>
                <a:gd name="connsiteX1" fmla="*/ 0 w 2553113"/>
                <a:gd name="connsiteY1" fmla="*/ 3295682 h 4197090"/>
                <a:gd name="connsiteX2" fmla="*/ 1008078 w 2553113"/>
                <a:gd name="connsiteY2" fmla="*/ 0 h 4197090"/>
              </a:gdLst>
              <a:ahLst/>
              <a:cxnLst>
                <a:cxn ang="0">
                  <a:pos x="connsiteX0" y="connsiteY0"/>
                </a:cxn>
                <a:cxn ang="0">
                  <a:pos x="connsiteX1" y="connsiteY1"/>
                </a:cxn>
                <a:cxn ang="0">
                  <a:pos x="connsiteX2" y="connsiteY2"/>
                </a:cxn>
              </a:cxnLst>
              <a:rect l="l" t="t" r="r" b="b"/>
              <a:pathLst>
                <a:path w="2553113" h="4197090">
                  <a:moveTo>
                    <a:pt x="2553113" y="4197090"/>
                  </a:moveTo>
                  <a:lnTo>
                    <a:pt x="0" y="3295682"/>
                  </a:lnTo>
                  <a:lnTo>
                    <a:pt x="1008078" y="0"/>
                  </a:lnTo>
                  <a:close/>
                </a:path>
              </a:pathLst>
            </a:custGeom>
            <a:solidFill>
              <a:srgbClr val="4FB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7954441" y="3690447"/>
            <a:ext cx="4218887" cy="3609513"/>
            <a:chOff x="6939507" y="2911182"/>
            <a:chExt cx="5233822" cy="4477851"/>
          </a:xfrm>
        </p:grpSpPr>
        <p:sp>
          <p:nvSpPr>
            <p:cNvPr id="24" name="任意多边形: 形状 23"/>
            <p:cNvSpPr/>
            <p:nvPr/>
          </p:nvSpPr>
          <p:spPr>
            <a:xfrm rot="182347">
              <a:off x="8928925" y="3452340"/>
              <a:ext cx="1902404" cy="3458523"/>
            </a:xfrm>
            <a:custGeom>
              <a:avLst/>
              <a:gdLst>
                <a:gd name="connsiteX0" fmla="*/ 982291 w 1902404"/>
                <a:gd name="connsiteY0" fmla="*/ 0 h 3458523"/>
                <a:gd name="connsiteX1" fmla="*/ 1902404 w 1902404"/>
                <a:gd name="connsiteY1" fmla="*/ 3357520 h 3458523"/>
                <a:gd name="connsiteX2" fmla="*/ 0 w 1902404"/>
                <a:gd name="connsiteY2" fmla="*/ 3458523 h 3458523"/>
              </a:gdLst>
              <a:ahLst/>
              <a:cxnLst>
                <a:cxn ang="0">
                  <a:pos x="connsiteX0" y="connsiteY0"/>
                </a:cxn>
                <a:cxn ang="0">
                  <a:pos x="connsiteX1" y="connsiteY1"/>
                </a:cxn>
                <a:cxn ang="0">
                  <a:pos x="connsiteX2" y="connsiteY2"/>
                </a:cxn>
              </a:cxnLst>
              <a:rect l="l" t="t" r="r" b="b"/>
              <a:pathLst>
                <a:path w="1902404" h="3458523">
                  <a:moveTo>
                    <a:pt x="982291" y="0"/>
                  </a:moveTo>
                  <a:lnTo>
                    <a:pt x="1902404" y="3357520"/>
                  </a:lnTo>
                  <a:lnTo>
                    <a:pt x="0" y="3458523"/>
                  </a:lnTo>
                  <a:close/>
                </a:path>
              </a:pathLst>
            </a:custGeom>
            <a:solidFill>
              <a:srgbClr val="36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19496394">
              <a:off x="9850558" y="3191679"/>
              <a:ext cx="2322771" cy="4055637"/>
            </a:xfrm>
            <a:custGeom>
              <a:avLst/>
              <a:gdLst>
                <a:gd name="connsiteX0" fmla="*/ 1337604 w 2322771"/>
                <a:gd name="connsiteY0" fmla="*/ 0 h 4055637"/>
                <a:gd name="connsiteX1" fmla="*/ 2322771 w 2322771"/>
                <a:gd name="connsiteY1" fmla="*/ 2453709 h 4055637"/>
                <a:gd name="connsiteX2" fmla="*/ 1198584 w 2322771"/>
                <a:gd name="connsiteY2" fmla="*/ 4055637 h 4055637"/>
                <a:gd name="connsiteX3" fmla="*/ 0 w 2322771"/>
                <a:gd name="connsiteY3" fmla="*/ 3214505 h 4055637"/>
              </a:gdLst>
              <a:ahLst/>
              <a:cxnLst>
                <a:cxn ang="0">
                  <a:pos x="connsiteX0" y="connsiteY0"/>
                </a:cxn>
                <a:cxn ang="0">
                  <a:pos x="connsiteX1" y="connsiteY1"/>
                </a:cxn>
                <a:cxn ang="0">
                  <a:pos x="connsiteX2" y="connsiteY2"/>
                </a:cxn>
                <a:cxn ang="0">
                  <a:pos x="connsiteX3" y="connsiteY3"/>
                </a:cxn>
              </a:cxnLst>
              <a:rect l="l" t="t" r="r" b="b"/>
              <a:pathLst>
                <a:path w="2322771" h="4055637">
                  <a:moveTo>
                    <a:pt x="1337604" y="0"/>
                  </a:moveTo>
                  <a:lnTo>
                    <a:pt x="2322771" y="2453709"/>
                  </a:lnTo>
                  <a:lnTo>
                    <a:pt x="1198584" y="4055637"/>
                  </a:lnTo>
                  <a:lnTo>
                    <a:pt x="0" y="3214505"/>
                  </a:lnTo>
                  <a:close/>
                </a:path>
              </a:pathLst>
            </a:custGeom>
            <a:solidFill>
              <a:srgbClr val="212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rot="1163990" flipH="1">
              <a:off x="6939507" y="2911182"/>
              <a:ext cx="2432059" cy="4477851"/>
            </a:xfrm>
            <a:custGeom>
              <a:avLst/>
              <a:gdLst>
                <a:gd name="connsiteX0" fmla="*/ 0 w 2432059"/>
                <a:gd name="connsiteY0" fmla="*/ 0 h 4477851"/>
                <a:gd name="connsiteX1" fmla="*/ 0 w 2432059"/>
                <a:gd name="connsiteY1" fmla="*/ 3621396 h 4477851"/>
                <a:gd name="connsiteX2" fmla="*/ 2432059 w 2432059"/>
                <a:gd name="connsiteY2" fmla="*/ 4477851 h 4477851"/>
              </a:gdLst>
              <a:ahLst/>
              <a:cxnLst>
                <a:cxn ang="0">
                  <a:pos x="connsiteX0" y="connsiteY0"/>
                </a:cxn>
                <a:cxn ang="0">
                  <a:pos x="connsiteX1" y="connsiteY1"/>
                </a:cxn>
                <a:cxn ang="0">
                  <a:pos x="connsiteX2" y="connsiteY2"/>
                </a:cxn>
              </a:cxnLst>
              <a:rect l="l" t="t" r="r" b="b"/>
              <a:pathLst>
                <a:path w="2432059" h="4477851">
                  <a:moveTo>
                    <a:pt x="0" y="0"/>
                  </a:moveTo>
                  <a:lnTo>
                    <a:pt x="0" y="3621396"/>
                  </a:lnTo>
                  <a:lnTo>
                    <a:pt x="2432059" y="4477851"/>
                  </a:lnTo>
                  <a:close/>
                </a:path>
              </a:pathLst>
            </a:cu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p:cNvSpPr txBox="1"/>
          <p:nvPr/>
        </p:nvSpPr>
        <p:spPr>
          <a:xfrm>
            <a:off x="3901051" y="4390538"/>
            <a:ext cx="2080726" cy="368300"/>
          </a:xfrm>
          <a:prstGeom prst="rect">
            <a:avLst/>
          </a:prstGeom>
          <a:noFill/>
        </p:spPr>
        <p:txBody>
          <a:bodyPr wrap="square" rtlCol="0">
            <a:spAutoFit/>
          </a:bodyPr>
          <a:lstStyle/>
          <a:p>
            <a:pPr algn="ctr"/>
            <a:r>
              <a:rPr lang="zh-CN" altLang="en-US">
                <a:solidFill>
                  <a:schemeClr val="tx1">
                    <a:lumMod val="90000"/>
                    <a:lumOff val="10000"/>
                  </a:schemeClr>
                </a:solidFill>
              </a:rPr>
              <a:t>答辩人：王文杰</a:t>
            </a:r>
            <a:endParaRPr lang="en-US" altLang="zh-CN" dirty="0">
              <a:solidFill>
                <a:schemeClr val="tx1">
                  <a:lumMod val="90000"/>
                  <a:lumOff val="10000"/>
                </a:schemeClr>
              </a:solidFill>
            </a:endParaRPr>
          </a:p>
        </p:txBody>
      </p:sp>
      <p:sp>
        <p:nvSpPr>
          <p:cNvPr id="34" name="文本框 33"/>
          <p:cNvSpPr txBox="1"/>
          <p:nvPr/>
        </p:nvSpPr>
        <p:spPr>
          <a:xfrm>
            <a:off x="5813983" y="4390538"/>
            <a:ext cx="2080726" cy="368300"/>
          </a:xfrm>
          <a:prstGeom prst="rect">
            <a:avLst/>
          </a:prstGeom>
          <a:noFill/>
        </p:spPr>
        <p:txBody>
          <a:bodyPr wrap="square" rtlCol="0">
            <a:spAutoFit/>
          </a:bodyPr>
          <a:lstStyle/>
          <a:p>
            <a:pPr algn="ctr"/>
            <a:r>
              <a:rPr lang="zh-CN" altLang="en-US">
                <a:solidFill>
                  <a:schemeClr val="tx1">
                    <a:lumMod val="90000"/>
                    <a:lumOff val="10000"/>
                  </a:schemeClr>
                </a:solidFill>
              </a:rPr>
              <a:t>指导师：连飞</a:t>
            </a:r>
            <a:endParaRPr lang="en-US" altLang="zh-CN" dirty="0">
              <a:solidFill>
                <a:schemeClr val="tx1">
                  <a:lumMod val="90000"/>
                  <a:lumOff val="10000"/>
                </a:schemeClr>
              </a:solidFill>
            </a:endParaRPr>
          </a:p>
        </p:txBody>
      </p:sp>
      <p:cxnSp>
        <p:nvCxnSpPr>
          <p:cNvPr id="35" name="直接连接符 34"/>
          <p:cNvCxnSpPr/>
          <p:nvPr/>
        </p:nvCxnSpPr>
        <p:spPr>
          <a:xfrm>
            <a:off x="2404498" y="3544681"/>
            <a:ext cx="7303983" cy="0"/>
          </a:xfrm>
          <a:prstGeom prst="line">
            <a:avLst/>
          </a:prstGeom>
          <a:ln>
            <a:solidFill>
              <a:srgbClr val="3C3C3C"/>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03876" y="2098131"/>
            <a:ext cx="7584249" cy="1446550"/>
          </a:xfrm>
          <a:prstGeom prst="rect">
            <a:avLst/>
          </a:prstGeom>
          <a:noFill/>
        </p:spPr>
        <p:txBody>
          <a:bodyPr wrap="square" rtlCol="0">
            <a:spAutoFit/>
          </a:bodyPr>
          <a:lstStyle/>
          <a:p>
            <a:pPr algn="dist"/>
            <a:r>
              <a:rPr lang="zh-CN" altLang="en-US" sz="8800" b="1">
                <a:latin typeface="微软雅黑" panose="020B0503020204020204" pitchFamily="34" charset="-122"/>
                <a:ea typeface="微软雅黑" panose="020B0503020204020204" pitchFamily="34" charset="-122"/>
              </a:rPr>
              <a:t>毕业论文答辩</a:t>
            </a:r>
            <a:endParaRPr lang="zh-CN" altLang="en-US" sz="8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414395" y="3908425"/>
            <a:ext cx="5061585" cy="368300"/>
          </a:xfrm>
          <a:prstGeom prst="rect">
            <a:avLst/>
          </a:prstGeom>
          <a:noFill/>
        </p:spPr>
        <p:txBody>
          <a:bodyPr wrap="square" rtlCol="0">
            <a:spAutoFit/>
          </a:bodyPr>
          <a:p>
            <a:pPr algn="ctr"/>
            <a:r>
              <a:rPr lang="zh-CN" altLang="en-US"/>
              <a:t>沙头社区生鲜超市管理系统的设计与实现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29"/>
          <p:cNvSpPr/>
          <p:nvPr/>
        </p:nvSpPr>
        <p:spPr>
          <a:xfrm>
            <a:off x="579391" y="927152"/>
            <a:ext cx="663186" cy="6631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a:p>
        </p:txBody>
      </p:sp>
      <p:sp>
        <p:nvSpPr>
          <p:cNvPr id="12" name="Freeform 33"/>
          <p:cNvSpPr>
            <a:spLocks noEditPoints="1"/>
          </p:cNvSpPr>
          <p:nvPr/>
        </p:nvSpPr>
        <p:spPr bwMode="auto">
          <a:xfrm>
            <a:off x="722888" y="1070834"/>
            <a:ext cx="376119" cy="3761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8 h 176"/>
              <a:gd name="T12" fmla="*/ 142 w 176"/>
              <a:gd name="T13" fmla="*/ 29 h 176"/>
              <a:gd name="T14" fmla="*/ 122 w 176"/>
              <a:gd name="T15" fmla="*/ 49 h 176"/>
              <a:gd name="T16" fmla="*/ 88 w 176"/>
              <a:gd name="T17" fmla="*/ 36 h 176"/>
              <a:gd name="T18" fmla="*/ 54 w 176"/>
              <a:gd name="T19" fmla="*/ 49 h 176"/>
              <a:gd name="T20" fmla="*/ 34 w 176"/>
              <a:gd name="T21" fmla="*/ 29 h 176"/>
              <a:gd name="T22" fmla="*/ 88 w 176"/>
              <a:gd name="T23" fmla="*/ 8 h 176"/>
              <a:gd name="T24" fmla="*/ 132 w 176"/>
              <a:gd name="T25" fmla="*/ 88 h 176"/>
              <a:gd name="T26" fmla="*/ 88 w 176"/>
              <a:gd name="T27" fmla="*/ 132 h 176"/>
              <a:gd name="T28" fmla="*/ 44 w 176"/>
              <a:gd name="T29" fmla="*/ 88 h 176"/>
              <a:gd name="T30" fmla="*/ 88 w 176"/>
              <a:gd name="T31" fmla="*/ 44 h 176"/>
              <a:gd name="T32" fmla="*/ 132 w 176"/>
              <a:gd name="T33" fmla="*/ 88 h 176"/>
              <a:gd name="T34" fmla="*/ 8 w 176"/>
              <a:gd name="T35" fmla="*/ 88 h 176"/>
              <a:gd name="T36" fmla="*/ 29 w 176"/>
              <a:gd name="T37" fmla="*/ 34 h 176"/>
              <a:gd name="T38" fmla="*/ 49 w 176"/>
              <a:gd name="T39" fmla="*/ 54 h 176"/>
              <a:gd name="T40" fmla="*/ 36 w 176"/>
              <a:gd name="T41" fmla="*/ 88 h 176"/>
              <a:gd name="T42" fmla="*/ 49 w 176"/>
              <a:gd name="T43" fmla="*/ 122 h 176"/>
              <a:gd name="T44" fmla="*/ 29 w 176"/>
              <a:gd name="T45" fmla="*/ 142 h 176"/>
              <a:gd name="T46" fmla="*/ 8 w 176"/>
              <a:gd name="T47" fmla="*/ 88 h 176"/>
              <a:gd name="T48" fmla="*/ 88 w 176"/>
              <a:gd name="T49" fmla="*/ 168 h 176"/>
              <a:gd name="T50" fmla="*/ 34 w 176"/>
              <a:gd name="T51" fmla="*/ 147 h 176"/>
              <a:gd name="T52" fmla="*/ 54 w 176"/>
              <a:gd name="T53" fmla="*/ 127 h 176"/>
              <a:gd name="T54" fmla="*/ 88 w 176"/>
              <a:gd name="T55" fmla="*/ 140 h 176"/>
              <a:gd name="T56" fmla="*/ 122 w 176"/>
              <a:gd name="T57" fmla="*/ 127 h 176"/>
              <a:gd name="T58" fmla="*/ 142 w 176"/>
              <a:gd name="T59" fmla="*/ 147 h 176"/>
              <a:gd name="T60" fmla="*/ 88 w 176"/>
              <a:gd name="T61" fmla="*/ 168 h 176"/>
              <a:gd name="T62" fmla="*/ 147 w 176"/>
              <a:gd name="T63" fmla="*/ 142 h 176"/>
              <a:gd name="T64" fmla="*/ 127 w 176"/>
              <a:gd name="T65" fmla="*/ 122 h 176"/>
              <a:gd name="T66" fmla="*/ 140 w 176"/>
              <a:gd name="T67" fmla="*/ 88 h 176"/>
              <a:gd name="T68" fmla="*/ 127 w 176"/>
              <a:gd name="T69" fmla="*/ 54 h 176"/>
              <a:gd name="T70" fmla="*/ 147 w 176"/>
              <a:gd name="T71" fmla="*/ 34 h 176"/>
              <a:gd name="T72" fmla="*/ 168 w 176"/>
              <a:gd name="T73" fmla="*/ 88 h 176"/>
              <a:gd name="T74" fmla="*/ 147 w 176"/>
              <a:gd name="T75" fmla="*/ 1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8"/>
                </a:moveTo>
                <a:cubicBezTo>
                  <a:pt x="109" y="8"/>
                  <a:pt x="127" y="16"/>
                  <a:pt x="142" y="29"/>
                </a:cubicBezTo>
                <a:cubicBezTo>
                  <a:pt x="122" y="49"/>
                  <a:pt x="122" y="49"/>
                  <a:pt x="122" y="49"/>
                </a:cubicBezTo>
                <a:cubicBezTo>
                  <a:pt x="113" y="41"/>
                  <a:pt x="101" y="36"/>
                  <a:pt x="88" y="36"/>
                </a:cubicBezTo>
                <a:cubicBezTo>
                  <a:pt x="75" y="36"/>
                  <a:pt x="63" y="41"/>
                  <a:pt x="54" y="49"/>
                </a:cubicBezTo>
                <a:cubicBezTo>
                  <a:pt x="34" y="29"/>
                  <a:pt x="34" y="29"/>
                  <a:pt x="34" y="29"/>
                </a:cubicBezTo>
                <a:cubicBezTo>
                  <a:pt x="49" y="16"/>
                  <a:pt x="67" y="8"/>
                  <a:pt x="88" y="8"/>
                </a:cubicBezTo>
                <a:moveTo>
                  <a:pt x="132" y="88"/>
                </a:moveTo>
                <a:cubicBezTo>
                  <a:pt x="132" y="112"/>
                  <a:pt x="112" y="132"/>
                  <a:pt x="88" y="132"/>
                </a:cubicBezTo>
                <a:cubicBezTo>
                  <a:pt x="64" y="132"/>
                  <a:pt x="44" y="112"/>
                  <a:pt x="44" y="88"/>
                </a:cubicBezTo>
                <a:cubicBezTo>
                  <a:pt x="44" y="64"/>
                  <a:pt x="64" y="44"/>
                  <a:pt x="88" y="44"/>
                </a:cubicBezTo>
                <a:cubicBezTo>
                  <a:pt x="112" y="44"/>
                  <a:pt x="132" y="64"/>
                  <a:pt x="132" y="88"/>
                </a:cubicBezTo>
                <a:moveTo>
                  <a:pt x="8" y="88"/>
                </a:moveTo>
                <a:cubicBezTo>
                  <a:pt x="8" y="67"/>
                  <a:pt x="16" y="49"/>
                  <a:pt x="29" y="34"/>
                </a:cubicBezTo>
                <a:cubicBezTo>
                  <a:pt x="49" y="54"/>
                  <a:pt x="49" y="54"/>
                  <a:pt x="49" y="54"/>
                </a:cubicBezTo>
                <a:cubicBezTo>
                  <a:pt x="41" y="63"/>
                  <a:pt x="36" y="75"/>
                  <a:pt x="36" y="88"/>
                </a:cubicBezTo>
                <a:cubicBezTo>
                  <a:pt x="36" y="101"/>
                  <a:pt x="41" y="113"/>
                  <a:pt x="49" y="122"/>
                </a:cubicBezTo>
                <a:cubicBezTo>
                  <a:pt x="29" y="142"/>
                  <a:pt x="29" y="142"/>
                  <a:pt x="29" y="142"/>
                </a:cubicBezTo>
                <a:cubicBezTo>
                  <a:pt x="16" y="127"/>
                  <a:pt x="8" y="109"/>
                  <a:pt x="8" y="88"/>
                </a:cubicBezTo>
                <a:moveTo>
                  <a:pt x="88" y="168"/>
                </a:moveTo>
                <a:cubicBezTo>
                  <a:pt x="67" y="168"/>
                  <a:pt x="49" y="160"/>
                  <a:pt x="34" y="147"/>
                </a:cubicBezTo>
                <a:cubicBezTo>
                  <a:pt x="54" y="127"/>
                  <a:pt x="54" y="127"/>
                  <a:pt x="54" y="127"/>
                </a:cubicBezTo>
                <a:cubicBezTo>
                  <a:pt x="63" y="135"/>
                  <a:pt x="75" y="140"/>
                  <a:pt x="88" y="140"/>
                </a:cubicBezTo>
                <a:cubicBezTo>
                  <a:pt x="101" y="140"/>
                  <a:pt x="113" y="135"/>
                  <a:pt x="122" y="127"/>
                </a:cubicBezTo>
                <a:cubicBezTo>
                  <a:pt x="142" y="147"/>
                  <a:pt x="142" y="147"/>
                  <a:pt x="142" y="147"/>
                </a:cubicBezTo>
                <a:cubicBezTo>
                  <a:pt x="127" y="160"/>
                  <a:pt x="109" y="168"/>
                  <a:pt x="88" y="168"/>
                </a:cubicBezTo>
                <a:moveTo>
                  <a:pt x="147" y="142"/>
                </a:moveTo>
                <a:cubicBezTo>
                  <a:pt x="127" y="122"/>
                  <a:pt x="127" y="122"/>
                  <a:pt x="127" y="122"/>
                </a:cubicBezTo>
                <a:cubicBezTo>
                  <a:pt x="135" y="113"/>
                  <a:pt x="140" y="101"/>
                  <a:pt x="140" y="88"/>
                </a:cubicBezTo>
                <a:cubicBezTo>
                  <a:pt x="140" y="75"/>
                  <a:pt x="135" y="63"/>
                  <a:pt x="127" y="54"/>
                </a:cubicBezTo>
                <a:cubicBezTo>
                  <a:pt x="147" y="34"/>
                  <a:pt x="147" y="34"/>
                  <a:pt x="147" y="34"/>
                </a:cubicBezTo>
                <a:cubicBezTo>
                  <a:pt x="160" y="49"/>
                  <a:pt x="168" y="67"/>
                  <a:pt x="168" y="88"/>
                </a:cubicBezTo>
                <a:cubicBezTo>
                  <a:pt x="168" y="109"/>
                  <a:pt x="160" y="127"/>
                  <a:pt x="147" y="142"/>
                </a:cubicBezTo>
              </a:path>
            </a:pathLst>
          </a:custGeom>
          <a:solidFill>
            <a:schemeClr val="bg1"/>
          </a:solidFill>
          <a:ln>
            <a:noFill/>
          </a:ln>
        </p:spPr>
        <p:txBody>
          <a:bodyPr vert="horz" wrap="square" lIns="51435" tIns="25718" rIns="51435" bIns="25718" numCol="1" anchor="t" anchorCtr="0" compatLnSpc="1"/>
          <a:lstStyle/>
          <a:p>
            <a:pPr>
              <a:lnSpc>
                <a:spcPct val="120000"/>
              </a:lnSpc>
            </a:pPr>
            <a:endParaRPr lang="en-US" sz="760"/>
          </a:p>
        </p:txBody>
      </p:sp>
      <p:sp>
        <p:nvSpPr>
          <p:cNvPr id="31" name="TextBox 13"/>
          <p:cNvSpPr txBox="1"/>
          <p:nvPr/>
        </p:nvSpPr>
        <p:spPr>
          <a:xfrm>
            <a:off x="1241902" y="1070662"/>
            <a:ext cx="1445195" cy="332105"/>
          </a:xfrm>
          <a:prstGeom prst="rect">
            <a:avLst/>
          </a:prstGeom>
          <a:noFill/>
        </p:spPr>
        <p:txBody>
          <a:bodyPr wrap="square" lIns="0" tIns="0" rIns="0" bIns="0" rtlCol="0" anchor="t" anchorCtr="0">
            <a:spAutoFit/>
            <a:scene3d>
              <a:camera prst="orthographicFront"/>
              <a:lightRig rig="threePt" dir="t"/>
            </a:scene3d>
          </a:bodyPr>
          <a:lstStyle/>
          <a:p>
            <a:pPr algn="ctr" defTabSz="1216660">
              <a:lnSpc>
                <a:spcPct val="120000"/>
              </a:lnSpc>
              <a:spcBef>
                <a:spcPct val="0"/>
              </a:spcBef>
              <a:defRPr/>
            </a:pPr>
            <a:r>
              <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库存管理</a:t>
            </a:r>
            <a:endPar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3"/>
          <p:cNvSpPr txBox="1"/>
          <p:nvPr/>
        </p:nvSpPr>
        <p:spPr>
          <a:xfrm>
            <a:off x="1420495" y="1590040"/>
            <a:ext cx="9090660" cy="1292225"/>
          </a:xfrm>
          <a:prstGeom prst="rect">
            <a:avLst/>
          </a:prstGeom>
          <a:noFill/>
        </p:spPr>
        <p:txBody>
          <a:bodyPr wrap="square" lIns="0" tIns="0" rIns="0" bIns="0" rtlCol="0" anchor="t" anchorCtr="0">
            <a:spAutoFit/>
          </a:bodyPr>
          <a:lstStyle/>
          <a:p>
            <a:pPr indent="355600" defTabSz="1216660" fontAlgn="auto">
              <a:lnSpc>
                <a:spcPct val="150000"/>
              </a:lnSpc>
              <a:spcBef>
                <a:spcPct val="0"/>
              </a:spcBef>
              <a:defRPr/>
              <a:extLst>
                <a:ext uri="{35155182-B16C-46BC-9424-99874614C6A1}">
                  <wpsdc:indentchars xmlns:wpsdc="http://www.wps.cn/officeDocument/2017/drawingmlCustomData" val="200" checksum="3837665281"/>
                </a:ext>
              </a:extLst>
            </a:pP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库存管理模块分为库存列表、预警视图、库存分类和库存日志，其中核心菜单为库存列表，仓库专员可对超市购进的商品进行分类入库、登记出入库时间、数量以及商品的有效日期数据信息，所有的操作行为系统都会记录在库存日志中，使仓库管理员能够快速查看员工对商品的操作记录；预警视图通过仓库专员操作的信息自动分析商品的库存数量以及有限期限是否达到预警，可视化查看生鲜超市所有的物品使用情况。</a:t>
            </a:r>
            <a:endPar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不完整圆 38"/>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文本框 39"/>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sym typeface="+mn-ea"/>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3" name="TextBox 13"/>
          <p:cNvSpPr txBox="1"/>
          <p:nvPr/>
        </p:nvSpPr>
        <p:spPr>
          <a:xfrm>
            <a:off x="1420495" y="3145790"/>
            <a:ext cx="2057400" cy="332105"/>
          </a:xfrm>
          <a:prstGeom prst="rect">
            <a:avLst/>
          </a:prstGeom>
          <a:noFill/>
        </p:spPr>
        <p:txBody>
          <a:bodyPr wrap="square" lIns="0" tIns="0" rIns="0" bIns="0" rtlCol="0" anchor="t" anchorCtr="0">
            <a:spAutoFit/>
          </a:bodyPr>
          <a:p>
            <a:pPr algn="ctr" defTabSz="1216660">
              <a:lnSpc>
                <a:spcPct val="120000"/>
              </a:lnSpc>
              <a:spcBef>
                <a:spcPct val="0"/>
              </a:spcBef>
              <a:defRPr/>
            </a:pPr>
            <a:r>
              <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预警视图的执行流程</a:t>
            </a:r>
            <a:endPar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44" name="对象 43"/>
          <p:cNvGraphicFramePr/>
          <p:nvPr/>
        </p:nvGraphicFramePr>
        <p:xfrm>
          <a:off x="3823970" y="2988310"/>
          <a:ext cx="3834130" cy="3631565"/>
        </p:xfrm>
        <a:graphic>
          <a:graphicData uri="http://schemas.openxmlformats.org/presentationml/2006/ole">
            <mc:AlternateContent xmlns:mc="http://schemas.openxmlformats.org/markup-compatibility/2006">
              <mc:Choice xmlns:v="urn:schemas-microsoft-com:vml" Requires="v">
                <p:oleObj spid="_x0000_s45" name="" r:id="rId1" imgW="7874000" imgH="6654800" progId="Visio.Drawing.11">
                  <p:embed/>
                </p:oleObj>
              </mc:Choice>
              <mc:Fallback>
                <p:oleObj name="" r:id="rId1" imgW="7874000" imgH="6654800" progId="Visio.Drawing.11">
                  <p:embed/>
                  <p:pic>
                    <p:nvPicPr>
                      <p:cNvPr id="0" name="图片 44"/>
                      <p:cNvPicPr/>
                      <p:nvPr/>
                    </p:nvPicPr>
                    <p:blipFill>
                      <a:blip r:embed="rId2"/>
                      <a:stretch>
                        <a:fillRect/>
                      </a:stretch>
                    </p:blipFill>
                    <p:spPr>
                      <a:xfrm>
                        <a:off x="3823970" y="2988310"/>
                        <a:ext cx="3834130" cy="36315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p:nvPr/>
        </p:nvSpPr>
        <p:spPr>
          <a:xfrm>
            <a:off x="1241902" y="1070662"/>
            <a:ext cx="1445195" cy="332105"/>
          </a:xfrm>
          <a:prstGeom prst="rect">
            <a:avLst/>
          </a:prstGeom>
          <a:noFill/>
        </p:spPr>
        <p:txBody>
          <a:bodyPr wrap="square" lIns="0" tIns="0" rIns="0" bIns="0" rtlCol="0" anchor="t" anchorCtr="0">
            <a:spAutoFit/>
            <a:scene3d>
              <a:camera prst="orthographicFront"/>
              <a:lightRig rig="threePt" dir="t"/>
            </a:scene3d>
          </a:bodyPr>
          <a:lstStyle/>
          <a:p>
            <a:pPr algn="ctr" defTabSz="1216660">
              <a:lnSpc>
                <a:spcPct val="120000"/>
              </a:lnSpc>
              <a:spcBef>
                <a:spcPct val="0"/>
              </a:spcBef>
              <a:defRPr/>
            </a:pPr>
            <a:r>
              <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商品管理</a:t>
            </a:r>
            <a:endPar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1420495" y="1590040"/>
            <a:ext cx="4987290" cy="2954655"/>
          </a:xfrm>
          <a:prstGeom prst="rect">
            <a:avLst/>
          </a:prstGeom>
          <a:noFill/>
        </p:spPr>
        <p:txBody>
          <a:bodyPr wrap="square" lIns="0" tIns="0" rIns="0" bIns="0" rtlCol="0" anchor="t" anchorCtr="0">
            <a:spAutoFit/>
          </a:bodyPr>
          <a:lstStyle/>
          <a:p>
            <a:pPr indent="406400" defTabSz="1216660" fontAlgn="auto">
              <a:lnSpc>
                <a:spcPct val="150000"/>
              </a:lnSpc>
              <a:spcBef>
                <a:spcPct val="0"/>
              </a:spcBef>
              <a:defRPr/>
              <a:extLst>
                <a:ext uri="{35155182-B16C-46BC-9424-99874614C6A1}">
                  <wpsdc:indentchars xmlns:wpsdc="http://www.wps.cn/officeDocument/2017/drawingmlCustomData" val="200" checksum="1740828767"/>
                </a:ext>
              </a:extLst>
            </a:pPr>
            <a:r>
              <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rPr>
              <a:t>商品管理模块分为商品列表、商品标签和商品日志，摆货员通过库存中已有的商品数量进行上架操作，商品已在货架时系统将提示不可重复上架，商品的上架与收银系统关联，当遇到突发情况时，摆货员通过下架指定商品可让收银系统中的商品也关联下架，收银员将无法录进改商品的信息；商品的情况可使用商品标签分类表名，是超市经营者可查看到每个商品的销量情况，所有的商品操作行为都会记录在商品日志中。</a:t>
            </a:r>
            <a:endPar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不完整圆 38"/>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sym typeface="+mn-ea"/>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3" name="TextBox 13"/>
          <p:cNvSpPr txBox="1"/>
          <p:nvPr/>
        </p:nvSpPr>
        <p:spPr>
          <a:xfrm>
            <a:off x="6503670" y="1070610"/>
            <a:ext cx="2057400" cy="332105"/>
          </a:xfrm>
          <a:prstGeom prst="rect">
            <a:avLst/>
          </a:prstGeom>
          <a:noFill/>
        </p:spPr>
        <p:txBody>
          <a:bodyPr wrap="square" lIns="0" tIns="0" rIns="0" bIns="0" rtlCol="0" anchor="t" anchorCtr="0">
            <a:spAutoFit/>
          </a:bodyPr>
          <a:p>
            <a:pPr algn="ctr" defTabSz="1216660">
              <a:lnSpc>
                <a:spcPct val="120000"/>
              </a:lnSpc>
              <a:spcBef>
                <a:spcPct val="0"/>
              </a:spcBef>
              <a:defRPr/>
            </a:pPr>
            <a:r>
              <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商品上架的执行流程</a:t>
            </a:r>
            <a:endPar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32"/>
          <p:cNvSpPr/>
          <p:nvPr/>
        </p:nvSpPr>
        <p:spPr>
          <a:xfrm>
            <a:off x="634937" y="927235"/>
            <a:ext cx="663186" cy="6631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760"/>
          </a:p>
        </p:txBody>
      </p:sp>
      <p:sp>
        <p:nvSpPr>
          <p:cNvPr id="9" name="Freeform 83"/>
          <p:cNvSpPr>
            <a:spLocks noEditPoints="1"/>
          </p:cNvSpPr>
          <p:nvPr/>
        </p:nvSpPr>
        <p:spPr bwMode="auto">
          <a:xfrm>
            <a:off x="766037" y="1095058"/>
            <a:ext cx="400986" cy="327540"/>
          </a:xfrm>
          <a:custGeom>
            <a:avLst/>
            <a:gdLst>
              <a:gd name="T0" fmla="*/ 120 w 176"/>
              <a:gd name="T1" fmla="*/ 16 h 144"/>
              <a:gd name="T2" fmla="*/ 72 w 176"/>
              <a:gd name="T3" fmla="*/ 0 h 144"/>
              <a:gd name="T4" fmla="*/ 8 w 176"/>
              <a:gd name="T5" fmla="*/ 16 h 144"/>
              <a:gd name="T6" fmla="*/ 0 w 176"/>
              <a:gd name="T7" fmla="*/ 64 h 144"/>
              <a:gd name="T8" fmla="*/ 8 w 176"/>
              <a:gd name="T9" fmla="*/ 136 h 144"/>
              <a:gd name="T10" fmla="*/ 160 w 176"/>
              <a:gd name="T11" fmla="*/ 144 h 144"/>
              <a:gd name="T12" fmla="*/ 168 w 176"/>
              <a:gd name="T13" fmla="*/ 72 h 144"/>
              <a:gd name="T14" fmla="*/ 176 w 176"/>
              <a:gd name="T15" fmla="*/ 24 h 144"/>
              <a:gd name="T16" fmla="*/ 72 w 176"/>
              <a:gd name="T17" fmla="*/ 8 h 144"/>
              <a:gd name="T18" fmla="*/ 112 w 176"/>
              <a:gd name="T19" fmla="*/ 16 h 144"/>
              <a:gd name="T20" fmla="*/ 72 w 176"/>
              <a:gd name="T21" fmla="*/ 8 h 144"/>
              <a:gd name="T22" fmla="*/ 16 w 176"/>
              <a:gd name="T23" fmla="*/ 136 h 144"/>
              <a:gd name="T24" fmla="*/ 32 w 176"/>
              <a:gd name="T25" fmla="*/ 72 h 144"/>
              <a:gd name="T26" fmla="*/ 40 w 176"/>
              <a:gd name="T27" fmla="*/ 88 h 144"/>
              <a:gd name="T28" fmla="*/ 64 w 176"/>
              <a:gd name="T29" fmla="*/ 80 h 144"/>
              <a:gd name="T30" fmla="*/ 112 w 176"/>
              <a:gd name="T31" fmla="*/ 72 h 144"/>
              <a:gd name="T32" fmla="*/ 120 w 176"/>
              <a:gd name="T33" fmla="*/ 88 h 144"/>
              <a:gd name="T34" fmla="*/ 144 w 176"/>
              <a:gd name="T35" fmla="*/ 80 h 144"/>
              <a:gd name="T36" fmla="*/ 160 w 176"/>
              <a:gd name="T37" fmla="*/ 72 h 144"/>
              <a:gd name="T38" fmla="*/ 40 w 176"/>
              <a:gd name="T39" fmla="*/ 56 h 144"/>
              <a:gd name="T40" fmla="*/ 56 w 176"/>
              <a:gd name="T41" fmla="*/ 80 h 144"/>
              <a:gd name="T42" fmla="*/ 40 w 176"/>
              <a:gd name="T43" fmla="*/ 56 h 144"/>
              <a:gd name="T44" fmla="*/ 136 w 176"/>
              <a:gd name="T45" fmla="*/ 56 h 144"/>
              <a:gd name="T46" fmla="*/ 120 w 176"/>
              <a:gd name="T47" fmla="*/ 80 h 144"/>
              <a:gd name="T48" fmla="*/ 168 w 176"/>
              <a:gd name="T49" fmla="*/ 64 h 144"/>
              <a:gd name="T50" fmla="*/ 144 w 176"/>
              <a:gd name="T51" fmla="*/ 56 h 144"/>
              <a:gd name="T52" fmla="*/ 120 w 176"/>
              <a:gd name="T53" fmla="*/ 48 h 144"/>
              <a:gd name="T54" fmla="*/ 112 w 176"/>
              <a:gd name="T55" fmla="*/ 64 h 144"/>
              <a:gd name="T56" fmla="*/ 64 w 176"/>
              <a:gd name="T57" fmla="*/ 56 h 144"/>
              <a:gd name="T58" fmla="*/ 40 w 176"/>
              <a:gd name="T59" fmla="*/ 48 h 144"/>
              <a:gd name="T60" fmla="*/ 32 w 176"/>
              <a:gd name="T61" fmla="*/ 64 h 144"/>
              <a:gd name="T62" fmla="*/ 8 w 176"/>
              <a:gd name="T63" fmla="*/ 24 h 144"/>
              <a:gd name="T64" fmla="*/ 168 w 176"/>
              <a:gd name="T65" fmla="*/ 6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44">
                <a:moveTo>
                  <a:pt x="168" y="16"/>
                </a:moveTo>
                <a:cubicBezTo>
                  <a:pt x="120" y="16"/>
                  <a:pt x="120" y="16"/>
                  <a:pt x="120" y="16"/>
                </a:cubicBezTo>
                <a:cubicBezTo>
                  <a:pt x="120" y="7"/>
                  <a:pt x="113" y="0"/>
                  <a:pt x="104" y="0"/>
                </a:cubicBezTo>
                <a:cubicBezTo>
                  <a:pt x="72" y="0"/>
                  <a:pt x="72" y="0"/>
                  <a:pt x="72" y="0"/>
                </a:cubicBezTo>
                <a:cubicBezTo>
                  <a:pt x="63" y="0"/>
                  <a:pt x="56" y="7"/>
                  <a:pt x="56" y="16"/>
                </a:cubicBezTo>
                <a:cubicBezTo>
                  <a:pt x="8" y="16"/>
                  <a:pt x="8" y="16"/>
                  <a:pt x="8" y="16"/>
                </a:cubicBezTo>
                <a:cubicBezTo>
                  <a:pt x="4" y="16"/>
                  <a:pt x="0" y="20"/>
                  <a:pt x="0" y="24"/>
                </a:cubicBezTo>
                <a:cubicBezTo>
                  <a:pt x="0" y="64"/>
                  <a:pt x="0" y="64"/>
                  <a:pt x="0" y="64"/>
                </a:cubicBezTo>
                <a:cubicBezTo>
                  <a:pt x="0" y="68"/>
                  <a:pt x="4" y="72"/>
                  <a:pt x="8" y="72"/>
                </a:cubicBezTo>
                <a:cubicBezTo>
                  <a:pt x="8" y="136"/>
                  <a:pt x="8" y="136"/>
                  <a:pt x="8" y="136"/>
                </a:cubicBezTo>
                <a:cubicBezTo>
                  <a:pt x="8" y="140"/>
                  <a:pt x="12" y="144"/>
                  <a:pt x="16" y="144"/>
                </a:cubicBezTo>
                <a:cubicBezTo>
                  <a:pt x="160" y="144"/>
                  <a:pt x="160" y="144"/>
                  <a:pt x="160" y="144"/>
                </a:cubicBezTo>
                <a:cubicBezTo>
                  <a:pt x="164" y="144"/>
                  <a:pt x="168" y="140"/>
                  <a:pt x="168" y="136"/>
                </a:cubicBezTo>
                <a:cubicBezTo>
                  <a:pt x="168" y="72"/>
                  <a:pt x="168" y="72"/>
                  <a:pt x="168" y="72"/>
                </a:cubicBezTo>
                <a:cubicBezTo>
                  <a:pt x="172" y="72"/>
                  <a:pt x="176" y="68"/>
                  <a:pt x="176" y="64"/>
                </a:cubicBezTo>
                <a:cubicBezTo>
                  <a:pt x="176" y="24"/>
                  <a:pt x="176" y="24"/>
                  <a:pt x="176" y="24"/>
                </a:cubicBezTo>
                <a:cubicBezTo>
                  <a:pt x="176" y="20"/>
                  <a:pt x="172" y="16"/>
                  <a:pt x="168" y="16"/>
                </a:cubicBezTo>
                <a:moveTo>
                  <a:pt x="72" y="8"/>
                </a:moveTo>
                <a:cubicBezTo>
                  <a:pt x="104" y="8"/>
                  <a:pt x="104" y="8"/>
                  <a:pt x="104" y="8"/>
                </a:cubicBezTo>
                <a:cubicBezTo>
                  <a:pt x="108" y="8"/>
                  <a:pt x="112" y="12"/>
                  <a:pt x="112" y="16"/>
                </a:cubicBezTo>
                <a:cubicBezTo>
                  <a:pt x="64" y="16"/>
                  <a:pt x="64" y="16"/>
                  <a:pt x="64" y="16"/>
                </a:cubicBezTo>
                <a:cubicBezTo>
                  <a:pt x="64" y="12"/>
                  <a:pt x="68" y="8"/>
                  <a:pt x="72" y="8"/>
                </a:cubicBezTo>
                <a:moveTo>
                  <a:pt x="160" y="136"/>
                </a:moveTo>
                <a:cubicBezTo>
                  <a:pt x="16" y="136"/>
                  <a:pt x="16" y="136"/>
                  <a:pt x="16" y="136"/>
                </a:cubicBezTo>
                <a:cubicBezTo>
                  <a:pt x="16" y="72"/>
                  <a:pt x="16" y="72"/>
                  <a:pt x="16" y="72"/>
                </a:cubicBezTo>
                <a:cubicBezTo>
                  <a:pt x="32" y="72"/>
                  <a:pt x="32" y="72"/>
                  <a:pt x="32" y="72"/>
                </a:cubicBezTo>
                <a:cubicBezTo>
                  <a:pt x="32" y="80"/>
                  <a:pt x="32" y="80"/>
                  <a:pt x="32" y="80"/>
                </a:cubicBezTo>
                <a:cubicBezTo>
                  <a:pt x="32" y="84"/>
                  <a:pt x="36" y="88"/>
                  <a:pt x="40" y="88"/>
                </a:cubicBezTo>
                <a:cubicBezTo>
                  <a:pt x="56" y="88"/>
                  <a:pt x="56" y="88"/>
                  <a:pt x="56" y="88"/>
                </a:cubicBezTo>
                <a:cubicBezTo>
                  <a:pt x="60" y="88"/>
                  <a:pt x="64" y="84"/>
                  <a:pt x="64" y="80"/>
                </a:cubicBezTo>
                <a:cubicBezTo>
                  <a:pt x="64" y="72"/>
                  <a:pt x="64" y="72"/>
                  <a:pt x="64" y="72"/>
                </a:cubicBezTo>
                <a:cubicBezTo>
                  <a:pt x="112" y="72"/>
                  <a:pt x="112" y="72"/>
                  <a:pt x="112" y="72"/>
                </a:cubicBezTo>
                <a:cubicBezTo>
                  <a:pt x="112" y="80"/>
                  <a:pt x="112" y="80"/>
                  <a:pt x="112" y="80"/>
                </a:cubicBezTo>
                <a:cubicBezTo>
                  <a:pt x="112" y="84"/>
                  <a:pt x="116" y="88"/>
                  <a:pt x="120" y="88"/>
                </a:cubicBezTo>
                <a:cubicBezTo>
                  <a:pt x="136" y="88"/>
                  <a:pt x="136" y="88"/>
                  <a:pt x="136" y="88"/>
                </a:cubicBezTo>
                <a:cubicBezTo>
                  <a:pt x="140" y="88"/>
                  <a:pt x="144" y="84"/>
                  <a:pt x="144" y="80"/>
                </a:cubicBezTo>
                <a:cubicBezTo>
                  <a:pt x="144" y="72"/>
                  <a:pt x="144" y="72"/>
                  <a:pt x="144" y="72"/>
                </a:cubicBezTo>
                <a:cubicBezTo>
                  <a:pt x="160" y="72"/>
                  <a:pt x="160" y="72"/>
                  <a:pt x="160" y="72"/>
                </a:cubicBezTo>
                <a:lnTo>
                  <a:pt x="160" y="136"/>
                </a:lnTo>
                <a:close/>
                <a:moveTo>
                  <a:pt x="40" y="56"/>
                </a:moveTo>
                <a:cubicBezTo>
                  <a:pt x="56" y="56"/>
                  <a:pt x="56" y="56"/>
                  <a:pt x="56" y="56"/>
                </a:cubicBezTo>
                <a:cubicBezTo>
                  <a:pt x="56" y="80"/>
                  <a:pt x="56" y="80"/>
                  <a:pt x="56" y="80"/>
                </a:cubicBezTo>
                <a:cubicBezTo>
                  <a:pt x="40" y="80"/>
                  <a:pt x="40" y="80"/>
                  <a:pt x="40" y="80"/>
                </a:cubicBezTo>
                <a:lnTo>
                  <a:pt x="40" y="56"/>
                </a:lnTo>
                <a:close/>
                <a:moveTo>
                  <a:pt x="120" y="56"/>
                </a:moveTo>
                <a:cubicBezTo>
                  <a:pt x="136" y="56"/>
                  <a:pt x="136" y="56"/>
                  <a:pt x="136" y="56"/>
                </a:cubicBezTo>
                <a:cubicBezTo>
                  <a:pt x="136" y="80"/>
                  <a:pt x="136" y="80"/>
                  <a:pt x="136" y="80"/>
                </a:cubicBezTo>
                <a:cubicBezTo>
                  <a:pt x="120" y="80"/>
                  <a:pt x="120" y="80"/>
                  <a:pt x="120" y="80"/>
                </a:cubicBezTo>
                <a:lnTo>
                  <a:pt x="120" y="56"/>
                </a:lnTo>
                <a:close/>
                <a:moveTo>
                  <a:pt x="168" y="64"/>
                </a:moveTo>
                <a:cubicBezTo>
                  <a:pt x="144" y="64"/>
                  <a:pt x="144" y="64"/>
                  <a:pt x="144" y="64"/>
                </a:cubicBezTo>
                <a:cubicBezTo>
                  <a:pt x="144" y="56"/>
                  <a:pt x="144" y="56"/>
                  <a:pt x="144" y="56"/>
                </a:cubicBezTo>
                <a:cubicBezTo>
                  <a:pt x="144" y="52"/>
                  <a:pt x="140" y="48"/>
                  <a:pt x="136" y="48"/>
                </a:cubicBezTo>
                <a:cubicBezTo>
                  <a:pt x="120" y="48"/>
                  <a:pt x="120" y="48"/>
                  <a:pt x="120" y="48"/>
                </a:cubicBezTo>
                <a:cubicBezTo>
                  <a:pt x="116" y="48"/>
                  <a:pt x="112" y="52"/>
                  <a:pt x="112" y="56"/>
                </a:cubicBezTo>
                <a:cubicBezTo>
                  <a:pt x="112" y="64"/>
                  <a:pt x="112" y="64"/>
                  <a:pt x="112" y="64"/>
                </a:cubicBezTo>
                <a:cubicBezTo>
                  <a:pt x="64" y="64"/>
                  <a:pt x="64" y="64"/>
                  <a:pt x="64" y="64"/>
                </a:cubicBezTo>
                <a:cubicBezTo>
                  <a:pt x="64" y="56"/>
                  <a:pt x="64" y="56"/>
                  <a:pt x="64" y="56"/>
                </a:cubicBezTo>
                <a:cubicBezTo>
                  <a:pt x="64" y="52"/>
                  <a:pt x="60" y="48"/>
                  <a:pt x="56" y="48"/>
                </a:cubicBezTo>
                <a:cubicBezTo>
                  <a:pt x="40" y="48"/>
                  <a:pt x="40" y="48"/>
                  <a:pt x="40" y="48"/>
                </a:cubicBezTo>
                <a:cubicBezTo>
                  <a:pt x="36" y="48"/>
                  <a:pt x="32" y="52"/>
                  <a:pt x="32" y="56"/>
                </a:cubicBezTo>
                <a:cubicBezTo>
                  <a:pt x="32" y="64"/>
                  <a:pt x="32" y="64"/>
                  <a:pt x="32" y="64"/>
                </a:cubicBezTo>
                <a:cubicBezTo>
                  <a:pt x="8" y="64"/>
                  <a:pt x="8" y="64"/>
                  <a:pt x="8" y="64"/>
                </a:cubicBezTo>
                <a:cubicBezTo>
                  <a:pt x="8" y="24"/>
                  <a:pt x="8" y="24"/>
                  <a:pt x="8" y="24"/>
                </a:cubicBezTo>
                <a:cubicBezTo>
                  <a:pt x="168" y="24"/>
                  <a:pt x="168" y="24"/>
                  <a:pt x="168" y="24"/>
                </a:cubicBezTo>
                <a:lnTo>
                  <a:pt x="168" y="64"/>
                </a:lnTo>
                <a:close/>
              </a:path>
            </a:pathLst>
          </a:custGeom>
          <a:solidFill>
            <a:schemeClr val="bg1"/>
          </a:solidFill>
          <a:ln>
            <a:noFill/>
          </a:ln>
        </p:spPr>
        <p:txBody>
          <a:bodyPr vert="horz" wrap="square" lIns="51435" tIns="25718" rIns="51435" bIns="25718" numCol="1" anchor="t" anchorCtr="0" compatLnSpc="1"/>
          <a:p>
            <a:pPr>
              <a:lnSpc>
                <a:spcPct val="120000"/>
              </a:lnSpc>
            </a:pPr>
            <a:endParaRPr lang="en-US" sz="760" dirty="0"/>
          </a:p>
        </p:txBody>
      </p:sp>
      <p:graphicFrame>
        <p:nvGraphicFramePr>
          <p:cNvPr id="10" name="对象 9"/>
          <p:cNvGraphicFramePr/>
          <p:nvPr/>
        </p:nvGraphicFramePr>
        <p:xfrm>
          <a:off x="8131175" y="1070610"/>
          <a:ext cx="3642360" cy="5514340"/>
        </p:xfrm>
        <a:graphic>
          <a:graphicData uri="http://schemas.openxmlformats.org/presentationml/2006/ole">
            <mc:AlternateContent xmlns:mc="http://schemas.openxmlformats.org/markup-compatibility/2006">
              <mc:Choice xmlns:v="urn:schemas-microsoft-com:vml" Requires="v">
                <p:oleObj spid="_x0000_s16" name="" r:id="rId1" imgW="4902200" imgH="7073900" progId="Visio.Drawing.11">
                  <p:embed/>
                </p:oleObj>
              </mc:Choice>
              <mc:Fallback>
                <p:oleObj name="" r:id="rId1" imgW="4902200" imgH="7073900" progId="Visio.Drawing.11">
                  <p:embed/>
                  <p:pic>
                    <p:nvPicPr>
                      <p:cNvPr id="0" name="图片 15"/>
                      <p:cNvPicPr/>
                      <p:nvPr/>
                    </p:nvPicPr>
                    <p:blipFill>
                      <a:blip r:embed="rId2"/>
                      <a:stretch>
                        <a:fillRect/>
                      </a:stretch>
                    </p:blipFill>
                    <p:spPr>
                      <a:xfrm>
                        <a:off x="8131175" y="1070610"/>
                        <a:ext cx="3642360" cy="55143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p:nvPr/>
        </p:nvSpPr>
        <p:spPr>
          <a:xfrm>
            <a:off x="1241902" y="1070662"/>
            <a:ext cx="1445195" cy="332105"/>
          </a:xfrm>
          <a:prstGeom prst="rect">
            <a:avLst/>
          </a:prstGeom>
          <a:noFill/>
        </p:spPr>
        <p:txBody>
          <a:bodyPr wrap="square" lIns="0" tIns="0" rIns="0" bIns="0" rtlCol="0" anchor="t" anchorCtr="0">
            <a:spAutoFit/>
            <a:scene3d>
              <a:camera prst="orthographicFront"/>
              <a:lightRig rig="threePt" dir="t"/>
            </a:scene3d>
          </a:bodyPr>
          <a:lstStyle/>
          <a:p>
            <a:pPr algn="ctr" defTabSz="1216660">
              <a:lnSpc>
                <a:spcPct val="120000"/>
              </a:lnSpc>
              <a:spcBef>
                <a:spcPct val="0"/>
              </a:spcBef>
              <a:defRPr/>
            </a:pPr>
            <a:r>
              <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销售管理</a:t>
            </a:r>
            <a:endPar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1420495" y="1590040"/>
            <a:ext cx="4810125" cy="3693160"/>
          </a:xfrm>
          <a:prstGeom prst="rect">
            <a:avLst/>
          </a:prstGeom>
          <a:noFill/>
        </p:spPr>
        <p:txBody>
          <a:bodyPr wrap="square" lIns="0" tIns="0" rIns="0" bIns="0" rtlCol="0" anchor="t" anchorCtr="0">
            <a:spAutoFit/>
          </a:bodyPr>
          <a:lstStyle/>
          <a:p>
            <a:pPr indent="406400" defTabSz="1216660" fontAlgn="auto">
              <a:lnSpc>
                <a:spcPct val="150000"/>
              </a:lnSpc>
              <a:spcBef>
                <a:spcPct val="0"/>
              </a:spcBef>
              <a:defRPr/>
              <a:extLst>
                <a:ext uri="{35155182-B16C-46BC-9424-99874614C6A1}">
                  <wpsdc:indentchars xmlns:wpsdc="http://www.wps.cn/officeDocument/2017/drawingmlCustomData" val="200" checksum="1740828767"/>
                </a:ext>
              </a:extLst>
            </a:pPr>
            <a:r>
              <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rPr>
              <a:t>销售模块分为销售记录、交易明细以及销售报表，收银结算的所有订单信息都会被记录在销售记录中。收银员可在销售记录里查看顾客购买消费总额以及积分等相关信息，可对商品做退换处理和打印小票操作，所有的购买商品信息都会在交易明细中记录下来，方便经营者查看商品购买状态，系统会根据销售数据来自动生成销售报表，其中有商品的销量条形统计图、销量排行榜、每月收支情况折线统计图以及年度总收支扇形统计图，经营者可根据商品分类及年份可视化查看销量和收支情况。</a:t>
            </a:r>
            <a:endPar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不完整圆 38"/>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sym typeface="+mn-ea"/>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3" name="TextBox 13"/>
          <p:cNvSpPr txBox="1"/>
          <p:nvPr/>
        </p:nvSpPr>
        <p:spPr>
          <a:xfrm>
            <a:off x="6147435" y="1068705"/>
            <a:ext cx="2580640" cy="332105"/>
          </a:xfrm>
          <a:prstGeom prst="rect">
            <a:avLst/>
          </a:prstGeom>
          <a:noFill/>
        </p:spPr>
        <p:txBody>
          <a:bodyPr wrap="square" lIns="0" tIns="0" rIns="0" bIns="0" rtlCol="0" anchor="t" anchorCtr="0">
            <a:spAutoFit/>
          </a:bodyPr>
          <a:p>
            <a:pPr algn="ctr" defTabSz="1216660">
              <a:lnSpc>
                <a:spcPct val="120000"/>
              </a:lnSpc>
              <a:spcBef>
                <a:spcPct val="0"/>
              </a:spcBef>
              <a:defRPr/>
            </a:pPr>
            <a:r>
              <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售后退换流程的执行流程</a:t>
            </a:r>
            <a:endPar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Oval 31"/>
          <p:cNvSpPr/>
          <p:nvPr/>
        </p:nvSpPr>
        <p:spPr>
          <a:xfrm>
            <a:off x="657678" y="927235"/>
            <a:ext cx="663186" cy="6631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760"/>
          </a:p>
        </p:txBody>
      </p:sp>
      <p:sp>
        <p:nvSpPr>
          <p:cNvPr id="3" name="Freeform 183"/>
          <p:cNvSpPr>
            <a:spLocks noEditPoints="1"/>
          </p:cNvSpPr>
          <p:nvPr/>
        </p:nvSpPr>
        <p:spPr bwMode="auto">
          <a:xfrm>
            <a:off x="826422" y="1116889"/>
            <a:ext cx="326208" cy="284118"/>
          </a:xfrm>
          <a:custGeom>
            <a:avLst/>
            <a:gdLst>
              <a:gd name="T0" fmla="*/ 22 w 140"/>
              <a:gd name="T1" fmla="*/ 40 h 122"/>
              <a:gd name="T2" fmla="*/ 22 w 140"/>
              <a:gd name="T3" fmla="*/ 111 h 122"/>
              <a:gd name="T4" fmla="*/ 18 w 140"/>
              <a:gd name="T5" fmla="*/ 116 h 122"/>
              <a:gd name="T6" fmla="*/ 5 w 140"/>
              <a:gd name="T7" fmla="*/ 116 h 122"/>
              <a:gd name="T8" fmla="*/ 0 w 140"/>
              <a:gd name="T9" fmla="*/ 111 h 122"/>
              <a:gd name="T10" fmla="*/ 0 w 140"/>
              <a:gd name="T11" fmla="*/ 40 h 122"/>
              <a:gd name="T12" fmla="*/ 5 w 140"/>
              <a:gd name="T13" fmla="*/ 36 h 122"/>
              <a:gd name="T14" fmla="*/ 18 w 140"/>
              <a:gd name="T15" fmla="*/ 36 h 122"/>
              <a:gd name="T16" fmla="*/ 22 w 140"/>
              <a:gd name="T17" fmla="*/ 40 h 122"/>
              <a:gd name="T18" fmla="*/ 48 w 140"/>
              <a:gd name="T19" fmla="*/ 24 h 122"/>
              <a:gd name="T20" fmla="*/ 35 w 140"/>
              <a:gd name="T21" fmla="*/ 24 h 122"/>
              <a:gd name="T22" fmla="*/ 30 w 140"/>
              <a:gd name="T23" fmla="*/ 28 h 122"/>
              <a:gd name="T24" fmla="*/ 30 w 140"/>
              <a:gd name="T25" fmla="*/ 111 h 122"/>
              <a:gd name="T26" fmla="*/ 35 w 140"/>
              <a:gd name="T27" fmla="*/ 116 h 122"/>
              <a:gd name="T28" fmla="*/ 48 w 140"/>
              <a:gd name="T29" fmla="*/ 116 h 122"/>
              <a:gd name="T30" fmla="*/ 52 w 140"/>
              <a:gd name="T31" fmla="*/ 111 h 122"/>
              <a:gd name="T32" fmla="*/ 52 w 140"/>
              <a:gd name="T33" fmla="*/ 28 h 122"/>
              <a:gd name="T34" fmla="*/ 48 w 140"/>
              <a:gd name="T35" fmla="*/ 24 h 122"/>
              <a:gd name="T36" fmla="*/ 82 w 140"/>
              <a:gd name="T37" fmla="*/ 16 h 122"/>
              <a:gd name="T38" fmla="*/ 78 w 140"/>
              <a:gd name="T39" fmla="*/ 12 h 122"/>
              <a:gd name="T40" fmla="*/ 65 w 140"/>
              <a:gd name="T41" fmla="*/ 12 h 122"/>
              <a:gd name="T42" fmla="*/ 60 w 140"/>
              <a:gd name="T43" fmla="*/ 16 h 122"/>
              <a:gd name="T44" fmla="*/ 60 w 140"/>
              <a:gd name="T45" fmla="*/ 104 h 122"/>
              <a:gd name="T46" fmla="*/ 82 w 140"/>
              <a:gd name="T47" fmla="*/ 77 h 122"/>
              <a:gd name="T48" fmla="*/ 82 w 140"/>
              <a:gd name="T49" fmla="*/ 16 h 122"/>
              <a:gd name="T50" fmla="*/ 110 w 140"/>
              <a:gd name="T51" fmla="*/ 83 h 122"/>
              <a:gd name="T52" fmla="*/ 101 w 140"/>
              <a:gd name="T53" fmla="*/ 76 h 122"/>
              <a:gd name="T54" fmla="*/ 112 w 140"/>
              <a:gd name="T55" fmla="*/ 71 h 122"/>
              <a:gd name="T56" fmla="*/ 112 w 140"/>
              <a:gd name="T57" fmla="*/ 4 h 122"/>
              <a:gd name="T58" fmla="*/ 108 w 140"/>
              <a:gd name="T59" fmla="*/ 0 h 122"/>
              <a:gd name="T60" fmla="*/ 95 w 140"/>
              <a:gd name="T61" fmla="*/ 0 h 122"/>
              <a:gd name="T62" fmla="*/ 90 w 140"/>
              <a:gd name="T63" fmla="*/ 4 h 122"/>
              <a:gd name="T64" fmla="*/ 90 w 140"/>
              <a:gd name="T65" fmla="*/ 82 h 122"/>
              <a:gd name="T66" fmla="*/ 102 w 140"/>
              <a:gd name="T67" fmla="*/ 92 h 122"/>
              <a:gd name="T68" fmla="*/ 110 w 140"/>
              <a:gd name="T69" fmla="*/ 83 h 122"/>
              <a:gd name="T70" fmla="*/ 124 w 140"/>
              <a:gd name="T71" fmla="*/ 71 h 122"/>
              <a:gd name="T72" fmla="*/ 108 w 140"/>
              <a:gd name="T73" fmla="*/ 77 h 122"/>
              <a:gd name="T74" fmla="*/ 115 w 140"/>
              <a:gd name="T75" fmla="*/ 83 h 122"/>
              <a:gd name="T76" fmla="*/ 103 w 140"/>
              <a:gd name="T77" fmla="*/ 98 h 122"/>
              <a:gd name="T78" fmla="*/ 84 w 140"/>
              <a:gd name="T79" fmla="*/ 81 h 122"/>
              <a:gd name="T80" fmla="*/ 58 w 140"/>
              <a:gd name="T81" fmla="*/ 112 h 122"/>
              <a:gd name="T82" fmla="*/ 69 w 140"/>
              <a:gd name="T83" fmla="*/ 122 h 122"/>
              <a:gd name="T84" fmla="*/ 86 w 140"/>
              <a:gd name="T85" fmla="*/ 103 h 122"/>
              <a:gd name="T86" fmla="*/ 105 w 140"/>
              <a:gd name="T87" fmla="*/ 119 h 122"/>
              <a:gd name="T88" fmla="*/ 115 w 140"/>
              <a:gd name="T89" fmla="*/ 107 h 122"/>
              <a:gd name="T90" fmla="*/ 115 w 140"/>
              <a:gd name="T91" fmla="*/ 107 h 122"/>
              <a:gd name="T92" fmla="*/ 127 w 140"/>
              <a:gd name="T93" fmla="*/ 93 h 122"/>
              <a:gd name="T94" fmla="*/ 134 w 140"/>
              <a:gd name="T95" fmla="*/ 99 h 122"/>
              <a:gd name="T96" fmla="*/ 137 w 140"/>
              <a:gd name="T97" fmla="*/ 82 h 122"/>
              <a:gd name="T98" fmla="*/ 140 w 140"/>
              <a:gd name="T99" fmla="*/ 65 h 122"/>
              <a:gd name="T100" fmla="*/ 124 w 140"/>
              <a:gd name="T101" fmla="*/ 7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22">
                <a:moveTo>
                  <a:pt x="22" y="40"/>
                </a:moveTo>
                <a:cubicBezTo>
                  <a:pt x="22" y="111"/>
                  <a:pt x="22" y="111"/>
                  <a:pt x="22" y="111"/>
                </a:cubicBezTo>
                <a:cubicBezTo>
                  <a:pt x="22" y="114"/>
                  <a:pt x="20" y="116"/>
                  <a:pt x="18" y="116"/>
                </a:cubicBezTo>
                <a:cubicBezTo>
                  <a:pt x="5" y="116"/>
                  <a:pt x="5" y="116"/>
                  <a:pt x="5" y="116"/>
                </a:cubicBezTo>
                <a:cubicBezTo>
                  <a:pt x="2" y="116"/>
                  <a:pt x="0" y="114"/>
                  <a:pt x="0" y="111"/>
                </a:cubicBezTo>
                <a:cubicBezTo>
                  <a:pt x="0" y="40"/>
                  <a:pt x="0" y="40"/>
                  <a:pt x="0" y="40"/>
                </a:cubicBezTo>
                <a:cubicBezTo>
                  <a:pt x="0" y="38"/>
                  <a:pt x="2" y="36"/>
                  <a:pt x="5" y="36"/>
                </a:cubicBezTo>
                <a:cubicBezTo>
                  <a:pt x="18" y="36"/>
                  <a:pt x="18" y="36"/>
                  <a:pt x="18" y="36"/>
                </a:cubicBezTo>
                <a:cubicBezTo>
                  <a:pt x="20" y="36"/>
                  <a:pt x="22" y="38"/>
                  <a:pt x="22" y="40"/>
                </a:cubicBezTo>
                <a:close/>
                <a:moveTo>
                  <a:pt x="48" y="24"/>
                </a:moveTo>
                <a:cubicBezTo>
                  <a:pt x="35" y="24"/>
                  <a:pt x="35" y="24"/>
                  <a:pt x="35" y="24"/>
                </a:cubicBezTo>
                <a:cubicBezTo>
                  <a:pt x="32" y="24"/>
                  <a:pt x="30" y="26"/>
                  <a:pt x="30" y="28"/>
                </a:cubicBezTo>
                <a:cubicBezTo>
                  <a:pt x="30" y="111"/>
                  <a:pt x="30" y="111"/>
                  <a:pt x="30" y="111"/>
                </a:cubicBezTo>
                <a:cubicBezTo>
                  <a:pt x="30" y="114"/>
                  <a:pt x="32" y="116"/>
                  <a:pt x="35" y="116"/>
                </a:cubicBezTo>
                <a:cubicBezTo>
                  <a:pt x="48" y="116"/>
                  <a:pt x="48" y="116"/>
                  <a:pt x="48" y="116"/>
                </a:cubicBezTo>
                <a:cubicBezTo>
                  <a:pt x="50" y="116"/>
                  <a:pt x="52" y="114"/>
                  <a:pt x="52" y="111"/>
                </a:cubicBezTo>
                <a:cubicBezTo>
                  <a:pt x="52" y="28"/>
                  <a:pt x="52" y="28"/>
                  <a:pt x="52" y="28"/>
                </a:cubicBezTo>
                <a:cubicBezTo>
                  <a:pt x="52" y="26"/>
                  <a:pt x="50" y="24"/>
                  <a:pt x="48" y="24"/>
                </a:cubicBezTo>
                <a:close/>
                <a:moveTo>
                  <a:pt x="82" y="16"/>
                </a:moveTo>
                <a:cubicBezTo>
                  <a:pt x="82" y="14"/>
                  <a:pt x="80" y="12"/>
                  <a:pt x="78" y="12"/>
                </a:cubicBezTo>
                <a:cubicBezTo>
                  <a:pt x="65" y="12"/>
                  <a:pt x="65" y="12"/>
                  <a:pt x="65" y="12"/>
                </a:cubicBezTo>
                <a:cubicBezTo>
                  <a:pt x="62" y="12"/>
                  <a:pt x="60" y="14"/>
                  <a:pt x="60" y="16"/>
                </a:cubicBezTo>
                <a:cubicBezTo>
                  <a:pt x="60" y="104"/>
                  <a:pt x="60" y="104"/>
                  <a:pt x="60" y="104"/>
                </a:cubicBezTo>
                <a:cubicBezTo>
                  <a:pt x="82" y="77"/>
                  <a:pt x="82" y="77"/>
                  <a:pt x="82" y="77"/>
                </a:cubicBezTo>
                <a:lnTo>
                  <a:pt x="82" y="16"/>
                </a:lnTo>
                <a:close/>
                <a:moveTo>
                  <a:pt x="110" y="83"/>
                </a:moveTo>
                <a:cubicBezTo>
                  <a:pt x="101" y="76"/>
                  <a:pt x="101" y="76"/>
                  <a:pt x="101" y="76"/>
                </a:cubicBezTo>
                <a:cubicBezTo>
                  <a:pt x="112" y="71"/>
                  <a:pt x="112" y="71"/>
                  <a:pt x="112" y="71"/>
                </a:cubicBezTo>
                <a:cubicBezTo>
                  <a:pt x="112" y="4"/>
                  <a:pt x="112" y="4"/>
                  <a:pt x="112" y="4"/>
                </a:cubicBezTo>
                <a:cubicBezTo>
                  <a:pt x="112" y="2"/>
                  <a:pt x="110" y="0"/>
                  <a:pt x="108" y="0"/>
                </a:cubicBezTo>
                <a:cubicBezTo>
                  <a:pt x="95" y="0"/>
                  <a:pt x="95" y="0"/>
                  <a:pt x="95" y="0"/>
                </a:cubicBezTo>
                <a:cubicBezTo>
                  <a:pt x="92" y="0"/>
                  <a:pt x="90" y="2"/>
                  <a:pt x="90" y="4"/>
                </a:cubicBezTo>
                <a:cubicBezTo>
                  <a:pt x="90" y="82"/>
                  <a:pt x="90" y="82"/>
                  <a:pt x="90" y="82"/>
                </a:cubicBezTo>
                <a:cubicBezTo>
                  <a:pt x="102" y="92"/>
                  <a:pt x="102" y="92"/>
                  <a:pt x="102" y="92"/>
                </a:cubicBezTo>
                <a:lnTo>
                  <a:pt x="110" y="83"/>
                </a:lnTo>
                <a:close/>
                <a:moveTo>
                  <a:pt x="124" y="71"/>
                </a:moveTo>
                <a:cubicBezTo>
                  <a:pt x="108" y="77"/>
                  <a:pt x="108" y="77"/>
                  <a:pt x="108" y="77"/>
                </a:cubicBezTo>
                <a:cubicBezTo>
                  <a:pt x="115" y="83"/>
                  <a:pt x="115" y="83"/>
                  <a:pt x="115" y="83"/>
                </a:cubicBezTo>
                <a:cubicBezTo>
                  <a:pt x="103" y="98"/>
                  <a:pt x="103" y="98"/>
                  <a:pt x="103" y="98"/>
                </a:cubicBezTo>
                <a:cubicBezTo>
                  <a:pt x="84" y="81"/>
                  <a:pt x="84" y="81"/>
                  <a:pt x="84" y="81"/>
                </a:cubicBezTo>
                <a:cubicBezTo>
                  <a:pt x="58" y="112"/>
                  <a:pt x="58" y="112"/>
                  <a:pt x="58" y="112"/>
                </a:cubicBezTo>
                <a:cubicBezTo>
                  <a:pt x="69" y="122"/>
                  <a:pt x="69" y="122"/>
                  <a:pt x="69" y="122"/>
                </a:cubicBezTo>
                <a:cubicBezTo>
                  <a:pt x="86" y="103"/>
                  <a:pt x="86" y="103"/>
                  <a:pt x="86" y="103"/>
                </a:cubicBezTo>
                <a:cubicBezTo>
                  <a:pt x="105" y="119"/>
                  <a:pt x="105" y="119"/>
                  <a:pt x="105" y="119"/>
                </a:cubicBezTo>
                <a:cubicBezTo>
                  <a:pt x="115" y="107"/>
                  <a:pt x="115" y="107"/>
                  <a:pt x="115" y="107"/>
                </a:cubicBezTo>
                <a:cubicBezTo>
                  <a:pt x="115" y="107"/>
                  <a:pt x="115" y="107"/>
                  <a:pt x="115" y="107"/>
                </a:cubicBezTo>
                <a:cubicBezTo>
                  <a:pt x="127" y="93"/>
                  <a:pt x="127" y="93"/>
                  <a:pt x="127" y="93"/>
                </a:cubicBezTo>
                <a:cubicBezTo>
                  <a:pt x="134" y="99"/>
                  <a:pt x="134" y="99"/>
                  <a:pt x="134" y="99"/>
                </a:cubicBezTo>
                <a:cubicBezTo>
                  <a:pt x="137" y="82"/>
                  <a:pt x="137" y="82"/>
                  <a:pt x="137" y="82"/>
                </a:cubicBezTo>
                <a:cubicBezTo>
                  <a:pt x="140" y="65"/>
                  <a:pt x="140" y="65"/>
                  <a:pt x="140" y="65"/>
                </a:cubicBezTo>
                <a:lnTo>
                  <a:pt x="124" y="71"/>
                </a:lnTo>
                <a:close/>
              </a:path>
            </a:pathLst>
          </a:custGeom>
          <a:solidFill>
            <a:schemeClr val="bg1"/>
          </a:solidFill>
          <a:ln>
            <a:noFill/>
          </a:ln>
        </p:spPr>
        <p:txBody>
          <a:bodyPr vert="horz" wrap="square" lIns="91440" tIns="45720" rIns="91440" bIns="45720" numCol="1" anchor="t" anchorCtr="0" compatLnSpc="1"/>
          <a:p>
            <a:endParaRPr lang="zh-CN" altLang="en-US"/>
          </a:p>
        </p:txBody>
      </p:sp>
      <p:graphicFrame>
        <p:nvGraphicFramePr>
          <p:cNvPr id="18" name="对象 17"/>
          <p:cNvGraphicFramePr/>
          <p:nvPr/>
        </p:nvGraphicFramePr>
        <p:xfrm>
          <a:off x="6230620" y="1400810"/>
          <a:ext cx="5667375" cy="4987290"/>
        </p:xfrm>
        <a:graphic>
          <a:graphicData uri="http://schemas.openxmlformats.org/presentationml/2006/ole">
            <mc:AlternateContent xmlns:mc="http://schemas.openxmlformats.org/markup-compatibility/2006">
              <mc:Choice xmlns:v="urn:schemas-microsoft-com:vml" Requires="v">
                <p:oleObj spid="_x0000_s19" name="" r:id="rId1" imgW="9029700" imgH="6692900" progId="Visio.Drawing.11">
                  <p:embed/>
                </p:oleObj>
              </mc:Choice>
              <mc:Fallback>
                <p:oleObj name="" r:id="rId1" imgW="9029700" imgH="6692900" progId="Visio.Drawing.11">
                  <p:embed/>
                  <p:pic>
                    <p:nvPicPr>
                      <p:cNvPr id="0" name="图片 18"/>
                      <p:cNvPicPr/>
                      <p:nvPr/>
                    </p:nvPicPr>
                    <p:blipFill>
                      <a:blip r:embed="rId2"/>
                      <a:stretch>
                        <a:fillRect/>
                      </a:stretch>
                    </p:blipFill>
                    <p:spPr>
                      <a:xfrm>
                        <a:off x="6230620" y="1400810"/>
                        <a:ext cx="5667375" cy="49872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p:nvPr/>
        </p:nvSpPr>
        <p:spPr>
          <a:xfrm>
            <a:off x="1241902" y="1070662"/>
            <a:ext cx="1445195" cy="332105"/>
          </a:xfrm>
          <a:prstGeom prst="rect">
            <a:avLst/>
          </a:prstGeom>
          <a:noFill/>
        </p:spPr>
        <p:txBody>
          <a:bodyPr wrap="square" lIns="0" tIns="0" rIns="0" bIns="0" rtlCol="0" anchor="t" anchorCtr="0">
            <a:spAutoFit/>
            <a:scene3d>
              <a:camera prst="orthographicFront"/>
              <a:lightRig rig="threePt" dir="t"/>
            </a:scene3d>
          </a:bodyPr>
          <a:lstStyle/>
          <a:p>
            <a:pPr algn="ctr" defTabSz="1216660">
              <a:lnSpc>
                <a:spcPct val="120000"/>
              </a:lnSpc>
              <a:spcBef>
                <a:spcPct val="0"/>
              </a:spcBef>
              <a:defRPr/>
            </a:pPr>
            <a:r>
              <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收银系统</a:t>
            </a:r>
            <a:endParaRPr lang="zh-CN" altLang="en-US"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1420495" y="1590040"/>
            <a:ext cx="10495280" cy="1107440"/>
          </a:xfrm>
          <a:prstGeom prst="rect">
            <a:avLst/>
          </a:prstGeom>
          <a:noFill/>
        </p:spPr>
        <p:txBody>
          <a:bodyPr wrap="square" lIns="0" tIns="0" rIns="0" bIns="0" rtlCol="0" anchor="t" anchorCtr="0">
            <a:spAutoFit/>
          </a:bodyPr>
          <a:lstStyle/>
          <a:p>
            <a:pPr indent="406400" defTabSz="1216660" fontAlgn="auto">
              <a:lnSpc>
                <a:spcPct val="150000"/>
              </a:lnSpc>
              <a:spcBef>
                <a:spcPct val="0"/>
              </a:spcBef>
              <a:defRPr/>
              <a:extLst>
                <a:ext uri="{35155182-B16C-46BC-9424-99874614C6A1}">
                  <wpsdc:indentchars xmlns:wpsdc="http://www.wps.cn/officeDocument/2017/drawingmlCustomData" val="200" checksum="1740828767"/>
                </a:ext>
              </a:extLst>
            </a:pPr>
            <a:r>
              <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rPr>
              <a:t>收银系统为生鲜超市管理系统的一个子系统，它主要用于结算商品，当有商品购买时，收银系统会通过设置好的算法来计算当前消费的总金额以及可获得的积分，如果当前顾客为会员时，系统会自动为该会员计算会员的专属价格和积分，收银系统也可添加会员。</a:t>
            </a:r>
            <a:endParaRPr lang="en-US" altLang="zh-CN" sz="16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不完整圆 38"/>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sym typeface="+mn-ea"/>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3" name="TextBox 13"/>
          <p:cNvSpPr txBox="1"/>
          <p:nvPr/>
        </p:nvSpPr>
        <p:spPr>
          <a:xfrm>
            <a:off x="1320800" y="2898140"/>
            <a:ext cx="2580640" cy="332105"/>
          </a:xfrm>
          <a:prstGeom prst="rect">
            <a:avLst/>
          </a:prstGeom>
          <a:noFill/>
        </p:spPr>
        <p:txBody>
          <a:bodyPr wrap="square" lIns="0" tIns="0" rIns="0" bIns="0" rtlCol="0" anchor="t" anchorCtr="0">
            <a:spAutoFit/>
          </a:bodyPr>
          <a:p>
            <a:pPr algn="ctr" defTabSz="1216660">
              <a:lnSpc>
                <a:spcPct val="120000"/>
              </a:lnSpc>
              <a:spcBef>
                <a:spcPct val="0"/>
              </a:spcBef>
              <a:defRPr/>
            </a:pPr>
            <a:r>
              <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收银结算的执行流程</a:t>
            </a:r>
            <a:endParaRPr lang="zh-CN" altLang="en-US" b="1"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Oval 31"/>
          <p:cNvSpPr/>
          <p:nvPr/>
        </p:nvSpPr>
        <p:spPr>
          <a:xfrm>
            <a:off x="657678" y="927235"/>
            <a:ext cx="663186" cy="6631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760"/>
          </a:p>
        </p:txBody>
      </p:sp>
      <p:sp>
        <p:nvSpPr>
          <p:cNvPr id="8" name="Freeform 173"/>
          <p:cNvSpPr>
            <a:spLocks noEditPoints="1"/>
          </p:cNvSpPr>
          <p:nvPr/>
        </p:nvSpPr>
        <p:spPr bwMode="auto">
          <a:xfrm>
            <a:off x="835775" y="1105208"/>
            <a:ext cx="307501" cy="307502"/>
          </a:xfrm>
          <a:custGeom>
            <a:avLst/>
            <a:gdLst>
              <a:gd name="T0" fmla="*/ 110 w 132"/>
              <a:gd name="T1" fmla="*/ 66 h 132"/>
              <a:gd name="T2" fmla="*/ 66 w 132"/>
              <a:gd name="T3" fmla="*/ 26 h 132"/>
              <a:gd name="T4" fmla="*/ 0 w 132"/>
              <a:gd name="T5" fmla="*/ 66 h 132"/>
              <a:gd name="T6" fmla="*/ 121 w 132"/>
              <a:gd name="T7" fmla="*/ 76 h 132"/>
              <a:gd name="T8" fmla="*/ 118 w 132"/>
              <a:gd name="T9" fmla="*/ 83 h 132"/>
              <a:gd name="T10" fmla="*/ 116 w 132"/>
              <a:gd name="T11" fmla="*/ 88 h 132"/>
              <a:gd name="T12" fmla="*/ 114 w 132"/>
              <a:gd name="T13" fmla="*/ 95 h 132"/>
              <a:gd name="T14" fmla="*/ 105 w 132"/>
              <a:gd name="T15" fmla="*/ 101 h 132"/>
              <a:gd name="T16" fmla="*/ 102 w 132"/>
              <a:gd name="T17" fmla="*/ 108 h 132"/>
              <a:gd name="T18" fmla="*/ 97 w 132"/>
              <a:gd name="T19" fmla="*/ 113 h 132"/>
              <a:gd name="T20" fmla="*/ 86 w 132"/>
              <a:gd name="T21" fmla="*/ 114 h 132"/>
              <a:gd name="T22" fmla="*/ 80 w 132"/>
              <a:gd name="T23" fmla="*/ 119 h 132"/>
              <a:gd name="T24" fmla="*/ 73 w 132"/>
              <a:gd name="T25" fmla="*/ 122 h 132"/>
              <a:gd name="T26" fmla="*/ 63 w 132"/>
              <a:gd name="T27" fmla="*/ 118 h 132"/>
              <a:gd name="T28" fmla="*/ 56 w 132"/>
              <a:gd name="T29" fmla="*/ 120 h 132"/>
              <a:gd name="T30" fmla="*/ 48 w 132"/>
              <a:gd name="T31" fmla="*/ 119 h 132"/>
              <a:gd name="T32" fmla="*/ 41 w 132"/>
              <a:gd name="T33" fmla="*/ 112 h 132"/>
              <a:gd name="T34" fmla="*/ 33 w 132"/>
              <a:gd name="T35" fmla="*/ 110 h 132"/>
              <a:gd name="T36" fmla="*/ 27 w 132"/>
              <a:gd name="T37" fmla="*/ 106 h 132"/>
              <a:gd name="T38" fmla="*/ 23 w 132"/>
              <a:gd name="T39" fmla="*/ 96 h 132"/>
              <a:gd name="T40" fmla="*/ 17 w 132"/>
              <a:gd name="T41" fmla="*/ 92 h 132"/>
              <a:gd name="T42" fmla="*/ 13 w 132"/>
              <a:gd name="T43" fmla="*/ 85 h 132"/>
              <a:gd name="T44" fmla="*/ 15 w 132"/>
              <a:gd name="T45" fmla="*/ 77 h 132"/>
              <a:gd name="T46" fmla="*/ 10 w 132"/>
              <a:gd name="T47" fmla="*/ 68 h 132"/>
              <a:gd name="T48" fmla="*/ 13 w 132"/>
              <a:gd name="T49" fmla="*/ 63 h 132"/>
              <a:gd name="T50" fmla="*/ 12 w 132"/>
              <a:gd name="T51" fmla="*/ 55 h 132"/>
              <a:gd name="T52" fmla="*/ 14 w 132"/>
              <a:gd name="T53" fmla="*/ 48 h 132"/>
              <a:gd name="T54" fmla="*/ 17 w 132"/>
              <a:gd name="T55" fmla="*/ 44 h 132"/>
              <a:gd name="T56" fmla="*/ 18 w 132"/>
              <a:gd name="T57" fmla="*/ 37 h 132"/>
              <a:gd name="T58" fmla="*/ 25 w 132"/>
              <a:gd name="T59" fmla="*/ 33 h 132"/>
              <a:gd name="T60" fmla="*/ 30 w 132"/>
              <a:gd name="T61" fmla="*/ 23 h 132"/>
              <a:gd name="T62" fmla="*/ 36 w 132"/>
              <a:gd name="T63" fmla="*/ 23 h 132"/>
              <a:gd name="T64" fmla="*/ 41 w 132"/>
              <a:gd name="T65" fmla="*/ 17 h 132"/>
              <a:gd name="T66" fmla="*/ 47 w 132"/>
              <a:gd name="T67" fmla="*/ 14 h 132"/>
              <a:gd name="T68" fmla="*/ 55 w 132"/>
              <a:gd name="T69" fmla="*/ 15 h 132"/>
              <a:gd name="T70" fmla="*/ 59 w 132"/>
              <a:gd name="T71" fmla="*/ 10 h 132"/>
              <a:gd name="T72" fmla="*/ 69 w 132"/>
              <a:gd name="T73" fmla="*/ 14 h 132"/>
              <a:gd name="T74" fmla="*/ 77 w 132"/>
              <a:gd name="T75" fmla="*/ 11 h 132"/>
              <a:gd name="T76" fmla="*/ 82 w 132"/>
              <a:gd name="T77" fmla="*/ 16 h 132"/>
              <a:gd name="T78" fmla="*/ 89 w 132"/>
              <a:gd name="T79" fmla="*/ 16 h 132"/>
              <a:gd name="T80" fmla="*/ 95 w 132"/>
              <a:gd name="T81" fmla="*/ 19 h 132"/>
              <a:gd name="T82" fmla="*/ 99 w 132"/>
              <a:gd name="T83" fmla="*/ 26 h 132"/>
              <a:gd name="T84" fmla="*/ 105 w 132"/>
              <a:gd name="T85" fmla="*/ 26 h 132"/>
              <a:gd name="T86" fmla="*/ 109 w 132"/>
              <a:gd name="T87" fmla="*/ 36 h 132"/>
              <a:gd name="T88" fmla="*/ 116 w 132"/>
              <a:gd name="T89" fmla="*/ 41 h 132"/>
              <a:gd name="T90" fmla="*/ 117 w 132"/>
              <a:gd name="T91" fmla="*/ 48 h 132"/>
              <a:gd name="T92" fmla="*/ 119 w 132"/>
              <a:gd name="T93" fmla="*/ 53 h 132"/>
              <a:gd name="T94" fmla="*/ 121 w 132"/>
              <a:gd name="T95" fmla="*/ 60 h 132"/>
              <a:gd name="T96" fmla="*/ 118 w 132"/>
              <a:gd name="T97" fmla="*/ 66 h 132"/>
              <a:gd name="T98" fmla="*/ 122 w 132"/>
              <a:gd name="T99" fmla="*/ 71 h 132"/>
              <a:gd name="T100" fmla="*/ 87 w 132"/>
              <a:gd name="T101" fmla="*/ 41 h 132"/>
              <a:gd name="T102" fmla="*/ 83 w 132"/>
              <a:gd name="T103" fmla="*/ 70 h 132"/>
              <a:gd name="T104" fmla="*/ 72 w 132"/>
              <a:gd name="T105" fmla="*/ 92 h 132"/>
              <a:gd name="T106" fmla="*/ 49 w 132"/>
              <a:gd name="T107" fmla="*/ 71 h 132"/>
              <a:gd name="T108" fmla="*/ 44 w 132"/>
              <a:gd name="T109" fmla="*/ 41 h 132"/>
              <a:gd name="T110" fmla="*/ 66 w 132"/>
              <a:gd name="T111"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2" h="132">
                <a:moveTo>
                  <a:pt x="66" y="22"/>
                </a:moveTo>
                <a:cubicBezTo>
                  <a:pt x="42" y="22"/>
                  <a:pt x="22" y="42"/>
                  <a:pt x="22" y="66"/>
                </a:cubicBezTo>
                <a:cubicBezTo>
                  <a:pt x="22" y="90"/>
                  <a:pt x="42" y="110"/>
                  <a:pt x="66" y="110"/>
                </a:cubicBezTo>
                <a:cubicBezTo>
                  <a:pt x="90" y="110"/>
                  <a:pt x="110" y="90"/>
                  <a:pt x="110" y="66"/>
                </a:cubicBezTo>
                <a:cubicBezTo>
                  <a:pt x="110" y="42"/>
                  <a:pt x="90" y="22"/>
                  <a:pt x="66" y="22"/>
                </a:cubicBezTo>
                <a:close/>
                <a:moveTo>
                  <a:pt x="66" y="106"/>
                </a:moveTo>
                <a:cubicBezTo>
                  <a:pt x="44" y="106"/>
                  <a:pt x="26" y="88"/>
                  <a:pt x="26" y="66"/>
                </a:cubicBezTo>
                <a:cubicBezTo>
                  <a:pt x="26" y="44"/>
                  <a:pt x="44" y="26"/>
                  <a:pt x="66" y="26"/>
                </a:cubicBezTo>
                <a:cubicBezTo>
                  <a:pt x="88" y="26"/>
                  <a:pt x="105" y="44"/>
                  <a:pt x="105" y="66"/>
                </a:cubicBezTo>
                <a:cubicBezTo>
                  <a:pt x="105" y="88"/>
                  <a:pt x="88" y="106"/>
                  <a:pt x="66" y="106"/>
                </a:cubicBezTo>
                <a:close/>
                <a:moveTo>
                  <a:pt x="66" y="0"/>
                </a:moveTo>
                <a:cubicBezTo>
                  <a:pt x="29" y="0"/>
                  <a:pt x="0" y="30"/>
                  <a:pt x="0" y="66"/>
                </a:cubicBezTo>
                <a:cubicBezTo>
                  <a:pt x="0" y="102"/>
                  <a:pt x="29" y="132"/>
                  <a:pt x="66" y="132"/>
                </a:cubicBezTo>
                <a:cubicBezTo>
                  <a:pt x="102" y="132"/>
                  <a:pt x="132" y="102"/>
                  <a:pt x="132" y="66"/>
                </a:cubicBezTo>
                <a:cubicBezTo>
                  <a:pt x="132" y="30"/>
                  <a:pt x="102" y="0"/>
                  <a:pt x="66" y="0"/>
                </a:cubicBezTo>
                <a:close/>
                <a:moveTo>
                  <a:pt x="121" y="76"/>
                </a:moveTo>
                <a:cubicBezTo>
                  <a:pt x="121" y="76"/>
                  <a:pt x="120" y="76"/>
                  <a:pt x="120" y="76"/>
                </a:cubicBezTo>
                <a:cubicBezTo>
                  <a:pt x="119" y="76"/>
                  <a:pt x="117" y="76"/>
                  <a:pt x="117" y="78"/>
                </a:cubicBezTo>
                <a:cubicBezTo>
                  <a:pt x="117" y="78"/>
                  <a:pt x="117" y="79"/>
                  <a:pt x="116" y="80"/>
                </a:cubicBezTo>
                <a:cubicBezTo>
                  <a:pt x="116" y="81"/>
                  <a:pt x="117" y="83"/>
                  <a:pt x="118" y="83"/>
                </a:cubicBezTo>
                <a:cubicBezTo>
                  <a:pt x="118" y="83"/>
                  <a:pt x="119" y="83"/>
                  <a:pt x="119" y="83"/>
                </a:cubicBezTo>
                <a:cubicBezTo>
                  <a:pt x="119" y="83"/>
                  <a:pt x="119" y="83"/>
                  <a:pt x="119" y="83"/>
                </a:cubicBezTo>
                <a:cubicBezTo>
                  <a:pt x="119" y="85"/>
                  <a:pt x="118" y="87"/>
                  <a:pt x="117" y="88"/>
                </a:cubicBezTo>
                <a:cubicBezTo>
                  <a:pt x="117" y="88"/>
                  <a:pt x="117" y="88"/>
                  <a:pt x="116" y="88"/>
                </a:cubicBezTo>
                <a:cubicBezTo>
                  <a:pt x="115" y="87"/>
                  <a:pt x="114" y="88"/>
                  <a:pt x="113" y="89"/>
                </a:cubicBezTo>
                <a:cubicBezTo>
                  <a:pt x="113" y="90"/>
                  <a:pt x="112" y="90"/>
                  <a:pt x="112" y="91"/>
                </a:cubicBezTo>
                <a:cubicBezTo>
                  <a:pt x="111" y="92"/>
                  <a:pt x="112" y="94"/>
                  <a:pt x="113" y="94"/>
                </a:cubicBezTo>
                <a:cubicBezTo>
                  <a:pt x="113" y="95"/>
                  <a:pt x="114" y="95"/>
                  <a:pt x="114" y="95"/>
                </a:cubicBezTo>
                <a:cubicBezTo>
                  <a:pt x="113" y="96"/>
                  <a:pt x="112" y="98"/>
                  <a:pt x="111" y="99"/>
                </a:cubicBezTo>
                <a:cubicBezTo>
                  <a:pt x="111" y="99"/>
                  <a:pt x="111" y="99"/>
                  <a:pt x="110" y="98"/>
                </a:cubicBezTo>
                <a:cubicBezTo>
                  <a:pt x="109" y="98"/>
                  <a:pt x="108" y="98"/>
                  <a:pt x="107" y="99"/>
                </a:cubicBezTo>
                <a:cubicBezTo>
                  <a:pt x="106" y="99"/>
                  <a:pt x="106" y="100"/>
                  <a:pt x="105" y="101"/>
                </a:cubicBezTo>
                <a:cubicBezTo>
                  <a:pt x="104" y="102"/>
                  <a:pt x="105" y="103"/>
                  <a:pt x="106" y="104"/>
                </a:cubicBezTo>
                <a:cubicBezTo>
                  <a:pt x="106" y="104"/>
                  <a:pt x="106" y="105"/>
                  <a:pt x="106" y="105"/>
                </a:cubicBezTo>
                <a:cubicBezTo>
                  <a:pt x="105" y="106"/>
                  <a:pt x="104" y="107"/>
                  <a:pt x="102" y="108"/>
                </a:cubicBezTo>
                <a:cubicBezTo>
                  <a:pt x="102" y="108"/>
                  <a:pt x="102" y="108"/>
                  <a:pt x="102" y="108"/>
                </a:cubicBezTo>
                <a:cubicBezTo>
                  <a:pt x="101" y="107"/>
                  <a:pt x="100" y="106"/>
                  <a:pt x="98" y="107"/>
                </a:cubicBezTo>
                <a:cubicBezTo>
                  <a:pt x="98" y="108"/>
                  <a:pt x="97" y="108"/>
                  <a:pt x="97" y="109"/>
                </a:cubicBezTo>
                <a:cubicBezTo>
                  <a:pt x="95" y="109"/>
                  <a:pt x="95" y="111"/>
                  <a:pt x="96" y="112"/>
                </a:cubicBezTo>
                <a:cubicBezTo>
                  <a:pt x="96" y="112"/>
                  <a:pt x="97" y="113"/>
                  <a:pt x="97" y="113"/>
                </a:cubicBezTo>
                <a:cubicBezTo>
                  <a:pt x="95" y="114"/>
                  <a:pt x="94" y="115"/>
                  <a:pt x="92" y="116"/>
                </a:cubicBezTo>
                <a:cubicBezTo>
                  <a:pt x="92" y="115"/>
                  <a:pt x="92" y="115"/>
                  <a:pt x="92" y="115"/>
                </a:cubicBezTo>
                <a:cubicBezTo>
                  <a:pt x="91" y="113"/>
                  <a:pt x="90" y="113"/>
                  <a:pt x="88" y="113"/>
                </a:cubicBezTo>
                <a:cubicBezTo>
                  <a:pt x="88" y="114"/>
                  <a:pt x="87" y="114"/>
                  <a:pt x="86" y="114"/>
                </a:cubicBezTo>
                <a:cubicBezTo>
                  <a:pt x="85" y="115"/>
                  <a:pt x="84" y="116"/>
                  <a:pt x="85" y="118"/>
                </a:cubicBezTo>
                <a:cubicBezTo>
                  <a:pt x="85" y="118"/>
                  <a:pt x="85" y="118"/>
                  <a:pt x="86" y="118"/>
                </a:cubicBezTo>
                <a:cubicBezTo>
                  <a:pt x="84" y="119"/>
                  <a:pt x="82" y="120"/>
                  <a:pt x="80" y="120"/>
                </a:cubicBezTo>
                <a:cubicBezTo>
                  <a:pt x="80" y="120"/>
                  <a:pt x="80" y="119"/>
                  <a:pt x="80" y="119"/>
                </a:cubicBezTo>
                <a:cubicBezTo>
                  <a:pt x="80" y="118"/>
                  <a:pt x="79" y="117"/>
                  <a:pt x="77" y="117"/>
                </a:cubicBezTo>
                <a:cubicBezTo>
                  <a:pt x="77" y="117"/>
                  <a:pt x="76" y="118"/>
                  <a:pt x="75" y="118"/>
                </a:cubicBezTo>
                <a:cubicBezTo>
                  <a:pt x="74" y="118"/>
                  <a:pt x="73" y="119"/>
                  <a:pt x="73" y="121"/>
                </a:cubicBezTo>
                <a:cubicBezTo>
                  <a:pt x="73" y="121"/>
                  <a:pt x="73" y="121"/>
                  <a:pt x="73" y="122"/>
                </a:cubicBezTo>
                <a:cubicBezTo>
                  <a:pt x="72" y="122"/>
                  <a:pt x="70" y="122"/>
                  <a:pt x="68" y="122"/>
                </a:cubicBezTo>
                <a:cubicBezTo>
                  <a:pt x="68" y="122"/>
                  <a:pt x="68" y="121"/>
                  <a:pt x="68" y="121"/>
                </a:cubicBezTo>
                <a:cubicBezTo>
                  <a:pt x="68" y="120"/>
                  <a:pt x="67" y="119"/>
                  <a:pt x="66" y="118"/>
                </a:cubicBezTo>
                <a:cubicBezTo>
                  <a:pt x="65" y="118"/>
                  <a:pt x="64" y="118"/>
                  <a:pt x="63" y="118"/>
                </a:cubicBezTo>
                <a:cubicBezTo>
                  <a:pt x="62" y="118"/>
                  <a:pt x="61" y="119"/>
                  <a:pt x="61" y="121"/>
                </a:cubicBezTo>
                <a:cubicBezTo>
                  <a:pt x="61" y="121"/>
                  <a:pt x="61" y="122"/>
                  <a:pt x="61" y="122"/>
                </a:cubicBezTo>
                <a:cubicBezTo>
                  <a:pt x="59" y="122"/>
                  <a:pt x="57" y="121"/>
                  <a:pt x="55" y="121"/>
                </a:cubicBezTo>
                <a:cubicBezTo>
                  <a:pt x="55" y="121"/>
                  <a:pt x="56" y="120"/>
                  <a:pt x="56" y="120"/>
                </a:cubicBezTo>
                <a:cubicBezTo>
                  <a:pt x="56" y="119"/>
                  <a:pt x="55" y="117"/>
                  <a:pt x="54" y="117"/>
                </a:cubicBezTo>
                <a:cubicBezTo>
                  <a:pt x="53" y="117"/>
                  <a:pt x="52" y="117"/>
                  <a:pt x="52" y="117"/>
                </a:cubicBezTo>
                <a:cubicBezTo>
                  <a:pt x="50" y="116"/>
                  <a:pt x="49" y="117"/>
                  <a:pt x="49" y="118"/>
                </a:cubicBezTo>
                <a:cubicBezTo>
                  <a:pt x="48" y="119"/>
                  <a:pt x="48" y="119"/>
                  <a:pt x="48" y="119"/>
                </a:cubicBezTo>
                <a:cubicBezTo>
                  <a:pt x="47" y="119"/>
                  <a:pt x="45" y="118"/>
                  <a:pt x="43" y="117"/>
                </a:cubicBezTo>
                <a:cubicBezTo>
                  <a:pt x="43" y="117"/>
                  <a:pt x="44" y="117"/>
                  <a:pt x="44" y="116"/>
                </a:cubicBezTo>
                <a:cubicBezTo>
                  <a:pt x="44" y="115"/>
                  <a:pt x="44" y="114"/>
                  <a:pt x="43" y="113"/>
                </a:cubicBezTo>
                <a:cubicBezTo>
                  <a:pt x="42" y="113"/>
                  <a:pt x="41" y="112"/>
                  <a:pt x="41" y="112"/>
                </a:cubicBezTo>
                <a:cubicBezTo>
                  <a:pt x="39" y="111"/>
                  <a:pt x="38" y="112"/>
                  <a:pt x="37" y="113"/>
                </a:cubicBezTo>
                <a:cubicBezTo>
                  <a:pt x="37" y="113"/>
                  <a:pt x="37" y="114"/>
                  <a:pt x="37" y="114"/>
                </a:cubicBezTo>
                <a:cubicBezTo>
                  <a:pt x="35" y="113"/>
                  <a:pt x="34" y="112"/>
                  <a:pt x="32" y="111"/>
                </a:cubicBezTo>
                <a:cubicBezTo>
                  <a:pt x="33" y="111"/>
                  <a:pt x="33" y="111"/>
                  <a:pt x="33" y="110"/>
                </a:cubicBezTo>
                <a:cubicBezTo>
                  <a:pt x="34" y="109"/>
                  <a:pt x="34" y="108"/>
                  <a:pt x="33" y="107"/>
                </a:cubicBezTo>
                <a:cubicBezTo>
                  <a:pt x="32" y="106"/>
                  <a:pt x="32" y="106"/>
                  <a:pt x="31" y="105"/>
                </a:cubicBezTo>
                <a:cubicBezTo>
                  <a:pt x="30" y="104"/>
                  <a:pt x="28" y="104"/>
                  <a:pt x="27" y="105"/>
                </a:cubicBezTo>
                <a:cubicBezTo>
                  <a:pt x="27" y="106"/>
                  <a:pt x="27" y="106"/>
                  <a:pt x="27" y="106"/>
                </a:cubicBezTo>
                <a:cubicBezTo>
                  <a:pt x="26" y="105"/>
                  <a:pt x="24" y="104"/>
                  <a:pt x="23" y="102"/>
                </a:cubicBezTo>
                <a:cubicBezTo>
                  <a:pt x="23" y="102"/>
                  <a:pt x="24" y="102"/>
                  <a:pt x="24" y="102"/>
                </a:cubicBezTo>
                <a:cubicBezTo>
                  <a:pt x="25" y="101"/>
                  <a:pt x="25" y="99"/>
                  <a:pt x="25" y="98"/>
                </a:cubicBezTo>
                <a:cubicBezTo>
                  <a:pt x="24" y="98"/>
                  <a:pt x="24" y="97"/>
                  <a:pt x="23" y="96"/>
                </a:cubicBezTo>
                <a:cubicBezTo>
                  <a:pt x="22" y="95"/>
                  <a:pt x="21" y="95"/>
                  <a:pt x="20" y="96"/>
                </a:cubicBezTo>
                <a:cubicBezTo>
                  <a:pt x="19" y="96"/>
                  <a:pt x="19" y="96"/>
                  <a:pt x="19" y="97"/>
                </a:cubicBezTo>
                <a:cubicBezTo>
                  <a:pt x="18" y="95"/>
                  <a:pt x="17" y="93"/>
                  <a:pt x="16" y="92"/>
                </a:cubicBezTo>
                <a:cubicBezTo>
                  <a:pt x="16" y="92"/>
                  <a:pt x="17" y="92"/>
                  <a:pt x="17" y="92"/>
                </a:cubicBezTo>
                <a:cubicBezTo>
                  <a:pt x="18" y="91"/>
                  <a:pt x="19" y="90"/>
                  <a:pt x="18" y="88"/>
                </a:cubicBezTo>
                <a:cubicBezTo>
                  <a:pt x="18" y="88"/>
                  <a:pt x="18" y="87"/>
                  <a:pt x="17" y="86"/>
                </a:cubicBezTo>
                <a:cubicBezTo>
                  <a:pt x="17" y="85"/>
                  <a:pt x="15" y="84"/>
                  <a:pt x="14" y="85"/>
                </a:cubicBezTo>
                <a:cubicBezTo>
                  <a:pt x="14" y="85"/>
                  <a:pt x="14" y="85"/>
                  <a:pt x="13" y="85"/>
                </a:cubicBezTo>
                <a:cubicBezTo>
                  <a:pt x="13" y="84"/>
                  <a:pt x="12" y="82"/>
                  <a:pt x="12" y="80"/>
                </a:cubicBezTo>
                <a:cubicBezTo>
                  <a:pt x="12" y="80"/>
                  <a:pt x="12" y="80"/>
                  <a:pt x="12" y="80"/>
                </a:cubicBezTo>
                <a:cubicBezTo>
                  <a:pt x="12" y="80"/>
                  <a:pt x="12" y="80"/>
                  <a:pt x="13" y="80"/>
                </a:cubicBezTo>
                <a:cubicBezTo>
                  <a:pt x="14" y="80"/>
                  <a:pt x="15" y="78"/>
                  <a:pt x="15" y="77"/>
                </a:cubicBezTo>
                <a:cubicBezTo>
                  <a:pt x="14" y="76"/>
                  <a:pt x="14" y="76"/>
                  <a:pt x="14" y="75"/>
                </a:cubicBezTo>
                <a:cubicBezTo>
                  <a:pt x="14" y="73"/>
                  <a:pt x="13" y="73"/>
                  <a:pt x="11" y="73"/>
                </a:cubicBezTo>
                <a:cubicBezTo>
                  <a:pt x="11" y="73"/>
                  <a:pt x="11" y="73"/>
                  <a:pt x="10" y="73"/>
                </a:cubicBezTo>
                <a:cubicBezTo>
                  <a:pt x="10" y="71"/>
                  <a:pt x="10" y="69"/>
                  <a:pt x="10" y="68"/>
                </a:cubicBezTo>
                <a:cubicBezTo>
                  <a:pt x="10" y="68"/>
                  <a:pt x="11" y="68"/>
                  <a:pt x="11" y="68"/>
                </a:cubicBezTo>
                <a:cubicBezTo>
                  <a:pt x="11" y="68"/>
                  <a:pt x="11" y="68"/>
                  <a:pt x="11" y="68"/>
                </a:cubicBezTo>
                <a:cubicBezTo>
                  <a:pt x="12" y="68"/>
                  <a:pt x="13" y="67"/>
                  <a:pt x="13" y="65"/>
                </a:cubicBezTo>
                <a:cubicBezTo>
                  <a:pt x="13" y="65"/>
                  <a:pt x="13" y="64"/>
                  <a:pt x="13" y="63"/>
                </a:cubicBezTo>
                <a:cubicBezTo>
                  <a:pt x="14" y="62"/>
                  <a:pt x="13" y="60"/>
                  <a:pt x="11" y="60"/>
                </a:cubicBezTo>
                <a:cubicBezTo>
                  <a:pt x="11" y="60"/>
                  <a:pt x="10" y="60"/>
                  <a:pt x="10" y="61"/>
                </a:cubicBezTo>
                <a:cubicBezTo>
                  <a:pt x="10" y="59"/>
                  <a:pt x="11" y="57"/>
                  <a:pt x="11" y="55"/>
                </a:cubicBezTo>
                <a:cubicBezTo>
                  <a:pt x="11" y="55"/>
                  <a:pt x="11" y="55"/>
                  <a:pt x="12" y="55"/>
                </a:cubicBezTo>
                <a:cubicBezTo>
                  <a:pt x="12" y="56"/>
                  <a:pt x="12" y="56"/>
                  <a:pt x="12" y="56"/>
                </a:cubicBezTo>
                <a:cubicBezTo>
                  <a:pt x="14" y="56"/>
                  <a:pt x="15" y="55"/>
                  <a:pt x="15" y="54"/>
                </a:cubicBezTo>
                <a:cubicBezTo>
                  <a:pt x="15" y="53"/>
                  <a:pt x="15" y="52"/>
                  <a:pt x="15" y="51"/>
                </a:cubicBezTo>
                <a:cubicBezTo>
                  <a:pt x="16" y="50"/>
                  <a:pt x="15" y="49"/>
                  <a:pt x="14" y="48"/>
                </a:cubicBezTo>
                <a:cubicBezTo>
                  <a:pt x="13" y="48"/>
                  <a:pt x="13" y="48"/>
                  <a:pt x="13" y="48"/>
                </a:cubicBezTo>
                <a:cubicBezTo>
                  <a:pt x="13" y="46"/>
                  <a:pt x="14" y="45"/>
                  <a:pt x="15" y="43"/>
                </a:cubicBezTo>
                <a:cubicBezTo>
                  <a:pt x="15" y="43"/>
                  <a:pt x="15" y="43"/>
                  <a:pt x="16" y="44"/>
                </a:cubicBezTo>
                <a:cubicBezTo>
                  <a:pt x="16" y="44"/>
                  <a:pt x="16" y="44"/>
                  <a:pt x="17" y="44"/>
                </a:cubicBezTo>
                <a:cubicBezTo>
                  <a:pt x="18" y="44"/>
                  <a:pt x="18" y="43"/>
                  <a:pt x="19" y="43"/>
                </a:cubicBezTo>
                <a:cubicBezTo>
                  <a:pt x="19" y="42"/>
                  <a:pt x="20" y="41"/>
                  <a:pt x="20" y="40"/>
                </a:cubicBezTo>
                <a:cubicBezTo>
                  <a:pt x="21" y="39"/>
                  <a:pt x="20" y="38"/>
                  <a:pt x="19" y="37"/>
                </a:cubicBezTo>
                <a:cubicBezTo>
                  <a:pt x="19" y="37"/>
                  <a:pt x="18" y="37"/>
                  <a:pt x="18" y="37"/>
                </a:cubicBezTo>
                <a:cubicBezTo>
                  <a:pt x="19" y="35"/>
                  <a:pt x="20" y="34"/>
                  <a:pt x="21" y="32"/>
                </a:cubicBezTo>
                <a:cubicBezTo>
                  <a:pt x="21" y="32"/>
                  <a:pt x="22" y="33"/>
                  <a:pt x="22" y="33"/>
                </a:cubicBezTo>
                <a:cubicBezTo>
                  <a:pt x="22" y="33"/>
                  <a:pt x="23" y="34"/>
                  <a:pt x="23" y="34"/>
                </a:cubicBezTo>
                <a:cubicBezTo>
                  <a:pt x="24" y="34"/>
                  <a:pt x="25" y="33"/>
                  <a:pt x="25" y="33"/>
                </a:cubicBezTo>
                <a:cubicBezTo>
                  <a:pt x="26" y="32"/>
                  <a:pt x="26" y="31"/>
                  <a:pt x="27" y="31"/>
                </a:cubicBezTo>
                <a:cubicBezTo>
                  <a:pt x="28" y="30"/>
                  <a:pt x="28" y="28"/>
                  <a:pt x="27" y="27"/>
                </a:cubicBezTo>
                <a:cubicBezTo>
                  <a:pt x="26" y="27"/>
                  <a:pt x="26" y="27"/>
                  <a:pt x="26" y="27"/>
                </a:cubicBezTo>
                <a:cubicBezTo>
                  <a:pt x="27" y="26"/>
                  <a:pt x="28" y="24"/>
                  <a:pt x="30" y="23"/>
                </a:cubicBezTo>
                <a:cubicBezTo>
                  <a:pt x="30" y="23"/>
                  <a:pt x="30" y="24"/>
                  <a:pt x="30" y="24"/>
                </a:cubicBezTo>
                <a:cubicBezTo>
                  <a:pt x="31" y="25"/>
                  <a:pt x="32" y="25"/>
                  <a:pt x="32" y="25"/>
                </a:cubicBezTo>
                <a:cubicBezTo>
                  <a:pt x="33" y="25"/>
                  <a:pt x="33" y="25"/>
                  <a:pt x="34" y="24"/>
                </a:cubicBezTo>
                <a:cubicBezTo>
                  <a:pt x="34" y="24"/>
                  <a:pt x="35" y="23"/>
                  <a:pt x="36" y="23"/>
                </a:cubicBezTo>
                <a:cubicBezTo>
                  <a:pt x="37" y="22"/>
                  <a:pt x="37" y="21"/>
                  <a:pt x="36" y="20"/>
                </a:cubicBezTo>
                <a:cubicBezTo>
                  <a:pt x="36" y="19"/>
                  <a:pt x="36" y="19"/>
                  <a:pt x="36" y="19"/>
                </a:cubicBezTo>
                <a:cubicBezTo>
                  <a:pt x="37" y="18"/>
                  <a:pt x="39" y="17"/>
                  <a:pt x="40" y="16"/>
                </a:cubicBezTo>
                <a:cubicBezTo>
                  <a:pt x="40" y="16"/>
                  <a:pt x="40" y="17"/>
                  <a:pt x="41" y="17"/>
                </a:cubicBezTo>
                <a:cubicBezTo>
                  <a:pt x="41" y="18"/>
                  <a:pt x="42" y="19"/>
                  <a:pt x="43" y="19"/>
                </a:cubicBezTo>
                <a:cubicBezTo>
                  <a:pt x="43" y="19"/>
                  <a:pt x="44" y="18"/>
                  <a:pt x="44" y="18"/>
                </a:cubicBezTo>
                <a:cubicBezTo>
                  <a:pt x="45" y="18"/>
                  <a:pt x="45" y="18"/>
                  <a:pt x="46" y="17"/>
                </a:cubicBezTo>
                <a:cubicBezTo>
                  <a:pt x="47" y="17"/>
                  <a:pt x="48" y="15"/>
                  <a:pt x="47" y="14"/>
                </a:cubicBezTo>
                <a:cubicBezTo>
                  <a:pt x="47" y="14"/>
                  <a:pt x="47" y="14"/>
                  <a:pt x="47" y="13"/>
                </a:cubicBezTo>
                <a:cubicBezTo>
                  <a:pt x="49" y="13"/>
                  <a:pt x="50" y="12"/>
                  <a:pt x="52" y="12"/>
                </a:cubicBezTo>
                <a:cubicBezTo>
                  <a:pt x="52" y="12"/>
                  <a:pt x="52" y="12"/>
                  <a:pt x="52" y="13"/>
                </a:cubicBezTo>
                <a:cubicBezTo>
                  <a:pt x="52" y="14"/>
                  <a:pt x="53" y="15"/>
                  <a:pt x="55" y="15"/>
                </a:cubicBezTo>
                <a:cubicBezTo>
                  <a:pt x="55" y="15"/>
                  <a:pt x="55" y="15"/>
                  <a:pt x="55" y="15"/>
                </a:cubicBezTo>
                <a:cubicBezTo>
                  <a:pt x="56" y="14"/>
                  <a:pt x="57" y="14"/>
                  <a:pt x="57" y="14"/>
                </a:cubicBezTo>
                <a:cubicBezTo>
                  <a:pt x="59" y="14"/>
                  <a:pt x="60" y="13"/>
                  <a:pt x="59" y="11"/>
                </a:cubicBezTo>
                <a:cubicBezTo>
                  <a:pt x="59" y="11"/>
                  <a:pt x="59" y="11"/>
                  <a:pt x="59" y="10"/>
                </a:cubicBezTo>
                <a:cubicBezTo>
                  <a:pt x="61" y="10"/>
                  <a:pt x="63" y="10"/>
                  <a:pt x="65" y="10"/>
                </a:cubicBezTo>
                <a:cubicBezTo>
                  <a:pt x="65" y="10"/>
                  <a:pt x="64" y="11"/>
                  <a:pt x="64" y="11"/>
                </a:cubicBezTo>
                <a:cubicBezTo>
                  <a:pt x="64" y="12"/>
                  <a:pt x="65" y="13"/>
                  <a:pt x="67" y="14"/>
                </a:cubicBezTo>
                <a:cubicBezTo>
                  <a:pt x="68" y="14"/>
                  <a:pt x="68" y="14"/>
                  <a:pt x="69" y="14"/>
                </a:cubicBezTo>
                <a:cubicBezTo>
                  <a:pt x="69" y="14"/>
                  <a:pt x="69" y="14"/>
                  <a:pt x="69" y="14"/>
                </a:cubicBezTo>
                <a:cubicBezTo>
                  <a:pt x="71" y="14"/>
                  <a:pt x="72" y="13"/>
                  <a:pt x="72" y="11"/>
                </a:cubicBezTo>
                <a:cubicBezTo>
                  <a:pt x="72" y="11"/>
                  <a:pt x="72" y="11"/>
                  <a:pt x="72" y="10"/>
                </a:cubicBezTo>
                <a:cubicBezTo>
                  <a:pt x="74" y="10"/>
                  <a:pt x="75" y="11"/>
                  <a:pt x="77" y="11"/>
                </a:cubicBezTo>
                <a:cubicBezTo>
                  <a:pt x="77" y="11"/>
                  <a:pt x="77" y="12"/>
                  <a:pt x="77" y="12"/>
                </a:cubicBezTo>
                <a:cubicBezTo>
                  <a:pt x="76" y="13"/>
                  <a:pt x="77" y="15"/>
                  <a:pt x="79" y="15"/>
                </a:cubicBezTo>
                <a:cubicBezTo>
                  <a:pt x="79" y="15"/>
                  <a:pt x="80" y="15"/>
                  <a:pt x="81" y="16"/>
                </a:cubicBezTo>
                <a:cubicBezTo>
                  <a:pt x="81" y="16"/>
                  <a:pt x="81" y="16"/>
                  <a:pt x="82" y="16"/>
                </a:cubicBezTo>
                <a:cubicBezTo>
                  <a:pt x="83" y="16"/>
                  <a:pt x="84" y="15"/>
                  <a:pt x="84" y="14"/>
                </a:cubicBezTo>
                <a:cubicBezTo>
                  <a:pt x="84" y="14"/>
                  <a:pt x="84" y="13"/>
                  <a:pt x="84" y="13"/>
                </a:cubicBezTo>
                <a:cubicBezTo>
                  <a:pt x="86" y="14"/>
                  <a:pt x="88" y="14"/>
                  <a:pt x="89" y="15"/>
                </a:cubicBezTo>
                <a:cubicBezTo>
                  <a:pt x="89" y="15"/>
                  <a:pt x="89" y="16"/>
                  <a:pt x="89" y="16"/>
                </a:cubicBezTo>
                <a:cubicBezTo>
                  <a:pt x="88" y="17"/>
                  <a:pt x="88" y="19"/>
                  <a:pt x="90" y="19"/>
                </a:cubicBezTo>
                <a:cubicBezTo>
                  <a:pt x="90" y="20"/>
                  <a:pt x="91" y="20"/>
                  <a:pt x="92" y="20"/>
                </a:cubicBezTo>
                <a:cubicBezTo>
                  <a:pt x="92" y="20"/>
                  <a:pt x="93" y="21"/>
                  <a:pt x="93" y="21"/>
                </a:cubicBezTo>
                <a:cubicBezTo>
                  <a:pt x="94" y="21"/>
                  <a:pt x="95" y="20"/>
                  <a:pt x="95" y="19"/>
                </a:cubicBezTo>
                <a:cubicBezTo>
                  <a:pt x="95" y="19"/>
                  <a:pt x="95" y="19"/>
                  <a:pt x="95" y="18"/>
                </a:cubicBezTo>
                <a:cubicBezTo>
                  <a:pt x="97" y="19"/>
                  <a:pt x="99" y="20"/>
                  <a:pt x="100" y="22"/>
                </a:cubicBezTo>
                <a:cubicBezTo>
                  <a:pt x="100" y="22"/>
                  <a:pt x="99" y="22"/>
                  <a:pt x="99" y="22"/>
                </a:cubicBezTo>
                <a:cubicBezTo>
                  <a:pt x="98" y="23"/>
                  <a:pt x="98" y="25"/>
                  <a:pt x="99" y="26"/>
                </a:cubicBezTo>
                <a:cubicBezTo>
                  <a:pt x="100" y="26"/>
                  <a:pt x="101" y="27"/>
                  <a:pt x="101" y="27"/>
                </a:cubicBezTo>
                <a:cubicBezTo>
                  <a:pt x="102" y="28"/>
                  <a:pt x="102" y="28"/>
                  <a:pt x="103" y="28"/>
                </a:cubicBezTo>
                <a:cubicBezTo>
                  <a:pt x="104" y="28"/>
                  <a:pt x="104" y="28"/>
                  <a:pt x="105" y="27"/>
                </a:cubicBezTo>
                <a:cubicBezTo>
                  <a:pt x="105" y="27"/>
                  <a:pt x="105" y="26"/>
                  <a:pt x="105" y="26"/>
                </a:cubicBezTo>
                <a:cubicBezTo>
                  <a:pt x="107" y="27"/>
                  <a:pt x="108" y="29"/>
                  <a:pt x="109" y="30"/>
                </a:cubicBezTo>
                <a:cubicBezTo>
                  <a:pt x="109" y="30"/>
                  <a:pt x="108" y="30"/>
                  <a:pt x="108" y="31"/>
                </a:cubicBezTo>
                <a:cubicBezTo>
                  <a:pt x="107" y="32"/>
                  <a:pt x="107" y="33"/>
                  <a:pt x="108" y="34"/>
                </a:cubicBezTo>
                <a:cubicBezTo>
                  <a:pt x="108" y="35"/>
                  <a:pt x="109" y="35"/>
                  <a:pt x="109" y="36"/>
                </a:cubicBezTo>
                <a:cubicBezTo>
                  <a:pt x="110" y="37"/>
                  <a:pt x="110" y="37"/>
                  <a:pt x="111" y="37"/>
                </a:cubicBezTo>
                <a:cubicBezTo>
                  <a:pt x="112" y="37"/>
                  <a:pt x="112" y="37"/>
                  <a:pt x="112" y="37"/>
                </a:cubicBezTo>
                <a:cubicBezTo>
                  <a:pt x="113" y="37"/>
                  <a:pt x="113" y="36"/>
                  <a:pt x="113" y="36"/>
                </a:cubicBezTo>
                <a:cubicBezTo>
                  <a:pt x="114" y="38"/>
                  <a:pt x="115" y="39"/>
                  <a:pt x="116" y="41"/>
                </a:cubicBezTo>
                <a:cubicBezTo>
                  <a:pt x="116" y="41"/>
                  <a:pt x="115" y="41"/>
                  <a:pt x="115" y="41"/>
                </a:cubicBezTo>
                <a:cubicBezTo>
                  <a:pt x="114" y="42"/>
                  <a:pt x="113" y="43"/>
                  <a:pt x="114" y="44"/>
                </a:cubicBezTo>
                <a:cubicBezTo>
                  <a:pt x="114" y="45"/>
                  <a:pt x="114" y="46"/>
                  <a:pt x="115" y="46"/>
                </a:cubicBezTo>
                <a:cubicBezTo>
                  <a:pt x="115" y="47"/>
                  <a:pt x="116" y="48"/>
                  <a:pt x="117" y="48"/>
                </a:cubicBezTo>
                <a:cubicBezTo>
                  <a:pt x="117" y="48"/>
                  <a:pt x="118" y="48"/>
                  <a:pt x="118" y="48"/>
                </a:cubicBezTo>
                <a:cubicBezTo>
                  <a:pt x="118" y="48"/>
                  <a:pt x="118" y="48"/>
                  <a:pt x="119" y="47"/>
                </a:cubicBezTo>
                <a:cubicBezTo>
                  <a:pt x="119" y="49"/>
                  <a:pt x="120" y="51"/>
                  <a:pt x="120" y="53"/>
                </a:cubicBezTo>
                <a:cubicBezTo>
                  <a:pt x="120" y="53"/>
                  <a:pt x="120" y="53"/>
                  <a:pt x="119" y="53"/>
                </a:cubicBezTo>
                <a:cubicBezTo>
                  <a:pt x="118" y="53"/>
                  <a:pt x="117" y="54"/>
                  <a:pt x="117" y="56"/>
                </a:cubicBezTo>
                <a:cubicBezTo>
                  <a:pt x="118" y="56"/>
                  <a:pt x="118" y="57"/>
                  <a:pt x="118" y="58"/>
                </a:cubicBezTo>
                <a:cubicBezTo>
                  <a:pt x="118" y="59"/>
                  <a:pt x="119" y="60"/>
                  <a:pt x="120" y="60"/>
                </a:cubicBezTo>
                <a:cubicBezTo>
                  <a:pt x="120" y="60"/>
                  <a:pt x="120" y="60"/>
                  <a:pt x="121" y="60"/>
                </a:cubicBezTo>
                <a:cubicBezTo>
                  <a:pt x="121" y="60"/>
                  <a:pt x="121" y="60"/>
                  <a:pt x="122" y="60"/>
                </a:cubicBezTo>
                <a:cubicBezTo>
                  <a:pt x="122" y="61"/>
                  <a:pt x="122" y="62"/>
                  <a:pt x="122" y="64"/>
                </a:cubicBezTo>
                <a:cubicBezTo>
                  <a:pt x="122" y="64"/>
                  <a:pt x="121" y="64"/>
                  <a:pt x="121" y="64"/>
                </a:cubicBezTo>
                <a:cubicBezTo>
                  <a:pt x="119" y="64"/>
                  <a:pt x="118" y="65"/>
                  <a:pt x="118" y="66"/>
                </a:cubicBezTo>
                <a:cubicBezTo>
                  <a:pt x="118" y="67"/>
                  <a:pt x="118" y="68"/>
                  <a:pt x="118" y="68"/>
                </a:cubicBezTo>
                <a:cubicBezTo>
                  <a:pt x="118" y="70"/>
                  <a:pt x="119" y="71"/>
                  <a:pt x="121" y="71"/>
                </a:cubicBezTo>
                <a:cubicBezTo>
                  <a:pt x="121" y="71"/>
                  <a:pt x="121" y="71"/>
                  <a:pt x="121" y="71"/>
                </a:cubicBezTo>
                <a:cubicBezTo>
                  <a:pt x="121" y="71"/>
                  <a:pt x="121" y="71"/>
                  <a:pt x="122" y="71"/>
                </a:cubicBezTo>
                <a:cubicBezTo>
                  <a:pt x="122" y="73"/>
                  <a:pt x="121" y="75"/>
                  <a:pt x="121" y="76"/>
                </a:cubicBezTo>
                <a:close/>
                <a:moveTo>
                  <a:pt x="74" y="40"/>
                </a:moveTo>
                <a:cubicBezTo>
                  <a:pt x="88" y="40"/>
                  <a:pt x="88" y="40"/>
                  <a:pt x="88" y="40"/>
                </a:cubicBezTo>
                <a:cubicBezTo>
                  <a:pt x="87" y="41"/>
                  <a:pt x="87" y="41"/>
                  <a:pt x="87" y="41"/>
                </a:cubicBezTo>
                <a:cubicBezTo>
                  <a:pt x="82" y="51"/>
                  <a:pt x="82" y="51"/>
                  <a:pt x="82" y="51"/>
                </a:cubicBezTo>
                <a:cubicBezTo>
                  <a:pt x="72" y="68"/>
                  <a:pt x="72" y="68"/>
                  <a:pt x="72" y="68"/>
                </a:cubicBezTo>
                <a:cubicBezTo>
                  <a:pt x="72" y="70"/>
                  <a:pt x="72" y="70"/>
                  <a:pt x="72" y="70"/>
                </a:cubicBezTo>
                <a:cubicBezTo>
                  <a:pt x="83" y="70"/>
                  <a:pt x="83" y="70"/>
                  <a:pt x="83" y="70"/>
                </a:cubicBezTo>
                <a:cubicBezTo>
                  <a:pt x="83" y="71"/>
                  <a:pt x="83" y="71"/>
                  <a:pt x="83" y="71"/>
                </a:cubicBezTo>
                <a:cubicBezTo>
                  <a:pt x="83" y="78"/>
                  <a:pt x="83" y="78"/>
                  <a:pt x="83" y="78"/>
                </a:cubicBezTo>
                <a:cubicBezTo>
                  <a:pt x="72" y="78"/>
                  <a:pt x="72" y="78"/>
                  <a:pt x="72" y="78"/>
                </a:cubicBezTo>
                <a:cubicBezTo>
                  <a:pt x="72" y="92"/>
                  <a:pt x="72" y="92"/>
                  <a:pt x="72" y="92"/>
                </a:cubicBezTo>
                <a:cubicBezTo>
                  <a:pt x="60" y="92"/>
                  <a:pt x="60" y="92"/>
                  <a:pt x="60" y="92"/>
                </a:cubicBezTo>
                <a:cubicBezTo>
                  <a:pt x="60" y="78"/>
                  <a:pt x="60" y="78"/>
                  <a:pt x="60" y="78"/>
                </a:cubicBezTo>
                <a:cubicBezTo>
                  <a:pt x="49" y="78"/>
                  <a:pt x="49" y="78"/>
                  <a:pt x="49" y="78"/>
                </a:cubicBezTo>
                <a:cubicBezTo>
                  <a:pt x="49" y="71"/>
                  <a:pt x="49" y="71"/>
                  <a:pt x="49" y="71"/>
                </a:cubicBezTo>
                <a:cubicBezTo>
                  <a:pt x="49" y="70"/>
                  <a:pt x="49" y="70"/>
                  <a:pt x="49" y="70"/>
                </a:cubicBezTo>
                <a:cubicBezTo>
                  <a:pt x="60" y="70"/>
                  <a:pt x="60" y="70"/>
                  <a:pt x="60" y="70"/>
                </a:cubicBezTo>
                <a:cubicBezTo>
                  <a:pt x="60" y="69"/>
                  <a:pt x="60" y="69"/>
                  <a:pt x="60" y="69"/>
                </a:cubicBezTo>
                <a:cubicBezTo>
                  <a:pt x="44" y="41"/>
                  <a:pt x="44" y="41"/>
                  <a:pt x="44" y="41"/>
                </a:cubicBezTo>
                <a:cubicBezTo>
                  <a:pt x="44" y="40"/>
                  <a:pt x="44" y="40"/>
                  <a:pt x="44" y="40"/>
                </a:cubicBezTo>
                <a:cubicBezTo>
                  <a:pt x="58" y="40"/>
                  <a:pt x="58" y="40"/>
                  <a:pt x="58" y="40"/>
                </a:cubicBezTo>
                <a:cubicBezTo>
                  <a:pt x="64" y="54"/>
                  <a:pt x="64" y="54"/>
                  <a:pt x="64" y="54"/>
                </a:cubicBezTo>
                <a:cubicBezTo>
                  <a:pt x="66" y="57"/>
                  <a:pt x="66" y="57"/>
                  <a:pt x="66" y="57"/>
                </a:cubicBezTo>
                <a:cubicBezTo>
                  <a:pt x="68" y="52"/>
                  <a:pt x="68" y="52"/>
                  <a:pt x="68" y="52"/>
                </a:cubicBezTo>
                <a:lnTo>
                  <a:pt x="7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173"/>
          <p:cNvSpPr>
            <a:spLocks noEditPoints="1"/>
          </p:cNvSpPr>
          <p:nvPr/>
        </p:nvSpPr>
        <p:spPr bwMode="auto">
          <a:xfrm>
            <a:off x="10277590" y="2362508"/>
            <a:ext cx="307501" cy="307502"/>
          </a:xfrm>
          <a:custGeom>
            <a:avLst/>
            <a:gdLst>
              <a:gd name="T0" fmla="*/ 110 w 132"/>
              <a:gd name="T1" fmla="*/ 66 h 132"/>
              <a:gd name="T2" fmla="*/ 66 w 132"/>
              <a:gd name="T3" fmla="*/ 26 h 132"/>
              <a:gd name="T4" fmla="*/ 0 w 132"/>
              <a:gd name="T5" fmla="*/ 66 h 132"/>
              <a:gd name="T6" fmla="*/ 121 w 132"/>
              <a:gd name="T7" fmla="*/ 76 h 132"/>
              <a:gd name="T8" fmla="*/ 118 w 132"/>
              <a:gd name="T9" fmla="*/ 83 h 132"/>
              <a:gd name="T10" fmla="*/ 116 w 132"/>
              <a:gd name="T11" fmla="*/ 88 h 132"/>
              <a:gd name="T12" fmla="*/ 114 w 132"/>
              <a:gd name="T13" fmla="*/ 95 h 132"/>
              <a:gd name="T14" fmla="*/ 105 w 132"/>
              <a:gd name="T15" fmla="*/ 101 h 132"/>
              <a:gd name="T16" fmla="*/ 102 w 132"/>
              <a:gd name="T17" fmla="*/ 108 h 132"/>
              <a:gd name="T18" fmla="*/ 97 w 132"/>
              <a:gd name="T19" fmla="*/ 113 h 132"/>
              <a:gd name="T20" fmla="*/ 86 w 132"/>
              <a:gd name="T21" fmla="*/ 114 h 132"/>
              <a:gd name="T22" fmla="*/ 80 w 132"/>
              <a:gd name="T23" fmla="*/ 119 h 132"/>
              <a:gd name="T24" fmla="*/ 73 w 132"/>
              <a:gd name="T25" fmla="*/ 122 h 132"/>
              <a:gd name="T26" fmla="*/ 63 w 132"/>
              <a:gd name="T27" fmla="*/ 118 h 132"/>
              <a:gd name="T28" fmla="*/ 56 w 132"/>
              <a:gd name="T29" fmla="*/ 120 h 132"/>
              <a:gd name="T30" fmla="*/ 48 w 132"/>
              <a:gd name="T31" fmla="*/ 119 h 132"/>
              <a:gd name="T32" fmla="*/ 41 w 132"/>
              <a:gd name="T33" fmla="*/ 112 h 132"/>
              <a:gd name="T34" fmla="*/ 33 w 132"/>
              <a:gd name="T35" fmla="*/ 110 h 132"/>
              <a:gd name="T36" fmla="*/ 27 w 132"/>
              <a:gd name="T37" fmla="*/ 106 h 132"/>
              <a:gd name="T38" fmla="*/ 23 w 132"/>
              <a:gd name="T39" fmla="*/ 96 h 132"/>
              <a:gd name="T40" fmla="*/ 17 w 132"/>
              <a:gd name="T41" fmla="*/ 92 h 132"/>
              <a:gd name="T42" fmla="*/ 13 w 132"/>
              <a:gd name="T43" fmla="*/ 85 h 132"/>
              <a:gd name="T44" fmla="*/ 15 w 132"/>
              <a:gd name="T45" fmla="*/ 77 h 132"/>
              <a:gd name="T46" fmla="*/ 10 w 132"/>
              <a:gd name="T47" fmla="*/ 68 h 132"/>
              <a:gd name="T48" fmla="*/ 13 w 132"/>
              <a:gd name="T49" fmla="*/ 63 h 132"/>
              <a:gd name="T50" fmla="*/ 12 w 132"/>
              <a:gd name="T51" fmla="*/ 55 h 132"/>
              <a:gd name="T52" fmla="*/ 14 w 132"/>
              <a:gd name="T53" fmla="*/ 48 h 132"/>
              <a:gd name="T54" fmla="*/ 17 w 132"/>
              <a:gd name="T55" fmla="*/ 44 h 132"/>
              <a:gd name="T56" fmla="*/ 18 w 132"/>
              <a:gd name="T57" fmla="*/ 37 h 132"/>
              <a:gd name="T58" fmla="*/ 25 w 132"/>
              <a:gd name="T59" fmla="*/ 33 h 132"/>
              <a:gd name="T60" fmla="*/ 30 w 132"/>
              <a:gd name="T61" fmla="*/ 23 h 132"/>
              <a:gd name="T62" fmla="*/ 36 w 132"/>
              <a:gd name="T63" fmla="*/ 23 h 132"/>
              <a:gd name="T64" fmla="*/ 41 w 132"/>
              <a:gd name="T65" fmla="*/ 17 h 132"/>
              <a:gd name="T66" fmla="*/ 47 w 132"/>
              <a:gd name="T67" fmla="*/ 14 h 132"/>
              <a:gd name="T68" fmla="*/ 55 w 132"/>
              <a:gd name="T69" fmla="*/ 15 h 132"/>
              <a:gd name="T70" fmla="*/ 59 w 132"/>
              <a:gd name="T71" fmla="*/ 10 h 132"/>
              <a:gd name="T72" fmla="*/ 69 w 132"/>
              <a:gd name="T73" fmla="*/ 14 h 132"/>
              <a:gd name="T74" fmla="*/ 77 w 132"/>
              <a:gd name="T75" fmla="*/ 11 h 132"/>
              <a:gd name="T76" fmla="*/ 82 w 132"/>
              <a:gd name="T77" fmla="*/ 16 h 132"/>
              <a:gd name="T78" fmla="*/ 89 w 132"/>
              <a:gd name="T79" fmla="*/ 16 h 132"/>
              <a:gd name="T80" fmla="*/ 95 w 132"/>
              <a:gd name="T81" fmla="*/ 19 h 132"/>
              <a:gd name="T82" fmla="*/ 99 w 132"/>
              <a:gd name="T83" fmla="*/ 26 h 132"/>
              <a:gd name="T84" fmla="*/ 105 w 132"/>
              <a:gd name="T85" fmla="*/ 26 h 132"/>
              <a:gd name="T86" fmla="*/ 109 w 132"/>
              <a:gd name="T87" fmla="*/ 36 h 132"/>
              <a:gd name="T88" fmla="*/ 116 w 132"/>
              <a:gd name="T89" fmla="*/ 41 h 132"/>
              <a:gd name="T90" fmla="*/ 117 w 132"/>
              <a:gd name="T91" fmla="*/ 48 h 132"/>
              <a:gd name="T92" fmla="*/ 119 w 132"/>
              <a:gd name="T93" fmla="*/ 53 h 132"/>
              <a:gd name="T94" fmla="*/ 121 w 132"/>
              <a:gd name="T95" fmla="*/ 60 h 132"/>
              <a:gd name="T96" fmla="*/ 118 w 132"/>
              <a:gd name="T97" fmla="*/ 66 h 132"/>
              <a:gd name="T98" fmla="*/ 122 w 132"/>
              <a:gd name="T99" fmla="*/ 71 h 132"/>
              <a:gd name="T100" fmla="*/ 87 w 132"/>
              <a:gd name="T101" fmla="*/ 41 h 132"/>
              <a:gd name="T102" fmla="*/ 83 w 132"/>
              <a:gd name="T103" fmla="*/ 70 h 132"/>
              <a:gd name="T104" fmla="*/ 72 w 132"/>
              <a:gd name="T105" fmla="*/ 92 h 132"/>
              <a:gd name="T106" fmla="*/ 49 w 132"/>
              <a:gd name="T107" fmla="*/ 71 h 132"/>
              <a:gd name="T108" fmla="*/ 44 w 132"/>
              <a:gd name="T109" fmla="*/ 41 h 132"/>
              <a:gd name="T110" fmla="*/ 66 w 132"/>
              <a:gd name="T111"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2" h="132">
                <a:moveTo>
                  <a:pt x="66" y="22"/>
                </a:moveTo>
                <a:cubicBezTo>
                  <a:pt x="42" y="22"/>
                  <a:pt x="22" y="42"/>
                  <a:pt x="22" y="66"/>
                </a:cubicBezTo>
                <a:cubicBezTo>
                  <a:pt x="22" y="90"/>
                  <a:pt x="42" y="110"/>
                  <a:pt x="66" y="110"/>
                </a:cubicBezTo>
                <a:cubicBezTo>
                  <a:pt x="90" y="110"/>
                  <a:pt x="110" y="90"/>
                  <a:pt x="110" y="66"/>
                </a:cubicBezTo>
                <a:cubicBezTo>
                  <a:pt x="110" y="42"/>
                  <a:pt x="90" y="22"/>
                  <a:pt x="66" y="22"/>
                </a:cubicBezTo>
                <a:close/>
                <a:moveTo>
                  <a:pt x="66" y="106"/>
                </a:moveTo>
                <a:cubicBezTo>
                  <a:pt x="44" y="106"/>
                  <a:pt x="26" y="88"/>
                  <a:pt x="26" y="66"/>
                </a:cubicBezTo>
                <a:cubicBezTo>
                  <a:pt x="26" y="44"/>
                  <a:pt x="44" y="26"/>
                  <a:pt x="66" y="26"/>
                </a:cubicBezTo>
                <a:cubicBezTo>
                  <a:pt x="88" y="26"/>
                  <a:pt x="105" y="44"/>
                  <a:pt x="105" y="66"/>
                </a:cubicBezTo>
                <a:cubicBezTo>
                  <a:pt x="105" y="88"/>
                  <a:pt x="88" y="106"/>
                  <a:pt x="66" y="106"/>
                </a:cubicBezTo>
                <a:close/>
                <a:moveTo>
                  <a:pt x="66" y="0"/>
                </a:moveTo>
                <a:cubicBezTo>
                  <a:pt x="29" y="0"/>
                  <a:pt x="0" y="30"/>
                  <a:pt x="0" y="66"/>
                </a:cubicBezTo>
                <a:cubicBezTo>
                  <a:pt x="0" y="102"/>
                  <a:pt x="29" y="132"/>
                  <a:pt x="66" y="132"/>
                </a:cubicBezTo>
                <a:cubicBezTo>
                  <a:pt x="102" y="132"/>
                  <a:pt x="132" y="102"/>
                  <a:pt x="132" y="66"/>
                </a:cubicBezTo>
                <a:cubicBezTo>
                  <a:pt x="132" y="30"/>
                  <a:pt x="102" y="0"/>
                  <a:pt x="66" y="0"/>
                </a:cubicBezTo>
                <a:close/>
                <a:moveTo>
                  <a:pt x="121" y="76"/>
                </a:moveTo>
                <a:cubicBezTo>
                  <a:pt x="121" y="76"/>
                  <a:pt x="120" y="76"/>
                  <a:pt x="120" y="76"/>
                </a:cubicBezTo>
                <a:cubicBezTo>
                  <a:pt x="119" y="76"/>
                  <a:pt x="117" y="76"/>
                  <a:pt x="117" y="78"/>
                </a:cubicBezTo>
                <a:cubicBezTo>
                  <a:pt x="117" y="78"/>
                  <a:pt x="117" y="79"/>
                  <a:pt x="116" y="80"/>
                </a:cubicBezTo>
                <a:cubicBezTo>
                  <a:pt x="116" y="81"/>
                  <a:pt x="117" y="83"/>
                  <a:pt x="118" y="83"/>
                </a:cubicBezTo>
                <a:cubicBezTo>
                  <a:pt x="118" y="83"/>
                  <a:pt x="119" y="83"/>
                  <a:pt x="119" y="83"/>
                </a:cubicBezTo>
                <a:cubicBezTo>
                  <a:pt x="119" y="83"/>
                  <a:pt x="119" y="83"/>
                  <a:pt x="119" y="83"/>
                </a:cubicBezTo>
                <a:cubicBezTo>
                  <a:pt x="119" y="85"/>
                  <a:pt x="118" y="87"/>
                  <a:pt x="117" y="88"/>
                </a:cubicBezTo>
                <a:cubicBezTo>
                  <a:pt x="117" y="88"/>
                  <a:pt x="117" y="88"/>
                  <a:pt x="116" y="88"/>
                </a:cubicBezTo>
                <a:cubicBezTo>
                  <a:pt x="115" y="87"/>
                  <a:pt x="114" y="88"/>
                  <a:pt x="113" y="89"/>
                </a:cubicBezTo>
                <a:cubicBezTo>
                  <a:pt x="113" y="90"/>
                  <a:pt x="112" y="90"/>
                  <a:pt x="112" y="91"/>
                </a:cubicBezTo>
                <a:cubicBezTo>
                  <a:pt x="111" y="92"/>
                  <a:pt x="112" y="94"/>
                  <a:pt x="113" y="94"/>
                </a:cubicBezTo>
                <a:cubicBezTo>
                  <a:pt x="113" y="95"/>
                  <a:pt x="114" y="95"/>
                  <a:pt x="114" y="95"/>
                </a:cubicBezTo>
                <a:cubicBezTo>
                  <a:pt x="113" y="96"/>
                  <a:pt x="112" y="98"/>
                  <a:pt x="111" y="99"/>
                </a:cubicBezTo>
                <a:cubicBezTo>
                  <a:pt x="111" y="99"/>
                  <a:pt x="111" y="99"/>
                  <a:pt x="110" y="98"/>
                </a:cubicBezTo>
                <a:cubicBezTo>
                  <a:pt x="109" y="98"/>
                  <a:pt x="108" y="98"/>
                  <a:pt x="107" y="99"/>
                </a:cubicBezTo>
                <a:cubicBezTo>
                  <a:pt x="106" y="99"/>
                  <a:pt x="106" y="100"/>
                  <a:pt x="105" y="101"/>
                </a:cubicBezTo>
                <a:cubicBezTo>
                  <a:pt x="104" y="102"/>
                  <a:pt x="105" y="103"/>
                  <a:pt x="106" y="104"/>
                </a:cubicBezTo>
                <a:cubicBezTo>
                  <a:pt x="106" y="104"/>
                  <a:pt x="106" y="105"/>
                  <a:pt x="106" y="105"/>
                </a:cubicBezTo>
                <a:cubicBezTo>
                  <a:pt x="105" y="106"/>
                  <a:pt x="104" y="107"/>
                  <a:pt x="102" y="108"/>
                </a:cubicBezTo>
                <a:cubicBezTo>
                  <a:pt x="102" y="108"/>
                  <a:pt x="102" y="108"/>
                  <a:pt x="102" y="108"/>
                </a:cubicBezTo>
                <a:cubicBezTo>
                  <a:pt x="101" y="107"/>
                  <a:pt x="100" y="106"/>
                  <a:pt x="98" y="107"/>
                </a:cubicBezTo>
                <a:cubicBezTo>
                  <a:pt x="98" y="108"/>
                  <a:pt x="97" y="108"/>
                  <a:pt x="97" y="109"/>
                </a:cubicBezTo>
                <a:cubicBezTo>
                  <a:pt x="95" y="109"/>
                  <a:pt x="95" y="111"/>
                  <a:pt x="96" y="112"/>
                </a:cubicBezTo>
                <a:cubicBezTo>
                  <a:pt x="96" y="112"/>
                  <a:pt x="97" y="113"/>
                  <a:pt x="97" y="113"/>
                </a:cubicBezTo>
                <a:cubicBezTo>
                  <a:pt x="95" y="114"/>
                  <a:pt x="94" y="115"/>
                  <a:pt x="92" y="116"/>
                </a:cubicBezTo>
                <a:cubicBezTo>
                  <a:pt x="92" y="115"/>
                  <a:pt x="92" y="115"/>
                  <a:pt x="92" y="115"/>
                </a:cubicBezTo>
                <a:cubicBezTo>
                  <a:pt x="91" y="113"/>
                  <a:pt x="90" y="113"/>
                  <a:pt x="88" y="113"/>
                </a:cubicBezTo>
                <a:cubicBezTo>
                  <a:pt x="88" y="114"/>
                  <a:pt x="87" y="114"/>
                  <a:pt x="86" y="114"/>
                </a:cubicBezTo>
                <a:cubicBezTo>
                  <a:pt x="85" y="115"/>
                  <a:pt x="84" y="116"/>
                  <a:pt x="85" y="118"/>
                </a:cubicBezTo>
                <a:cubicBezTo>
                  <a:pt x="85" y="118"/>
                  <a:pt x="85" y="118"/>
                  <a:pt x="86" y="118"/>
                </a:cubicBezTo>
                <a:cubicBezTo>
                  <a:pt x="84" y="119"/>
                  <a:pt x="82" y="120"/>
                  <a:pt x="80" y="120"/>
                </a:cubicBezTo>
                <a:cubicBezTo>
                  <a:pt x="80" y="120"/>
                  <a:pt x="80" y="119"/>
                  <a:pt x="80" y="119"/>
                </a:cubicBezTo>
                <a:cubicBezTo>
                  <a:pt x="80" y="118"/>
                  <a:pt x="79" y="117"/>
                  <a:pt x="77" y="117"/>
                </a:cubicBezTo>
                <a:cubicBezTo>
                  <a:pt x="77" y="117"/>
                  <a:pt x="76" y="118"/>
                  <a:pt x="75" y="118"/>
                </a:cubicBezTo>
                <a:cubicBezTo>
                  <a:pt x="74" y="118"/>
                  <a:pt x="73" y="119"/>
                  <a:pt x="73" y="121"/>
                </a:cubicBezTo>
                <a:cubicBezTo>
                  <a:pt x="73" y="121"/>
                  <a:pt x="73" y="121"/>
                  <a:pt x="73" y="122"/>
                </a:cubicBezTo>
                <a:cubicBezTo>
                  <a:pt x="72" y="122"/>
                  <a:pt x="70" y="122"/>
                  <a:pt x="68" y="122"/>
                </a:cubicBezTo>
                <a:cubicBezTo>
                  <a:pt x="68" y="122"/>
                  <a:pt x="68" y="121"/>
                  <a:pt x="68" y="121"/>
                </a:cubicBezTo>
                <a:cubicBezTo>
                  <a:pt x="68" y="120"/>
                  <a:pt x="67" y="119"/>
                  <a:pt x="66" y="118"/>
                </a:cubicBezTo>
                <a:cubicBezTo>
                  <a:pt x="65" y="118"/>
                  <a:pt x="64" y="118"/>
                  <a:pt x="63" y="118"/>
                </a:cubicBezTo>
                <a:cubicBezTo>
                  <a:pt x="62" y="118"/>
                  <a:pt x="61" y="119"/>
                  <a:pt x="61" y="121"/>
                </a:cubicBezTo>
                <a:cubicBezTo>
                  <a:pt x="61" y="121"/>
                  <a:pt x="61" y="122"/>
                  <a:pt x="61" y="122"/>
                </a:cubicBezTo>
                <a:cubicBezTo>
                  <a:pt x="59" y="122"/>
                  <a:pt x="57" y="121"/>
                  <a:pt x="55" y="121"/>
                </a:cubicBezTo>
                <a:cubicBezTo>
                  <a:pt x="55" y="121"/>
                  <a:pt x="56" y="120"/>
                  <a:pt x="56" y="120"/>
                </a:cubicBezTo>
                <a:cubicBezTo>
                  <a:pt x="56" y="119"/>
                  <a:pt x="55" y="117"/>
                  <a:pt x="54" y="117"/>
                </a:cubicBezTo>
                <a:cubicBezTo>
                  <a:pt x="53" y="117"/>
                  <a:pt x="52" y="117"/>
                  <a:pt x="52" y="117"/>
                </a:cubicBezTo>
                <a:cubicBezTo>
                  <a:pt x="50" y="116"/>
                  <a:pt x="49" y="117"/>
                  <a:pt x="49" y="118"/>
                </a:cubicBezTo>
                <a:cubicBezTo>
                  <a:pt x="48" y="119"/>
                  <a:pt x="48" y="119"/>
                  <a:pt x="48" y="119"/>
                </a:cubicBezTo>
                <a:cubicBezTo>
                  <a:pt x="47" y="119"/>
                  <a:pt x="45" y="118"/>
                  <a:pt x="43" y="117"/>
                </a:cubicBezTo>
                <a:cubicBezTo>
                  <a:pt x="43" y="117"/>
                  <a:pt x="44" y="117"/>
                  <a:pt x="44" y="116"/>
                </a:cubicBezTo>
                <a:cubicBezTo>
                  <a:pt x="44" y="115"/>
                  <a:pt x="44" y="114"/>
                  <a:pt x="43" y="113"/>
                </a:cubicBezTo>
                <a:cubicBezTo>
                  <a:pt x="42" y="113"/>
                  <a:pt x="41" y="112"/>
                  <a:pt x="41" y="112"/>
                </a:cubicBezTo>
                <a:cubicBezTo>
                  <a:pt x="39" y="111"/>
                  <a:pt x="38" y="112"/>
                  <a:pt x="37" y="113"/>
                </a:cubicBezTo>
                <a:cubicBezTo>
                  <a:pt x="37" y="113"/>
                  <a:pt x="37" y="114"/>
                  <a:pt x="37" y="114"/>
                </a:cubicBezTo>
                <a:cubicBezTo>
                  <a:pt x="35" y="113"/>
                  <a:pt x="34" y="112"/>
                  <a:pt x="32" y="111"/>
                </a:cubicBezTo>
                <a:cubicBezTo>
                  <a:pt x="33" y="111"/>
                  <a:pt x="33" y="111"/>
                  <a:pt x="33" y="110"/>
                </a:cubicBezTo>
                <a:cubicBezTo>
                  <a:pt x="34" y="109"/>
                  <a:pt x="34" y="108"/>
                  <a:pt x="33" y="107"/>
                </a:cubicBezTo>
                <a:cubicBezTo>
                  <a:pt x="32" y="106"/>
                  <a:pt x="32" y="106"/>
                  <a:pt x="31" y="105"/>
                </a:cubicBezTo>
                <a:cubicBezTo>
                  <a:pt x="30" y="104"/>
                  <a:pt x="28" y="104"/>
                  <a:pt x="27" y="105"/>
                </a:cubicBezTo>
                <a:cubicBezTo>
                  <a:pt x="27" y="106"/>
                  <a:pt x="27" y="106"/>
                  <a:pt x="27" y="106"/>
                </a:cubicBezTo>
                <a:cubicBezTo>
                  <a:pt x="26" y="105"/>
                  <a:pt x="24" y="104"/>
                  <a:pt x="23" y="102"/>
                </a:cubicBezTo>
                <a:cubicBezTo>
                  <a:pt x="23" y="102"/>
                  <a:pt x="24" y="102"/>
                  <a:pt x="24" y="102"/>
                </a:cubicBezTo>
                <a:cubicBezTo>
                  <a:pt x="25" y="101"/>
                  <a:pt x="25" y="99"/>
                  <a:pt x="25" y="98"/>
                </a:cubicBezTo>
                <a:cubicBezTo>
                  <a:pt x="24" y="98"/>
                  <a:pt x="24" y="97"/>
                  <a:pt x="23" y="96"/>
                </a:cubicBezTo>
                <a:cubicBezTo>
                  <a:pt x="22" y="95"/>
                  <a:pt x="21" y="95"/>
                  <a:pt x="20" y="96"/>
                </a:cubicBezTo>
                <a:cubicBezTo>
                  <a:pt x="19" y="96"/>
                  <a:pt x="19" y="96"/>
                  <a:pt x="19" y="97"/>
                </a:cubicBezTo>
                <a:cubicBezTo>
                  <a:pt x="18" y="95"/>
                  <a:pt x="17" y="93"/>
                  <a:pt x="16" y="92"/>
                </a:cubicBezTo>
                <a:cubicBezTo>
                  <a:pt x="16" y="92"/>
                  <a:pt x="17" y="92"/>
                  <a:pt x="17" y="92"/>
                </a:cubicBezTo>
                <a:cubicBezTo>
                  <a:pt x="18" y="91"/>
                  <a:pt x="19" y="90"/>
                  <a:pt x="18" y="88"/>
                </a:cubicBezTo>
                <a:cubicBezTo>
                  <a:pt x="18" y="88"/>
                  <a:pt x="18" y="87"/>
                  <a:pt x="17" y="86"/>
                </a:cubicBezTo>
                <a:cubicBezTo>
                  <a:pt x="17" y="85"/>
                  <a:pt x="15" y="84"/>
                  <a:pt x="14" y="85"/>
                </a:cubicBezTo>
                <a:cubicBezTo>
                  <a:pt x="14" y="85"/>
                  <a:pt x="14" y="85"/>
                  <a:pt x="13" y="85"/>
                </a:cubicBezTo>
                <a:cubicBezTo>
                  <a:pt x="13" y="84"/>
                  <a:pt x="12" y="82"/>
                  <a:pt x="12" y="80"/>
                </a:cubicBezTo>
                <a:cubicBezTo>
                  <a:pt x="12" y="80"/>
                  <a:pt x="12" y="80"/>
                  <a:pt x="12" y="80"/>
                </a:cubicBezTo>
                <a:cubicBezTo>
                  <a:pt x="12" y="80"/>
                  <a:pt x="12" y="80"/>
                  <a:pt x="13" y="80"/>
                </a:cubicBezTo>
                <a:cubicBezTo>
                  <a:pt x="14" y="80"/>
                  <a:pt x="15" y="78"/>
                  <a:pt x="15" y="77"/>
                </a:cubicBezTo>
                <a:cubicBezTo>
                  <a:pt x="14" y="76"/>
                  <a:pt x="14" y="76"/>
                  <a:pt x="14" y="75"/>
                </a:cubicBezTo>
                <a:cubicBezTo>
                  <a:pt x="14" y="73"/>
                  <a:pt x="13" y="73"/>
                  <a:pt x="11" y="73"/>
                </a:cubicBezTo>
                <a:cubicBezTo>
                  <a:pt x="11" y="73"/>
                  <a:pt x="11" y="73"/>
                  <a:pt x="10" y="73"/>
                </a:cubicBezTo>
                <a:cubicBezTo>
                  <a:pt x="10" y="71"/>
                  <a:pt x="10" y="69"/>
                  <a:pt x="10" y="68"/>
                </a:cubicBezTo>
                <a:cubicBezTo>
                  <a:pt x="10" y="68"/>
                  <a:pt x="11" y="68"/>
                  <a:pt x="11" y="68"/>
                </a:cubicBezTo>
                <a:cubicBezTo>
                  <a:pt x="11" y="68"/>
                  <a:pt x="11" y="68"/>
                  <a:pt x="11" y="68"/>
                </a:cubicBezTo>
                <a:cubicBezTo>
                  <a:pt x="12" y="68"/>
                  <a:pt x="13" y="67"/>
                  <a:pt x="13" y="65"/>
                </a:cubicBezTo>
                <a:cubicBezTo>
                  <a:pt x="13" y="65"/>
                  <a:pt x="13" y="64"/>
                  <a:pt x="13" y="63"/>
                </a:cubicBezTo>
                <a:cubicBezTo>
                  <a:pt x="14" y="62"/>
                  <a:pt x="13" y="60"/>
                  <a:pt x="11" y="60"/>
                </a:cubicBezTo>
                <a:cubicBezTo>
                  <a:pt x="11" y="60"/>
                  <a:pt x="10" y="60"/>
                  <a:pt x="10" y="61"/>
                </a:cubicBezTo>
                <a:cubicBezTo>
                  <a:pt x="10" y="59"/>
                  <a:pt x="11" y="57"/>
                  <a:pt x="11" y="55"/>
                </a:cubicBezTo>
                <a:cubicBezTo>
                  <a:pt x="11" y="55"/>
                  <a:pt x="11" y="55"/>
                  <a:pt x="12" y="55"/>
                </a:cubicBezTo>
                <a:cubicBezTo>
                  <a:pt x="12" y="56"/>
                  <a:pt x="12" y="56"/>
                  <a:pt x="12" y="56"/>
                </a:cubicBezTo>
                <a:cubicBezTo>
                  <a:pt x="14" y="56"/>
                  <a:pt x="15" y="55"/>
                  <a:pt x="15" y="54"/>
                </a:cubicBezTo>
                <a:cubicBezTo>
                  <a:pt x="15" y="53"/>
                  <a:pt x="15" y="52"/>
                  <a:pt x="15" y="51"/>
                </a:cubicBezTo>
                <a:cubicBezTo>
                  <a:pt x="16" y="50"/>
                  <a:pt x="15" y="49"/>
                  <a:pt x="14" y="48"/>
                </a:cubicBezTo>
                <a:cubicBezTo>
                  <a:pt x="13" y="48"/>
                  <a:pt x="13" y="48"/>
                  <a:pt x="13" y="48"/>
                </a:cubicBezTo>
                <a:cubicBezTo>
                  <a:pt x="13" y="46"/>
                  <a:pt x="14" y="45"/>
                  <a:pt x="15" y="43"/>
                </a:cubicBezTo>
                <a:cubicBezTo>
                  <a:pt x="15" y="43"/>
                  <a:pt x="15" y="43"/>
                  <a:pt x="16" y="44"/>
                </a:cubicBezTo>
                <a:cubicBezTo>
                  <a:pt x="16" y="44"/>
                  <a:pt x="16" y="44"/>
                  <a:pt x="17" y="44"/>
                </a:cubicBezTo>
                <a:cubicBezTo>
                  <a:pt x="18" y="44"/>
                  <a:pt x="18" y="43"/>
                  <a:pt x="19" y="43"/>
                </a:cubicBezTo>
                <a:cubicBezTo>
                  <a:pt x="19" y="42"/>
                  <a:pt x="20" y="41"/>
                  <a:pt x="20" y="40"/>
                </a:cubicBezTo>
                <a:cubicBezTo>
                  <a:pt x="21" y="39"/>
                  <a:pt x="20" y="38"/>
                  <a:pt x="19" y="37"/>
                </a:cubicBezTo>
                <a:cubicBezTo>
                  <a:pt x="19" y="37"/>
                  <a:pt x="18" y="37"/>
                  <a:pt x="18" y="37"/>
                </a:cubicBezTo>
                <a:cubicBezTo>
                  <a:pt x="19" y="35"/>
                  <a:pt x="20" y="34"/>
                  <a:pt x="21" y="32"/>
                </a:cubicBezTo>
                <a:cubicBezTo>
                  <a:pt x="21" y="32"/>
                  <a:pt x="22" y="33"/>
                  <a:pt x="22" y="33"/>
                </a:cubicBezTo>
                <a:cubicBezTo>
                  <a:pt x="22" y="33"/>
                  <a:pt x="23" y="34"/>
                  <a:pt x="23" y="34"/>
                </a:cubicBezTo>
                <a:cubicBezTo>
                  <a:pt x="24" y="34"/>
                  <a:pt x="25" y="33"/>
                  <a:pt x="25" y="33"/>
                </a:cubicBezTo>
                <a:cubicBezTo>
                  <a:pt x="26" y="32"/>
                  <a:pt x="26" y="31"/>
                  <a:pt x="27" y="31"/>
                </a:cubicBezTo>
                <a:cubicBezTo>
                  <a:pt x="28" y="30"/>
                  <a:pt x="28" y="28"/>
                  <a:pt x="27" y="27"/>
                </a:cubicBezTo>
                <a:cubicBezTo>
                  <a:pt x="26" y="27"/>
                  <a:pt x="26" y="27"/>
                  <a:pt x="26" y="27"/>
                </a:cubicBezTo>
                <a:cubicBezTo>
                  <a:pt x="27" y="26"/>
                  <a:pt x="28" y="24"/>
                  <a:pt x="30" y="23"/>
                </a:cubicBezTo>
                <a:cubicBezTo>
                  <a:pt x="30" y="23"/>
                  <a:pt x="30" y="24"/>
                  <a:pt x="30" y="24"/>
                </a:cubicBezTo>
                <a:cubicBezTo>
                  <a:pt x="31" y="25"/>
                  <a:pt x="32" y="25"/>
                  <a:pt x="32" y="25"/>
                </a:cubicBezTo>
                <a:cubicBezTo>
                  <a:pt x="33" y="25"/>
                  <a:pt x="33" y="25"/>
                  <a:pt x="34" y="24"/>
                </a:cubicBezTo>
                <a:cubicBezTo>
                  <a:pt x="34" y="24"/>
                  <a:pt x="35" y="23"/>
                  <a:pt x="36" y="23"/>
                </a:cubicBezTo>
                <a:cubicBezTo>
                  <a:pt x="37" y="22"/>
                  <a:pt x="37" y="21"/>
                  <a:pt x="36" y="20"/>
                </a:cubicBezTo>
                <a:cubicBezTo>
                  <a:pt x="36" y="19"/>
                  <a:pt x="36" y="19"/>
                  <a:pt x="36" y="19"/>
                </a:cubicBezTo>
                <a:cubicBezTo>
                  <a:pt x="37" y="18"/>
                  <a:pt x="39" y="17"/>
                  <a:pt x="40" y="16"/>
                </a:cubicBezTo>
                <a:cubicBezTo>
                  <a:pt x="40" y="16"/>
                  <a:pt x="40" y="17"/>
                  <a:pt x="41" y="17"/>
                </a:cubicBezTo>
                <a:cubicBezTo>
                  <a:pt x="41" y="18"/>
                  <a:pt x="42" y="19"/>
                  <a:pt x="43" y="19"/>
                </a:cubicBezTo>
                <a:cubicBezTo>
                  <a:pt x="43" y="19"/>
                  <a:pt x="44" y="18"/>
                  <a:pt x="44" y="18"/>
                </a:cubicBezTo>
                <a:cubicBezTo>
                  <a:pt x="45" y="18"/>
                  <a:pt x="45" y="18"/>
                  <a:pt x="46" y="17"/>
                </a:cubicBezTo>
                <a:cubicBezTo>
                  <a:pt x="47" y="17"/>
                  <a:pt x="48" y="15"/>
                  <a:pt x="47" y="14"/>
                </a:cubicBezTo>
                <a:cubicBezTo>
                  <a:pt x="47" y="14"/>
                  <a:pt x="47" y="14"/>
                  <a:pt x="47" y="13"/>
                </a:cubicBezTo>
                <a:cubicBezTo>
                  <a:pt x="49" y="13"/>
                  <a:pt x="50" y="12"/>
                  <a:pt x="52" y="12"/>
                </a:cubicBezTo>
                <a:cubicBezTo>
                  <a:pt x="52" y="12"/>
                  <a:pt x="52" y="12"/>
                  <a:pt x="52" y="13"/>
                </a:cubicBezTo>
                <a:cubicBezTo>
                  <a:pt x="52" y="14"/>
                  <a:pt x="53" y="15"/>
                  <a:pt x="55" y="15"/>
                </a:cubicBezTo>
                <a:cubicBezTo>
                  <a:pt x="55" y="15"/>
                  <a:pt x="55" y="15"/>
                  <a:pt x="55" y="15"/>
                </a:cubicBezTo>
                <a:cubicBezTo>
                  <a:pt x="56" y="14"/>
                  <a:pt x="57" y="14"/>
                  <a:pt x="57" y="14"/>
                </a:cubicBezTo>
                <a:cubicBezTo>
                  <a:pt x="59" y="14"/>
                  <a:pt x="60" y="13"/>
                  <a:pt x="59" y="11"/>
                </a:cubicBezTo>
                <a:cubicBezTo>
                  <a:pt x="59" y="11"/>
                  <a:pt x="59" y="11"/>
                  <a:pt x="59" y="10"/>
                </a:cubicBezTo>
                <a:cubicBezTo>
                  <a:pt x="61" y="10"/>
                  <a:pt x="63" y="10"/>
                  <a:pt x="65" y="10"/>
                </a:cubicBezTo>
                <a:cubicBezTo>
                  <a:pt x="65" y="10"/>
                  <a:pt x="64" y="11"/>
                  <a:pt x="64" y="11"/>
                </a:cubicBezTo>
                <a:cubicBezTo>
                  <a:pt x="64" y="12"/>
                  <a:pt x="65" y="13"/>
                  <a:pt x="67" y="14"/>
                </a:cubicBezTo>
                <a:cubicBezTo>
                  <a:pt x="68" y="14"/>
                  <a:pt x="68" y="14"/>
                  <a:pt x="69" y="14"/>
                </a:cubicBezTo>
                <a:cubicBezTo>
                  <a:pt x="69" y="14"/>
                  <a:pt x="69" y="14"/>
                  <a:pt x="69" y="14"/>
                </a:cubicBezTo>
                <a:cubicBezTo>
                  <a:pt x="71" y="14"/>
                  <a:pt x="72" y="13"/>
                  <a:pt x="72" y="11"/>
                </a:cubicBezTo>
                <a:cubicBezTo>
                  <a:pt x="72" y="11"/>
                  <a:pt x="72" y="11"/>
                  <a:pt x="72" y="10"/>
                </a:cubicBezTo>
                <a:cubicBezTo>
                  <a:pt x="74" y="10"/>
                  <a:pt x="75" y="11"/>
                  <a:pt x="77" y="11"/>
                </a:cubicBezTo>
                <a:cubicBezTo>
                  <a:pt x="77" y="11"/>
                  <a:pt x="77" y="12"/>
                  <a:pt x="77" y="12"/>
                </a:cubicBezTo>
                <a:cubicBezTo>
                  <a:pt x="76" y="13"/>
                  <a:pt x="77" y="15"/>
                  <a:pt x="79" y="15"/>
                </a:cubicBezTo>
                <a:cubicBezTo>
                  <a:pt x="79" y="15"/>
                  <a:pt x="80" y="15"/>
                  <a:pt x="81" y="16"/>
                </a:cubicBezTo>
                <a:cubicBezTo>
                  <a:pt x="81" y="16"/>
                  <a:pt x="81" y="16"/>
                  <a:pt x="82" y="16"/>
                </a:cubicBezTo>
                <a:cubicBezTo>
                  <a:pt x="83" y="16"/>
                  <a:pt x="84" y="15"/>
                  <a:pt x="84" y="14"/>
                </a:cubicBezTo>
                <a:cubicBezTo>
                  <a:pt x="84" y="14"/>
                  <a:pt x="84" y="13"/>
                  <a:pt x="84" y="13"/>
                </a:cubicBezTo>
                <a:cubicBezTo>
                  <a:pt x="86" y="14"/>
                  <a:pt x="88" y="14"/>
                  <a:pt x="89" y="15"/>
                </a:cubicBezTo>
                <a:cubicBezTo>
                  <a:pt x="89" y="15"/>
                  <a:pt x="89" y="16"/>
                  <a:pt x="89" y="16"/>
                </a:cubicBezTo>
                <a:cubicBezTo>
                  <a:pt x="88" y="17"/>
                  <a:pt x="88" y="19"/>
                  <a:pt x="90" y="19"/>
                </a:cubicBezTo>
                <a:cubicBezTo>
                  <a:pt x="90" y="20"/>
                  <a:pt x="91" y="20"/>
                  <a:pt x="92" y="20"/>
                </a:cubicBezTo>
                <a:cubicBezTo>
                  <a:pt x="92" y="20"/>
                  <a:pt x="93" y="21"/>
                  <a:pt x="93" y="21"/>
                </a:cubicBezTo>
                <a:cubicBezTo>
                  <a:pt x="94" y="21"/>
                  <a:pt x="95" y="20"/>
                  <a:pt x="95" y="19"/>
                </a:cubicBezTo>
                <a:cubicBezTo>
                  <a:pt x="95" y="19"/>
                  <a:pt x="95" y="19"/>
                  <a:pt x="95" y="18"/>
                </a:cubicBezTo>
                <a:cubicBezTo>
                  <a:pt x="97" y="19"/>
                  <a:pt x="99" y="20"/>
                  <a:pt x="100" y="22"/>
                </a:cubicBezTo>
                <a:cubicBezTo>
                  <a:pt x="100" y="22"/>
                  <a:pt x="99" y="22"/>
                  <a:pt x="99" y="22"/>
                </a:cubicBezTo>
                <a:cubicBezTo>
                  <a:pt x="98" y="23"/>
                  <a:pt x="98" y="25"/>
                  <a:pt x="99" y="26"/>
                </a:cubicBezTo>
                <a:cubicBezTo>
                  <a:pt x="100" y="26"/>
                  <a:pt x="101" y="27"/>
                  <a:pt x="101" y="27"/>
                </a:cubicBezTo>
                <a:cubicBezTo>
                  <a:pt x="102" y="28"/>
                  <a:pt x="102" y="28"/>
                  <a:pt x="103" y="28"/>
                </a:cubicBezTo>
                <a:cubicBezTo>
                  <a:pt x="104" y="28"/>
                  <a:pt x="104" y="28"/>
                  <a:pt x="105" y="27"/>
                </a:cubicBezTo>
                <a:cubicBezTo>
                  <a:pt x="105" y="27"/>
                  <a:pt x="105" y="26"/>
                  <a:pt x="105" y="26"/>
                </a:cubicBezTo>
                <a:cubicBezTo>
                  <a:pt x="107" y="27"/>
                  <a:pt x="108" y="29"/>
                  <a:pt x="109" y="30"/>
                </a:cubicBezTo>
                <a:cubicBezTo>
                  <a:pt x="109" y="30"/>
                  <a:pt x="108" y="30"/>
                  <a:pt x="108" y="31"/>
                </a:cubicBezTo>
                <a:cubicBezTo>
                  <a:pt x="107" y="32"/>
                  <a:pt x="107" y="33"/>
                  <a:pt x="108" y="34"/>
                </a:cubicBezTo>
                <a:cubicBezTo>
                  <a:pt x="108" y="35"/>
                  <a:pt x="109" y="35"/>
                  <a:pt x="109" y="36"/>
                </a:cubicBezTo>
                <a:cubicBezTo>
                  <a:pt x="110" y="37"/>
                  <a:pt x="110" y="37"/>
                  <a:pt x="111" y="37"/>
                </a:cubicBezTo>
                <a:cubicBezTo>
                  <a:pt x="112" y="37"/>
                  <a:pt x="112" y="37"/>
                  <a:pt x="112" y="37"/>
                </a:cubicBezTo>
                <a:cubicBezTo>
                  <a:pt x="113" y="37"/>
                  <a:pt x="113" y="36"/>
                  <a:pt x="113" y="36"/>
                </a:cubicBezTo>
                <a:cubicBezTo>
                  <a:pt x="114" y="38"/>
                  <a:pt x="115" y="39"/>
                  <a:pt x="116" y="41"/>
                </a:cubicBezTo>
                <a:cubicBezTo>
                  <a:pt x="116" y="41"/>
                  <a:pt x="115" y="41"/>
                  <a:pt x="115" y="41"/>
                </a:cubicBezTo>
                <a:cubicBezTo>
                  <a:pt x="114" y="42"/>
                  <a:pt x="113" y="43"/>
                  <a:pt x="114" y="44"/>
                </a:cubicBezTo>
                <a:cubicBezTo>
                  <a:pt x="114" y="45"/>
                  <a:pt x="114" y="46"/>
                  <a:pt x="115" y="46"/>
                </a:cubicBezTo>
                <a:cubicBezTo>
                  <a:pt x="115" y="47"/>
                  <a:pt x="116" y="48"/>
                  <a:pt x="117" y="48"/>
                </a:cubicBezTo>
                <a:cubicBezTo>
                  <a:pt x="117" y="48"/>
                  <a:pt x="118" y="48"/>
                  <a:pt x="118" y="48"/>
                </a:cubicBezTo>
                <a:cubicBezTo>
                  <a:pt x="118" y="48"/>
                  <a:pt x="118" y="48"/>
                  <a:pt x="119" y="47"/>
                </a:cubicBezTo>
                <a:cubicBezTo>
                  <a:pt x="119" y="49"/>
                  <a:pt x="120" y="51"/>
                  <a:pt x="120" y="53"/>
                </a:cubicBezTo>
                <a:cubicBezTo>
                  <a:pt x="120" y="53"/>
                  <a:pt x="120" y="53"/>
                  <a:pt x="119" y="53"/>
                </a:cubicBezTo>
                <a:cubicBezTo>
                  <a:pt x="118" y="53"/>
                  <a:pt x="117" y="54"/>
                  <a:pt x="117" y="56"/>
                </a:cubicBezTo>
                <a:cubicBezTo>
                  <a:pt x="118" y="56"/>
                  <a:pt x="118" y="57"/>
                  <a:pt x="118" y="58"/>
                </a:cubicBezTo>
                <a:cubicBezTo>
                  <a:pt x="118" y="59"/>
                  <a:pt x="119" y="60"/>
                  <a:pt x="120" y="60"/>
                </a:cubicBezTo>
                <a:cubicBezTo>
                  <a:pt x="120" y="60"/>
                  <a:pt x="120" y="60"/>
                  <a:pt x="121" y="60"/>
                </a:cubicBezTo>
                <a:cubicBezTo>
                  <a:pt x="121" y="60"/>
                  <a:pt x="121" y="60"/>
                  <a:pt x="122" y="60"/>
                </a:cubicBezTo>
                <a:cubicBezTo>
                  <a:pt x="122" y="61"/>
                  <a:pt x="122" y="62"/>
                  <a:pt x="122" y="64"/>
                </a:cubicBezTo>
                <a:cubicBezTo>
                  <a:pt x="122" y="64"/>
                  <a:pt x="121" y="64"/>
                  <a:pt x="121" y="64"/>
                </a:cubicBezTo>
                <a:cubicBezTo>
                  <a:pt x="119" y="64"/>
                  <a:pt x="118" y="65"/>
                  <a:pt x="118" y="66"/>
                </a:cubicBezTo>
                <a:cubicBezTo>
                  <a:pt x="118" y="67"/>
                  <a:pt x="118" y="68"/>
                  <a:pt x="118" y="68"/>
                </a:cubicBezTo>
                <a:cubicBezTo>
                  <a:pt x="118" y="70"/>
                  <a:pt x="119" y="71"/>
                  <a:pt x="121" y="71"/>
                </a:cubicBezTo>
                <a:cubicBezTo>
                  <a:pt x="121" y="71"/>
                  <a:pt x="121" y="71"/>
                  <a:pt x="121" y="71"/>
                </a:cubicBezTo>
                <a:cubicBezTo>
                  <a:pt x="121" y="71"/>
                  <a:pt x="121" y="71"/>
                  <a:pt x="122" y="71"/>
                </a:cubicBezTo>
                <a:cubicBezTo>
                  <a:pt x="122" y="73"/>
                  <a:pt x="121" y="75"/>
                  <a:pt x="121" y="76"/>
                </a:cubicBezTo>
                <a:close/>
                <a:moveTo>
                  <a:pt x="74" y="40"/>
                </a:moveTo>
                <a:cubicBezTo>
                  <a:pt x="88" y="40"/>
                  <a:pt x="88" y="40"/>
                  <a:pt x="88" y="40"/>
                </a:cubicBezTo>
                <a:cubicBezTo>
                  <a:pt x="87" y="41"/>
                  <a:pt x="87" y="41"/>
                  <a:pt x="87" y="41"/>
                </a:cubicBezTo>
                <a:cubicBezTo>
                  <a:pt x="82" y="51"/>
                  <a:pt x="82" y="51"/>
                  <a:pt x="82" y="51"/>
                </a:cubicBezTo>
                <a:cubicBezTo>
                  <a:pt x="72" y="68"/>
                  <a:pt x="72" y="68"/>
                  <a:pt x="72" y="68"/>
                </a:cubicBezTo>
                <a:cubicBezTo>
                  <a:pt x="72" y="70"/>
                  <a:pt x="72" y="70"/>
                  <a:pt x="72" y="70"/>
                </a:cubicBezTo>
                <a:cubicBezTo>
                  <a:pt x="83" y="70"/>
                  <a:pt x="83" y="70"/>
                  <a:pt x="83" y="70"/>
                </a:cubicBezTo>
                <a:cubicBezTo>
                  <a:pt x="83" y="71"/>
                  <a:pt x="83" y="71"/>
                  <a:pt x="83" y="71"/>
                </a:cubicBezTo>
                <a:cubicBezTo>
                  <a:pt x="83" y="78"/>
                  <a:pt x="83" y="78"/>
                  <a:pt x="83" y="78"/>
                </a:cubicBezTo>
                <a:cubicBezTo>
                  <a:pt x="72" y="78"/>
                  <a:pt x="72" y="78"/>
                  <a:pt x="72" y="78"/>
                </a:cubicBezTo>
                <a:cubicBezTo>
                  <a:pt x="72" y="92"/>
                  <a:pt x="72" y="92"/>
                  <a:pt x="72" y="92"/>
                </a:cubicBezTo>
                <a:cubicBezTo>
                  <a:pt x="60" y="92"/>
                  <a:pt x="60" y="92"/>
                  <a:pt x="60" y="92"/>
                </a:cubicBezTo>
                <a:cubicBezTo>
                  <a:pt x="60" y="78"/>
                  <a:pt x="60" y="78"/>
                  <a:pt x="60" y="78"/>
                </a:cubicBezTo>
                <a:cubicBezTo>
                  <a:pt x="49" y="78"/>
                  <a:pt x="49" y="78"/>
                  <a:pt x="49" y="78"/>
                </a:cubicBezTo>
                <a:cubicBezTo>
                  <a:pt x="49" y="71"/>
                  <a:pt x="49" y="71"/>
                  <a:pt x="49" y="71"/>
                </a:cubicBezTo>
                <a:cubicBezTo>
                  <a:pt x="49" y="70"/>
                  <a:pt x="49" y="70"/>
                  <a:pt x="49" y="70"/>
                </a:cubicBezTo>
                <a:cubicBezTo>
                  <a:pt x="60" y="70"/>
                  <a:pt x="60" y="70"/>
                  <a:pt x="60" y="70"/>
                </a:cubicBezTo>
                <a:cubicBezTo>
                  <a:pt x="60" y="69"/>
                  <a:pt x="60" y="69"/>
                  <a:pt x="60" y="69"/>
                </a:cubicBezTo>
                <a:cubicBezTo>
                  <a:pt x="44" y="41"/>
                  <a:pt x="44" y="41"/>
                  <a:pt x="44" y="41"/>
                </a:cubicBezTo>
                <a:cubicBezTo>
                  <a:pt x="44" y="40"/>
                  <a:pt x="44" y="40"/>
                  <a:pt x="44" y="40"/>
                </a:cubicBezTo>
                <a:cubicBezTo>
                  <a:pt x="58" y="40"/>
                  <a:pt x="58" y="40"/>
                  <a:pt x="58" y="40"/>
                </a:cubicBezTo>
                <a:cubicBezTo>
                  <a:pt x="64" y="54"/>
                  <a:pt x="64" y="54"/>
                  <a:pt x="64" y="54"/>
                </a:cubicBezTo>
                <a:cubicBezTo>
                  <a:pt x="66" y="57"/>
                  <a:pt x="66" y="57"/>
                  <a:pt x="66" y="57"/>
                </a:cubicBezTo>
                <a:cubicBezTo>
                  <a:pt x="68" y="52"/>
                  <a:pt x="68" y="52"/>
                  <a:pt x="68" y="52"/>
                </a:cubicBezTo>
                <a:lnTo>
                  <a:pt x="74"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aphicFrame>
        <p:nvGraphicFramePr>
          <p:cNvPr id="10" name="对象 9"/>
          <p:cNvGraphicFramePr/>
          <p:nvPr/>
        </p:nvGraphicFramePr>
        <p:xfrm>
          <a:off x="3512820" y="2898140"/>
          <a:ext cx="3267075" cy="3890645"/>
        </p:xfrm>
        <a:graphic>
          <a:graphicData uri="http://schemas.openxmlformats.org/presentationml/2006/ole">
            <mc:AlternateContent xmlns:mc="http://schemas.openxmlformats.org/markup-compatibility/2006">
              <mc:Choice xmlns:v="urn:schemas-microsoft-com:vml" Requires="v">
                <p:oleObj spid="_x0000_s16" name="" r:id="rId1" imgW="4406900" imgH="5867400" progId="Visio.Drawing.11">
                  <p:embed/>
                </p:oleObj>
              </mc:Choice>
              <mc:Fallback>
                <p:oleObj name="" r:id="rId1" imgW="4406900" imgH="5867400" progId="Visio.Drawing.11">
                  <p:embed/>
                  <p:pic>
                    <p:nvPicPr>
                      <p:cNvPr id="0" name="图片 15"/>
                      <p:cNvPicPr/>
                      <p:nvPr/>
                    </p:nvPicPr>
                    <p:blipFill>
                      <a:blip r:embed="rId2"/>
                      <a:stretch>
                        <a:fillRect/>
                      </a:stretch>
                    </p:blipFill>
                    <p:spPr>
                      <a:xfrm>
                        <a:off x="3512820" y="2898140"/>
                        <a:ext cx="3267075" cy="389064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884"/>
          <p:cNvSpPr/>
          <p:nvPr/>
        </p:nvSpPr>
        <p:spPr>
          <a:xfrm>
            <a:off x="553815" y="1084204"/>
            <a:ext cx="720072" cy="599840"/>
          </a:xfrm>
          <a:prstGeom prst="homePlate">
            <a:avLst/>
          </a:prstGeom>
          <a:solidFill>
            <a:schemeClr val="accent2"/>
          </a:solidFill>
          <a:ln w="12700">
            <a:miter lim="400000"/>
          </a:ln>
        </p:spPr>
        <p:txBody>
          <a:bodyPr lIns="0" tIns="0" rIns="0" bIns="0" anchor="ctr"/>
          <a:lstStyle/>
          <a:p>
            <a:pPr lvl="0" algn="ctr">
              <a:lnSpc>
                <a:spcPct val="120000"/>
              </a:lnSpc>
            </a:pPr>
            <a:endParaRPr sz="1460"/>
          </a:p>
        </p:txBody>
      </p:sp>
      <p:sp>
        <p:nvSpPr>
          <p:cNvPr id="13" name="Freeform 29"/>
          <p:cNvSpPr>
            <a:spLocks noEditPoints="1"/>
          </p:cNvSpPr>
          <p:nvPr/>
        </p:nvSpPr>
        <p:spPr bwMode="auto">
          <a:xfrm>
            <a:off x="693894" y="1216069"/>
            <a:ext cx="277372" cy="336110"/>
          </a:xfrm>
          <a:custGeom>
            <a:avLst/>
            <a:gdLst>
              <a:gd name="T0" fmla="*/ 6 w 144"/>
              <a:gd name="T1" fmla="*/ 37 h 174"/>
              <a:gd name="T2" fmla="*/ 5 w 144"/>
              <a:gd name="T3" fmla="*/ 50 h 174"/>
              <a:gd name="T4" fmla="*/ 29 w 144"/>
              <a:gd name="T5" fmla="*/ 79 h 174"/>
              <a:gd name="T6" fmla="*/ 30 w 144"/>
              <a:gd name="T7" fmla="*/ 78 h 174"/>
              <a:gd name="T8" fmla="*/ 45 w 144"/>
              <a:gd name="T9" fmla="*/ 70 h 174"/>
              <a:gd name="T10" fmla="*/ 0 w 144"/>
              <a:gd name="T11" fmla="*/ 14 h 174"/>
              <a:gd name="T12" fmla="*/ 29 w 144"/>
              <a:gd name="T13" fmla="*/ 79 h 174"/>
              <a:gd name="T14" fmla="*/ 72 w 144"/>
              <a:gd name="T15" fmla="*/ 38 h 174"/>
              <a:gd name="T16" fmla="*/ 82 w 144"/>
              <a:gd name="T17" fmla="*/ 43 h 174"/>
              <a:gd name="T18" fmla="*/ 119 w 144"/>
              <a:gd name="T19" fmla="*/ 73 h 174"/>
              <a:gd name="T20" fmla="*/ 92 w 144"/>
              <a:gd name="T21" fmla="*/ 35 h 174"/>
              <a:gd name="T22" fmla="*/ 93 w 144"/>
              <a:gd name="T23" fmla="*/ 19 h 174"/>
              <a:gd name="T24" fmla="*/ 96 w 144"/>
              <a:gd name="T25" fmla="*/ 12 h 174"/>
              <a:gd name="T26" fmla="*/ 89 w 144"/>
              <a:gd name="T27" fmla="*/ 8 h 174"/>
              <a:gd name="T28" fmla="*/ 76 w 144"/>
              <a:gd name="T29" fmla="*/ 5 h 174"/>
              <a:gd name="T30" fmla="*/ 70 w 144"/>
              <a:gd name="T31" fmla="*/ 7 h 174"/>
              <a:gd name="T32" fmla="*/ 62 w 144"/>
              <a:gd name="T33" fmla="*/ 11 h 174"/>
              <a:gd name="T34" fmla="*/ 32 w 144"/>
              <a:gd name="T35" fmla="*/ 4 h 174"/>
              <a:gd name="T36" fmla="*/ 48 w 144"/>
              <a:gd name="T37" fmla="*/ 68 h 174"/>
              <a:gd name="T38" fmla="*/ 126 w 144"/>
              <a:gd name="T39" fmla="*/ 163 h 174"/>
              <a:gd name="T40" fmla="*/ 11 w 144"/>
              <a:gd name="T41" fmla="*/ 167 h 174"/>
              <a:gd name="T42" fmla="*/ 14 w 144"/>
              <a:gd name="T43" fmla="*/ 174 h 174"/>
              <a:gd name="T44" fmla="*/ 126 w 144"/>
              <a:gd name="T45" fmla="*/ 174 h 174"/>
              <a:gd name="T46" fmla="*/ 130 w 144"/>
              <a:gd name="T47" fmla="*/ 167 h 174"/>
              <a:gd name="T48" fmla="*/ 139 w 144"/>
              <a:gd name="T49" fmla="*/ 76 h 174"/>
              <a:gd name="T50" fmla="*/ 122 w 144"/>
              <a:gd name="T51" fmla="*/ 93 h 174"/>
              <a:gd name="T52" fmla="*/ 139 w 144"/>
              <a:gd name="T53" fmla="*/ 76 h 174"/>
              <a:gd name="T54" fmla="*/ 71 w 144"/>
              <a:gd name="T55" fmla="*/ 135 h 174"/>
              <a:gd name="T56" fmla="*/ 70 w 144"/>
              <a:gd name="T57" fmla="*/ 135 h 174"/>
              <a:gd name="T58" fmla="*/ 61 w 144"/>
              <a:gd name="T59" fmla="*/ 136 h 174"/>
              <a:gd name="T60" fmla="*/ 57 w 144"/>
              <a:gd name="T61" fmla="*/ 137 h 174"/>
              <a:gd name="T62" fmla="*/ 49 w 144"/>
              <a:gd name="T63" fmla="*/ 139 h 174"/>
              <a:gd name="T64" fmla="*/ 49 w 144"/>
              <a:gd name="T65" fmla="*/ 139 h 174"/>
              <a:gd name="T66" fmla="*/ 48 w 144"/>
              <a:gd name="T67" fmla="*/ 135 h 174"/>
              <a:gd name="T68" fmla="*/ 39 w 144"/>
              <a:gd name="T69" fmla="*/ 136 h 174"/>
              <a:gd name="T70" fmla="*/ 39 w 144"/>
              <a:gd name="T71" fmla="*/ 144 h 174"/>
              <a:gd name="T72" fmla="*/ 39 w 144"/>
              <a:gd name="T73" fmla="*/ 144 h 174"/>
              <a:gd name="T74" fmla="*/ 39 w 144"/>
              <a:gd name="T75" fmla="*/ 144 h 174"/>
              <a:gd name="T76" fmla="*/ 28 w 144"/>
              <a:gd name="T77" fmla="*/ 155 h 174"/>
              <a:gd name="T78" fmla="*/ 115 w 144"/>
              <a:gd name="T79" fmla="*/ 159 h 174"/>
              <a:gd name="T80" fmla="*/ 113 w 144"/>
              <a:gd name="T81" fmla="*/ 155 h 174"/>
              <a:gd name="T82" fmla="*/ 110 w 144"/>
              <a:gd name="T83" fmla="*/ 152 h 174"/>
              <a:gd name="T84" fmla="*/ 107 w 144"/>
              <a:gd name="T85" fmla="*/ 149 h 174"/>
              <a:gd name="T86" fmla="*/ 104 w 144"/>
              <a:gd name="T87" fmla="*/ 146 h 174"/>
              <a:gd name="T88" fmla="*/ 101 w 144"/>
              <a:gd name="T89" fmla="*/ 144 h 174"/>
              <a:gd name="T90" fmla="*/ 96 w 144"/>
              <a:gd name="T91" fmla="*/ 141 h 174"/>
              <a:gd name="T92" fmla="*/ 92 w 144"/>
              <a:gd name="T93" fmla="*/ 139 h 174"/>
              <a:gd name="T94" fmla="*/ 128 w 144"/>
              <a:gd name="T95" fmla="*/ 101 h 174"/>
              <a:gd name="T96" fmla="*/ 117 w 144"/>
              <a:gd name="T97" fmla="*/ 94 h 174"/>
              <a:gd name="T98" fmla="*/ 116 w 144"/>
              <a:gd name="T99" fmla="*/ 7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4">
                <a:moveTo>
                  <a:pt x="5" y="50"/>
                </a:moveTo>
                <a:cubicBezTo>
                  <a:pt x="4" y="46"/>
                  <a:pt x="4" y="41"/>
                  <a:pt x="6" y="37"/>
                </a:cubicBezTo>
                <a:cubicBezTo>
                  <a:pt x="15" y="59"/>
                  <a:pt x="15" y="59"/>
                  <a:pt x="15" y="59"/>
                </a:cubicBezTo>
                <a:cubicBezTo>
                  <a:pt x="11" y="58"/>
                  <a:pt x="7" y="55"/>
                  <a:pt x="5" y="50"/>
                </a:cubicBezTo>
                <a:close/>
                <a:moveTo>
                  <a:pt x="29" y="79"/>
                </a:moveTo>
                <a:cubicBezTo>
                  <a:pt x="29" y="79"/>
                  <a:pt x="29" y="79"/>
                  <a:pt x="29" y="79"/>
                </a:cubicBezTo>
                <a:cubicBezTo>
                  <a:pt x="29" y="79"/>
                  <a:pt x="29" y="79"/>
                  <a:pt x="30" y="78"/>
                </a:cubicBezTo>
                <a:cubicBezTo>
                  <a:pt x="30" y="78"/>
                  <a:pt x="30" y="78"/>
                  <a:pt x="30" y="78"/>
                </a:cubicBezTo>
                <a:cubicBezTo>
                  <a:pt x="30" y="78"/>
                  <a:pt x="30" y="78"/>
                  <a:pt x="30" y="78"/>
                </a:cubicBezTo>
                <a:cubicBezTo>
                  <a:pt x="32" y="77"/>
                  <a:pt x="36" y="74"/>
                  <a:pt x="45" y="70"/>
                </a:cubicBezTo>
                <a:cubicBezTo>
                  <a:pt x="18" y="9"/>
                  <a:pt x="18" y="9"/>
                  <a:pt x="18" y="9"/>
                </a:cubicBezTo>
                <a:cubicBezTo>
                  <a:pt x="0" y="14"/>
                  <a:pt x="0" y="14"/>
                  <a:pt x="0" y="14"/>
                </a:cubicBezTo>
                <a:cubicBezTo>
                  <a:pt x="0" y="14"/>
                  <a:pt x="0" y="14"/>
                  <a:pt x="28" y="79"/>
                </a:cubicBezTo>
                <a:cubicBezTo>
                  <a:pt x="28" y="79"/>
                  <a:pt x="28" y="79"/>
                  <a:pt x="29" y="79"/>
                </a:cubicBezTo>
                <a:close/>
                <a:moveTo>
                  <a:pt x="58" y="63"/>
                </a:moveTo>
                <a:cubicBezTo>
                  <a:pt x="67" y="58"/>
                  <a:pt x="72" y="48"/>
                  <a:pt x="72" y="38"/>
                </a:cubicBezTo>
                <a:cubicBezTo>
                  <a:pt x="73" y="39"/>
                  <a:pt x="73" y="40"/>
                  <a:pt x="74" y="40"/>
                </a:cubicBezTo>
                <a:cubicBezTo>
                  <a:pt x="76" y="43"/>
                  <a:pt x="79" y="44"/>
                  <a:pt x="82" y="43"/>
                </a:cubicBezTo>
                <a:cubicBezTo>
                  <a:pt x="82" y="43"/>
                  <a:pt x="111" y="71"/>
                  <a:pt x="116" y="77"/>
                </a:cubicBezTo>
                <a:cubicBezTo>
                  <a:pt x="117" y="76"/>
                  <a:pt x="118" y="74"/>
                  <a:pt x="119" y="73"/>
                </a:cubicBezTo>
                <a:cubicBezTo>
                  <a:pt x="121" y="71"/>
                  <a:pt x="123" y="70"/>
                  <a:pt x="126" y="69"/>
                </a:cubicBezTo>
                <a:cubicBezTo>
                  <a:pt x="92" y="35"/>
                  <a:pt x="92" y="35"/>
                  <a:pt x="92" y="35"/>
                </a:cubicBezTo>
                <a:cubicBezTo>
                  <a:pt x="92" y="32"/>
                  <a:pt x="92" y="29"/>
                  <a:pt x="90" y="27"/>
                </a:cubicBezTo>
                <a:cubicBezTo>
                  <a:pt x="92" y="25"/>
                  <a:pt x="93" y="22"/>
                  <a:pt x="93" y="19"/>
                </a:cubicBezTo>
                <a:cubicBezTo>
                  <a:pt x="93" y="18"/>
                  <a:pt x="93" y="18"/>
                  <a:pt x="93" y="18"/>
                </a:cubicBezTo>
                <a:cubicBezTo>
                  <a:pt x="96" y="17"/>
                  <a:pt x="97" y="15"/>
                  <a:pt x="96" y="12"/>
                </a:cubicBezTo>
                <a:cubicBezTo>
                  <a:pt x="96" y="12"/>
                  <a:pt x="96" y="12"/>
                  <a:pt x="95" y="10"/>
                </a:cubicBezTo>
                <a:cubicBezTo>
                  <a:pt x="94" y="8"/>
                  <a:pt x="91" y="7"/>
                  <a:pt x="89" y="8"/>
                </a:cubicBezTo>
                <a:cubicBezTo>
                  <a:pt x="89" y="8"/>
                  <a:pt x="89" y="8"/>
                  <a:pt x="88" y="8"/>
                </a:cubicBezTo>
                <a:cubicBezTo>
                  <a:pt x="85" y="5"/>
                  <a:pt x="80" y="3"/>
                  <a:pt x="76" y="5"/>
                </a:cubicBezTo>
                <a:cubicBezTo>
                  <a:pt x="76" y="5"/>
                  <a:pt x="76" y="5"/>
                  <a:pt x="70" y="8"/>
                </a:cubicBezTo>
                <a:cubicBezTo>
                  <a:pt x="70" y="7"/>
                  <a:pt x="70" y="7"/>
                  <a:pt x="70" y="7"/>
                </a:cubicBezTo>
                <a:cubicBezTo>
                  <a:pt x="62" y="11"/>
                  <a:pt x="62" y="11"/>
                  <a:pt x="62" y="11"/>
                </a:cubicBezTo>
                <a:cubicBezTo>
                  <a:pt x="62" y="11"/>
                  <a:pt x="62" y="11"/>
                  <a:pt x="62" y="11"/>
                </a:cubicBezTo>
                <a:cubicBezTo>
                  <a:pt x="61" y="11"/>
                  <a:pt x="61" y="11"/>
                  <a:pt x="61" y="11"/>
                </a:cubicBezTo>
                <a:cubicBezTo>
                  <a:pt x="54" y="4"/>
                  <a:pt x="43" y="0"/>
                  <a:pt x="32" y="4"/>
                </a:cubicBezTo>
                <a:cubicBezTo>
                  <a:pt x="22" y="7"/>
                  <a:pt x="22" y="7"/>
                  <a:pt x="22" y="7"/>
                </a:cubicBezTo>
                <a:cubicBezTo>
                  <a:pt x="48" y="68"/>
                  <a:pt x="48" y="68"/>
                  <a:pt x="48" y="68"/>
                </a:cubicBezTo>
                <a:cubicBezTo>
                  <a:pt x="51" y="66"/>
                  <a:pt x="54" y="65"/>
                  <a:pt x="58" y="63"/>
                </a:cubicBezTo>
                <a:close/>
                <a:moveTo>
                  <a:pt x="126" y="163"/>
                </a:moveTo>
                <a:cubicBezTo>
                  <a:pt x="122" y="163"/>
                  <a:pt x="14" y="163"/>
                  <a:pt x="14" y="163"/>
                </a:cubicBezTo>
                <a:cubicBezTo>
                  <a:pt x="12" y="163"/>
                  <a:pt x="11" y="165"/>
                  <a:pt x="11" y="167"/>
                </a:cubicBezTo>
                <a:cubicBezTo>
                  <a:pt x="11" y="170"/>
                  <a:pt x="11" y="170"/>
                  <a:pt x="11" y="170"/>
                </a:cubicBezTo>
                <a:cubicBezTo>
                  <a:pt x="11" y="172"/>
                  <a:pt x="12" y="174"/>
                  <a:pt x="14" y="174"/>
                </a:cubicBezTo>
                <a:cubicBezTo>
                  <a:pt x="37" y="174"/>
                  <a:pt x="56" y="174"/>
                  <a:pt x="70" y="174"/>
                </a:cubicBezTo>
                <a:cubicBezTo>
                  <a:pt x="126" y="174"/>
                  <a:pt x="126" y="174"/>
                  <a:pt x="126" y="174"/>
                </a:cubicBezTo>
                <a:cubicBezTo>
                  <a:pt x="128" y="174"/>
                  <a:pt x="130" y="172"/>
                  <a:pt x="130" y="170"/>
                </a:cubicBezTo>
                <a:cubicBezTo>
                  <a:pt x="130" y="167"/>
                  <a:pt x="130" y="167"/>
                  <a:pt x="130" y="167"/>
                </a:cubicBezTo>
                <a:cubicBezTo>
                  <a:pt x="130" y="165"/>
                  <a:pt x="128" y="163"/>
                  <a:pt x="126" y="163"/>
                </a:cubicBezTo>
                <a:close/>
                <a:moveTo>
                  <a:pt x="139" y="76"/>
                </a:moveTo>
                <a:cubicBezTo>
                  <a:pt x="134" y="71"/>
                  <a:pt x="126" y="71"/>
                  <a:pt x="122" y="76"/>
                </a:cubicBezTo>
                <a:cubicBezTo>
                  <a:pt x="117" y="81"/>
                  <a:pt x="117" y="88"/>
                  <a:pt x="122" y="93"/>
                </a:cubicBezTo>
                <a:cubicBezTo>
                  <a:pt x="126" y="98"/>
                  <a:pt x="134" y="98"/>
                  <a:pt x="139" y="93"/>
                </a:cubicBezTo>
                <a:cubicBezTo>
                  <a:pt x="144" y="88"/>
                  <a:pt x="144" y="81"/>
                  <a:pt x="139" y="76"/>
                </a:cubicBezTo>
                <a:close/>
                <a:moveTo>
                  <a:pt x="117" y="94"/>
                </a:moveTo>
                <a:cubicBezTo>
                  <a:pt x="71" y="135"/>
                  <a:pt x="71" y="135"/>
                  <a:pt x="71" y="135"/>
                </a:cubicBezTo>
                <a:cubicBezTo>
                  <a:pt x="71" y="135"/>
                  <a:pt x="70" y="135"/>
                  <a:pt x="70" y="135"/>
                </a:cubicBezTo>
                <a:cubicBezTo>
                  <a:pt x="70" y="135"/>
                  <a:pt x="70" y="135"/>
                  <a:pt x="70" y="135"/>
                </a:cubicBezTo>
                <a:cubicBezTo>
                  <a:pt x="68" y="135"/>
                  <a:pt x="66" y="135"/>
                  <a:pt x="65" y="135"/>
                </a:cubicBezTo>
                <a:cubicBezTo>
                  <a:pt x="64" y="135"/>
                  <a:pt x="62" y="136"/>
                  <a:pt x="61" y="136"/>
                </a:cubicBezTo>
                <a:cubicBezTo>
                  <a:pt x="60" y="136"/>
                  <a:pt x="58" y="136"/>
                  <a:pt x="57" y="137"/>
                </a:cubicBezTo>
                <a:cubicBezTo>
                  <a:pt x="57" y="137"/>
                  <a:pt x="57" y="137"/>
                  <a:pt x="57" y="137"/>
                </a:cubicBezTo>
                <a:cubicBezTo>
                  <a:pt x="54" y="137"/>
                  <a:pt x="52" y="138"/>
                  <a:pt x="49" y="139"/>
                </a:cubicBezTo>
                <a:cubicBezTo>
                  <a:pt x="49" y="139"/>
                  <a:pt x="49" y="139"/>
                  <a:pt x="49" y="139"/>
                </a:cubicBezTo>
                <a:cubicBezTo>
                  <a:pt x="50" y="139"/>
                  <a:pt x="50" y="139"/>
                  <a:pt x="50" y="140"/>
                </a:cubicBezTo>
                <a:cubicBezTo>
                  <a:pt x="50" y="139"/>
                  <a:pt x="49" y="139"/>
                  <a:pt x="49" y="139"/>
                </a:cubicBezTo>
                <a:cubicBezTo>
                  <a:pt x="49" y="139"/>
                  <a:pt x="49" y="139"/>
                  <a:pt x="49" y="139"/>
                </a:cubicBezTo>
                <a:cubicBezTo>
                  <a:pt x="49" y="139"/>
                  <a:pt x="49" y="139"/>
                  <a:pt x="48" y="135"/>
                </a:cubicBezTo>
                <a:cubicBezTo>
                  <a:pt x="47" y="134"/>
                  <a:pt x="45" y="133"/>
                  <a:pt x="43" y="134"/>
                </a:cubicBezTo>
                <a:cubicBezTo>
                  <a:pt x="43" y="134"/>
                  <a:pt x="43" y="134"/>
                  <a:pt x="39" y="136"/>
                </a:cubicBezTo>
                <a:cubicBezTo>
                  <a:pt x="37" y="137"/>
                  <a:pt x="36" y="139"/>
                  <a:pt x="37" y="141"/>
                </a:cubicBezTo>
                <a:cubicBezTo>
                  <a:pt x="37" y="141"/>
                  <a:pt x="37" y="141"/>
                  <a:pt x="39" y="144"/>
                </a:cubicBezTo>
                <a:cubicBezTo>
                  <a:pt x="39" y="144"/>
                  <a:pt x="39" y="144"/>
                  <a:pt x="39" y="144"/>
                </a:cubicBezTo>
                <a:cubicBezTo>
                  <a:pt x="39" y="144"/>
                  <a:pt x="39" y="144"/>
                  <a:pt x="39" y="144"/>
                </a:cubicBezTo>
                <a:cubicBezTo>
                  <a:pt x="39" y="144"/>
                  <a:pt x="39" y="144"/>
                  <a:pt x="39" y="144"/>
                </a:cubicBezTo>
                <a:cubicBezTo>
                  <a:pt x="39" y="144"/>
                  <a:pt x="39" y="144"/>
                  <a:pt x="39" y="144"/>
                </a:cubicBezTo>
                <a:cubicBezTo>
                  <a:pt x="36" y="146"/>
                  <a:pt x="33" y="149"/>
                  <a:pt x="31" y="151"/>
                </a:cubicBezTo>
                <a:cubicBezTo>
                  <a:pt x="30" y="152"/>
                  <a:pt x="29" y="154"/>
                  <a:pt x="28" y="155"/>
                </a:cubicBezTo>
                <a:cubicBezTo>
                  <a:pt x="27" y="156"/>
                  <a:pt x="26" y="158"/>
                  <a:pt x="25" y="159"/>
                </a:cubicBezTo>
                <a:cubicBezTo>
                  <a:pt x="115" y="159"/>
                  <a:pt x="115" y="159"/>
                  <a:pt x="115" y="159"/>
                </a:cubicBezTo>
                <a:cubicBezTo>
                  <a:pt x="114" y="158"/>
                  <a:pt x="114" y="157"/>
                  <a:pt x="113" y="156"/>
                </a:cubicBezTo>
                <a:cubicBezTo>
                  <a:pt x="113" y="156"/>
                  <a:pt x="113" y="155"/>
                  <a:pt x="113" y="155"/>
                </a:cubicBezTo>
                <a:cubicBezTo>
                  <a:pt x="112" y="154"/>
                  <a:pt x="111" y="153"/>
                  <a:pt x="111" y="153"/>
                </a:cubicBezTo>
                <a:cubicBezTo>
                  <a:pt x="111" y="152"/>
                  <a:pt x="110" y="152"/>
                  <a:pt x="110" y="152"/>
                </a:cubicBezTo>
                <a:cubicBezTo>
                  <a:pt x="109" y="151"/>
                  <a:pt x="109" y="150"/>
                  <a:pt x="108" y="149"/>
                </a:cubicBezTo>
                <a:cubicBezTo>
                  <a:pt x="108" y="149"/>
                  <a:pt x="107" y="149"/>
                  <a:pt x="107" y="149"/>
                </a:cubicBezTo>
                <a:cubicBezTo>
                  <a:pt x="106" y="148"/>
                  <a:pt x="106" y="147"/>
                  <a:pt x="105" y="147"/>
                </a:cubicBezTo>
                <a:cubicBezTo>
                  <a:pt x="104" y="146"/>
                  <a:pt x="104" y="146"/>
                  <a:pt x="104" y="146"/>
                </a:cubicBezTo>
                <a:cubicBezTo>
                  <a:pt x="103" y="145"/>
                  <a:pt x="102" y="144"/>
                  <a:pt x="101" y="144"/>
                </a:cubicBezTo>
                <a:cubicBezTo>
                  <a:pt x="101" y="144"/>
                  <a:pt x="101" y="144"/>
                  <a:pt x="101" y="144"/>
                </a:cubicBezTo>
                <a:cubicBezTo>
                  <a:pt x="99" y="143"/>
                  <a:pt x="98" y="142"/>
                  <a:pt x="97" y="142"/>
                </a:cubicBezTo>
                <a:cubicBezTo>
                  <a:pt x="97" y="141"/>
                  <a:pt x="96" y="141"/>
                  <a:pt x="96" y="141"/>
                </a:cubicBezTo>
                <a:cubicBezTo>
                  <a:pt x="95" y="141"/>
                  <a:pt x="94" y="140"/>
                  <a:pt x="93" y="140"/>
                </a:cubicBezTo>
                <a:cubicBezTo>
                  <a:pt x="93" y="140"/>
                  <a:pt x="92" y="139"/>
                  <a:pt x="92" y="139"/>
                </a:cubicBezTo>
                <a:cubicBezTo>
                  <a:pt x="91" y="139"/>
                  <a:pt x="90" y="138"/>
                  <a:pt x="88" y="138"/>
                </a:cubicBezTo>
                <a:cubicBezTo>
                  <a:pt x="128" y="101"/>
                  <a:pt x="128" y="101"/>
                  <a:pt x="128" y="101"/>
                </a:cubicBezTo>
                <a:cubicBezTo>
                  <a:pt x="125" y="100"/>
                  <a:pt x="121" y="98"/>
                  <a:pt x="119" y="96"/>
                </a:cubicBezTo>
                <a:cubicBezTo>
                  <a:pt x="118" y="95"/>
                  <a:pt x="118" y="94"/>
                  <a:pt x="117" y="94"/>
                </a:cubicBezTo>
                <a:close/>
                <a:moveTo>
                  <a:pt x="82" y="43"/>
                </a:moveTo>
                <a:cubicBezTo>
                  <a:pt x="116" y="77"/>
                  <a:pt x="116" y="77"/>
                  <a:pt x="116" y="77"/>
                </a:cubicBezTo>
              </a:path>
            </a:pathLst>
          </a:custGeom>
          <a:solidFill>
            <a:schemeClr val="bg1"/>
          </a:solidFill>
          <a:ln>
            <a:noFill/>
          </a:ln>
        </p:spPr>
        <p:txBody>
          <a:bodyPr vert="horz" wrap="square" lIns="148590" tIns="74295" rIns="148590" bIns="74295" numCol="1" anchor="t" anchorCtr="0" compatLnSpc="1"/>
          <a:lstStyle/>
          <a:p>
            <a:pPr>
              <a:lnSpc>
                <a:spcPct val="120000"/>
              </a:lnSpc>
            </a:pPr>
            <a:endParaRPr lang="en-US" sz="5850"/>
          </a:p>
        </p:txBody>
      </p:sp>
      <p:sp>
        <p:nvSpPr>
          <p:cNvPr id="22" name="TextBox 13"/>
          <p:cNvSpPr txBox="1"/>
          <p:nvPr/>
        </p:nvSpPr>
        <p:spPr>
          <a:xfrm>
            <a:off x="1457325" y="1083945"/>
            <a:ext cx="3082925" cy="442595"/>
          </a:xfrm>
          <a:prstGeom prst="rect">
            <a:avLst/>
          </a:prstGeom>
          <a:noFill/>
        </p:spPr>
        <p:txBody>
          <a:bodyPr wrap="square" lIns="0" tIns="0" rIns="0" bIns="0" rtlCol="0" anchor="t" anchorCtr="0">
            <a:spAutoFit/>
          </a:bodyPr>
          <a:lstStyle/>
          <a:p>
            <a:pPr defTabSz="1216660">
              <a:lnSpc>
                <a:spcPct val="120000"/>
              </a:lnSpc>
              <a:spcBef>
                <a:spcPct val="0"/>
              </a:spcBef>
              <a:defRPr/>
            </a:pPr>
            <a:r>
              <a:rPr lang="zh-CN" sz="2400" b="1">
                <a:effectLst/>
                <a:latin typeface="微软雅黑" panose="020B0503020204020204" pitchFamily="34" charset="-122"/>
                <a:ea typeface="微软雅黑" panose="020B0503020204020204" pitchFamily="34" charset="-122"/>
                <a:cs typeface="微软雅黑" panose="020B0503020204020204" pitchFamily="34" charset="-122"/>
                <a:sym typeface="+mn-ea"/>
              </a:rPr>
              <a:t>系统E-R图对应说明</a:t>
            </a:r>
            <a:endParaRPr lang="zh-CN" altLang="en-US" sz="2400" b="1" dirty="0">
              <a:solidFill>
                <a:schemeClr val="tx1">
                  <a:lumMod val="90000"/>
                  <a:lumOff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8" name="不完整圆 27"/>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dirty="0">
                <a:solidFill>
                  <a:srgbClr val="000000"/>
                </a:solidFill>
                <a:latin typeface="微软雅黑" panose="020B0503020204020204" pitchFamily="34" charset="-122"/>
                <a:ea typeface="微软雅黑" panose="020B0503020204020204" pitchFamily="34" charset="-122"/>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5" name="对象 4"/>
          <p:cNvGraphicFramePr/>
          <p:nvPr/>
        </p:nvGraphicFramePr>
        <p:xfrm>
          <a:off x="3225165" y="2416175"/>
          <a:ext cx="4791075" cy="1080135"/>
        </p:xfrm>
        <a:graphic>
          <a:graphicData uri="http://schemas.openxmlformats.org/presentationml/2006/ole">
            <mc:AlternateContent xmlns:mc="http://schemas.openxmlformats.org/markup-compatibility/2006">
              <mc:Choice xmlns:v="urn:schemas-microsoft-com:vml" Requires="v">
                <p:oleObj spid="_x0000_s6" name="" r:id="rId1" imgW="5727700" imgH="800100" progId="Visio.Drawing.11">
                  <p:embed/>
                </p:oleObj>
              </mc:Choice>
              <mc:Fallback>
                <p:oleObj name="" r:id="rId1" imgW="5727700" imgH="800100" progId="Visio.Drawing.11">
                  <p:embed/>
                  <p:pic>
                    <p:nvPicPr>
                      <p:cNvPr id="0" name="图片 5"/>
                      <p:cNvPicPr/>
                      <p:nvPr/>
                    </p:nvPicPr>
                    <p:blipFill>
                      <a:blip r:embed="rId2"/>
                      <a:stretch>
                        <a:fillRect/>
                      </a:stretch>
                    </p:blipFill>
                    <p:spPr>
                      <a:xfrm>
                        <a:off x="3225165" y="2416175"/>
                        <a:ext cx="4791075" cy="1080135"/>
                      </a:xfrm>
                      <a:prstGeom prst="rect">
                        <a:avLst/>
                      </a:prstGeom>
                    </p:spPr>
                  </p:pic>
                </p:oleObj>
              </mc:Fallback>
            </mc:AlternateContent>
          </a:graphicData>
        </a:graphic>
      </p:graphicFrame>
      <p:sp>
        <p:nvSpPr>
          <p:cNvPr id="9" name="Oval 7"/>
          <p:cNvSpPr/>
          <p:nvPr/>
        </p:nvSpPr>
        <p:spPr>
          <a:xfrm rot="2690269">
            <a:off x="1672445" y="4616500"/>
            <a:ext cx="259564" cy="259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10" name="Teardrop 12"/>
          <p:cNvSpPr/>
          <p:nvPr/>
        </p:nvSpPr>
        <p:spPr>
          <a:xfrm rot="8090269">
            <a:off x="1337508" y="3446541"/>
            <a:ext cx="924695" cy="924695"/>
          </a:xfrm>
          <a:prstGeom prst="teardrop">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11" name="Freeform 146"/>
          <p:cNvSpPr>
            <a:spLocks noEditPoints="1"/>
          </p:cNvSpPr>
          <p:nvPr/>
        </p:nvSpPr>
        <p:spPr bwMode="auto">
          <a:xfrm>
            <a:off x="1613628" y="3723539"/>
            <a:ext cx="372298" cy="407370"/>
          </a:xfrm>
          <a:custGeom>
            <a:avLst/>
            <a:gdLst/>
            <a:ahLst/>
            <a:cxnLst>
              <a:cxn ang="0">
                <a:pos x="49" y="42"/>
              </a:cxn>
              <a:cxn ang="0">
                <a:pos x="33" y="58"/>
              </a:cxn>
              <a:cxn ang="0">
                <a:pos x="33" y="46"/>
              </a:cxn>
              <a:cxn ang="0">
                <a:pos x="31" y="45"/>
              </a:cxn>
              <a:cxn ang="0">
                <a:pos x="31" y="58"/>
              </a:cxn>
              <a:cxn ang="0">
                <a:pos x="14" y="42"/>
              </a:cxn>
              <a:cxn ang="0">
                <a:pos x="1" y="33"/>
              </a:cxn>
              <a:cxn ang="0">
                <a:pos x="3" y="31"/>
              </a:cxn>
              <a:cxn ang="0">
                <a:pos x="4" y="31"/>
              </a:cxn>
              <a:cxn ang="0">
                <a:pos x="4" y="7"/>
              </a:cxn>
              <a:cxn ang="0">
                <a:pos x="9" y="0"/>
              </a:cxn>
              <a:cxn ang="0">
                <a:pos x="54" y="0"/>
              </a:cxn>
              <a:cxn ang="0">
                <a:pos x="60" y="7"/>
              </a:cxn>
              <a:cxn ang="0">
                <a:pos x="60" y="31"/>
              </a:cxn>
              <a:cxn ang="0">
                <a:pos x="61" y="31"/>
              </a:cxn>
              <a:cxn ang="0">
                <a:pos x="63" y="33"/>
              </a:cxn>
              <a:cxn ang="0">
                <a:pos x="49" y="42"/>
              </a:cxn>
              <a:cxn ang="0">
                <a:pos x="57" y="9"/>
              </a:cxn>
              <a:cxn ang="0">
                <a:pos x="52" y="4"/>
              </a:cxn>
              <a:cxn ang="0">
                <a:pos x="12" y="4"/>
              </a:cxn>
              <a:cxn ang="0">
                <a:pos x="7" y="9"/>
              </a:cxn>
              <a:cxn ang="0">
                <a:pos x="7" y="33"/>
              </a:cxn>
              <a:cxn ang="0">
                <a:pos x="27" y="37"/>
              </a:cxn>
              <a:cxn ang="0">
                <a:pos x="30" y="38"/>
              </a:cxn>
              <a:cxn ang="0">
                <a:pos x="30" y="38"/>
              </a:cxn>
              <a:cxn ang="0">
                <a:pos x="33" y="40"/>
              </a:cxn>
              <a:cxn ang="0">
                <a:pos x="37" y="37"/>
              </a:cxn>
              <a:cxn ang="0">
                <a:pos x="57" y="33"/>
              </a:cxn>
              <a:cxn ang="0">
                <a:pos x="57" y="9"/>
              </a:cxn>
              <a:cxn ang="0">
                <a:pos x="23" y="34"/>
              </a:cxn>
              <a:cxn ang="0">
                <a:pos x="16" y="27"/>
              </a:cxn>
              <a:cxn ang="0">
                <a:pos x="23" y="20"/>
              </a:cxn>
              <a:cxn ang="0">
                <a:pos x="31" y="27"/>
              </a:cxn>
              <a:cxn ang="0">
                <a:pos x="23" y="34"/>
              </a:cxn>
              <a:cxn ang="0">
                <a:pos x="41" y="34"/>
              </a:cxn>
              <a:cxn ang="0">
                <a:pos x="33" y="27"/>
              </a:cxn>
              <a:cxn ang="0">
                <a:pos x="41" y="20"/>
              </a:cxn>
              <a:cxn ang="0">
                <a:pos x="49" y="27"/>
              </a:cxn>
              <a:cxn ang="0">
                <a:pos x="41" y="34"/>
              </a:cxn>
            </a:cxnLst>
            <a:rect l="0" t="0" r="r" b="b"/>
            <a:pathLst>
              <a:path w="64" h="7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accent1"/>
          </a:solidFill>
          <a:ln w="9525">
            <a:noFill/>
            <a:round/>
          </a:ln>
        </p:spPr>
        <p:txBody>
          <a:bodyPr vert="horz" wrap="square" lIns="68580" tIns="34290" rIns="68580" bIns="34290" numCol="1" anchor="t" anchorCtr="0" compatLnSpc="1"/>
          <a:p>
            <a:pPr>
              <a:lnSpc>
                <a:spcPct val="120000"/>
              </a:lnSpc>
            </a:pPr>
            <a:endParaRPr lang="en-US" sz="1500"/>
          </a:p>
        </p:txBody>
      </p:sp>
      <p:sp>
        <p:nvSpPr>
          <p:cNvPr id="14" name="五边形 13"/>
          <p:cNvSpPr/>
          <p:nvPr/>
        </p:nvSpPr>
        <p:spPr>
          <a:xfrm flipH="1">
            <a:off x="2402205" y="3870325"/>
            <a:ext cx="6972300" cy="485775"/>
          </a:xfrm>
          <a:prstGeom prst="homePlate">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effectLst>
                  <a:outerShdw blurRad="38100" dist="38100" dir="2700000" algn="tl">
                    <a:srgbClr val="000000">
                      <a:alpha val="43137"/>
                    </a:srgbClr>
                  </a:outerShdw>
                </a:effectLst>
                <a:ea typeface="宋体" panose="02010600030101010101" pitchFamily="2" charset="-122"/>
                <a:sym typeface="+mn-ea"/>
              </a:rPr>
              <a:t>超市中的每个员工销售多个商品。多个商品由同一个员工销售；</a:t>
            </a:r>
            <a:endParaRPr lang="zh-CN" altLang="en-US" b="1">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884"/>
          <p:cNvSpPr/>
          <p:nvPr/>
        </p:nvSpPr>
        <p:spPr>
          <a:xfrm>
            <a:off x="553815" y="1084204"/>
            <a:ext cx="720072" cy="599840"/>
          </a:xfrm>
          <a:prstGeom prst="homePlate">
            <a:avLst/>
          </a:prstGeom>
          <a:solidFill>
            <a:schemeClr val="accent2"/>
          </a:solidFill>
          <a:ln w="12700">
            <a:miter lim="400000"/>
          </a:ln>
        </p:spPr>
        <p:txBody>
          <a:bodyPr lIns="0" tIns="0" rIns="0" bIns="0" anchor="ctr"/>
          <a:lstStyle/>
          <a:p>
            <a:pPr lvl="0" algn="ctr">
              <a:lnSpc>
                <a:spcPct val="120000"/>
              </a:lnSpc>
            </a:pPr>
            <a:endParaRPr sz="1460"/>
          </a:p>
        </p:txBody>
      </p:sp>
      <p:sp>
        <p:nvSpPr>
          <p:cNvPr id="13" name="Freeform 29"/>
          <p:cNvSpPr>
            <a:spLocks noEditPoints="1"/>
          </p:cNvSpPr>
          <p:nvPr/>
        </p:nvSpPr>
        <p:spPr bwMode="auto">
          <a:xfrm>
            <a:off x="693894" y="1216069"/>
            <a:ext cx="277372" cy="336110"/>
          </a:xfrm>
          <a:custGeom>
            <a:avLst/>
            <a:gdLst>
              <a:gd name="T0" fmla="*/ 6 w 144"/>
              <a:gd name="T1" fmla="*/ 37 h 174"/>
              <a:gd name="T2" fmla="*/ 5 w 144"/>
              <a:gd name="T3" fmla="*/ 50 h 174"/>
              <a:gd name="T4" fmla="*/ 29 w 144"/>
              <a:gd name="T5" fmla="*/ 79 h 174"/>
              <a:gd name="T6" fmla="*/ 30 w 144"/>
              <a:gd name="T7" fmla="*/ 78 h 174"/>
              <a:gd name="T8" fmla="*/ 45 w 144"/>
              <a:gd name="T9" fmla="*/ 70 h 174"/>
              <a:gd name="T10" fmla="*/ 0 w 144"/>
              <a:gd name="T11" fmla="*/ 14 h 174"/>
              <a:gd name="T12" fmla="*/ 29 w 144"/>
              <a:gd name="T13" fmla="*/ 79 h 174"/>
              <a:gd name="T14" fmla="*/ 72 w 144"/>
              <a:gd name="T15" fmla="*/ 38 h 174"/>
              <a:gd name="T16" fmla="*/ 82 w 144"/>
              <a:gd name="T17" fmla="*/ 43 h 174"/>
              <a:gd name="T18" fmla="*/ 119 w 144"/>
              <a:gd name="T19" fmla="*/ 73 h 174"/>
              <a:gd name="T20" fmla="*/ 92 w 144"/>
              <a:gd name="T21" fmla="*/ 35 h 174"/>
              <a:gd name="T22" fmla="*/ 93 w 144"/>
              <a:gd name="T23" fmla="*/ 19 h 174"/>
              <a:gd name="T24" fmla="*/ 96 w 144"/>
              <a:gd name="T25" fmla="*/ 12 h 174"/>
              <a:gd name="T26" fmla="*/ 89 w 144"/>
              <a:gd name="T27" fmla="*/ 8 h 174"/>
              <a:gd name="T28" fmla="*/ 76 w 144"/>
              <a:gd name="T29" fmla="*/ 5 h 174"/>
              <a:gd name="T30" fmla="*/ 70 w 144"/>
              <a:gd name="T31" fmla="*/ 7 h 174"/>
              <a:gd name="T32" fmla="*/ 62 w 144"/>
              <a:gd name="T33" fmla="*/ 11 h 174"/>
              <a:gd name="T34" fmla="*/ 32 w 144"/>
              <a:gd name="T35" fmla="*/ 4 h 174"/>
              <a:gd name="T36" fmla="*/ 48 w 144"/>
              <a:gd name="T37" fmla="*/ 68 h 174"/>
              <a:gd name="T38" fmla="*/ 126 w 144"/>
              <a:gd name="T39" fmla="*/ 163 h 174"/>
              <a:gd name="T40" fmla="*/ 11 w 144"/>
              <a:gd name="T41" fmla="*/ 167 h 174"/>
              <a:gd name="T42" fmla="*/ 14 w 144"/>
              <a:gd name="T43" fmla="*/ 174 h 174"/>
              <a:gd name="T44" fmla="*/ 126 w 144"/>
              <a:gd name="T45" fmla="*/ 174 h 174"/>
              <a:gd name="T46" fmla="*/ 130 w 144"/>
              <a:gd name="T47" fmla="*/ 167 h 174"/>
              <a:gd name="T48" fmla="*/ 139 w 144"/>
              <a:gd name="T49" fmla="*/ 76 h 174"/>
              <a:gd name="T50" fmla="*/ 122 w 144"/>
              <a:gd name="T51" fmla="*/ 93 h 174"/>
              <a:gd name="T52" fmla="*/ 139 w 144"/>
              <a:gd name="T53" fmla="*/ 76 h 174"/>
              <a:gd name="T54" fmla="*/ 71 w 144"/>
              <a:gd name="T55" fmla="*/ 135 h 174"/>
              <a:gd name="T56" fmla="*/ 70 w 144"/>
              <a:gd name="T57" fmla="*/ 135 h 174"/>
              <a:gd name="T58" fmla="*/ 61 w 144"/>
              <a:gd name="T59" fmla="*/ 136 h 174"/>
              <a:gd name="T60" fmla="*/ 57 w 144"/>
              <a:gd name="T61" fmla="*/ 137 h 174"/>
              <a:gd name="T62" fmla="*/ 49 w 144"/>
              <a:gd name="T63" fmla="*/ 139 h 174"/>
              <a:gd name="T64" fmla="*/ 49 w 144"/>
              <a:gd name="T65" fmla="*/ 139 h 174"/>
              <a:gd name="T66" fmla="*/ 48 w 144"/>
              <a:gd name="T67" fmla="*/ 135 h 174"/>
              <a:gd name="T68" fmla="*/ 39 w 144"/>
              <a:gd name="T69" fmla="*/ 136 h 174"/>
              <a:gd name="T70" fmla="*/ 39 w 144"/>
              <a:gd name="T71" fmla="*/ 144 h 174"/>
              <a:gd name="T72" fmla="*/ 39 w 144"/>
              <a:gd name="T73" fmla="*/ 144 h 174"/>
              <a:gd name="T74" fmla="*/ 39 w 144"/>
              <a:gd name="T75" fmla="*/ 144 h 174"/>
              <a:gd name="T76" fmla="*/ 28 w 144"/>
              <a:gd name="T77" fmla="*/ 155 h 174"/>
              <a:gd name="T78" fmla="*/ 115 w 144"/>
              <a:gd name="T79" fmla="*/ 159 h 174"/>
              <a:gd name="T80" fmla="*/ 113 w 144"/>
              <a:gd name="T81" fmla="*/ 155 h 174"/>
              <a:gd name="T82" fmla="*/ 110 w 144"/>
              <a:gd name="T83" fmla="*/ 152 h 174"/>
              <a:gd name="T84" fmla="*/ 107 w 144"/>
              <a:gd name="T85" fmla="*/ 149 h 174"/>
              <a:gd name="T86" fmla="*/ 104 w 144"/>
              <a:gd name="T87" fmla="*/ 146 h 174"/>
              <a:gd name="T88" fmla="*/ 101 w 144"/>
              <a:gd name="T89" fmla="*/ 144 h 174"/>
              <a:gd name="T90" fmla="*/ 96 w 144"/>
              <a:gd name="T91" fmla="*/ 141 h 174"/>
              <a:gd name="T92" fmla="*/ 92 w 144"/>
              <a:gd name="T93" fmla="*/ 139 h 174"/>
              <a:gd name="T94" fmla="*/ 128 w 144"/>
              <a:gd name="T95" fmla="*/ 101 h 174"/>
              <a:gd name="T96" fmla="*/ 117 w 144"/>
              <a:gd name="T97" fmla="*/ 94 h 174"/>
              <a:gd name="T98" fmla="*/ 116 w 144"/>
              <a:gd name="T99" fmla="*/ 7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4">
                <a:moveTo>
                  <a:pt x="5" y="50"/>
                </a:moveTo>
                <a:cubicBezTo>
                  <a:pt x="4" y="46"/>
                  <a:pt x="4" y="41"/>
                  <a:pt x="6" y="37"/>
                </a:cubicBezTo>
                <a:cubicBezTo>
                  <a:pt x="15" y="59"/>
                  <a:pt x="15" y="59"/>
                  <a:pt x="15" y="59"/>
                </a:cubicBezTo>
                <a:cubicBezTo>
                  <a:pt x="11" y="58"/>
                  <a:pt x="7" y="55"/>
                  <a:pt x="5" y="50"/>
                </a:cubicBezTo>
                <a:close/>
                <a:moveTo>
                  <a:pt x="29" y="79"/>
                </a:moveTo>
                <a:cubicBezTo>
                  <a:pt x="29" y="79"/>
                  <a:pt x="29" y="79"/>
                  <a:pt x="29" y="79"/>
                </a:cubicBezTo>
                <a:cubicBezTo>
                  <a:pt x="29" y="79"/>
                  <a:pt x="29" y="79"/>
                  <a:pt x="30" y="78"/>
                </a:cubicBezTo>
                <a:cubicBezTo>
                  <a:pt x="30" y="78"/>
                  <a:pt x="30" y="78"/>
                  <a:pt x="30" y="78"/>
                </a:cubicBezTo>
                <a:cubicBezTo>
                  <a:pt x="30" y="78"/>
                  <a:pt x="30" y="78"/>
                  <a:pt x="30" y="78"/>
                </a:cubicBezTo>
                <a:cubicBezTo>
                  <a:pt x="32" y="77"/>
                  <a:pt x="36" y="74"/>
                  <a:pt x="45" y="70"/>
                </a:cubicBezTo>
                <a:cubicBezTo>
                  <a:pt x="18" y="9"/>
                  <a:pt x="18" y="9"/>
                  <a:pt x="18" y="9"/>
                </a:cubicBezTo>
                <a:cubicBezTo>
                  <a:pt x="0" y="14"/>
                  <a:pt x="0" y="14"/>
                  <a:pt x="0" y="14"/>
                </a:cubicBezTo>
                <a:cubicBezTo>
                  <a:pt x="0" y="14"/>
                  <a:pt x="0" y="14"/>
                  <a:pt x="28" y="79"/>
                </a:cubicBezTo>
                <a:cubicBezTo>
                  <a:pt x="28" y="79"/>
                  <a:pt x="28" y="79"/>
                  <a:pt x="29" y="79"/>
                </a:cubicBezTo>
                <a:close/>
                <a:moveTo>
                  <a:pt x="58" y="63"/>
                </a:moveTo>
                <a:cubicBezTo>
                  <a:pt x="67" y="58"/>
                  <a:pt x="72" y="48"/>
                  <a:pt x="72" y="38"/>
                </a:cubicBezTo>
                <a:cubicBezTo>
                  <a:pt x="73" y="39"/>
                  <a:pt x="73" y="40"/>
                  <a:pt x="74" y="40"/>
                </a:cubicBezTo>
                <a:cubicBezTo>
                  <a:pt x="76" y="43"/>
                  <a:pt x="79" y="44"/>
                  <a:pt x="82" y="43"/>
                </a:cubicBezTo>
                <a:cubicBezTo>
                  <a:pt x="82" y="43"/>
                  <a:pt x="111" y="71"/>
                  <a:pt x="116" y="77"/>
                </a:cubicBezTo>
                <a:cubicBezTo>
                  <a:pt x="117" y="76"/>
                  <a:pt x="118" y="74"/>
                  <a:pt x="119" y="73"/>
                </a:cubicBezTo>
                <a:cubicBezTo>
                  <a:pt x="121" y="71"/>
                  <a:pt x="123" y="70"/>
                  <a:pt x="126" y="69"/>
                </a:cubicBezTo>
                <a:cubicBezTo>
                  <a:pt x="92" y="35"/>
                  <a:pt x="92" y="35"/>
                  <a:pt x="92" y="35"/>
                </a:cubicBezTo>
                <a:cubicBezTo>
                  <a:pt x="92" y="32"/>
                  <a:pt x="92" y="29"/>
                  <a:pt x="90" y="27"/>
                </a:cubicBezTo>
                <a:cubicBezTo>
                  <a:pt x="92" y="25"/>
                  <a:pt x="93" y="22"/>
                  <a:pt x="93" y="19"/>
                </a:cubicBezTo>
                <a:cubicBezTo>
                  <a:pt x="93" y="18"/>
                  <a:pt x="93" y="18"/>
                  <a:pt x="93" y="18"/>
                </a:cubicBezTo>
                <a:cubicBezTo>
                  <a:pt x="96" y="17"/>
                  <a:pt x="97" y="15"/>
                  <a:pt x="96" y="12"/>
                </a:cubicBezTo>
                <a:cubicBezTo>
                  <a:pt x="96" y="12"/>
                  <a:pt x="96" y="12"/>
                  <a:pt x="95" y="10"/>
                </a:cubicBezTo>
                <a:cubicBezTo>
                  <a:pt x="94" y="8"/>
                  <a:pt x="91" y="7"/>
                  <a:pt x="89" y="8"/>
                </a:cubicBezTo>
                <a:cubicBezTo>
                  <a:pt x="89" y="8"/>
                  <a:pt x="89" y="8"/>
                  <a:pt x="88" y="8"/>
                </a:cubicBezTo>
                <a:cubicBezTo>
                  <a:pt x="85" y="5"/>
                  <a:pt x="80" y="3"/>
                  <a:pt x="76" y="5"/>
                </a:cubicBezTo>
                <a:cubicBezTo>
                  <a:pt x="76" y="5"/>
                  <a:pt x="76" y="5"/>
                  <a:pt x="70" y="8"/>
                </a:cubicBezTo>
                <a:cubicBezTo>
                  <a:pt x="70" y="7"/>
                  <a:pt x="70" y="7"/>
                  <a:pt x="70" y="7"/>
                </a:cubicBezTo>
                <a:cubicBezTo>
                  <a:pt x="62" y="11"/>
                  <a:pt x="62" y="11"/>
                  <a:pt x="62" y="11"/>
                </a:cubicBezTo>
                <a:cubicBezTo>
                  <a:pt x="62" y="11"/>
                  <a:pt x="62" y="11"/>
                  <a:pt x="62" y="11"/>
                </a:cubicBezTo>
                <a:cubicBezTo>
                  <a:pt x="61" y="11"/>
                  <a:pt x="61" y="11"/>
                  <a:pt x="61" y="11"/>
                </a:cubicBezTo>
                <a:cubicBezTo>
                  <a:pt x="54" y="4"/>
                  <a:pt x="43" y="0"/>
                  <a:pt x="32" y="4"/>
                </a:cubicBezTo>
                <a:cubicBezTo>
                  <a:pt x="22" y="7"/>
                  <a:pt x="22" y="7"/>
                  <a:pt x="22" y="7"/>
                </a:cubicBezTo>
                <a:cubicBezTo>
                  <a:pt x="48" y="68"/>
                  <a:pt x="48" y="68"/>
                  <a:pt x="48" y="68"/>
                </a:cubicBezTo>
                <a:cubicBezTo>
                  <a:pt x="51" y="66"/>
                  <a:pt x="54" y="65"/>
                  <a:pt x="58" y="63"/>
                </a:cubicBezTo>
                <a:close/>
                <a:moveTo>
                  <a:pt x="126" y="163"/>
                </a:moveTo>
                <a:cubicBezTo>
                  <a:pt x="122" y="163"/>
                  <a:pt x="14" y="163"/>
                  <a:pt x="14" y="163"/>
                </a:cubicBezTo>
                <a:cubicBezTo>
                  <a:pt x="12" y="163"/>
                  <a:pt x="11" y="165"/>
                  <a:pt x="11" y="167"/>
                </a:cubicBezTo>
                <a:cubicBezTo>
                  <a:pt x="11" y="170"/>
                  <a:pt x="11" y="170"/>
                  <a:pt x="11" y="170"/>
                </a:cubicBezTo>
                <a:cubicBezTo>
                  <a:pt x="11" y="172"/>
                  <a:pt x="12" y="174"/>
                  <a:pt x="14" y="174"/>
                </a:cubicBezTo>
                <a:cubicBezTo>
                  <a:pt x="37" y="174"/>
                  <a:pt x="56" y="174"/>
                  <a:pt x="70" y="174"/>
                </a:cubicBezTo>
                <a:cubicBezTo>
                  <a:pt x="126" y="174"/>
                  <a:pt x="126" y="174"/>
                  <a:pt x="126" y="174"/>
                </a:cubicBezTo>
                <a:cubicBezTo>
                  <a:pt x="128" y="174"/>
                  <a:pt x="130" y="172"/>
                  <a:pt x="130" y="170"/>
                </a:cubicBezTo>
                <a:cubicBezTo>
                  <a:pt x="130" y="167"/>
                  <a:pt x="130" y="167"/>
                  <a:pt x="130" y="167"/>
                </a:cubicBezTo>
                <a:cubicBezTo>
                  <a:pt x="130" y="165"/>
                  <a:pt x="128" y="163"/>
                  <a:pt x="126" y="163"/>
                </a:cubicBezTo>
                <a:close/>
                <a:moveTo>
                  <a:pt x="139" y="76"/>
                </a:moveTo>
                <a:cubicBezTo>
                  <a:pt x="134" y="71"/>
                  <a:pt x="126" y="71"/>
                  <a:pt x="122" y="76"/>
                </a:cubicBezTo>
                <a:cubicBezTo>
                  <a:pt x="117" y="81"/>
                  <a:pt x="117" y="88"/>
                  <a:pt x="122" y="93"/>
                </a:cubicBezTo>
                <a:cubicBezTo>
                  <a:pt x="126" y="98"/>
                  <a:pt x="134" y="98"/>
                  <a:pt x="139" y="93"/>
                </a:cubicBezTo>
                <a:cubicBezTo>
                  <a:pt x="144" y="88"/>
                  <a:pt x="144" y="81"/>
                  <a:pt x="139" y="76"/>
                </a:cubicBezTo>
                <a:close/>
                <a:moveTo>
                  <a:pt x="117" y="94"/>
                </a:moveTo>
                <a:cubicBezTo>
                  <a:pt x="71" y="135"/>
                  <a:pt x="71" y="135"/>
                  <a:pt x="71" y="135"/>
                </a:cubicBezTo>
                <a:cubicBezTo>
                  <a:pt x="71" y="135"/>
                  <a:pt x="70" y="135"/>
                  <a:pt x="70" y="135"/>
                </a:cubicBezTo>
                <a:cubicBezTo>
                  <a:pt x="70" y="135"/>
                  <a:pt x="70" y="135"/>
                  <a:pt x="70" y="135"/>
                </a:cubicBezTo>
                <a:cubicBezTo>
                  <a:pt x="68" y="135"/>
                  <a:pt x="66" y="135"/>
                  <a:pt x="65" y="135"/>
                </a:cubicBezTo>
                <a:cubicBezTo>
                  <a:pt x="64" y="135"/>
                  <a:pt x="62" y="136"/>
                  <a:pt x="61" y="136"/>
                </a:cubicBezTo>
                <a:cubicBezTo>
                  <a:pt x="60" y="136"/>
                  <a:pt x="58" y="136"/>
                  <a:pt x="57" y="137"/>
                </a:cubicBezTo>
                <a:cubicBezTo>
                  <a:pt x="57" y="137"/>
                  <a:pt x="57" y="137"/>
                  <a:pt x="57" y="137"/>
                </a:cubicBezTo>
                <a:cubicBezTo>
                  <a:pt x="54" y="137"/>
                  <a:pt x="52" y="138"/>
                  <a:pt x="49" y="139"/>
                </a:cubicBezTo>
                <a:cubicBezTo>
                  <a:pt x="49" y="139"/>
                  <a:pt x="49" y="139"/>
                  <a:pt x="49" y="139"/>
                </a:cubicBezTo>
                <a:cubicBezTo>
                  <a:pt x="50" y="139"/>
                  <a:pt x="50" y="139"/>
                  <a:pt x="50" y="140"/>
                </a:cubicBezTo>
                <a:cubicBezTo>
                  <a:pt x="50" y="139"/>
                  <a:pt x="49" y="139"/>
                  <a:pt x="49" y="139"/>
                </a:cubicBezTo>
                <a:cubicBezTo>
                  <a:pt x="49" y="139"/>
                  <a:pt x="49" y="139"/>
                  <a:pt x="49" y="139"/>
                </a:cubicBezTo>
                <a:cubicBezTo>
                  <a:pt x="49" y="139"/>
                  <a:pt x="49" y="139"/>
                  <a:pt x="48" y="135"/>
                </a:cubicBezTo>
                <a:cubicBezTo>
                  <a:pt x="47" y="134"/>
                  <a:pt x="45" y="133"/>
                  <a:pt x="43" y="134"/>
                </a:cubicBezTo>
                <a:cubicBezTo>
                  <a:pt x="43" y="134"/>
                  <a:pt x="43" y="134"/>
                  <a:pt x="39" y="136"/>
                </a:cubicBezTo>
                <a:cubicBezTo>
                  <a:pt x="37" y="137"/>
                  <a:pt x="36" y="139"/>
                  <a:pt x="37" y="141"/>
                </a:cubicBezTo>
                <a:cubicBezTo>
                  <a:pt x="37" y="141"/>
                  <a:pt x="37" y="141"/>
                  <a:pt x="39" y="144"/>
                </a:cubicBezTo>
                <a:cubicBezTo>
                  <a:pt x="39" y="144"/>
                  <a:pt x="39" y="144"/>
                  <a:pt x="39" y="144"/>
                </a:cubicBezTo>
                <a:cubicBezTo>
                  <a:pt x="39" y="144"/>
                  <a:pt x="39" y="144"/>
                  <a:pt x="39" y="144"/>
                </a:cubicBezTo>
                <a:cubicBezTo>
                  <a:pt x="39" y="144"/>
                  <a:pt x="39" y="144"/>
                  <a:pt x="39" y="144"/>
                </a:cubicBezTo>
                <a:cubicBezTo>
                  <a:pt x="39" y="144"/>
                  <a:pt x="39" y="144"/>
                  <a:pt x="39" y="144"/>
                </a:cubicBezTo>
                <a:cubicBezTo>
                  <a:pt x="36" y="146"/>
                  <a:pt x="33" y="149"/>
                  <a:pt x="31" y="151"/>
                </a:cubicBezTo>
                <a:cubicBezTo>
                  <a:pt x="30" y="152"/>
                  <a:pt x="29" y="154"/>
                  <a:pt x="28" y="155"/>
                </a:cubicBezTo>
                <a:cubicBezTo>
                  <a:pt x="27" y="156"/>
                  <a:pt x="26" y="158"/>
                  <a:pt x="25" y="159"/>
                </a:cubicBezTo>
                <a:cubicBezTo>
                  <a:pt x="115" y="159"/>
                  <a:pt x="115" y="159"/>
                  <a:pt x="115" y="159"/>
                </a:cubicBezTo>
                <a:cubicBezTo>
                  <a:pt x="114" y="158"/>
                  <a:pt x="114" y="157"/>
                  <a:pt x="113" y="156"/>
                </a:cubicBezTo>
                <a:cubicBezTo>
                  <a:pt x="113" y="156"/>
                  <a:pt x="113" y="155"/>
                  <a:pt x="113" y="155"/>
                </a:cubicBezTo>
                <a:cubicBezTo>
                  <a:pt x="112" y="154"/>
                  <a:pt x="111" y="153"/>
                  <a:pt x="111" y="153"/>
                </a:cubicBezTo>
                <a:cubicBezTo>
                  <a:pt x="111" y="152"/>
                  <a:pt x="110" y="152"/>
                  <a:pt x="110" y="152"/>
                </a:cubicBezTo>
                <a:cubicBezTo>
                  <a:pt x="109" y="151"/>
                  <a:pt x="109" y="150"/>
                  <a:pt x="108" y="149"/>
                </a:cubicBezTo>
                <a:cubicBezTo>
                  <a:pt x="108" y="149"/>
                  <a:pt x="107" y="149"/>
                  <a:pt x="107" y="149"/>
                </a:cubicBezTo>
                <a:cubicBezTo>
                  <a:pt x="106" y="148"/>
                  <a:pt x="106" y="147"/>
                  <a:pt x="105" y="147"/>
                </a:cubicBezTo>
                <a:cubicBezTo>
                  <a:pt x="104" y="146"/>
                  <a:pt x="104" y="146"/>
                  <a:pt x="104" y="146"/>
                </a:cubicBezTo>
                <a:cubicBezTo>
                  <a:pt x="103" y="145"/>
                  <a:pt x="102" y="144"/>
                  <a:pt x="101" y="144"/>
                </a:cubicBezTo>
                <a:cubicBezTo>
                  <a:pt x="101" y="144"/>
                  <a:pt x="101" y="144"/>
                  <a:pt x="101" y="144"/>
                </a:cubicBezTo>
                <a:cubicBezTo>
                  <a:pt x="99" y="143"/>
                  <a:pt x="98" y="142"/>
                  <a:pt x="97" y="142"/>
                </a:cubicBezTo>
                <a:cubicBezTo>
                  <a:pt x="97" y="141"/>
                  <a:pt x="96" y="141"/>
                  <a:pt x="96" y="141"/>
                </a:cubicBezTo>
                <a:cubicBezTo>
                  <a:pt x="95" y="141"/>
                  <a:pt x="94" y="140"/>
                  <a:pt x="93" y="140"/>
                </a:cubicBezTo>
                <a:cubicBezTo>
                  <a:pt x="93" y="140"/>
                  <a:pt x="92" y="139"/>
                  <a:pt x="92" y="139"/>
                </a:cubicBezTo>
                <a:cubicBezTo>
                  <a:pt x="91" y="139"/>
                  <a:pt x="90" y="138"/>
                  <a:pt x="88" y="138"/>
                </a:cubicBezTo>
                <a:cubicBezTo>
                  <a:pt x="128" y="101"/>
                  <a:pt x="128" y="101"/>
                  <a:pt x="128" y="101"/>
                </a:cubicBezTo>
                <a:cubicBezTo>
                  <a:pt x="125" y="100"/>
                  <a:pt x="121" y="98"/>
                  <a:pt x="119" y="96"/>
                </a:cubicBezTo>
                <a:cubicBezTo>
                  <a:pt x="118" y="95"/>
                  <a:pt x="118" y="94"/>
                  <a:pt x="117" y="94"/>
                </a:cubicBezTo>
                <a:close/>
                <a:moveTo>
                  <a:pt x="82" y="43"/>
                </a:moveTo>
                <a:cubicBezTo>
                  <a:pt x="116" y="77"/>
                  <a:pt x="116" y="77"/>
                  <a:pt x="116" y="77"/>
                </a:cubicBezTo>
              </a:path>
            </a:pathLst>
          </a:custGeom>
          <a:solidFill>
            <a:schemeClr val="bg1"/>
          </a:solidFill>
          <a:ln>
            <a:noFill/>
          </a:ln>
        </p:spPr>
        <p:txBody>
          <a:bodyPr vert="horz" wrap="square" lIns="148590" tIns="74295" rIns="148590" bIns="74295" numCol="1" anchor="t" anchorCtr="0" compatLnSpc="1"/>
          <a:lstStyle/>
          <a:p>
            <a:pPr>
              <a:lnSpc>
                <a:spcPct val="120000"/>
              </a:lnSpc>
            </a:pPr>
            <a:endParaRPr lang="en-US" sz="5850"/>
          </a:p>
        </p:txBody>
      </p:sp>
      <p:sp>
        <p:nvSpPr>
          <p:cNvPr id="22" name="TextBox 13"/>
          <p:cNvSpPr txBox="1"/>
          <p:nvPr/>
        </p:nvSpPr>
        <p:spPr>
          <a:xfrm>
            <a:off x="1457325" y="1083945"/>
            <a:ext cx="3082925" cy="442595"/>
          </a:xfrm>
          <a:prstGeom prst="rect">
            <a:avLst/>
          </a:prstGeom>
          <a:noFill/>
        </p:spPr>
        <p:txBody>
          <a:bodyPr wrap="square" lIns="0" tIns="0" rIns="0" bIns="0" rtlCol="0" anchor="t" anchorCtr="0">
            <a:spAutoFit/>
          </a:bodyPr>
          <a:lstStyle/>
          <a:p>
            <a:pPr defTabSz="1216660">
              <a:lnSpc>
                <a:spcPct val="120000"/>
              </a:lnSpc>
              <a:spcBef>
                <a:spcPct val="0"/>
              </a:spcBef>
              <a:defRPr/>
            </a:pPr>
            <a:r>
              <a:rPr lang="zh-CN" sz="2400" b="1">
                <a:effectLst/>
                <a:latin typeface="微软雅黑" panose="020B0503020204020204" pitchFamily="34" charset="-122"/>
                <a:ea typeface="微软雅黑" panose="020B0503020204020204" pitchFamily="34" charset="-122"/>
                <a:cs typeface="微软雅黑" panose="020B0503020204020204" pitchFamily="34" charset="-122"/>
                <a:sym typeface="+mn-ea"/>
              </a:rPr>
              <a:t>系统E-R图对应说明</a:t>
            </a:r>
            <a:endParaRPr lang="zh-CN" altLang="en-US" sz="2400" b="1" dirty="0">
              <a:solidFill>
                <a:schemeClr val="tx1">
                  <a:lumMod val="90000"/>
                  <a:lumOff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8" name="不完整圆 27"/>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dirty="0">
                <a:solidFill>
                  <a:srgbClr val="000000"/>
                </a:solidFill>
                <a:latin typeface="微软雅黑" panose="020B0503020204020204" pitchFamily="34" charset="-122"/>
                <a:ea typeface="微软雅黑" panose="020B0503020204020204" pitchFamily="34" charset="-122"/>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4" name="五边形 13"/>
          <p:cNvSpPr/>
          <p:nvPr/>
        </p:nvSpPr>
        <p:spPr>
          <a:xfrm flipH="1">
            <a:off x="2402205" y="3870325"/>
            <a:ext cx="6972300" cy="485775"/>
          </a:xfrm>
          <a:prstGeom prst="homePlate">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effectLst>
                  <a:outerShdw blurRad="38100" dist="38100" dir="2700000" algn="tl">
                    <a:srgbClr val="000000">
                      <a:alpha val="43137"/>
                    </a:srgbClr>
                  </a:outerShdw>
                </a:effectLst>
                <a:ea typeface="宋体" panose="02010600030101010101" pitchFamily="2" charset="-122"/>
                <a:sym typeface="+mn-ea"/>
              </a:rPr>
              <a:t>超市中的每个顾客可以购买多种商品，多种商品可由不同顾客购买；</a:t>
            </a:r>
            <a:endParaRPr lang="zh-CN" altLang="en-US" b="1">
              <a:effectLst>
                <a:outerShdw blurRad="38100" dist="38100" dir="2700000" algn="tl">
                  <a:srgbClr val="000000">
                    <a:alpha val="43137"/>
                  </a:srgbClr>
                </a:outerShdw>
              </a:effectLst>
            </a:endParaRPr>
          </a:p>
        </p:txBody>
      </p:sp>
      <p:sp>
        <p:nvSpPr>
          <p:cNvPr id="2" name="Oval 11"/>
          <p:cNvSpPr/>
          <p:nvPr/>
        </p:nvSpPr>
        <p:spPr>
          <a:xfrm rot="2839831">
            <a:off x="1593657" y="4593391"/>
            <a:ext cx="259564" cy="259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3" name="Teardrop 13"/>
          <p:cNvSpPr/>
          <p:nvPr/>
        </p:nvSpPr>
        <p:spPr>
          <a:xfrm rot="8239831">
            <a:off x="1286134" y="3410981"/>
            <a:ext cx="924695" cy="924695"/>
          </a:xfrm>
          <a:prstGeom prst="teardrop">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7" name="Freeform 145"/>
          <p:cNvSpPr/>
          <p:nvPr/>
        </p:nvSpPr>
        <p:spPr bwMode="auto">
          <a:xfrm>
            <a:off x="1563344" y="3712439"/>
            <a:ext cx="372298" cy="32104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2"/>
          </a:solidFill>
          <a:ln w="9525">
            <a:noFill/>
            <a:round/>
          </a:ln>
        </p:spPr>
        <p:txBody>
          <a:bodyPr vert="horz" wrap="square" lIns="68580" tIns="34290" rIns="68580" bIns="34290" numCol="1" anchor="t" anchorCtr="0" compatLnSpc="1"/>
          <a:p>
            <a:pPr>
              <a:lnSpc>
                <a:spcPct val="120000"/>
              </a:lnSpc>
            </a:pPr>
            <a:endParaRPr lang="en-US" sz="1500"/>
          </a:p>
        </p:txBody>
      </p:sp>
      <p:graphicFrame>
        <p:nvGraphicFramePr>
          <p:cNvPr id="8" name="对象 7"/>
          <p:cNvGraphicFramePr/>
          <p:nvPr/>
        </p:nvGraphicFramePr>
        <p:xfrm>
          <a:off x="3201670" y="2314575"/>
          <a:ext cx="5226685" cy="1188720"/>
        </p:xfrm>
        <a:graphic>
          <a:graphicData uri="http://schemas.openxmlformats.org/presentationml/2006/ole">
            <mc:AlternateContent xmlns:mc="http://schemas.openxmlformats.org/markup-compatibility/2006">
              <mc:Choice xmlns:v="urn:schemas-microsoft-com:vml" Requires="v">
                <p:oleObj spid="_x0000_s15" name="" r:id="rId1" imgW="5727700" imgH="800100" progId="Visio.Drawing.11">
                  <p:embed/>
                </p:oleObj>
              </mc:Choice>
              <mc:Fallback>
                <p:oleObj name="" r:id="rId1" imgW="5727700" imgH="800100" progId="Visio.Drawing.11">
                  <p:embed/>
                  <p:pic>
                    <p:nvPicPr>
                      <p:cNvPr id="0" name="图片 14"/>
                      <p:cNvPicPr/>
                      <p:nvPr/>
                    </p:nvPicPr>
                    <p:blipFill>
                      <a:blip r:embed="rId2"/>
                      <a:stretch>
                        <a:fillRect/>
                      </a:stretch>
                    </p:blipFill>
                    <p:spPr>
                      <a:xfrm>
                        <a:off x="3201670" y="2314575"/>
                        <a:ext cx="5226685" cy="11887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884"/>
          <p:cNvSpPr/>
          <p:nvPr/>
        </p:nvSpPr>
        <p:spPr>
          <a:xfrm>
            <a:off x="553815" y="1084204"/>
            <a:ext cx="720072" cy="599840"/>
          </a:xfrm>
          <a:prstGeom prst="homePlate">
            <a:avLst/>
          </a:prstGeom>
          <a:solidFill>
            <a:schemeClr val="accent2"/>
          </a:solidFill>
          <a:ln w="12700">
            <a:miter lim="400000"/>
          </a:ln>
        </p:spPr>
        <p:txBody>
          <a:bodyPr lIns="0" tIns="0" rIns="0" bIns="0" anchor="ctr"/>
          <a:lstStyle/>
          <a:p>
            <a:pPr lvl="0" algn="ctr">
              <a:lnSpc>
                <a:spcPct val="120000"/>
              </a:lnSpc>
            </a:pPr>
            <a:endParaRPr sz="1460"/>
          </a:p>
        </p:txBody>
      </p:sp>
      <p:sp>
        <p:nvSpPr>
          <p:cNvPr id="13" name="Freeform 29"/>
          <p:cNvSpPr>
            <a:spLocks noEditPoints="1"/>
          </p:cNvSpPr>
          <p:nvPr/>
        </p:nvSpPr>
        <p:spPr bwMode="auto">
          <a:xfrm>
            <a:off x="693894" y="1216069"/>
            <a:ext cx="277372" cy="336110"/>
          </a:xfrm>
          <a:custGeom>
            <a:avLst/>
            <a:gdLst>
              <a:gd name="T0" fmla="*/ 6 w 144"/>
              <a:gd name="T1" fmla="*/ 37 h 174"/>
              <a:gd name="T2" fmla="*/ 5 w 144"/>
              <a:gd name="T3" fmla="*/ 50 h 174"/>
              <a:gd name="T4" fmla="*/ 29 w 144"/>
              <a:gd name="T5" fmla="*/ 79 h 174"/>
              <a:gd name="T6" fmla="*/ 30 w 144"/>
              <a:gd name="T7" fmla="*/ 78 h 174"/>
              <a:gd name="T8" fmla="*/ 45 w 144"/>
              <a:gd name="T9" fmla="*/ 70 h 174"/>
              <a:gd name="T10" fmla="*/ 0 w 144"/>
              <a:gd name="T11" fmla="*/ 14 h 174"/>
              <a:gd name="T12" fmla="*/ 29 w 144"/>
              <a:gd name="T13" fmla="*/ 79 h 174"/>
              <a:gd name="T14" fmla="*/ 72 w 144"/>
              <a:gd name="T15" fmla="*/ 38 h 174"/>
              <a:gd name="T16" fmla="*/ 82 w 144"/>
              <a:gd name="T17" fmla="*/ 43 h 174"/>
              <a:gd name="T18" fmla="*/ 119 w 144"/>
              <a:gd name="T19" fmla="*/ 73 h 174"/>
              <a:gd name="T20" fmla="*/ 92 w 144"/>
              <a:gd name="T21" fmla="*/ 35 h 174"/>
              <a:gd name="T22" fmla="*/ 93 w 144"/>
              <a:gd name="T23" fmla="*/ 19 h 174"/>
              <a:gd name="T24" fmla="*/ 96 w 144"/>
              <a:gd name="T25" fmla="*/ 12 h 174"/>
              <a:gd name="T26" fmla="*/ 89 w 144"/>
              <a:gd name="T27" fmla="*/ 8 h 174"/>
              <a:gd name="T28" fmla="*/ 76 w 144"/>
              <a:gd name="T29" fmla="*/ 5 h 174"/>
              <a:gd name="T30" fmla="*/ 70 w 144"/>
              <a:gd name="T31" fmla="*/ 7 h 174"/>
              <a:gd name="T32" fmla="*/ 62 w 144"/>
              <a:gd name="T33" fmla="*/ 11 h 174"/>
              <a:gd name="T34" fmla="*/ 32 w 144"/>
              <a:gd name="T35" fmla="*/ 4 h 174"/>
              <a:gd name="T36" fmla="*/ 48 w 144"/>
              <a:gd name="T37" fmla="*/ 68 h 174"/>
              <a:gd name="T38" fmla="*/ 126 w 144"/>
              <a:gd name="T39" fmla="*/ 163 h 174"/>
              <a:gd name="T40" fmla="*/ 11 w 144"/>
              <a:gd name="T41" fmla="*/ 167 h 174"/>
              <a:gd name="T42" fmla="*/ 14 w 144"/>
              <a:gd name="T43" fmla="*/ 174 h 174"/>
              <a:gd name="T44" fmla="*/ 126 w 144"/>
              <a:gd name="T45" fmla="*/ 174 h 174"/>
              <a:gd name="T46" fmla="*/ 130 w 144"/>
              <a:gd name="T47" fmla="*/ 167 h 174"/>
              <a:gd name="T48" fmla="*/ 139 w 144"/>
              <a:gd name="T49" fmla="*/ 76 h 174"/>
              <a:gd name="T50" fmla="*/ 122 w 144"/>
              <a:gd name="T51" fmla="*/ 93 h 174"/>
              <a:gd name="T52" fmla="*/ 139 w 144"/>
              <a:gd name="T53" fmla="*/ 76 h 174"/>
              <a:gd name="T54" fmla="*/ 71 w 144"/>
              <a:gd name="T55" fmla="*/ 135 h 174"/>
              <a:gd name="T56" fmla="*/ 70 w 144"/>
              <a:gd name="T57" fmla="*/ 135 h 174"/>
              <a:gd name="T58" fmla="*/ 61 w 144"/>
              <a:gd name="T59" fmla="*/ 136 h 174"/>
              <a:gd name="T60" fmla="*/ 57 w 144"/>
              <a:gd name="T61" fmla="*/ 137 h 174"/>
              <a:gd name="T62" fmla="*/ 49 w 144"/>
              <a:gd name="T63" fmla="*/ 139 h 174"/>
              <a:gd name="T64" fmla="*/ 49 w 144"/>
              <a:gd name="T65" fmla="*/ 139 h 174"/>
              <a:gd name="T66" fmla="*/ 48 w 144"/>
              <a:gd name="T67" fmla="*/ 135 h 174"/>
              <a:gd name="T68" fmla="*/ 39 w 144"/>
              <a:gd name="T69" fmla="*/ 136 h 174"/>
              <a:gd name="T70" fmla="*/ 39 w 144"/>
              <a:gd name="T71" fmla="*/ 144 h 174"/>
              <a:gd name="T72" fmla="*/ 39 w 144"/>
              <a:gd name="T73" fmla="*/ 144 h 174"/>
              <a:gd name="T74" fmla="*/ 39 w 144"/>
              <a:gd name="T75" fmla="*/ 144 h 174"/>
              <a:gd name="T76" fmla="*/ 28 w 144"/>
              <a:gd name="T77" fmla="*/ 155 h 174"/>
              <a:gd name="T78" fmla="*/ 115 w 144"/>
              <a:gd name="T79" fmla="*/ 159 h 174"/>
              <a:gd name="T80" fmla="*/ 113 w 144"/>
              <a:gd name="T81" fmla="*/ 155 h 174"/>
              <a:gd name="T82" fmla="*/ 110 w 144"/>
              <a:gd name="T83" fmla="*/ 152 h 174"/>
              <a:gd name="T84" fmla="*/ 107 w 144"/>
              <a:gd name="T85" fmla="*/ 149 h 174"/>
              <a:gd name="T86" fmla="*/ 104 w 144"/>
              <a:gd name="T87" fmla="*/ 146 h 174"/>
              <a:gd name="T88" fmla="*/ 101 w 144"/>
              <a:gd name="T89" fmla="*/ 144 h 174"/>
              <a:gd name="T90" fmla="*/ 96 w 144"/>
              <a:gd name="T91" fmla="*/ 141 h 174"/>
              <a:gd name="T92" fmla="*/ 92 w 144"/>
              <a:gd name="T93" fmla="*/ 139 h 174"/>
              <a:gd name="T94" fmla="*/ 128 w 144"/>
              <a:gd name="T95" fmla="*/ 101 h 174"/>
              <a:gd name="T96" fmla="*/ 117 w 144"/>
              <a:gd name="T97" fmla="*/ 94 h 174"/>
              <a:gd name="T98" fmla="*/ 116 w 144"/>
              <a:gd name="T99" fmla="*/ 7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4">
                <a:moveTo>
                  <a:pt x="5" y="50"/>
                </a:moveTo>
                <a:cubicBezTo>
                  <a:pt x="4" y="46"/>
                  <a:pt x="4" y="41"/>
                  <a:pt x="6" y="37"/>
                </a:cubicBezTo>
                <a:cubicBezTo>
                  <a:pt x="15" y="59"/>
                  <a:pt x="15" y="59"/>
                  <a:pt x="15" y="59"/>
                </a:cubicBezTo>
                <a:cubicBezTo>
                  <a:pt x="11" y="58"/>
                  <a:pt x="7" y="55"/>
                  <a:pt x="5" y="50"/>
                </a:cubicBezTo>
                <a:close/>
                <a:moveTo>
                  <a:pt x="29" y="79"/>
                </a:moveTo>
                <a:cubicBezTo>
                  <a:pt x="29" y="79"/>
                  <a:pt x="29" y="79"/>
                  <a:pt x="29" y="79"/>
                </a:cubicBezTo>
                <a:cubicBezTo>
                  <a:pt x="29" y="79"/>
                  <a:pt x="29" y="79"/>
                  <a:pt x="30" y="78"/>
                </a:cubicBezTo>
                <a:cubicBezTo>
                  <a:pt x="30" y="78"/>
                  <a:pt x="30" y="78"/>
                  <a:pt x="30" y="78"/>
                </a:cubicBezTo>
                <a:cubicBezTo>
                  <a:pt x="30" y="78"/>
                  <a:pt x="30" y="78"/>
                  <a:pt x="30" y="78"/>
                </a:cubicBezTo>
                <a:cubicBezTo>
                  <a:pt x="32" y="77"/>
                  <a:pt x="36" y="74"/>
                  <a:pt x="45" y="70"/>
                </a:cubicBezTo>
                <a:cubicBezTo>
                  <a:pt x="18" y="9"/>
                  <a:pt x="18" y="9"/>
                  <a:pt x="18" y="9"/>
                </a:cubicBezTo>
                <a:cubicBezTo>
                  <a:pt x="0" y="14"/>
                  <a:pt x="0" y="14"/>
                  <a:pt x="0" y="14"/>
                </a:cubicBezTo>
                <a:cubicBezTo>
                  <a:pt x="0" y="14"/>
                  <a:pt x="0" y="14"/>
                  <a:pt x="28" y="79"/>
                </a:cubicBezTo>
                <a:cubicBezTo>
                  <a:pt x="28" y="79"/>
                  <a:pt x="28" y="79"/>
                  <a:pt x="29" y="79"/>
                </a:cubicBezTo>
                <a:close/>
                <a:moveTo>
                  <a:pt x="58" y="63"/>
                </a:moveTo>
                <a:cubicBezTo>
                  <a:pt x="67" y="58"/>
                  <a:pt x="72" y="48"/>
                  <a:pt x="72" y="38"/>
                </a:cubicBezTo>
                <a:cubicBezTo>
                  <a:pt x="73" y="39"/>
                  <a:pt x="73" y="40"/>
                  <a:pt x="74" y="40"/>
                </a:cubicBezTo>
                <a:cubicBezTo>
                  <a:pt x="76" y="43"/>
                  <a:pt x="79" y="44"/>
                  <a:pt x="82" y="43"/>
                </a:cubicBezTo>
                <a:cubicBezTo>
                  <a:pt x="82" y="43"/>
                  <a:pt x="111" y="71"/>
                  <a:pt x="116" y="77"/>
                </a:cubicBezTo>
                <a:cubicBezTo>
                  <a:pt x="117" y="76"/>
                  <a:pt x="118" y="74"/>
                  <a:pt x="119" y="73"/>
                </a:cubicBezTo>
                <a:cubicBezTo>
                  <a:pt x="121" y="71"/>
                  <a:pt x="123" y="70"/>
                  <a:pt x="126" y="69"/>
                </a:cubicBezTo>
                <a:cubicBezTo>
                  <a:pt x="92" y="35"/>
                  <a:pt x="92" y="35"/>
                  <a:pt x="92" y="35"/>
                </a:cubicBezTo>
                <a:cubicBezTo>
                  <a:pt x="92" y="32"/>
                  <a:pt x="92" y="29"/>
                  <a:pt x="90" y="27"/>
                </a:cubicBezTo>
                <a:cubicBezTo>
                  <a:pt x="92" y="25"/>
                  <a:pt x="93" y="22"/>
                  <a:pt x="93" y="19"/>
                </a:cubicBezTo>
                <a:cubicBezTo>
                  <a:pt x="93" y="18"/>
                  <a:pt x="93" y="18"/>
                  <a:pt x="93" y="18"/>
                </a:cubicBezTo>
                <a:cubicBezTo>
                  <a:pt x="96" y="17"/>
                  <a:pt x="97" y="15"/>
                  <a:pt x="96" y="12"/>
                </a:cubicBezTo>
                <a:cubicBezTo>
                  <a:pt x="96" y="12"/>
                  <a:pt x="96" y="12"/>
                  <a:pt x="95" y="10"/>
                </a:cubicBezTo>
                <a:cubicBezTo>
                  <a:pt x="94" y="8"/>
                  <a:pt x="91" y="7"/>
                  <a:pt x="89" y="8"/>
                </a:cubicBezTo>
                <a:cubicBezTo>
                  <a:pt x="89" y="8"/>
                  <a:pt x="89" y="8"/>
                  <a:pt x="88" y="8"/>
                </a:cubicBezTo>
                <a:cubicBezTo>
                  <a:pt x="85" y="5"/>
                  <a:pt x="80" y="3"/>
                  <a:pt x="76" y="5"/>
                </a:cubicBezTo>
                <a:cubicBezTo>
                  <a:pt x="76" y="5"/>
                  <a:pt x="76" y="5"/>
                  <a:pt x="70" y="8"/>
                </a:cubicBezTo>
                <a:cubicBezTo>
                  <a:pt x="70" y="7"/>
                  <a:pt x="70" y="7"/>
                  <a:pt x="70" y="7"/>
                </a:cubicBezTo>
                <a:cubicBezTo>
                  <a:pt x="62" y="11"/>
                  <a:pt x="62" y="11"/>
                  <a:pt x="62" y="11"/>
                </a:cubicBezTo>
                <a:cubicBezTo>
                  <a:pt x="62" y="11"/>
                  <a:pt x="62" y="11"/>
                  <a:pt x="62" y="11"/>
                </a:cubicBezTo>
                <a:cubicBezTo>
                  <a:pt x="61" y="11"/>
                  <a:pt x="61" y="11"/>
                  <a:pt x="61" y="11"/>
                </a:cubicBezTo>
                <a:cubicBezTo>
                  <a:pt x="54" y="4"/>
                  <a:pt x="43" y="0"/>
                  <a:pt x="32" y="4"/>
                </a:cubicBezTo>
                <a:cubicBezTo>
                  <a:pt x="22" y="7"/>
                  <a:pt x="22" y="7"/>
                  <a:pt x="22" y="7"/>
                </a:cubicBezTo>
                <a:cubicBezTo>
                  <a:pt x="48" y="68"/>
                  <a:pt x="48" y="68"/>
                  <a:pt x="48" y="68"/>
                </a:cubicBezTo>
                <a:cubicBezTo>
                  <a:pt x="51" y="66"/>
                  <a:pt x="54" y="65"/>
                  <a:pt x="58" y="63"/>
                </a:cubicBezTo>
                <a:close/>
                <a:moveTo>
                  <a:pt x="126" y="163"/>
                </a:moveTo>
                <a:cubicBezTo>
                  <a:pt x="122" y="163"/>
                  <a:pt x="14" y="163"/>
                  <a:pt x="14" y="163"/>
                </a:cubicBezTo>
                <a:cubicBezTo>
                  <a:pt x="12" y="163"/>
                  <a:pt x="11" y="165"/>
                  <a:pt x="11" y="167"/>
                </a:cubicBezTo>
                <a:cubicBezTo>
                  <a:pt x="11" y="170"/>
                  <a:pt x="11" y="170"/>
                  <a:pt x="11" y="170"/>
                </a:cubicBezTo>
                <a:cubicBezTo>
                  <a:pt x="11" y="172"/>
                  <a:pt x="12" y="174"/>
                  <a:pt x="14" y="174"/>
                </a:cubicBezTo>
                <a:cubicBezTo>
                  <a:pt x="37" y="174"/>
                  <a:pt x="56" y="174"/>
                  <a:pt x="70" y="174"/>
                </a:cubicBezTo>
                <a:cubicBezTo>
                  <a:pt x="126" y="174"/>
                  <a:pt x="126" y="174"/>
                  <a:pt x="126" y="174"/>
                </a:cubicBezTo>
                <a:cubicBezTo>
                  <a:pt x="128" y="174"/>
                  <a:pt x="130" y="172"/>
                  <a:pt x="130" y="170"/>
                </a:cubicBezTo>
                <a:cubicBezTo>
                  <a:pt x="130" y="167"/>
                  <a:pt x="130" y="167"/>
                  <a:pt x="130" y="167"/>
                </a:cubicBezTo>
                <a:cubicBezTo>
                  <a:pt x="130" y="165"/>
                  <a:pt x="128" y="163"/>
                  <a:pt x="126" y="163"/>
                </a:cubicBezTo>
                <a:close/>
                <a:moveTo>
                  <a:pt x="139" y="76"/>
                </a:moveTo>
                <a:cubicBezTo>
                  <a:pt x="134" y="71"/>
                  <a:pt x="126" y="71"/>
                  <a:pt x="122" y="76"/>
                </a:cubicBezTo>
                <a:cubicBezTo>
                  <a:pt x="117" y="81"/>
                  <a:pt x="117" y="88"/>
                  <a:pt x="122" y="93"/>
                </a:cubicBezTo>
                <a:cubicBezTo>
                  <a:pt x="126" y="98"/>
                  <a:pt x="134" y="98"/>
                  <a:pt x="139" y="93"/>
                </a:cubicBezTo>
                <a:cubicBezTo>
                  <a:pt x="144" y="88"/>
                  <a:pt x="144" y="81"/>
                  <a:pt x="139" y="76"/>
                </a:cubicBezTo>
                <a:close/>
                <a:moveTo>
                  <a:pt x="117" y="94"/>
                </a:moveTo>
                <a:cubicBezTo>
                  <a:pt x="71" y="135"/>
                  <a:pt x="71" y="135"/>
                  <a:pt x="71" y="135"/>
                </a:cubicBezTo>
                <a:cubicBezTo>
                  <a:pt x="71" y="135"/>
                  <a:pt x="70" y="135"/>
                  <a:pt x="70" y="135"/>
                </a:cubicBezTo>
                <a:cubicBezTo>
                  <a:pt x="70" y="135"/>
                  <a:pt x="70" y="135"/>
                  <a:pt x="70" y="135"/>
                </a:cubicBezTo>
                <a:cubicBezTo>
                  <a:pt x="68" y="135"/>
                  <a:pt x="66" y="135"/>
                  <a:pt x="65" y="135"/>
                </a:cubicBezTo>
                <a:cubicBezTo>
                  <a:pt x="64" y="135"/>
                  <a:pt x="62" y="136"/>
                  <a:pt x="61" y="136"/>
                </a:cubicBezTo>
                <a:cubicBezTo>
                  <a:pt x="60" y="136"/>
                  <a:pt x="58" y="136"/>
                  <a:pt x="57" y="137"/>
                </a:cubicBezTo>
                <a:cubicBezTo>
                  <a:pt x="57" y="137"/>
                  <a:pt x="57" y="137"/>
                  <a:pt x="57" y="137"/>
                </a:cubicBezTo>
                <a:cubicBezTo>
                  <a:pt x="54" y="137"/>
                  <a:pt x="52" y="138"/>
                  <a:pt x="49" y="139"/>
                </a:cubicBezTo>
                <a:cubicBezTo>
                  <a:pt x="49" y="139"/>
                  <a:pt x="49" y="139"/>
                  <a:pt x="49" y="139"/>
                </a:cubicBezTo>
                <a:cubicBezTo>
                  <a:pt x="50" y="139"/>
                  <a:pt x="50" y="139"/>
                  <a:pt x="50" y="140"/>
                </a:cubicBezTo>
                <a:cubicBezTo>
                  <a:pt x="50" y="139"/>
                  <a:pt x="49" y="139"/>
                  <a:pt x="49" y="139"/>
                </a:cubicBezTo>
                <a:cubicBezTo>
                  <a:pt x="49" y="139"/>
                  <a:pt x="49" y="139"/>
                  <a:pt x="49" y="139"/>
                </a:cubicBezTo>
                <a:cubicBezTo>
                  <a:pt x="49" y="139"/>
                  <a:pt x="49" y="139"/>
                  <a:pt x="48" y="135"/>
                </a:cubicBezTo>
                <a:cubicBezTo>
                  <a:pt x="47" y="134"/>
                  <a:pt x="45" y="133"/>
                  <a:pt x="43" y="134"/>
                </a:cubicBezTo>
                <a:cubicBezTo>
                  <a:pt x="43" y="134"/>
                  <a:pt x="43" y="134"/>
                  <a:pt x="39" y="136"/>
                </a:cubicBezTo>
                <a:cubicBezTo>
                  <a:pt x="37" y="137"/>
                  <a:pt x="36" y="139"/>
                  <a:pt x="37" y="141"/>
                </a:cubicBezTo>
                <a:cubicBezTo>
                  <a:pt x="37" y="141"/>
                  <a:pt x="37" y="141"/>
                  <a:pt x="39" y="144"/>
                </a:cubicBezTo>
                <a:cubicBezTo>
                  <a:pt x="39" y="144"/>
                  <a:pt x="39" y="144"/>
                  <a:pt x="39" y="144"/>
                </a:cubicBezTo>
                <a:cubicBezTo>
                  <a:pt x="39" y="144"/>
                  <a:pt x="39" y="144"/>
                  <a:pt x="39" y="144"/>
                </a:cubicBezTo>
                <a:cubicBezTo>
                  <a:pt x="39" y="144"/>
                  <a:pt x="39" y="144"/>
                  <a:pt x="39" y="144"/>
                </a:cubicBezTo>
                <a:cubicBezTo>
                  <a:pt x="39" y="144"/>
                  <a:pt x="39" y="144"/>
                  <a:pt x="39" y="144"/>
                </a:cubicBezTo>
                <a:cubicBezTo>
                  <a:pt x="36" y="146"/>
                  <a:pt x="33" y="149"/>
                  <a:pt x="31" y="151"/>
                </a:cubicBezTo>
                <a:cubicBezTo>
                  <a:pt x="30" y="152"/>
                  <a:pt x="29" y="154"/>
                  <a:pt x="28" y="155"/>
                </a:cubicBezTo>
                <a:cubicBezTo>
                  <a:pt x="27" y="156"/>
                  <a:pt x="26" y="158"/>
                  <a:pt x="25" y="159"/>
                </a:cubicBezTo>
                <a:cubicBezTo>
                  <a:pt x="115" y="159"/>
                  <a:pt x="115" y="159"/>
                  <a:pt x="115" y="159"/>
                </a:cubicBezTo>
                <a:cubicBezTo>
                  <a:pt x="114" y="158"/>
                  <a:pt x="114" y="157"/>
                  <a:pt x="113" y="156"/>
                </a:cubicBezTo>
                <a:cubicBezTo>
                  <a:pt x="113" y="156"/>
                  <a:pt x="113" y="155"/>
                  <a:pt x="113" y="155"/>
                </a:cubicBezTo>
                <a:cubicBezTo>
                  <a:pt x="112" y="154"/>
                  <a:pt x="111" y="153"/>
                  <a:pt x="111" y="153"/>
                </a:cubicBezTo>
                <a:cubicBezTo>
                  <a:pt x="111" y="152"/>
                  <a:pt x="110" y="152"/>
                  <a:pt x="110" y="152"/>
                </a:cubicBezTo>
                <a:cubicBezTo>
                  <a:pt x="109" y="151"/>
                  <a:pt x="109" y="150"/>
                  <a:pt x="108" y="149"/>
                </a:cubicBezTo>
                <a:cubicBezTo>
                  <a:pt x="108" y="149"/>
                  <a:pt x="107" y="149"/>
                  <a:pt x="107" y="149"/>
                </a:cubicBezTo>
                <a:cubicBezTo>
                  <a:pt x="106" y="148"/>
                  <a:pt x="106" y="147"/>
                  <a:pt x="105" y="147"/>
                </a:cubicBezTo>
                <a:cubicBezTo>
                  <a:pt x="104" y="146"/>
                  <a:pt x="104" y="146"/>
                  <a:pt x="104" y="146"/>
                </a:cubicBezTo>
                <a:cubicBezTo>
                  <a:pt x="103" y="145"/>
                  <a:pt x="102" y="144"/>
                  <a:pt x="101" y="144"/>
                </a:cubicBezTo>
                <a:cubicBezTo>
                  <a:pt x="101" y="144"/>
                  <a:pt x="101" y="144"/>
                  <a:pt x="101" y="144"/>
                </a:cubicBezTo>
                <a:cubicBezTo>
                  <a:pt x="99" y="143"/>
                  <a:pt x="98" y="142"/>
                  <a:pt x="97" y="142"/>
                </a:cubicBezTo>
                <a:cubicBezTo>
                  <a:pt x="97" y="141"/>
                  <a:pt x="96" y="141"/>
                  <a:pt x="96" y="141"/>
                </a:cubicBezTo>
                <a:cubicBezTo>
                  <a:pt x="95" y="141"/>
                  <a:pt x="94" y="140"/>
                  <a:pt x="93" y="140"/>
                </a:cubicBezTo>
                <a:cubicBezTo>
                  <a:pt x="93" y="140"/>
                  <a:pt x="92" y="139"/>
                  <a:pt x="92" y="139"/>
                </a:cubicBezTo>
                <a:cubicBezTo>
                  <a:pt x="91" y="139"/>
                  <a:pt x="90" y="138"/>
                  <a:pt x="88" y="138"/>
                </a:cubicBezTo>
                <a:cubicBezTo>
                  <a:pt x="128" y="101"/>
                  <a:pt x="128" y="101"/>
                  <a:pt x="128" y="101"/>
                </a:cubicBezTo>
                <a:cubicBezTo>
                  <a:pt x="125" y="100"/>
                  <a:pt x="121" y="98"/>
                  <a:pt x="119" y="96"/>
                </a:cubicBezTo>
                <a:cubicBezTo>
                  <a:pt x="118" y="95"/>
                  <a:pt x="118" y="94"/>
                  <a:pt x="117" y="94"/>
                </a:cubicBezTo>
                <a:close/>
                <a:moveTo>
                  <a:pt x="82" y="43"/>
                </a:moveTo>
                <a:cubicBezTo>
                  <a:pt x="116" y="77"/>
                  <a:pt x="116" y="77"/>
                  <a:pt x="116" y="77"/>
                </a:cubicBezTo>
              </a:path>
            </a:pathLst>
          </a:custGeom>
          <a:solidFill>
            <a:schemeClr val="bg1"/>
          </a:solidFill>
          <a:ln>
            <a:noFill/>
          </a:ln>
        </p:spPr>
        <p:txBody>
          <a:bodyPr vert="horz" wrap="square" lIns="148590" tIns="74295" rIns="148590" bIns="74295" numCol="1" anchor="t" anchorCtr="0" compatLnSpc="1"/>
          <a:lstStyle/>
          <a:p>
            <a:pPr>
              <a:lnSpc>
                <a:spcPct val="120000"/>
              </a:lnSpc>
            </a:pPr>
            <a:endParaRPr lang="en-US" sz="5850"/>
          </a:p>
        </p:txBody>
      </p:sp>
      <p:sp>
        <p:nvSpPr>
          <p:cNvPr id="22" name="TextBox 13"/>
          <p:cNvSpPr txBox="1"/>
          <p:nvPr/>
        </p:nvSpPr>
        <p:spPr>
          <a:xfrm>
            <a:off x="1457325" y="1083945"/>
            <a:ext cx="3082925" cy="442595"/>
          </a:xfrm>
          <a:prstGeom prst="rect">
            <a:avLst/>
          </a:prstGeom>
          <a:noFill/>
        </p:spPr>
        <p:txBody>
          <a:bodyPr wrap="square" lIns="0" tIns="0" rIns="0" bIns="0" rtlCol="0" anchor="t" anchorCtr="0">
            <a:spAutoFit/>
          </a:bodyPr>
          <a:lstStyle/>
          <a:p>
            <a:pPr defTabSz="1216660">
              <a:lnSpc>
                <a:spcPct val="120000"/>
              </a:lnSpc>
              <a:spcBef>
                <a:spcPct val="0"/>
              </a:spcBef>
              <a:defRPr/>
            </a:pPr>
            <a:r>
              <a:rPr lang="zh-CN" sz="2400" b="1">
                <a:effectLst/>
                <a:latin typeface="微软雅黑" panose="020B0503020204020204" pitchFamily="34" charset="-122"/>
                <a:ea typeface="微软雅黑" panose="020B0503020204020204" pitchFamily="34" charset="-122"/>
                <a:cs typeface="微软雅黑" panose="020B0503020204020204" pitchFamily="34" charset="-122"/>
                <a:sym typeface="+mn-ea"/>
              </a:rPr>
              <a:t>系统E-R图对应说明</a:t>
            </a:r>
            <a:endParaRPr lang="zh-CN" altLang="en-US" sz="2400" b="1" dirty="0">
              <a:solidFill>
                <a:schemeClr val="tx1">
                  <a:lumMod val="90000"/>
                  <a:lumOff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8" name="不完整圆 27"/>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dirty="0">
                <a:solidFill>
                  <a:srgbClr val="000000"/>
                </a:solidFill>
                <a:latin typeface="微软雅黑" panose="020B0503020204020204" pitchFamily="34" charset="-122"/>
                <a:ea typeface="微软雅黑" panose="020B0503020204020204" pitchFamily="34" charset="-122"/>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4" name="五边形 13"/>
          <p:cNvSpPr/>
          <p:nvPr/>
        </p:nvSpPr>
        <p:spPr>
          <a:xfrm flipH="1">
            <a:off x="2402205" y="3870325"/>
            <a:ext cx="6972300" cy="485775"/>
          </a:xfrm>
          <a:prstGeom prst="homePlate">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effectLst>
                  <a:outerShdw blurRad="38100" dist="38100" dir="2700000" algn="tl">
                    <a:srgbClr val="000000">
                      <a:alpha val="43137"/>
                    </a:srgbClr>
                  </a:outerShdw>
                </a:effectLst>
              </a:rPr>
              <a:t>一个商品可以由多个供应商提供，一个供应商可提供多个不同商品</a:t>
            </a:r>
            <a:endParaRPr lang="zh-CN" altLang="en-US" b="1">
              <a:effectLst>
                <a:outerShdw blurRad="38100" dist="38100" dir="2700000" algn="tl">
                  <a:srgbClr val="000000">
                    <a:alpha val="43137"/>
                  </a:srgbClr>
                </a:outerShdw>
              </a:effectLst>
            </a:endParaRPr>
          </a:p>
        </p:txBody>
      </p:sp>
      <p:sp>
        <p:nvSpPr>
          <p:cNvPr id="8" name="Oval 8"/>
          <p:cNvSpPr/>
          <p:nvPr/>
        </p:nvSpPr>
        <p:spPr>
          <a:xfrm rot="18521263">
            <a:off x="1504531" y="4490772"/>
            <a:ext cx="259564" cy="2595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2" name="Teardrop 15"/>
          <p:cNvSpPr/>
          <p:nvPr/>
        </p:nvSpPr>
        <p:spPr>
          <a:xfrm rot="13424130" flipH="1">
            <a:off x="1163005" y="3322081"/>
            <a:ext cx="924695" cy="924695"/>
          </a:xfrm>
          <a:prstGeom prst="teardrop">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3" name="Freeform 137"/>
          <p:cNvSpPr>
            <a:spLocks noEditPoints="1"/>
          </p:cNvSpPr>
          <p:nvPr/>
        </p:nvSpPr>
        <p:spPr bwMode="auto">
          <a:xfrm rot="19056671">
            <a:off x="1481780" y="3671342"/>
            <a:ext cx="337228" cy="345319"/>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1"/>
          </a:solidFill>
          <a:ln w="9525">
            <a:noFill/>
            <a:round/>
          </a:ln>
        </p:spPr>
        <p:txBody>
          <a:bodyPr vert="horz" wrap="square" lIns="68580" tIns="34290" rIns="68580" bIns="34290" numCol="1" anchor="t" anchorCtr="0" compatLnSpc="1"/>
          <a:p>
            <a:pPr>
              <a:lnSpc>
                <a:spcPct val="120000"/>
              </a:lnSpc>
            </a:pPr>
            <a:endParaRPr lang="en-US" sz="1500"/>
          </a:p>
        </p:txBody>
      </p:sp>
      <p:graphicFrame>
        <p:nvGraphicFramePr>
          <p:cNvPr id="7" name="对象 6"/>
          <p:cNvGraphicFramePr/>
          <p:nvPr/>
        </p:nvGraphicFramePr>
        <p:xfrm>
          <a:off x="3126105" y="2286000"/>
          <a:ext cx="5523865" cy="1148080"/>
        </p:xfrm>
        <a:graphic>
          <a:graphicData uri="http://schemas.openxmlformats.org/presentationml/2006/ole">
            <mc:AlternateContent xmlns:mc="http://schemas.openxmlformats.org/markup-compatibility/2006">
              <mc:Choice xmlns:v="urn:schemas-microsoft-com:vml" Requires="v">
                <p:oleObj spid="_x0000_s15" name="" r:id="rId1" imgW="5727700" imgH="800100" progId="Visio.Drawing.11">
                  <p:embed/>
                </p:oleObj>
              </mc:Choice>
              <mc:Fallback>
                <p:oleObj name="" r:id="rId1" imgW="5727700" imgH="800100" progId="Visio.Drawing.11">
                  <p:embed/>
                  <p:pic>
                    <p:nvPicPr>
                      <p:cNvPr id="0" name="图片 14"/>
                      <p:cNvPicPr/>
                      <p:nvPr/>
                    </p:nvPicPr>
                    <p:blipFill>
                      <a:blip r:embed="rId2"/>
                      <a:stretch>
                        <a:fillRect/>
                      </a:stretch>
                    </p:blipFill>
                    <p:spPr>
                      <a:xfrm>
                        <a:off x="3126105" y="2286000"/>
                        <a:ext cx="5523865" cy="11480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884"/>
          <p:cNvSpPr/>
          <p:nvPr/>
        </p:nvSpPr>
        <p:spPr>
          <a:xfrm>
            <a:off x="553815" y="1084204"/>
            <a:ext cx="720072" cy="599840"/>
          </a:xfrm>
          <a:prstGeom prst="homePlate">
            <a:avLst/>
          </a:prstGeom>
          <a:solidFill>
            <a:schemeClr val="accent2"/>
          </a:solidFill>
          <a:ln w="12700">
            <a:miter lim="400000"/>
          </a:ln>
        </p:spPr>
        <p:txBody>
          <a:bodyPr lIns="0" tIns="0" rIns="0" bIns="0" anchor="ctr"/>
          <a:lstStyle/>
          <a:p>
            <a:pPr lvl="0" algn="ctr">
              <a:lnSpc>
                <a:spcPct val="120000"/>
              </a:lnSpc>
            </a:pPr>
            <a:endParaRPr sz="1460"/>
          </a:p>
        </p:txBody>
      </p:sp>
      <p:sp>
        <p:nvSpPr>
          <p:cNvPr id="13" name="Freeform 29"/>
          <p:cNvSpPr>
            <a:spLocks noEditPoints="1"/>
          </p:cNvSpPr>
          <p:nvPr/>
        </p:nvSpPr>
        <p:spPr bwMode="auto">
          <a:xfrm>
            <a:off x="693894" y="1216069"/>
            <a:ext cx="277372" cy="336110"/>
          </a:xfrm>
          <a:custGeom>
            <a:avLst/>
            <a:gdLst>
              <a:gd name="T0" fmla="*/ 6 w 144"/>
              <a:gd name="T1" fmla="*/ 37 h 174"/>
              <a:gd name="T2" fmla="*/ 5 w 144"/>
              <a:gd name="T3" fmla="*/ 50 h 174"/>
              <a:gd name="T4" fmla="*/ 29 w 144"/>
              <a:gd name="T5" fmla="*/ 79 h 174"/>
              <a:gd name="T6" fmla="*/ 30 w 144"/>
              <a:gd name="T7" fmla="*/ 78 h 174"/>
              <a:gd name="T8" fmla="*/ 45 w 144"/>
              <a:gd name="T9" fmla="*/ 70 h 174"/>
              <a:gd name="T10" fmla="*/ 0 w 144"/>
              <a:gd name="T11" fmla="*/ 14 h 174"/>
              <a:gd name="T12" fmla="*/ 29 w 144"/>
              <a:gd name="T13" fmla="*/ 79 h 174"/>
              <a:gd name="T14" fmla="*/ 72 w 144"/>
              <a:gd name="T15" fmla="*/ 38 h 174"/>
              <a:gd name="T16" fmla="*/ 82 w 144"/>
              <a:gd name="T17" fmla="*/ 43 h 174"/>
              <a:gd name="T18" fmla="*/ 119 w 144"/>
              <a:gd name="T19" fmla="*/ 73 h 174"/>
              <a:gd name="T20" fmla="*/ 92 w 144"/>
              <a:gd name="T21" fmla="*/ 35 h 174"/>
              <a:gd name="T22" fmla="*/ 93 w 144"/>
              <a:gd name="T23" fmla="*/ 19 h 174"/>
              <a:gd name="T24" fmla="*/ 96 w 144"/>
              <a:gd name="T25" fmla="*/ 12 h 174"/>
              <a:gd name="T26" fmla="*/ 89 w 144"/>
              <a:gd name="T27" fmla="*/ 8 h 174"/>
              <a:gd name="T28" fmla="*/ 76 w 144"/>
              <a:gd name="T29" fmla="*/ 5 h 174"/>
              <a:gd name="T30" fmla="*/ 70 w 144"/>
              <a:gd name="T31" fmla="*/ 7 h 174"/>
              <a:gd name="T32" fmla="*/ 62 w 144"/>
              <a:gd name="T33" fmla="*/ 11 h 174"/>
              <a:gd name="T34" fmla="*/ 32 w 144"/>
              <a:gd name="T35" fmla="*/ 4 h 174"/>
              <a:gd name="T36" fmla="*/ 48 w 144"/>
              <a:gd name="T37" fmla="*/ 68 h 174"/>
              <a:gd name="T38" fmla="*/ 126 w 144"/>
              <a:gd name="T39" fmla="*/ 163 h 174"/>
              <a:gd name="T40" fmla="*/ 11 w 144"/>
              <a:gd name="T41" fmla="*/ 167 h 174"/>
              <a:gd name="T42" fmla="*/ 14 w 144"/>
              <a:gd name="T43" fmla="*/ 174 h 174"/>
              <a:gd name="T44" fmla="*/ 126 w 144"/>
              <a:gd name="T45" fmla="*/ 174 h 174"/>
              <a:gd name="T46" fmla="*/ 130 w 144"/>
              <a:gd name="T47" fmla="*/ 167 h 174"/>
              <a:gd name="T48" fmla="*/ 139 w 144"/>
              <a:gd name="T49" fmla="*/ 76 h 174"/>
              <a:gd name="T50" fmla="*/ 122 w 144"/>
              <a:gd name="T51" fmla="*/ 93 h 174"/>
              <a:gd name="T52" fmla="*/ 139 w 144"/>
              <a:gd name="T53" fmla="*/ 76 h 174"/>
              <a:gd name="T54" fmla="*/ 71 w 144"/>
              <a:gd name="T55" fmla="*/ 135 h 174"/>
              <a:gd name="T56" fmla="*/ 70 w 144"/>
              <a:gd name="T57" fmla="*/ 135 h 174"/>
              <a:gd name="T58" fmla="*/ 61 w 144"/>
              <a:gd name="T59" fmla="*/ 136 h 174"/>
              <a:gd name="T60" fmla="*/ 57 w 144"/>
              <a:gd name="T61" fmla="*/ 137 h 174"/>
              <a:gd name="T62" fmla="*/ 49 w 144"/>
              <a:gd name="T63" fmla="*/ 139 h 174"/>
              <a:gd name="T64" fmla="*/ 49 w 144"/>
              <a:gd name="T65" fmla="*/ 139 h 174"/>
              <a:gd name="T66" fmla="*/ 48 w 144"/>
              <a:gd name="T67" fmla="*/ 135 h 174"/>
              <a:gd name="T68" fmla="*/ 39 w 144"/>
              <a:gd name="T69" fmla="*/ 136 h 174"/>
              <a:gd name="T70" fmla="*/ 39 w 144"/>
              <a:gd name="T71" fmla="*/ 144 h 174"/>
              <a:gd name="T72" fmla="*/ 39 w 144"/>
              <a:gd name="T73" fmla="*/ 144 h 174"/>
              <a:gd name="T74" fmla="*/ 39 w 144"/>
              <a:gd name="T75" fmla="*/ 144 h 174"/>
              <a:gd name="T76" fmla="*/ 28 w 144"/>
              <a:gd name="T77" fmla="*/ 155 h 174"/>
              <a:gd name="T78" fmla="*/ 115 w 144"/>
              <a:gd name="T79" fmla="*/ 159 h 174"/>
              <a:gd name="T80" fmla="*/ 113 w 144"/>
              <a:gd name="T81" fmla="*/ 155 h 174"/>
              <a:gd name="T82" fmla="*/ 110 w 144"/>
              <a:gd name="T83" fmla="*/ 152 h 174"/>
              <a:gd name="T84" fmla="*/ 107 w 144"/>
              <a:gd name="T85" fmla="*/ 149 h 174"/>
              <a:gd name="T86" fmla="*/ 104 w 144"/>
              <a:gd name="T87" fmla="*/ 146 h 174"/>
              <a:gd name="T88" fmla="*/ 101 w 144"/>
              <a:gd name="T89" fmla="*/ 144 h 174"/>
              <a:gd name="T90" fmla="*/ 96 w 144"/>
              <a:gd name="T91" fmla="*/ 141 h 174"/>
              <a:gd name="T92" fmla="*/ 92 w 144"/>
              <a:gd name="T93" fmla="*/ 139 h 174"/>
              <a:gd name="T94" fmla="*/ 128 w 144"/>
              <a:gd name="T95" fmla="*/ 101 h 174"/>
              <a:gd name="T96" fmla="*/ 117 w 144"/>
              <a:gd name="T97" fmla="*/ 94 h 174"/>
              <a:gd name="T98" fmla="*/ 116 w 144"/>
              <a:gd name="T99" fmla="*/ 7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4">
                <a:moveTo>
                  <a:pt x="5" y="50"/>
                </a:moveTo>
                <a:cubicBezTo>
                  <a:pt x="4" y="46"/>
                  <a:pt x="4" y="41"/>
                  <a:pt x="6" y="37"/>
                </a:cubicBezTo>
                <a:cubicBezTo>
                  <a:pt x="15" y="59"/>
                  <a:pt x="15" y="59"/>
                  <a:pt x="15" y="59"/>
                </a:cubicBezTo>
                <a:cubicBezTo>
                  <a:pt x="11" y="58"/>
                  <a:pt x="7" y="55"/>
                  <a:pt x="5" y="50"/>
                </a:cubicBezTo>
                <a:close/>
                <a:moveTo>
                  <a:pt x="29" y="79"/>
                </a:moveTo>
                <a:cubicBezTo>
                  <a:pt x="29" y="79"/>
                  <a:pt x="29" y="79"/>
                  <a:pt x="29" y="79"/>
                </a:cubicBezTo>
                <a:cubicBezTo>
                  <a:pt x="29" y="79"/>
                  <a:pt x="29" y="79"/>
                  <a:pt x="30" y="78"/>
                </a:cubicBezTo>
                <a:cubicBezTo>
                  <a:pt x="30" y="78"/>
                  <a:pt x="30" y="78"/>
                  <a:pt x="30" y="78"/>
                </a:cubicBezTo>
                <a:cubicBezTo>
                  <a:pt x="30" y="78"/>
                  <a:pt x="30" y="78"/>
                  <a:pt x="30" y="78"/>
                </a:cubicBezTo>
                <a:cubicBezTo>
                  <a:pt x="32" y="77"/>
                  <a:pt x="36" y="74"/>
                  <a:pt x="45" y="70"/>
                </a:cubicBezTo>
                <a:cubicBezTo>
                  <a:pt x="18" y="9"/>
                  <a:pt x="18" y="9"/>
                  <a:pt x="18" y="9"/>
                </a:cubicBezTo>
                <a:cubicBezTo>
                  <a:pt x="0" y="14"/>
                  <a:pt x="0" y="14"/>
                  <a:pt x="0" y="14"/>
                </a:cubicBezTo>
                <a:cubicBezTo>
                  <a:pt x="0" y="14"/>
                  <a:pt x="0" y="14"/>
                  <a:pt x="28" y="79"/>
                </a:cubicBezTo>
                <a:cubicBezTo>
                  <a:pt x="28" y="79"/>
                  <a:pt x="28" y="79"/>
                  <a:pt x="29" y="79"/>
                </a:cubicBezTo>
                <a:close/>
                <a:moveTo>
                  <a:pt x="58" y="63"/>
                </a:moveTo>
                <a:cubicBezTo>
                  <a:pt x="67" y="58"/>
                  <a:pt x="72" y="48"/>
                  <a:pt x="72" y="38"/>
                </a:cubicBezTo>
                <a:cubicBezTo>
                  <a:pt x="73" y="39"/>
                  <a:pt x="73" y="40"/>
                  <a:pt x="74" y="40"/>
                </a:cubicBezTo>
                <a:cubicBezTo>
                  <a:pt x="76" y="43"/>
                  <a:pt x="79" y="44"/>
                  <a:pt x="82" y="43"/>
                </a:cubicBezTo>
                <a:cubicBezTo>
                  <a:pt x="82" y="43"/>
                  <a:pt x="111" y="71"/>
                  <a:pt x="116" y="77"/>
                </a:cubicBezTo>
                <a:cubicBezTo>
                  <a:pt x="117" y="76"/>
                  <a:pt x="118" y="74"/>
                  <a:pt x="119" y="73"/>
                </a:cubicBezTo>
                <a:cubicBezTo>
                  <a:pt x="121" y="71"/>
                  <a:pt x="123" y="70"/>
                  <a:pt x="126" y="69"/>
                </a:cubicBezTo>
                <a:cubicBezTo>
                  <a:pt x="92" y="35"/>
                  <a:pt x="92" y="35"/>
                  <a:pt x="92" y="35"/>
                </a:cubicBezTo>
                <a:cubicBezTo>
                  <a:pt x="92" y="32"/>
                  <a:pt x="92" y="29"/>
                  <a:pt x="90" y="27"/>
                </a:cubicBezTo>
                <a:cubicBezTo>
                  <a:pt x="92" y="25"/>
                  <a:pt x="93" y="22"/>
                  <a:pt x="93" y="19"/>
                </a:cubicBezTo>
                <a:cubicBezTo>
                  <a:pt x="93" y="18"/>
                  <a:pt x="93" y="18"/>
                  <a:pt x="93" y="18"/>
                </a:cubicBezTo>
                <a:cubicBezTo>
                  <a:pt x="96" y="17"/>
                  <a:pt x="97" y="15"/>
                  <a:pt x="96" y="12"/>
                </a:cubicBezTo>
                <a:cubicBezTo>
                  <a:pt x="96" y="12"/>
                  <a:pt x="96" y="12"/>
                  <a:pt x="95" y="10"/>
                </a:cubicBezTo>
                <a:cubicBezTo>
                  <a:pt x="94" y="8"/>
                  <a:pt x="91" y="7"/>
                  <a:pt x="89" y="8"/>
                </a:cubicBezTo>
                <a:cubicBezTo>
                  <a:pt x="89" y="8"/>
                  <a:pt x="89" y="8"/>
                  <a:pt x="88" y="8"/>
                </a:cubicBezTo>
                <a:cubicBezTo>
                  <a:pt x="85" y="5"/>
                  <a:pt x="80" y="3"/>
                  <a:pt x="76" y="5"/>
                </a:cubicBezTo>
                <a:cubicBezTo>
                  <a:pt x="76" y="5"/>
                  <a:pt x="76" y="5"/>
                  <a:pt x="70" y="8"/>
                </a:cubicBezTo>
                <a:cubicBezTo>
                  <a:pt x="70" y="7"/>
                  <a:pt x="70" y="7"/>
                  <a:pt x="70" y="7"/>
                </a:cubicBezTo>
                <a:cubicBezTo>
                  <a:pt x="62" y="11"/>
                  <a:pt x="62" y="11"/>
                  <a:pt x="62" y="11"/>
                </a:cubicBezTo>
                <a:cubicBezTo>
                  <a:pt x="62" y="11"/>
                  <a:pt x="62" y="11"/>
                  <a:pt x="62" y="11"/>
                </a:cubicBezTo>
                <a:cubicBezTo>
                  <a:pt x="61" y="11"/>
                  <a:pt x="61" y="11"/>
                  <a:pt x="61" y="11"/>
                </a:cubicBezTo>
                <a:cubicBezTo>
                  <a:pt x="54" y="4"/>
                  <a:pt x="43" y="0"/>
                  <a:pt x="32" y="4"/>
                </a:cubicBezTo>
                <a:cubicBezTo>
                  <a:pt x="22" y="7"/>
                  <a:pt x="22" y="7"/>
                  <a:pt x="22" y="7"/>
                </a:cubicBezTo>
                <a:cubicBezTo>
                  <a:pt x="48" y="68"/>
                  <a:pt x="48" y="68"/>
                  <a:pt x="48" y="68"/>
                </a:cubicBezTo>
                <a:cubicBezTo>
                  <a:pt x="51" y="66"/>
                  <a:pt x="54" y="65"/>
                  <a:pt x="58" y="63"/>
                </a:cubicBezTo>
                <a:close/>
                <a:moveTo>
                  <a:pt x="126" y="163"/>
                </a:moveTo>
                <a:cubicBezTo>
                  <a:pt x="122" y="163"/>
                  <a:pt x="14" y="163"/>
                  <a:pt x="14" y="163"/>
                </a:cubicBezTo>
                <a:cubicBezTo>
                  <a:pt x="12" y="163"/>
                  <a:pt x="11" y="165"/>
                  <a:pt x="11" y="167"/>
                </a:cubicBezTo>
                <a:cubicBezTo>
                  <a:pt x="11" y="170"/>
                  <a:pt x="11" y="170"/>
                  <a:pt x="11" y="170"/>
                </a:cubicBezTo>
                <a:cubicBezTo>
                  <a:pt x="11" y="172"/>
                  <a:pt x="12" y="174"/>
                  <a:pt x="14" y="174"/>
                </a:cubicBezTo>
                <a:cubicBezTo>
                  <a:pt x="37" y="174"/>
                  <a:pt x="56" y="174"/>
                  <a:pt x="70" y="174"/>
                </a:cubicBezTo>
                <a:cubicBezTo>
                  <a:pt x="126" y="174"/>
                  <a:pt x="126" y="174"/>
                  <a:pt x="126" y="174"/>
                </a:cubicBezTo>
                <a:cubicBezTo>
                  <a:pt x="128" y="174"/>
                  <a:pt x="130" y="172"/>
                  <a:pt x="130" y="170"/>
                </a:cubicBezTo>
                <a:cubicBezTo>
                  <a:pt x="130" y="167"/>
                  <a:pt x="130" y="167"/>
                  <a:pt x="130" y="167"/>
                </a:cubicBezTo>
                <a:cubicBezTo>
                  <a:pt x="130" y="165"/>
                  <a:pt x="128" y="163"/>
                  <a:pt x="126" y="163"/>
                </a:cubicBezTo>
                <a:close/>
                <a:moveTo>
                  <a:pt x="139" y="76"/>
                </a:moveTo>
                <a:cubicBezTo>
                  <a:pt x="134" y="71"/>
                  <a:pt x="126" y="71"/>
                  <a:pt x="122" y="76"/>
                </a:cubicBezTo>
                <a:cubicBezTo>
                  <a:pt x="117" y="81"/>
                  <a:pt x="117" y="88"/>
                  <a:pt x="122" y="93"/>
                </a:cubicBezTo>
                <a:cubicBezTo>
                  <a:pt x="126" y="98"/>
                  <a:pt x="134" y="98"/>
                  <a:pt x="139" y="93"/>
                </a:cubicBezTo>
                <a:cubicBezTo>
                  <a:pt x="144" y="88"/>
                  <a:pt x="144" y="81"/>
                  <a:pt x="139" y="76"/>
                </a:cubicBezTo>
                <a:close/>
                <a:moveTo>
                  <a:pt x="117" y="94"/>
                </a:moveTo>
                <a:cubicBezTo>
                  <a:pt x="71" y="135"/>
                  <a:pt x="71" y="135"/>
                  <a:pt x="71" y="135"/>
                </a:cubicBezTo>
                <a:cubicBezTo>
                  <a:pt x="71" y="135"/>
                  <a:pt x="70" y="135"/>
                  <a:pt x="70" y="135"/>
                </a:cubicBezTo>
                <a:cubicBezTo>
                  <a:pt x="70" y="135"/>
                  <a:pt x="70" y="135"/>
                  <a:pt x="70" y="135"/>
                </a:cubicBezTo>
                <a:cubicBezTo>
                  <a:pt x="68" y="135"/>
                  <a:pt x="66" y="135"/>
                  <a:pt x="65" y="135"/>
                </a:cubicBezTo>
                <a:cubicBezTo>
                  <a:pt x="64" y="135"/>
                  <a:pt x="62" y="136"/>
                  <a:pt x="61" y="136"/>
                </a:cubicBezTo>
                <a:cubicBezTo>
                  <a:pt x="60" y="136"/>
                  <a:pt x="58" y="136"/>
                  <a:pt x="57" y="137"/>
                </a:cubicBezTo>
                <a:cubicBezTo>
                  <a:pt x="57" y="137"/>
                  <a:pt x="57" y="137"/>
                  <a:pt x="57" y="137"/>
                </a:cubicBezTo>
                <a:cubicBezTo>
                  <a:pt x="54" y="137"/>
                  <a:pt x="52" y="138"/>
                  <a:pt x="49" y="139"/>
                </a:cubicBezTo>
                <a:cubicBezTo>
                  <a:pt x="49" y="139"/>
                  <a:pt x="49" y="139"/>
                  <a:pt x="49" y="139"/>
                </a:cubicBezTo>
                <a:cubicBezTo>
                  <a:pt x="50" y="139"/>
                  <a:pt x="50" y="139"/>
                  <a:pt x="50" y="140"/>
                </a:cubicBezTo>
                <a:cubicBezTo>
                  <a:pt x="50" y="139"/>
                  <a:pt x="49" y="139"/>
                  <a:pt x="49" y="139"/>
                </a:cubicBezTo>
                <a:cubicBezTo>
                  <a:pt x="49" y="139"/>
                  <a:pt x="49" y="139"/>
                  <a:pt x="49" y="139"/>
                </a:cubicBezTo>
                <a:cubicBezTo>
                  <a:pt x="49" y="139"/>
                  <a:pt x="49" y="139"/>
                  <a:pt x="48" y="135"/>
                </a:cubicBezTo>
                <a:cubicBezTo>
                  <a:pt x="47" y="134"/>
                  <a:pt x="45" y="133"/>
                  <a:pt x="43" y="134"/>
                </a:cubicBezTo>
                <a:cubicBezTo>
                  <a:pt x="43" y="134"/>
                  <a:pt x="43" y="134"/>
                  <a:pt x="39" y="136"/>
                </a:cubicBezTo>
                <a:cubicBezTo>
                  <a:pt x="37" y="137"/>
                  <a:pt x="36" y="139"/>
                  <a:pt x="37" y="141"/>
                </a:cubicBezTo>
                <a:cubicBezTo>
                  <a:pt x="37" y="141"/>
                  <a:pt x="37" y="141"/>
                  <a:pt x="39" y="144"/>
                </a:cubicBezTo>
                <a:cubicBezTo>
                  <a:pt x="39" y="144"/>
                  <a:pt x="39" y="144"/>
                  <a:pt x="39" y="144"/>
                </a:cubicBezTo>
                <a:cubicBezTo>
                  <a:pt x="39" y="144"/>
                  <a:pt x="39" y="144"/>
                  <a:pt x="39" y="144"/>
                </a:cubicBezTo>
                <a:cubicBezTo>
                  <a:pt x="39" y="144"/>
                  <a:pt x="39" y="144"/>
                  <a:pt x="39" y="144"/>
                </a:cubicBezTo>
                <a:cubicBezTo>
                  <a:pt x="39" y="144"/>
                  <a:pt x="39" y="144"/>
                  <a:pt x="39" y="144"/>
                </a:cubicBezTo>
                <a:cubicBezTo>
                  <a:pt x="36" y="146"/>
                  <a:pt x="33" y="149"/>
                  <a:pt x="31" y="151"/>
                </a:cubicBezTo>
                <a:cubicBezTo>
                  <a:pt x="30" y="152"/>
                  <a:pt x="29" y="154"/>
                  <a:pt x="28" y="155"/>
                </a:cubicBezTo>
                <a:cubicBezTo>
                  <a:pt x="27" y="156"/>
                  <a:pt x="26" y="158"/>
                  <a:pt x="25" y="159"/>
                </a:cubicBezTo>
                <a:cubicBezTo>
                  <a:pt x="115" y="159"/>
                  <a:pt x="115" y="159"/>
                  <a:pt x="115" y="159"/>
                </a:cubicBezTo>
                <a:cubicBezTo>
                  <a:pt x="114" y="158"/>
                  <a:pt x="114" y="157"/>
                  <a:pt x="113" y="156"/>
                </a:cubicBezTo>
                <a:cubicBezTo>
                  <a:pt x="113" y="156"/>
                  <a:pt x="113" y="155"/>
                  <a:pt x="113" y="155"/>
                </a:cubicBezTo>
                <a:cubicBezTo>
                  <a:pt x="112" y="154"/>
                  <a:pt x="111" y="153"/>
                  <a:pt x="111" y="153"/>
                </a:cubicBezTo>
                <a:cubicBezTo>
                  <a:pt x="111" y="152"/>
                  <a:pt x="110" y="152"/>
                  <a:pt x="110" y="152"/>
                </a:cubicBezTo>
                <a:cubicBezTo>
                  <a:pt x="109" y="151"/>
                  <a:pt x="109" y="150"/>
                  <a:pt x="108" y="149"/>
                </a:cubicBezTo>
                <a:cubicBezTo>
                  <a:pt x="108" y="149"/>
                  <a:pt x="107" y="149"/>
                  <a:pt x="107" y="149"/>
                </a:cubicBezTo>
                <a:cubicBezTo>
                  <a:pt x="106" y="148"/>
                  <a:pt x="106" y="147"/>
                  <a:pt x="105" y="147"/>
                </a:cubicBezTo>
                <a:cubicBezTo>
                  <a:pt x="104" y="146"/>
                  <a:pt x="104" y="146"/>
                  <a:pt x="104" y="146"/>
                </a:cubicBezTo>
                <a:cubicBezTo>
                  <a:pt x="103" y="145"/>
                  <a:pt x="102" y="144"/>
                  <a:pt x="101" y="144"/>
                </a:cubicBezTo>
                <a:cubicBezTo>
                  <a:pt x="101" y="144"/>
                  <a:pt x="101" y="144"/>
                  <a:pt x="101" y="144"/>
                </a:cubicBezTo>
                <a:cubicBezTo>
                  <a:pt x="99" y="143"/>
                  <a:pt x="98" y="142"/>
                  <a:pt x="97" y="142"/>
                </a:cubicBezTo>
                <a:cubicBezTo>
                  <a:pt x="97" y="141"/>
                  <a:pt x="96" y="141"/>
                  <a:pt x="96" y="141"/>
                </a:cubicBezTo>
                <a:cubicBezTo>
                  <a:pt x="95" y="141"/>
                  <a:pt x="94" y="140"/>
                  <a:pt x="93" y="140"/>
                </a:cubicBezTo>
                <a:cubicBezTo>
                  <a:pt x="93" y="140"/>
                  <a:pt x="92" y="139"/>
                  <a:pt x="92" y="139"/>
                </a:cubicBezTo>
                <a:cubicBezTo>
                  <a:pt x="91" y="139"/>
                  <a:pt x="90" y="138"/>
                  <a:pt x="88" y="138"/>
                </a:cubicBezTo>
                <a:cubicBezTo>
                  <a:pt x="128" y="101"/>
                  <a:pt x="128" y="101"/>
                  <a:pt x="128" y="101"/>
                </a:cubicBezTo>
                <a:cubicBezTo>
                  <a:pt x="125" y="100"/>
                  <a:pt x="121" y="98"/>
                  <a:pt x="119" y="96"/>
                </a:cubicBezTo>
                <a:cubicBezTo>
                  <a:pt x="118" y="95"/>
                  <a:pt x="118" y="94"/>
                  <a:pt x="117" y="94"/>
                </a:cubicBezTo>
                <a:close/>
                <a:moveTo>
                  <a:pt x="82" y="43"/>
                </a:moveTo>
                <a:cubicBezTo>
                  <a:pt x="116" y="77"/>
                  <a:pt x="116" y="77"/>
                  <a:pt x="116" y="77"/>
                </a:cubicBezTo>
              </a:path>
            </a:pathLst>
          </a:custGeom>
          <a:solidFill>
            <a:schemeClr val="bg1"/>
          </a:solidFill>
          <a:ln>
            <a:noFill/>
          </a:ln>
        </p:spPr>
        <p:txBody>
          <a:bodyPr vert="horz" wrap="square" lIns="148590" tIns="74295" rIns="148590" bIns="74295" numCol="1" anchor="t" anchorCtr="0" compatLnSpc="1"/>
          <a:lstStyle/>
          <a:p>
            <a:pPr>
              <a:lnSpc>
                <a:spcPct val="120000"/>
              </a:lnSpc>
            </a:pPr>
            <a:endParaRPr lang="en-US" sz="5850"/>
          </a:p>
        </p:txBody>
      </p:sp>
      <p:sp>
        <p:nvSpPr>
          <p:cNvPr id="22" name="TextBox 13"/>
          <p:cNvSpPr txBox="1"/>
          <p:nvPr/>
        </p:nvSpPr>
        <p:spPr>
          <a:xfrm>
            <a:off x="1457325" y="1083945"/>
            <a:ext cx="3082925" cy="442595"/>
          </a:xfrm>
          <a:prstGeom prst="rect">
            <a:avLst/>
          </a:prstGeom>
          <a:noFill/>
        </p:spPr>
        <p:txBody>
          <a:bodyPr wrap="square" lIns="0" tIns="0" rIns="0" bIns="0" rtlCol="0" anchor="t" anchorCtr="0">
            <a:spAutoFit/>
          </a:bodyPr>
          <a:lstStyle/>
          <a:p>
            <a:pPr defTabSz="1216660">
              <a:lnSpc>
                <a:spcPct val="120000"/>
              </a:lnSpc>
              <a:spcBef>
                <a:spcPct val="0"/>
              </a:spcBef>
              <a:defRPr/>
            </a:pPr>
            <a:r>
              <a:rPr lang="zh-CN" sz="2400" b="1">
                <a:effectLst/>
                <a:latin typeface="微软雅黑" panose="020B0503020204020204" pitchFamily="34" charset="-122"/>
                <a:ea typeface="微软雅黑" panose="020B0503020204020204" pitchFamily="34" charset="-122"/>
                <a:cs typeface="微软雅黑" panose="020B0503020204020204" pitchFamily="34" charset="-122"/>
                <a:sym typeface="+mn-ea"/>
              </a:rPr>
              <a:t>系统E-R图对应说明</a:t>
            </a:r>
            <a:endParaRPr lang="zh-CN" altLang="en-US" sz="2400" b="1" dirty="0">
              <a:solidFill>
                <a:schemeClr val="tx1">
                  <a:lumMod val="90000"/>
                  <a:lumOff val="1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8" name="不完整圆 27"/>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dirty="0">
                <a:solidFill>
                  <a:srgbClr val="000000"/>
                </a:solidFill>
                <a:latin typeface="微软雅黑" panose="020B0503020204020204" pitchFamily="34" charset="-122"/>
                <a:ea typeface="微软雅黑" panose="020B0503020204020204" pitchFamily="34" charset="-122"/>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4" name="五边形 13"/>
          <p:cNvSpPr/>
          <p:nvPr/>
        </p:nvSpPr>
        <p:spPr>
          <a:xfrm flipH="1">
            <a:off x="2511425" y="3860165"/>
            <a:ext cx="6972300" cy="485775"/>
          </a:xfrm>
          <a:prstGeom prst="homePlate">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effectLst>
                  <a:outerShdw blurRad="38100" dist="38100" dir="2700000" algn="tl">
                    <a:srgbClr val="000000">
                      <a:alpha val="43137"/>
                    </a:srgbClr>
                  </a:outerShdw>
                </a:effectLst>
                <a:ea typeface="宋体" panose="02010600030101010101" pitchFamily="2" charset="-122"/>
                <a:sym typeface="+mn-ea"/>
              </a:rPr>
              <a:t>超市中一个员工可以经手多个会员，一个会员只能被一个员工经手；</a:t>
            </a:r>
            <a:endParaRPr lang="zh-CN" altLang="en-US" b="1">
              <a:effectLst>
                <a:outerShdw blurRad="38100" dist="38100" dir="2700000" algn="tl">
                  <a:srgbClr val="000000">
                    <a:alpha val="43137"/>
                  </a:srgbClr>
                </a:outerShdw>
              </a:effectLst>
            </a:endParaRPr>
          </a:p>
        </p:txBody>
      </p:sp>
      <p:sp>
        <p:nvSpPr>
          <p:cNvPr id="2" name="Oval 11"/>
          <p:cNvSpPr/>
          <p:nvPr/>
        </p:nvSpPr>
        <p:spPr>
          <a:xfrm rot="2839831">
            <a:off x="1702877" y="4603551"/>
            <a:ext cx="259564" cy="259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3" name="Teardrop 13"/>
          <p:cNvSpPr/>
          <p:nvPr/>
        </p:nvSpPr>
        <p:spPr>
          <a:xfrm rot="8239831">
            <a:off x="1395354" y="3421141"/>
            <a:ext cx="924695" cy="924695"/>
          </a:xfrm>
          <a:prstGeom prst="teardrop">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en-US" sz="1500"/>
          </a:p>
        </p:txBody>
      </p:sp>
      <p:sp>
        <p:nvSpPr>
          <p:cNvPr id="7" name="Freeform 145"/>
          <p:cNvSpPr/>
          <p:nvPr/>
        </p:nvSpPr>
        <p:spPr bwMode="auto">
          <a:xfrm>
            <a:off x="1672564" y="3722599"/>
            <a:ext cx="372298" cy="32104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2"/>
          </a:solidFill>
          <a:ln w="9525">
            <a:noFill/>
            <a:round/>
          </a:ln>
        </p:spPr>
        <p:txBody>
          <a:bodyPr vert="horz" wrap="square" lIns="68580" tIns="34290" rIns="68580" bIns="34290" numCol="1" anchor="t" anchorCtr="0" compatLnSpc="1"/>
          <a:p>
            <a:pPr>
              <a:lnSpc>
                <a:spcPct val="120000"/>
              </a:lnSpc>
            </a:pPr>
            <a:endParaRPr lang="en-US" sz="1500"/>
          </a:p>
        </p:txBody>
      </p:sp>
      <p:graphicFrame>
        <p:nvGraphicFramePr>
          <p:cNvPr id="4" name="对象 3"/>
          <p:cNvGraphicFramePr/>
          <p:nvPr/>
        </p:nvGraphicFramePr>
        <p:xfrm>
          <a:off x="3344545" y="2443480"/>
          <a:ext cx="5087620" cy="1040130"/>
        </p:xfrm>
        <a:graphic>
          <a:graphicData uri="http://schemas.openxmlformats.org/presentationml/2006/ole">
            <mc:AlternateContent xmlns:mc="http://schemas.openxmlformats.org/markup-compatibility/2006">
              <mc:Choice xmlns:v="urn:schemas-microsoft-com:vml" Requires="v">
                <p:oleObj spid="_x0000_s5" name="" r:id="rId1" imgW="5727700" imgH="800100" progId="Visio.Drawing.11">
                  <p:embed/>
                </p:oleObj>
              </mc:Choice>
              <mc:Fallback>
                <p:oleObj name="" r:id="rId1" imgW="5727700" imgH="800100" progId="Visio.Drawing.11">
                  <p:embed/>
                  <p:pic>
                    <p:nvPicPr>
                      <p:cNvPr id="0" name="图片 4"/>
                      <p:cNvPicPr/>
                      <p:nvPr/>
                    </p:nvPicPr>
                    <p:blipFill>
                      <a:blip r:embed="rId2"/>
                      <a:stretch>
                        <a:fillRect/>
                      </a:stretch>
                    </p:blipFill>
                    <p:spPr>
                      <a:xfrm>
                        <a:off x="3344545" y="2443480"/>
                        <a:ext cx="5087620" cy="10401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884"/>
          <p:cNvSpPr/>
          <p:nvPr/>
        </p:nvSpPr>
        <p:spPr>
          <a:xfrm>
            <a:off x="553815" y="1084204"/>
            <a:ext cx="720072" cy="599840"/>
          </a:xfrm>
          <a:prstGeom prst="homePlate">
            <a:avLst/>
          </a:prstGeom>
          <a:solidFill>
            <a:schemeClr val="accent2"/>
          </a:solidFill>
          <a:ln w="12700">
            <a:miter lim="400000"/>
          </a:ln>
        </p:spPr>
        <p:txBody>
          <a:bodyPr lIns="0" tIns="0" rIns="0" bIns="0" anchor="ctr"/>
          <a:lstStyle/>
          <a:p>
            <a:pPr lvl="0" algn="ctr">
              <a:lnSpc>
                <a:spcPct val="120000"/>
              </a:lnSpc>
            </a:pPr>
            <a:endParaRPr sz="1460"/>
          </a:p>
        </p:txBody>
      </p:sp>
      <p:sp>
        <p:nvSpPr>
          <p:cNvPr id="13" name="Freeform 29"/>
          <p:cNvSpPr>
            <a:spLocks noEditPoints="1"/>
          </p:cNvSpPr>
          <p:nvPr/>
        </p:nvSpPr>
        <p:spPr bwMode="auto">
          <a:xfrm>
            <a:off x="693894" y="1216069"/>
            <a:ext cx="277372" cy="336110"/>
          </a:xfrm>
          <a:custGeom>
            <a:avLst/>
            <a:gdLst>
              <a:gd name="T0" fmla="*/ 6 w 144"/>
              <a:gd name="T1" fmla="*/ 37 h 174"/>
              <a:gd name="T2" fmla="*/ 5 w 144"/>
              <a:gd name="T3" fmla="*/ 50 h 174"/>
              <a:gd name="T4" fmla="*/ 29 w 144"/>
              <a:gd name="T5" fmla="*/ 79 h 174"/>
              <a:gd name="T6" fmla="*/ 30 w 144"/>
              <a:gd name="T7" fmla="*/ 78 h 174"/>
              <a:gd name="T8" fmla="*/ 45 w 144"/>
              <a:gd name="T9" fmla="*/ 70 h 174"/>
              <a:gd name="T10" fmla="*/ 0 w 144"/>
              <a:gd name="T11" fmla="*/ 14 h 174"/>
              <a:gd name="T12" fmla="*/ 29 w 144"/>
              <a:gd name="T13" fmla="*/ 79 h 174"/>
              <a:gd name="T14" fmla="*/ 72 w 144"/>
              <a:gd name="T15" fmla="*/ 38 h 174"/>
              <a:gd name="T16" fmla="*/ 82 w 144"/>
              <a:gd name="T17" fmla="*/ 43 h 174"/>
              <a:gd name="T18" fmla="*/ 119 w 144"/>
              <a:gd name="T19" fmla="*/ 73 h 174"/>
              <a:gd name="T20" fmla="*/ 92 w 144"/>
              <a:gd name="T21" fmla="*/ 35 h 174"/>
              <a:gd name="T22" fmla="*/ 93 w 144"/>
              <a:gd name="T23" fmla="*/ 19 h 174"/>
              <a:gd name="T24" fmla="*/ 96 w 144"/>
              <a:gd name="T25" fmla="*/ 12 h 174"/>
              <a:gd name="T26" fmla="*/ 89 w 144"/>
              <a:gd name="T27" fmla="*/ 8 h 174"/>
              <a:gd name="T28" fmla="*/ 76 w 144"/>
              <a:gd name="T29" fmla="*/ 5 h 174"/>
              <a:gd name="T30" fmla="*/ 70 w 144"/>
              <a:gd name="T31" fmla="*/ 7 h 174"/>
              <a:gd name="T32" fmla="*/ 62 w 144"/>
              <a:gd name="T33" fmla="*/ 11 h 174"/>
              <a:gd name="T34" fmla="*/ 32 w 144"/>
              <a:gd name="T35" fmla="*/ 4 h 174"/>
              <a:gd name="T36" fmla="*/ 48 w 144"/>
              <a:gd name="T37" fmla="*/ 68 h 174"/>
              <a:gd name="T38" fmla="*/ 126 w 144"/>
              <a:gd name="T39" fmla="*/ 163 h 174"/>
              <a:gd name="T40" fmla="*/ 11 w 144"/>
              <a:gd name="T41" fmla="*/ 167 h 174"/>
              <a:gd name="T42" fmla="*/ 14 w 144"/>
              <a:gd name="T43" fmla="*/ 174 h 174"/>
              <a:gd name="T44" fmla="*/ 126 w 144"/>
              <a:gd name="T45" fmla="*/ 174 h 174"/>
              <a:gd name="T46" fmla="*/ 130 w 144"/>
              <a:gd name="T47" fmla="*/ 167 h 174"/>
              <a:gd name="T48" fmla="*/ 139 w 144"/>
              <a:gd name="T49" fmla="*/ 76 h 174"/>
              <a:gd name="T50" fmla="*/ 122 w 144"/>
              <a:gd name="T51" fmla="*/ 93 h 174"/>
              <a:gd name="T52" fmla="*/ 139 w 144"/>
              <a:gd name="T53" fmla="*/ 76 h 174"/>
              <a:gd name="T54" fmla="*/ 71 w 144"/>
              <a:gd name="T55" fmla="*/ 135 h 174"/>
              <a:gd name="T56" fmla="*/ 70 w 144"/>
              <a:gd name="T57" fmla="*/ 135 h 174"/>
              <a:gd name="T58" fmla="*/ 61 w 144"/>
              <a:gd name="T59" fmla="*/ 136 h 174"/>
              <a:gd name="T60" fmla="*/ 57 w 144"/>
              <a:gd name="T61" fmla="*/ 137 h 174"/>
              <a:gd name="T62" fmla="*/ 49 w 144"/>
              <a:gd name="T63" fmla="*/ 139 h 174"/>
              <a:gd name="T64" fmla="*/ 49 w 144"/>
              <a:gd name="T65" fmla="*/ 139 h 174"/>
              <a:gd name="T66" fmla="*/ 48 w 144"/>
              <a:gd name="T67" fmla="*/ 135 h 174"/>
              <a:gd name="T68" fmla="*/ 39 w 144"/>
              <a:gd name="T69" fmla="*/ 136 h 174"/>
              <a:gd name="T70" fmla="*/ 39 w 144"/>
              <a:gd name="T71" fmla="*/ 144 h 174"/>
              <a:gd name="T72" fmla="*/ 39 w 144"/>
              <a:gd name="T73" fmla="*/ 144 h 174"/>
              <a:gd name="T74" fmla="*/ 39 w 144"/>
              <a:gd name="T75" fmla="*/ 144 h 174"/>
              <a:gd name="T76" fmla="*/ 28 w 144"/>
              <a:gd name="T77" fmla="*/ 155 h 174"/>
              <a:gd name="T78" fmla="*/ 115 w 144"/>
              <a:gd name="T79" fmla="*/ 159 h 174"/>
              <a:gd name="T80" fmla="*/ 113 w 144"/>
              <a:gd name="T81" fmla="*/ 155 h 174"/>
              <a:gd name="T82" fmla="*/ 110 w 144"/>
              <a:gd name="T83" fmla="*/ 152 h 174"/>
              <a:gd name="T84" fmla="*/ 107 w 144"/>
              <a:gd name="T85" fmla="*/ 149 h 174"/>
              <a:gd name="T86" fmla="*/ 104 w 144"/>
              <a:gd name="T87" fmla="*/ 146 h 174"/>
              <a:gd name="T88" fmla="*/ 101 w 144"/>
              <a:gd name="T89" fmla="*/ 144 h 174"/>
              <a:gd name="T90" fmla="*/ 96 w 144"/>
              <a:gd name="T91" fmla="*/ 141 h 174"/>
              <a:gd name="T92" fmla="*/ 92 w 144"/>
              <a:gd name="T93" fmla="*/ 139 h 174"/>
              <a:gd name="T94" fmla="*/ 128 w 144"/>
              <a:gd name="T95" fmla="*/ 101 h 174"/>
              <a:gd name="T96" fmla="*/ 117 w 144"/>
              <a:gd name="T97" fmla="*/ 94 h 174"/>
              <a:gd name="T98" fmla="*/ 116 w 144"/>
              <a:gd name="T99" fmla="*/ 7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4">
                <a:moveTo>
                  <a:pt x="5" y="50"/>
                </a:moveTo>
                <a:cubicBezTo>
                  <a:pt x="4" y="46"/>
                  <a:pt x="4" y="41"/>
                  <a:pt x="6" y="37"/>
                </a:cubicBezTo>
                <a:cubicBezTo>
                  <a:pt x="15" y="59"/>
                  <a:pt x="15" y="59"/>
                  <a:pt x="15" y="59"/>
                </a:cubicBezTo>
                <a:cubicBezTo>
                  <a:pt x="11" y="58"/>
                  <a:pt x="7" y="55"/>
                  <a:pt x="5" y="50"/>
                </a:cubicBezTo>
                <a:close/>
                <a:moveTo>
                  <a:pt x="29" y="79"/>
                </a:moveTo>
                <a:cubicBezTo>
                  <a:pt x="29" y="79"/>
                  <a:pt x="29" y="79"/>
                  <a:pt x="29" y="79"/>
                </a:cubicBezTo>
                <a:cubicBezTo>
                  <a:pt x="29" y="79"/>
                  <a:pt x="29" y="79"/>
                  <a:pt x="30" y="78"/>
                </a:cubicBezTo>
                <a:cubicBezTo>
                  <a:pt x="30" y="78"/>
                  <a:pt x="30" y="78"/>
                  <a:pt x="30" y="78"/>
                </a:cubicBezTo>
                <a:cubicBezTo>
                  <a:pt x="30" y="78"/>
                  <a:pt x="30" y="78"/>
                  <a:pt x="30" y="78"/>
                </a:cubicBezTo>
                <a:cubicBezTo>
                  <a:pt x="32" y="77"/>
                  <a:pt x="36" y="74"/>
                  <a:pt x="45" y="70"/>
                </a:cubicBezTo>
                <a:cubicBezTo>
                  <a:pt x="18" y="9"/>
                  <a:pt x="18" y="9"/>
                  <a:pt x="18" y="9"/>
                </a:cubicBezTo>
                <a:cubicBezTo>
                  <a:pt x="0" y="14"/>
                  <a:pt x="0" y="14"/>
                  <a:pt x="0" y="14"/>
                </a:cubicBezTo>
                <a:cubicBezTo>
                  <a:pt x="0" y="14"/>
                  <a:pt x="0" y="14"/>
                  <a:pt x="28" y="79"/>
                </a:cubicBezTo>
                <a:cubicBezTo>
                  <a:pt x="28" y="79"/>
                  <a:pt x="28" y="79"/>
                  <a:pt x="29" y="79"/>
                </a:cubicBezTo>
                <a:close/>
                <a:moveTo>
                  <a:pt x="58" y="63"/>
                </a:moveTo>
                <a:cubicBezTo>
                  <a:pt x="67" y="58"/>
                  <a:pt x="72" y="48"/>
                  <a:pt x="72" y="38"/>
                </a:cubicBezTo>
                <a:cubicBezTo>
                  <a:pt x="73" y="39"/>
                  <a:pt x="73" y="40"/>
                  <a:pt x="74" y="40"/>
                </a:cubicBezTo>
                <a:cubicBezTo>
                  <a:pt x="76" y="43"/>
                  <a:pt x="79" y="44"/>
                  <a:pt x="82" y="43"/>
                </a:cubicBezTo>
                <a:cubicBezTo>
                  <a:pt x="82" y="43"/>
                  <a:pt x="111" y="71"/>
                  <a:pt x="116" y="77"/>
                </a:cubicBezTo>
                <a:cubicBezTo>
                  <a:pt x="117" y="76"/>
                  <a:pt x="118" y="74"/>
                  <a:pt x="119" y="73"/>
                </a:cubicBezTo>
                <a:cubicBezTo>
                  <a:pt x="121" y="71"/>
                  <a:pt x="123" y="70"/>
                  <a:pt x="126" y="69"/>
                </a:cubicBezTo>
                <a:cubicBezTo>
                  <a:pt x="92" y="35"/>
                  <a:pt x="92" y="35"/>
                  <a:pt x="92" y="35"/>
                </a:cubicBezTo>
                <a:cubicBezTo>
                  <a:pt x="92" y="32"/>
                  <a:pt x="92" y="29"/>
                  <a:pt x="90" y="27"/>
                </a:cubicBezTo>
                <a:cubicBezTo>
                  <a:pt x="92" y="25"/>
                  <a:pt x="93" y="22"/>
                  <a:pt x="93" y="19"/>
                </a:cubicBezTo>
                <a:cubicBezTo>
                  <a:pt x="93" y="18"/>
                  <a:pt x="93" y="18"/>
                  <a:pt x="93" y="18"/>
                </a:cubicBezTo>
                <a:cubicBezTo>
                  <a:pt x="96" y="17"/>
                  <a:pt x="97" y="15"/>
                  <a:pt x="96" y="12"/>
                </a:cubicBezTo>
                <a:cubicBezTo>
                  <a:pt x="96" y="12"/>
                  <a:pt x="96" y="12"/>
                  <a:pt x="95" y="10"/>
                </a:cubicBezTo>
                <a:cubicBezTo>
                  <a:pt x="94" y="8"/>
                  <a:pt x="91" y="7"/>
                  <a:pt x="89" y="8"/>
                </a:cubicBezTo>
                <a:cubicBezTo>
                  <a:pt x="89" y="8"/>
                  <a:pt x="89" y="8"/>
                  <a:pt x="88" y="8"/>
                </a:cubicBezTo>
                <a:cubicBezTo>
                  <a:pt x="85" y="5"/>
                  <a:pt x="80" y="3"/>
                  <a:pt x="76" y="5"/>
                </a:cubicBezTo>
                <a:cubicBezTo>
                  <a:pt x="76" y="5"/>
                  <a:pt x="76" y="5"/>
                  <a:pt x="70" y="8"/>
                </a:cubicBezTo>
                <a:cubicBezTo>
                  <a:pt x="70" y="7"/>
                  <a:pt x="70" y="7"/>
                  <a:pt x="70" y="7"/>
                </a:cubicBezTo>
                <a:cubicBezTo>
                  <a:pt x="62" y="11"/>
                  <a:pt x="62" y="11"/>
                  <a:pt x="62" y="11"/>
                </a:cubicBezTo>
                <a:cubicBezTo>
                  <a:pt x="62" y="11"/>
                  <a:pt x="62" y="11"/>
                  <a:pt x="62" y="11"/>
                </a:cubicBezTo>
                <a:cubicBezTo>
                  <a:pt x="61" y="11"/>
                  <a:pt x="61" y="11"/>
                  <a:pt x="61" y="11"/>
                </a:cubicBezTo>
                <a:cubicBezTo>
                  <a:pt x="54" y="4"/>
                  <a:pt x="43" y="0"/>
                  <a:pt x="32" y="4"/>
                </a:cubicBezTo>
                <a:cubicBezTo>
                  <a:pt x="22" y="7"/>
                  <a:pt x="22" y="7"/>
                  <a:pt x="22" y="7"/>
                </a:cubicBezTo>
                <a:cubicBezTo>
                  <a:pt x="48" y="68"/>
                  <a:pt x="48" y="68"/>
                  <a:pt x="48" y="68"/>
                </a:cubicBezTo>
                <a:cubicBezTo>
                  <a:pt x="51" y="66"/>
                  <a:pt x="54" y="65"/>
                  <a:pt x="58" y="63"/>
                </a:cubicBezTo>
                <a:close/>
                <a:moveTo>
                  <a:pt x="126" y="163"/>
                </a:moveTo>
                <a:cubicBezTo>
                  <a:pt x="122" y="163"/>
                  <a:pt x="14" y="163"/>
                  <a:pt x="14" y="163"/>
                </a:cubicBezTo>
                <a:cubicBezTo>
                  <a:pt x="12" y="163"/>
                  <a:pt x="11" y="165"/>
                  <a:pt x="11" y="167"/>
                </a:cubicBezTo>
                <a:cubicBezTo>
                  <a:pt x="11" y="170"/>
                  <a:pt x="11" y="170"/>
                  <a:pt x="11" y="170"/>
                </a:cubicBezTo>
                <a:cubicBezTo>
                  <a:pt x="11" y="172"/>
                  <a:pt x="12" y="174"/>
                  <a:pt x="14" y="174"/>
                </a:cubicBezTo>
                <a:cubicBezTo>
                  <a:pt x="37" y="174"/>
                  <a:pt x="56" y="174"/>
                  <a:pt x="70" y="174"/>
                </a:cubicBezTo>
                <a:cubicBezTo>
                  <a:pt x="126" y="174"/>
                  <a:pt x="126" y="174"/>
                  <a:pt x="126" y="174"/>
                </a:cubicBezTo>
                <a:cubicBezTo>
                  <a:pt x="128" y="174"/>
                  <a:pt x="130" y="172"/>
                  <a:pt x="130" y="170"/>
                </a:cubicBezTo>
                <a:cubicBezTo>
                  <a:pt x="130" y="167"/>
                  <a:pt x="130" y="167"/>
                  <a:pt x="130" y="167"/>
                </a:cubicBezTo>
                <a:cubicBezTo>
                  <a:pt x="130" y="165"/>
                  <a:pt x="128" y="163"/>
                  <a:pt x="126" y="163"/>
                </a:cubicBezTo>
                <a:close/>
                <a:moveTo>
                  <a:pt x="139" y="76"/>
                </a:moveTo>
                <a:cubicBezTo>
                  <a:pt x="134" y="71"/>
                  <a:pt x="126" y="71"/>
                  <a:pt x="122" y="76"/>
                </a:cubicBezTo>
                <a:cubicBezTo>
                  <a:pt x="117" y="81"/>
                  <a:pt x="117" y="88"/>
                  <a:pt x="122" y="93"/>
                </a:cubicBezTo>
                <a:cubicBezTo>
                  <a:pt x="126" y="98"/>
                  <a:pt x="134" y="98"/>
                  <a:pt x="139" y="93"/>
                </a:cubicBezTo>
                <a:cubicBezTo>
                  <a:pt x="144" y="88"/>
                  <a:pt x="144" y="81"/>
                  <a:pt x="139" y="76"/>
                </a:cubicBezTo>
                <a:close/>
                <a:moveTo>
                  <a:pt x="117" y="94"/>
                </a:moveTo>
                <a:cubicBezTo>
                  <a:pt x="71" y="135"/>
                  <a:pt x="71" y="135"/>
                  <a:pt x="71" y="135"/>
                </a:cubicBezTo>
                <a:cubicBezTo>
                  <a:pt x="71" y="135"/>
                  <a:pt x="70" y="135"/>
                  <a:pt x="70" y="135"/>
                </a:cubicBezTo>
                <a:cubicBezTo>
                  <a:pt x="70" y="135"/>
                  <a:pt x="70" y="135"/>
                  <a:pt x="70" y="135"/>
                </a:cubicBezTo>
                <a:cubicBezTo>
                  <a:pt x="68" y="135"/>
                  <a:pt x="66" y="135"/>
                  <a:pt x="65" y="135"/>
                </a:cubicBezTo>
                <a:cubicBezTo>
                  <a:pt x="64" y="135"/>
                  <a:pt x="62" y="136"/>
                  <a:pt x="61" y="136"/>
                </a:cubicBezTo>
                <a:cubicBezTo>
                  <a:pt x="60" y="136"/>
                  <a:pt x="58" y="136"/>
                  <a:pt x="57" y="137"/>
                </a:cubicBezTo>
                <a:cubicBezTo>
                  <a:pt x="57" y="137"/>
                  <a:pt x="57" y="137"/>
                  <a:pt x="57" y="137"/>
                </a:cubicBezTo>
                <a:cubicBezTo>
                  <a:pt x="54" y="137"/>
                  <a:pt x="52" y="138"/>
                  <a:pt x="49" y="139"/>
                </a:cubicBezTo>
                <a:cubicBezTo>
                  <a:pt x="49" y="139"/>
                  <a:pt x="49" y="139"/>
                  <a:pt x="49" y="139"/>
                </a:cubicBezTo>
                <a:cubicBezTo>
                  <a:pt x="50" y="139"/>
                  <a:pt x="50" y="139"/>
                  <a:pt x="50" y="140"/>
                </a:cubicBezTo>
                <a:cubicBezTo>
                  <a:pt x="50" y="139"/>
                  <a:pt x="49" y="139"/>
                  <a:pt x="49" y="139"/>
                </a:cubicBezTo>
                <a:cubicBezTo>
                  <a:pt x="49" y="139"/>
                  <a:pt x="49" y="139"/>
                  <a:pt x="49" y="139"/>
                </a:cubicBezTo>
                <a:cubicBezTo>
                  <a:pt x="49" y="139"/>
                  <a:pt x="49" y="139"/>
                  <a:pt x="48" y="135"/>
                </a:cubicBezTo>
                <a:cubicBezTo>
                  <a:pt x="47" y="134"/>
                  <a:pt x="45" y="133"/>
                  <a:pt x="43" y="134"/>
                </a:cubicBezTo>
                <a:cubicBezTo>
                  <a:pt x="43" y="134"/>
                  <a:pt x="43" y="134"/>
                  <a:pt x="39" y="136"/>
                </a:cubicBezTo>
                <a:cubicBezTo>
                  <a:pt x="37" y="137"/>
                  <a:pt x="36" y="139"/>
                  <a:pt x="37" y="141"/>
                </a:cubicBezTo>
                <a:cubicBezTo>
                  <a:pt x="37" y="141"/>
                  <a:pt x="37" y="141"/>
                  <a:pt x="39" y="144"/>
                </a:cubicBezTo>
                <a:cubicBezTo>
                  <a:pt x="39" y="144"/>
                  <a:pt x="39" y="144"/>
                  <a:pt x="39" y="144"/>
                </a:cubicBezTo>
                <a:cubicBezTo>
                  <a:pt x="39" y="144"/>
                  <a:pt x="39" y="144"/>
                  <a:pt x="39" y="144"/>
                </a:cubicBezTo>
                <a:cubicBezTo>
                  <a:pt x="39" y="144"/>
                  <a:pt x="39" y="144"/>
                  <a:pt x="39" y="144"/>
                </a:cubicBezTo>
                <a:cubicBezTo>
                  <a:pt x="39" y="144"/>
                  <a:pt x="39" y="144"/>
                  <a:pt x="39" y="144"/>
                </a:cubicBezTo>
                <a:cubicBezTo>
                  <a:pt x="36" y="146"/>
                  <a:pt x="33" y="149"/>
                  <a:pt x="31" y="151"/>
                </a:cubicBezTo>
                <a:cubicBezTo>
                  <a:pt x="30" y="152"/>
                  <a:pt x="29" y="154"/>
                  <a:pt x="28" y="155"/>
                </a:cubicBezTo>
                <a:cubicBezTo>
                  <a:pt x="27" y="156"/>
                  <a:pt x="26" y="158"/>
                  <a:pt x="25" y="159"/>
                </a:cubicBezTo>
                <a:cubicBezTo>
                  <a:pt x="115" y="159"/>
                  <a:pt x="115" y="159"/>
                  <a:pt x="115" y="159"/>
                </a:cubicBezTo>
                <a:cubicBezTo>
                  <a:pt x="114" y="158"/>
                  <a:pt x="114" y="157"/>
                  <a:pt x="113" y="156"/>
                </a:cubicBezTo>
                <a:cubicBezTo>
                  <a:pt x="113" y="156"/>
                  <a:pt x="113" y="155"/>
                  <a:pt x="113" y="155"/>
                </a:cubicBezTo>
                <a:cubicBezTo>
                  <a:pt x="112" y="154"/>
                  <a:pt x="111" y="153"/>
                  <a:pt x="111" y="153"/>
                </a:cubicBezTo>
                <a:cubicBezTo>
                  <a:pt x="111" y="152"/>
                  <a:pt x="110" y="152"/>
                  <a:pt x="110" y="152"/>
                </a:cubicBezTo>
                <a:cubicBezTo>
                  <a:pt x="109" y="151"/>
                  <a:pt x="109" y="150"/>
                  <a:pt x="108" y="149"/>
                </a:cubicBezTo>
                <a:cubicBezTo>
                  <a:pt x="108" y="149"/>
                  <a:pt x="107" y="149"/>
                  <a:pt x="107" y="149"/>
                </a:cubicBezTo>
                <a:cubicBezTo>
                  <a:pt x="106" y="148"/>
                  <a:pt x="106" y="147"/>
                  <a:pt x="105" y="147"/>
                </a:cubicBezTo>
                <a:cubicBezTo>
                  <a:pt x="104" y="146"/>
                  <a:pt x="104" y="146"/>
                  <a:pt x="104" y="146"/>
                </a:cubicBezTo>
                <a:cubicBezTo>
                  <a:pt x="103" y="145"/>
                  <a:pt x="102" y="144"/>
                  <a:pt x="101" y="144"/>
                </a:cubicBezTo>
                <a:cubicBezTo>
                  <a:pt x="101" y="144"/>
                  <a:pt x="101" y="144"/>
                  <a:pt x="101" y="144"/>
                </a:cubicBezTo>
                <a:cubicBezTo>
                  <a:pt x="99" y="143"/>
                  <a:pt x="98" y="142"/>
                  <a:pt x="97" y="142"/>
                </a:cubicBezTo>
                <a:cubicBezTo>
                  <a:pt x="97" y="141"/>
                  <a:pt x="96" y="141"/>
                  <a:pt x="96" y="141"/>
                </a:cubicBezTo>
                <a:cubicBezTo>
                  <a:pt x="95" y="141"/>
                  <a:pt x="94" y="140"/>
                  <a:pt x="93" y="140"/>
                </a:cubicBezTo>
                <a:cubicBezTo>
                  <a:pt x="93" y="140"/>
                  <a:pt x="92" y="139"/>
                  <a:pt x="92" y="139"/>
                </a:cubicBezTo>
                <a:cubicBezTo>
                  <a:pt x="91" y="139"/>
                  <a:pt x="90" y="138"/>
                  <a:pt x="88" y="138"/>
                </a:cubicBezTo>
                <a:cubicBezTo>
                  <a:pt x="128" y="101"/>
                  <a:pt x="128" y="101"/>
                  <a:pt x="128" y="101"/>
                </a:cubicBezTo>
                <a:cubicBezTo>
                  <a:pt x="125" y="100"/>
                  <a:pt x="121" y="98"/>
                  <a:pt x="119" y="96"/>
                </a:cubicBezTo>
                <a:cubicBezTo>
                  <a:pt x="118" y="95"/>
                  <a:pt x="118" y="94"/>
                  <a:pt x="117" y="94"/>
                </a:cubicBezTo>
                <a:close/>
                <a:moveTo>
                  <a:pt x="82" y="43"/>
                </a:moveTo>
                <a:cubicBezTo>
                  <a:pt x="116" y="77"/>
                  <a:pt x="116" y="77"/>
                  <a:pt x="116" y="77"/>
                </a:cubicBezTo>
              </a:path>
            </a:pathLst>
          </a:custGeom>
          <a:solidFill>
            <a:schemeClr val="bg1"/>
          </a:solidFill>
          <a:ln>
            <a:noFill/>
          </a:ln>
        </p:spPr>
        <p:txBody>
          <a:bodyPr vert="horz" wrap="square" lIns="148590" tIns="74295" rIns="148590" bIns="74295" numCol="1" anchor="t" anchorCtr="0" compatLnSpc="1"/>
          <a:lstStyle/>
          <a:p>
            <a:pPr>
              <a:lnSpc>
                <a:spcPct val="120000"/>
              </a:lnSpc>
            </a:pPr>
            <a:endParaRPr lang="en-US" sz="5850"/>
          </a:p>
        </p:txBody>
      </p:sp>
      <p:sp>
        <p:nvSpPr>
          <p:cNvPr id="22" name="TextBox 13"/>
          <p:cNvSpPr txBox="1"/>
          <p:nvPr/>
        </p:nvSpPr>
        <p:spPr>
          <a:xfrm>
            <a:off x="1457325" y="1083945"/>
            <a:ext cx="3082925" cy="442595"/>
          </a:xfrm>
          <a:prstGeom prst="rect">
            <a:avLst/>
          </a:prstGeom>
          <a:noFill/>
        </p:spPr>
        <p:txBody>
          <a:bodyPr wrap="square" lIns="0" tIns="0" rIns="0" bIns="0" rtlCol="0" anchor="t" anchorCtr="0">
            <a:spAutoFit/>
          </a:bodyPr>
          <a:lstStyle/>
          <a:p>
            <a:pPr defTabSz="1216660">
              <a:lnSpc>
                <a:spcPct val="120000"/>
              </a:lnSpc>
              <a:spcBef>
                <a:spcPct val="0"/>
              </a:spcBef>
              <a:defRPr/>
            </a:pPr>
            <a:r>
              <a:rPr lang="zh-CN" altLang="en-US" sz="24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系统实体与属性</a:t>
            </a:r>
            <a:r>
              <a:rPr lang="en-US" altLang="zh-CN" sz="24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E-R</a:t>
            </a:r>
            <a:r>
              <a:rPr lang="zh-CN" altLang="en-US" sz="24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图</a:t>
            </a:r>
            <a:endParaRPr lang="zh-CN" altLang="en-US" sz="24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不完整圆 27"/>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dirty="0">
                <a:solidFill>
                  <a:srgbClr val="000000"/>
                </a:solidFill>
                <a:latin typeface="微软雅黑" panose="020B0503020204020204" pitchFamily="34" charset="-122"/>
                <a:ea typeface="微软雅黑" panose="020B0503020204020204" pitchFamily="34" charset="-122"/>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909320" y="1838960"/>
          <a:ext cx="10746105" cy="4665345"/>
        </p:xfrm>
        <a:graphic>
          <a:graphicData uri="http://schemas.openxmlformats.org/presentationml/2006/ole">
            <mc:AlternateContent xmlns:mc="http://schemas.openxmlformats.org/markup-compatibility/2006">
              <mc:Choice xmlns:v="urn:schemas-microsoft-com:vml" Requires="v">
                <p:oleObj spid="_x0000_s3" name="" r:id="rId1" imgW="18821400" imgH="7454900" progId="Visio.Drawing.11">
                  <p:embed/>
                </p:oleObj>
              </mc:Choice>
              <mc:Fallback>
                <p:oleObj name="" r:id="rId1" imgW="18821400" imgH="7454900" progId="Visio.Drawing.11">
                  <p:embed/>
                  <p:pic>
                    <p:nvPicPr>
                      <p:cNvPr id="0" name="图片 2"/>
                      <p:cNvPicPr/>
                      <p:nvPr/>
                    </p:nvPicPr>
                    <p:blipFill>
                      <a:blip r:embed="rId2"/>
                      <a:stretch>
                        <a:fillRect/>
                      </a:stretch>
                    </p:blipFill>
                    <p:spPr>
                      <a:xfrm>
                        <a:off x="909320" y="1838960"/>
                        <a:ext cx="10746105" cy="466534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9949" y="-386295"/>
            <a:ext cx="3662987" cy="3425590"/>
            <a:chOff x="-706041" y="-544705"/>
            <a:chExt cx="5855693" cy="5476187"/>
          </a:xfrm>
        </p:grpSpPr>
        <p:sp>
          <p:nvSpPr>
            <p:cNvPr id="3" name="任意多边形: 形状 2"/>
            <p:cNvSpPr/>
            <p:nvPr/>
          </p:nvSpPr>
          <p:spPr>
            <a:xfrm rot="7269444">
              <a:off x="687977" y="-943780"/>
              <a:ext cx="3067657" cy="5855693"/>
            </a:xfrm>
            <a:custGeom>
              <a:avLst/>
              <a:gdLst>
                <a:gd name="connsiteX0" fmla="*/ 985509 w 3067657"/>
                <a:gd name="connsiteY0" fmla="*/ 5855693 h 5855693"/>
                <a:gd name="connsiteX1" fmla="*/ 0 w 3067657"/>
                <a:gd name="connsiteY1" fmla="*/ 4225690 h 5855693"/>
                <a:gd name="connsiteX2" fmla="*/ 1469307 w 3067657"/>
                <a:gd name="connsiteY2" fmla="*/ 0 h 5855693"/>
                <a:gd name="connsiteX3" fmla="*/ 3067657 w 3067657"/>
                <a:gd name="connsiteY3" fmla="*/ 4596814 h 5855693"/>
              </a:gdLst>
              <a:ahLst/>
              <a:cxnLst>
                <a:cxn ang="0">
                  <a:pos x="connsiteX0" y="connsiteY0"/>
                </a:cxn>
                <a:cxn ang="0">
                  <a:pos x="connsiteX1" y="connsiteY1"/>
                </a:cxn>
                <a:cxn ang="0">
                  <a:pos x="connsiteX2" y="connsiteY2"/>
                </a:cxn>
                <a:cxn ang="0">
                  <a:pos x="connsiteX3" y="connsiteY3"/>
                </a:cxn>
              </a:cxnLst>
              <a:rect l="l" t="t" r="r" b="b"/>
              <a:pathLst>
                <a:path w="3067657" h="5855693">
                  <a:moveTo>
                    <a:pt x="985509" y="5855693"/>
                  </a:moveTo>
                  <a:lnTo>
                    <a:pt x="0" y="4225690"/>
                  </a:lnTo>
                  <a:lnTo>
                    <a:pt x="1469307" y="0"/>
                  </a:lnTo>
                  <a:lnTo>
                    <a:pt x="3067657" y="4596814"/>
                  </a:lnTo>
                  <a:close/>
                </a:path>
              </a:pathLst>
            </a:custGeom>
            <a:solidFill>
              <a:srgbClr val="3E9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5159997">
              <a:off x="1002913" y="1166994"/>
              <a:ext cx="2662774" cy="4866202"/>
            </a:xfrm>
            <a:custGeom>
              <a:avLst/>
              <a:gdLst>
                <a:gd name="connsiteX0" fmla="*/ 0 w 2662774"/>
                <a:gd name="connsiteY0" fmla="*/ 4680000 h 4866202"/>
                <a:gd name="connsiteX1" fmla="*/ 1329214 w 2662774"/>
                <a:gd name="connsiteY1" fmla="*/ 0 h 4866202"/>
                <a:gd name="connsiteX2" fmla="*/ 2662774 w 2662774"/>
                <a:gd name="connsiteY2" fmla="*/ 4866202 h 4866202"/>
              </a:gdLst>
              <a:ahLst/>
              <a:cxnLst>
                <a:cxn ang="0">
                  <a:pos x="connsiteX0" y="connsiteY0"/>
                </a:cxn>
                <a:cxn ang="0">
                  <a:pos x="connsiteX1" y="connsiteY1"/>
                </a:cxn>
                <a:cxn ang="0">
                  <a:pos x="connsiteX2" y="connsiteY2"/>
                </a:cxn>
              </a:cxnLst>
              <a:rect l="l" t="t" r="r" b="b"/>
              <a:pathLst>
                <a:path w="2662774" h="4866202">
                  <a:moveTo>
                    <a:pt x="0" y="4680000"/>
                  </a:moveTo>
                  <a:lnTo>
                    <a:pt x="1329214" y="0"/>
                  </a:lnTo>
                  <a:lnTo>
                    <a:pt x="2662774" y="4866202"/>
                  </a:lnTo>
                  <a:close/>
                </a:path>
              </a:pathLst>
            </a:custGeom>
            <a:solidFill>
              <a:srgbClr val="5EB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rot="9633227">
              <a:off x="2519200" y="-544705"/>
              <a:ext cx="2553113" cy="4197090"/>
            </a:xfrm>
            <a:custGeom>
              <a:avLst/>
              <a:gdLst>
                <a:gd name="connsiteX0" fmla="*/ 2553113 w 2553113"/>
                <a:gd name="connsiteY0" fmla="*/ 4197090 h 4197090"/>
                <a:gd name="connsiteX1" fmla="*/ 0 w 2553113"/>
                <a:gd name="connsiteY1" fmla="*/ 3295682 h 4197090"/>
                <a:gd name="connsiteX2" fmla="*/ 1008078 w 2553113"/>
                <a:gd name="connsiteY2" fmla="*/ 0 h 4197090"/>
              </a:gdLst>
              <a:ahLst/>
              <a:cxnLst>
                <a:cxn ang="0">
                  <a:pos x="connsiteX0" y="connsiteY0"/>
                </a:cxn>
                <a:cxn ang="0">
                  <a:pos x="connsiteX1" y="connsiteY1"/>
                </a:cxn>
                <a:cxn ang="0">
                  <a:pos x="connsiteX2" y="connsiteY2"/>
                </a:cxn>
              </a:cxnLst>
              <a:rect l="l" t="t" r="r" b="b"/>
              <a:pathLst>
                <a:path w="2553113" h="4197090">
                  <a:moveTo>
                    <a:pt x="2553113" y="4197090"/>
                  </a:moveTo>
                  <a:lnTo>
                    <a:pt x="0" y="3295682"/>
                  </a:lnTo>
                  <a:lnTo>
                    <a:pt x="1008078" y="0"/>
                  </a:lnTo>
                  <a:close/>
                </a:path>
              </a:pathLst>
            </a:custGeom>
            <a:solidFill>
              <a:srgbClr val="4FB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7954441" y="3690447"/>
            <a:ext cx="4218887" cy="3609513"/>
            <a:chOff x="6939507" y="2911182"/>
            <a:chExt cx="5233822" cy="4477851"/>
          </a:xfrm>
        </p:grpSpPr>
        <p:sp>
          <p:nvSpPr>
            <p:cNvPr id="7" name="任意多边形: 形状 6"/>
            <p:cNvSpPr/>
            <p:nvPr/>
          </p:nvSpPr>
          <p:spPr>
            <a:xfrm rot="182347">
              <a:off x="8928925" y="3452340"/>
              <a:ext cx="1902404" cy="3458523"/>
            </a:xfrm>
            <a:custGeom>
              <a:avLst/>
              <a:gdLst>
                <a:gd name="connsiteX0" fmla="*/ 982291 w 1902404"/>
                <a:gd name="connsiteY0" fmla="*/ 0 h 3458523"/>
                <a:gd name="connsiteX1" fmla="*/ 1902404 w 1902404"/>
                <a:gd name="connsiteY1" fmla="*/ 3357520 h 3458523"/>
                <a:gd name="connsiteX2" fmla="*/ 0 w 1902404"/>
                <a:gd name="connsiteY2" fmla="*/ 3458523 h 3458523"/>
              </a:gdLst>
              <a:ahLst/>
              <a:cxnLst>
                <a:cxn ang="0">
                  <a:pos x="connsiteX0" y="connsiteY0"/>
                </a:cxn>
                <a:cxn ang="0">
                  <a:pos x="connsiteX1" y="connsiteY1"/>
                </a:cxn>
                <a:cxn ang="0">
                  <a:pos x="connsiteX2" y="connsiteY2"/>
                </a:cxn>
              </a:cxnLst>
              <a:rect l="l" t="t" r="r" b="b"/>
              <a:pathLst>
                <a:path w="1902404" h="3458523">
                  <a:moveTo>
                    <a:pt x="982291" y="0"/>
                  </a:moveTo>
                  <a:lnTo>
                    <a:pt x="1902404" y="3357520"/>
                  </a:lnTo>
                  <a:lnTo>
                    <a:pt x="0" y="3458523"/>
                  </a:lnTo>
                  <a:close/>
                </a:path>
              </a:pathLst>
            </a:custGeom>
            <a:solidFill>
              <a:srgbClr val="36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rot="19496394">
              <a:off x="9850558" y="3191679"/>
              <a:ext cx="2322771" cy="4055637"/>
            </a:xfrm>
            <a:custGeom>
              <a:avLst/>
              <a:gdLst>
                <a:gd name="connsiteX0" fmla="*/ 1337604 w 2322771"/>
                <a:gd name="connsiteY0" fmla="*/ 0 h 4055637"/>
                <a:gd name="connsiteX1" fmla="*/ 2322771 w 2322771"/>
                <a:gd name="connsiteY1" fmla="*/ 2453709 h 4055637"/>
                <a:gd name="connsiteX2" fmla="*/ 1198584 w 2322771"/>
                <a:gd name="connsiteY2" fmla="*/ 4055637 h 4055637"/>
                <a:gd name="connsiteX3" fmla="*/ 0 w 2322771"/>
                <a:gd name="connsiteY3" fmla="*/ 3214505 h 4055637"/>
              </a:gdLst>
              <a:ahLst/>
              <a:cxnLst>
                <a:cxn ang="0">
                  <a:pos x="connsiteX0" y="connsiteY0"/>
                </a:cxn>
                <a:cxn ang="0">
                  <a:pos x="connsiteX1" y="connsiteY1"/>
                </a:cxn>
                <a:cxn ang="0">
                  <a:pos x="connsiteX2" y="connsiteY2"/>
                </a:cxn>
                <a:cxn ang="0">
                  <a:pos x="connsiteX3" y="connsiteY3"/>
                </a:cxn>
              </a:cxnLst>
              <a:rect l="l" t="t" r="r" b="b"/>
              <a:pathLst>
                <a:path w="2322771" h="4055637">
                  <a:moveTo>
                    <a:pt x="1337604" y="0"/>
                  </a:moveTo>
                  <a:lnTo>
                    <a:pt x="2322771" y="2453709"/>
                  </a:lnTo>
                  <a:lnTo>
                    <a:pt x="1198584" y="4055637"/>
                  </a:lnTo>
                  <a:lnTo>
                    <a:pt x="0" y="3214505"/>
                  </a:lnTo>
                  <a:close/>
                </a:path>
              </a:pathLst>
            </a:custGeom>
            <a:solidFill>
              <a:srgbClr val="212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rot="1163990" flipH="1">
              <a:off x="6939507" y="2911182"/>
              <a:ext cx="2432059" cy="4477851"/>
            </a:xfrm>
            <a:custGeom>
              <a:avLst/>
              <a:gdLst>
                <a:gd name="connsiteX0" fmla="*/ 0 w 2432059"/>
                <a:gd name="connsiteY0" fmla="*/ 0 h 4477851"/>
                <a:gd name="connsiteX1" fmla="*/ 0 w 2432059"/>
                <a:gd name="connsiteY1" fmla="*/ 3621396 h 4477851"/>
                <a:gd name="connsiteX2" fmla="*/ 2432059 w 2432059"/>
                <a:gd name="connsiteY2" fmla="*/ 4477851 h 4477851"/>
              </a:gdLst>
              <a:ahLst/>
              <a:cxnLst>
                <a:cxn ang="0">
                  <a:pos x="connsiteX0" y="connsiteY0"/>
                </a:cxn>
                <a:cxn ang="0">
                  <a:pos x="connsiteX1" y="connsiteY1"/>
                </a:cxn>
                <a:cxn ang="0">
                  <a:pos x="connsiteX2" y="connsiteY2"/>
                </a:cxn>
              </a:cxnLst>
              <a:rect l="l" t="t" r="r" b="b"/>
              <a:pathLst>
                <a:path w="2432059" h="4477851">
                  <a:moveTo>
                    <a:pt x="0" y="0"/>
                  </a:moveTo>
                  <a:lnTo>
                    <a:pt x="0" y="3621396"/>
                  </a:lnTo>
                  <a:lnTo>
                    <a:pt x="2432059" y="4477851"/>
                  </a:lnTo>
                  <a:close/>
                </a:path>
              </a:pathLst>
            </a:cu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64301" y="436399"/>
            <a:ext cx="1615019" cy="830997"/>
          </a:xfrm>
          <a:prstGeom prst="rect">
            <a:avLst/>
          </a:prstGeom>
          <a:noFill/>
        </p:spPr>
        <p:txBody>
          <a:bodyPr wrap="square" rtlCol="0">
            <a:spAutoFit/>
          </a:bodyPr>
          <a:lstStyle/>
          <a:p>
            <a:pPr algn="dist"/>
            <a:r>
              <a:rPr lang="en-US" altLang="zh-CN" sz="4800" b="1">
                <a:solidFill>
                  <a:schemeClr val="bg1"/>
                </a:solidFill>
              </a:rPr>
              <a:t>Part</a:t>
            </a:r>
            <a:endParaRPr lang="zh-CN" altLang="en-US" sz="4800" b="1" dirty="0">
              <a:solidFill>
                <a:schemeClr val="bg1"/>
              </a:solidFill>
            </a:endParaRPr>
          </a:p>
        </p:txBody>
      </p:sp>
      <p:sp>
        <p:nvSpPr>
          <p:cNvPr id="15" name="文本框 14"/>
          <p:cNvSpPr txBox="1"/>
          <p:nvPr/>
        </p:nvSpPr>
        <p:spPr>
          <a:xfrm>
            <a:off x="1197732" y="1180502"/>
            <a:ext cx="963176" cy="707886"/>
          </a:xfrm>
          <a:prstGeom prst="rect">
            <a:avLst/>
          </a:prstGeom>
          <a:noFill/>
        </p:spPr>
        <p:txBody>
          <a:bodyPr wrap="square" rtlCol="0">
            <a:spAutoFit/>
          </a:bodyPr>
          <a:lstStyle/>
          <a:p>
            <a:pPr algn="dist"/>
            <a:r>
              <a:rPr lang="en-US" altLang="zh-CN" sz="4000" b="1">
                <a:solidFill>
                  <a:schemeClr val="bg1"/>
                </a:solidFill>
              </a:rPr>
              <a:t>03</a:t>
            </a:r>
            <a:endParaRPr lang="zh-CN" altLang="en-US" sz="4000" b="1" dirty="0">
              <a:solidFill>
                <a:schemeClr val="bg1"/>
              </a:solidFill>
            </a:endParaRPr>
          </a:p>
        </p:txBody>
      </p:sp>
      <p:sp>
        <p:nvSpPr>
          <p:cNvPr id="13" name="文本框 12"/>
          <p:cNvSpPr txBox="1">
            <a:spLocks noChangeArrowheads="1"/>
          </p:cNvSpPr>
          <p:nvPr/>
        </p:nvSpPr>
        <p:spPr bwMode="auto">
          <a:xfrm>
            <a:off x="3645001" y="3061859"/>
            <a:ext cx="4901998"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solidFill>
                  <a:srgbClr val="000000"/>
                </a:solidFill>
                <a:latin typeface="微软雅黑" panose="020B0503020204020204" pitchFamily="34" charset="-122"/>
                <a:ea typeface="微软雅黑" panose="020B0503020204020204" pitchFamily="34" charset="-122"/>
              </a:rPr>
              <a:t>系统实现</a:t>
            </a:r>
            <a:endParaRPr lang="zh-CN" altLang="en-US" sz="4800" b="1" dirty="0">
              <a:solidFill>
                <a:srgbClr val="00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471204" y="2305510"/>
            <a:ext cx="3249593" cy="830997"/>
          </a:xfrm>
          <a:prstGeom prst="rect">
            <a:avLst/>
          </a:prstGeom>
          <a:noFill/>
        </p:spPr>
        <p:txBody>
          <a:bodyPr wrap="square" rtlCol="0">
            <a:spAutoFit/>
          </a:bodyPr>
          <a:lstStyle/>
          <a:p>
            <a:pPr algn="dist"/>
            <a:r>
              <a:rPr lang="zh-CN" altLang="en-US" sz="4800" b="1"/>
              <a:t>第三部分</a:t>
            </a: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9949" y="-386295"/>
            <a:ext cx="3662987" cy="3425590"/>
            <a:chOff x="-706041" y="-544705"/>
            <a:chExt cx="5855693" cy="5476187"/>
          </a:xfrm>
        </p:grpSpPr>
        <p:sp>
          <p:nvSpPr>
            <p:cNvPr id="3" name="任意多边形: 形状 2"/>
            <p:cNvSpPr/>
            <p:nvPr/>
          </p:nvSpPr>
          <p:spPr>
            <a:xfrm rot="7269444">
              <a:off x="687977" y="-943780"/>
              <a:ext cx="3067657" cy="5855693"/>
            </a:xfrm>
            <a:custGeom>
              <a:avLst/>
              <a:gdLst>
                <a:gd name="connsiteX0" fmla="*/ 985509 w 3067657"/>
                <a:gd name="connsiteY0" fmla="*/ 5855693 h 5855693"/>
                <a:gd name="connsiteX1" fmla="*/ 0 w 3067657"/>
                <a:gd name="connsiteY1" fmla="*/ 4225690 h 5855693"/>
                <a:gd name="connsiteX2" fmla="*/ 1469307 w 3067657"/>
                <a:gd name="connsiteY2" fmla="*/ 0 h 5855693"/>
                <a:gd name="connsiteX3" fmla="*/ 3067657 w 3067657"/>
                <a:gd name="connsiteY3" fmla="*/ 4596814 h 5855693"/>
              </a:gdLst>
              <a:ahLst/>
              <a:cxnLst>
                <a:cxn ang="0">
                  <a:pos x="connsiteX0" y="connsiteY0"/>
                </a:cxn>
                <a:cxn ang="0">
                  <a:pos x="connsiteX1" y="connsiteY1"/>
                </a:cxn>
                <a:cxn ang="0">
                  <a:pos x="connsiteX2" y="connsiteY2"/>
                </a:cxn>
                <a:cxn ang="0">
                  <a:pos x="connsiteX3" y="connsiteY3"/>
                </a:cxn>
              </a:cxnLst>
              <a:rect l="l" t="t" r="r" b="b"/>
              <a:pathLst>
                <a:path w="3067657" h="5855693">
                  <a:moveTo>
                    <a:pt x="985509" y="5855693"/>
                  </a:moveTo>
                  <a:lnTo>
                    <a:pt x="0" y="4225690"/>
                  </a:lnTo>
                  <a:lnTo>
                    <a:pt x="1469307" y="0"/>
                  </a:lnTo>
                  <a:lnTo>
                    <a:pt x="3067657" y="4596814"/>
                  </a:lnTo>
                  <a:close/>
                </a:path>
              </a:pathLst>
            </a:custGeom>
            <a:solidFill>
              <a:srgbClr val="3E9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5159997">
              <a:off x="1002913" y="1166994"/>
              <a:ext cx="2662774" cy="4866202"/>
            </a:xfrm>
            <a:custGeom>
              <a:avLst/>
              <a:gdLst>
                <a:gd name="connsiteX0" fmla="*/ 0 w 2662774"/>
                <a:gd name="connsiteY0" fmla="*/ 4680000 h 4866202"/>
                <a:gd name="connsiteX1" fmla="*/ 1329214 w 2662774"/>
                <a:gd name="connsiteY1" fmla="*/ 0 h 4866202"/>
                <a:gd name="connsiteX2" fmla="*/ 2662774 w 2662774"/>
                <a:gd name="connsiteY2" fmla="*/ 4866202 h 4866202"/>
              </a:gdLst>
              <a:ahLst/>
              <a:cxnLst>
                <a:cxn ang="0">
                  <a:pos x="connsiteX0" y="connsiteY0"/>
                </a:cxn>
                <a:cxn ang="0">
                  <a:pos x="connsiteX1" y="connsiteY1"/>
                </a:cxn>
                <a:cxn ang="0">
                  <a:pos x="connsiteX2" y="connsiteY2"/>
                </a:cxn>
              </a:cxnLst>
              <a:rect l="l" t="t" r="r" b="b"/>
              <a:pathLst>
                <a:path w="2662774" h="4866202">
                  <a:moveTo>
                    <a:pt x="0" y="4680000"/>
                  </a:moveTo>
                  <a:lnTo>
                    <a:pt x="1329214" y="0"/>
                  </a:lnTo>
                  <a:lnTo>
                    <a:pt x="2662774" y="4866202"/>
                  </a:lnTo>
                  <a:close/>
                </a:path>
              </a:pathLst>
            </a:custGeom>
            <a:solidFill>
              <a:srgbClr val="5EB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rot="9633227">
              <a:off x="2519200" y="-544705"/>
              <a:ext cx="2553113" cy="4197090"/>
            </a:xfrm>
            <a:custGeom>
              <a:avLst/>
              <a:gdLst>
                <a:gd name="connsiteX0" fmla="*/ 2553113 w 2553113"/>
                <a:gd name="connsiteY0" fmla="*/ 4197090 h 4197090"/>
                <a:gd name="connsiteX1" fmla="*/ 0 w 2553113"/>
                <a:gd name="connsiteY1" fmla="*/ 3295682 h 4197090"/>
                <a:gd name="connsiteX2" fmla="*/ 1008078 w 2553113"/>
                <a:gd name="connsiteY2" fmla="*/ 0 h 4197090"/>
              </a:gdLst>
              <a:ahLst/>
              <a:cxnLst>
                <a:cxn ang="0">
                  <a:pos x="connsiteX0" y="connsiteY0"/>
                </a:cxn>
                <a:cxn ang="0">
                  <a:pos x="connsiteX1" y="connsiteY1"/>
                </a:cxn>
                <a:cxn ang="0">
                  <a:pos x="connsiteX2" y="connsiteY2"/>
                </a:cxn>
              </a:cxnLst>
              <a:rect l="l" t="t" r="r" b="b"/>
              <a:pathLst>
                <a:path w="2553113" h="4197090">
                  <a:moveTo>
                    <a:pt x="2553113" y="4197090"/>
                  </a:moveTo>
                  <a:lnTo>
                    <a:pt x="0" y="3295682"/>
                  </a:lnTo>
                  <a:lnTo>
                    <a:pt x="1008078" y="0"/>
                  </a:lnTo>
                  <a:close/>
                </a:path>
              </a:pathLst>
            </a:custGeom>
            <a:solidFill>
              <a:srgbClr val="4FB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7954441" y="3690447"/>
            <a:ext cx="4218887" cy="3609513"/>
            <a:chOff x="6939507" y="2911182"/>
            <a:chExt cx="5233822" cy="4477851"/>
          </a:xfrm>
        </p:grpSpPr>
        <p:sp>
          <p:nvSpPr>
            <p:cNvPr id="7" name="任意多边形: 形状 6"/>
            <p:cNvSpPr/>
            <p:nvPr/>
          </p:nvSpPr>
          <p:spPr>
            <a:xfrm rot="182347">
              <a:off x="8928925" y="3452340"/>
              <a:ext cx="1902404" cy="3458523"/>
            </a:xfrm>
            <a:custGeom>
              <a:avLst/>
              <a:gdLst>
                <a:gd name="connsiteX0" fmla="*/ 982291 w 1902404"/>
                <a:gd name="connsiteY0" fmla="*/ 0 h 3458523"/>
                <a:gd name="connsiteX1" fmla="*/ 1902404 w 1902404"/>
                <a:gd name="connsiteY1" fmla="*/ 3357520 h 3458523"/>
                <a:gd name="connsiteX2" fmla="*/ 0 w 1902404"/>
                <a:gd name="connsiteY2" fmla="*/ 3458523 h 3458523"/>
              </a:gdLst>
              <a:ahLst/>
              <a:cxnLst>
                <a:cxn ang="0">
                  <a:pos x="connsiteX0" y="connsiteY0"/>
                </a:cxn>
                <a:cxn ang="0">
                  <a:pos x="connsiteX1" y="connsiteY1"/>
                </a:cxn>
                <a:cxn ang="0">
                  <a:pos x="connsiteX2" y="connsiteY2"/>
                </a:cxn>
              </a:cxnLst>
              <a:rect l="l" t="t" r="r" b="b"/>
              <a:pathLst>
                <a:path w="1902404" h="3458523">
                  <a:moveTo>
                    <a:pt x="982291" y="0"/>
                  </a:moveTo>
                  <a:lnTo>
                    <a:pt x="1902404" y="3357520"/>
                  </a:lnTo>
                  <a:lnTo>
                    <a:pt x="0" y="3458523"/>
                  </a:lnTo>
                  <a:close/>
                </a:path>
              </a:pathLst>
            </a:custGeom>
            <a:solidFill>
              <a:srgbClr val="36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rot="19496394">
              <a:off x="9850558" y="3191679"/>
              <a:ext cx="2322771" cy="4055637"/>
            </a:xfrm>
            <a:custGeom>
              <a:avLst/>
              <a:gdLst>
                <a:gd name="connsiteX0" fmla="*/ 1337604 w 2322771"/>
                <a:gd name="connsiteY0" fmla="*/ 0 h 4055637"/>
                <a:gd name="connsiteX1" fmla="*/ 2322771 w 2322771"/>
                <a:gd name="connsiteY1" fmla="*/ 2453709 h 4055637"/>
                <a:gd name="connsiteX2" fmla="*/ 1198584 w 2322771"/>
                <a:gd name="connsiteY2" fmla="*/ 4055637 h 4055637"/>
                <a:gd name="connsiteX3" fmla="*/ 0 w 2322771"/>
                <a:gd name="connsiteY3" fmla="*/ 3214505 h 4055637"/>
              </a:gdLst>
              <a:ahLst/>
              <a:cxnLst>
                <a:cxn ang="0">
                  <a:pos x="connsiteX0" y="connsiteY0"/>
                </a:cxn>
                <a:cxn ang="0">
                  <a:pos x="connsiteX1" y="connsiteY1"/>
                </a:cxn>
                <a:cxn ang="0">
                  <a:pos x="connsiteX2" y="connsiteY2"/>
                </a:cxn>
                <a:cxn ang="0">
                  <a:pos x="connsiteX3" y="connsiteY3"/>
                </a:cxn>
              </a:cxnLst>
              <a:rect l="l" t="t" r="r" b="b"/>
              <a:pathLst>
                <a:path w="2322771" h="4055637">
                  <a:moveTo>
                    <a:pt x="1337604" y="0"/>
                  </a:moveTo>
                  <a:lnTo>
                    <a:pt x="2322771" y="2453709"/>
                  </a:lnTo>
                  <a:lnTo>
                    <a:pt x="1198584" y="4055637"/>
                  </a:lnTo>
                  <a:lnTo>
                    <a:pt x="0" y="3214505"/>
                  </a:lnTo>
                  <a:close/>
                </a:path>
              </a:pathLst>
            </a:custGeom>
            <a:solidFill>
              <a:srgbClr val="212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rot="1163990" flipH="1">
              <a:off x="6939507" y="2911182"/>
              <a:ext cx="2432059" cy="4477851"/>
            </a:xfrm>
            <a:custGeom>
              <a:avLst/>
              <a:gdLst>
                <a:gd name="connsiteX0" fmla="*/ 0 w 2432059"/>
                <a:gd name="connsiteY0" fmla="*/ 0 h 4477851"/>
                <a:gd name="connsiteX1" fmla="*/ 0 w 2432059"/>
                <a:gd name="connsiteY1" fmla="*/ 3621396 h 4477851"/>
                <a:gd name="connsiteX2" fmla="*/ 2432059 w 2432059"/>
                <a:gd name="connsiteY2" fmla="*/ 4477851 h 4477851"/>
              </a:gdLst>
              <a:ahLst/>
              <a:cxnLst>
                <a:cxn ang="0">
                  <a:pos x="connsiteX0" y="connsiteY0"/>
                </a:cxn>
                <a:cxn ang="0">
                  <a:pos x="connsiteX1" y="connsiteY1"/>
                </a:cxn>
                <a:cxn ang="0">
                  <a:pos x="connsiteX2" y="connsiteY2"/>
                </a:cxn>
              </a:cxnLst>
              <a:rect l="l" t="t" r="r" b="b"/>
              <a:pathLst>
                <a:path w="2432059" h="4477851">
                  <a:moveTo>
                    <a:pt x="0" y="0"/>
                  </a:moveTo>
                  <a:lnTo>
                    <a:pt x="0" y="3621396"/>
                  </a:lnTo>
                  <a:lnTo>
                    <a:pt x="2432059" y="4477851"/>
                  </a:lnTo>
                  <a:close/>
                </a:path>
              </a:pathLst>
            </a:cu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23"/>
          <p:cNvSpPr txBox="1">
            <a:spLocks noChangeArrowheads="1"/>
          </p:cNvSpPr>
          <p:nvPr/>
        </p:nvSpPr>
        <p:spPr bwMode="auto">
          <a:xfrm>
            <a:off x="5473643" y="3497415"/>
            <a:ext cx="18084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3200" dirty="0">
                <a:solidFill>
                  <a:srgbClr val="000000"/>
                </a:solidFill>
                <a:latin typeface="微软雅黑" panose="020B0503020204020204" pitchFamily="34" charset="-122"/>
                <a:ea typeface="微软雅黑" panose="020B0503020204020204" pitchFamily="34" charset="-122"/>
              </a:rPr>
              <a:t>系统实现</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11" name="文本框 28"/>
          <p:cNvSpPr txBox="1">
            <a:spLocks noChangeArrowheads="1"/>
          </p:cNvSpPr>
          <p:nvPr/>
        </p:nvSpPr>
        <p:spPr bwMode="auto">
          <a:xfrm>
            <a:off x="5461578" y="1913644"/>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3200">
                <a:solidFill>
                  <a:srgbClr val="000000"/>
                </a:solidFill>
                <a:latin typeface="微软雅黑" panose="020B0503020204020204" pitchFamily="34" charset="-122"/>
                <a:ea typeface="微软雅黑" panose="020B0503020204020204" pitchFamily="34" charset="-122"/>
              </a:rPr>
              <a:t>研究思路与方法</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12" name="文本框 23"/>
          <p:cNvSpPr txBox="1">
            <a:spLocks noChangeArrowheads="1"/>
          </p:cNvSpPr>
          <p:nvPr/>
        </p:nvSpPr>
        <p:spPr bwMode="auto">
          <a:xfrm>
            <a:off x="5461920" y="4311567"/>
            <a:ext cx="9956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3200">
                <a:solidFill>
                  <a:srgbClr val="000000"/>
                </a:solidFill>
                <a:latin typeface="微软雅黑" panose="020B0503020204020204" pitchFamily="34" charset="-122"/>
                <a:ea typeface="微软雅黑" panose="020B0503020204020204" pitchFamily="34" charset="-122"/>
              </a:rPr>
              <a:t>致谢</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13" name="文本框 12"/>
          <p:cNvSpPr txBox="1">
            <a:spLocks noChangeArrowheads="1"/>
          </p:cNvSpPr>
          <p:nvPr/>
        </p:nvSpPr>
        <p:spPr bwMode="auto">
          <a:xfrm>
            <a:off x="5461578" y="2693978"/>
            <a:ext cx="18084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3200">
                <a:solidFill>
                  <a:srgbClr val="000000"/>
                </a:solidFill>
                <a:latin typeface="微软雅黑" panose="020B0503020204020204" pitchFamily="34" charset="-122"/>
                <a:ea typeface="微软雅黑" panose="020B0503020204020204" pitchFamily="34" charset="-122"/>
              </a:rPr>
              <a:t>系统设计</a:t>
            </a:r>
            <a:endParaRPr lang="en-US" altLang="zh-CN" sz="3200" dirty="0">
              <a:solidFill>
                <a:srgbClr val="0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61111" y="1892771"/>
            <a:ext cx="1252353" cy="584775"/>
          </a:xfrm>
          <a:prstGeom prst="rect">
            <a:avLst/>
          </a:prstGeom>
          <a:noFill/>
        </p:spPr>
        <p:txBody>
          <a:bodyPr wrap="square" rtlCol="0">
            <a:spAutoFit/>
          </a:bodyPr>
          <a:lstStyle/>
          <a:p>
            <a:pPr algn="ctr"/>
            <a:r>
              <a:rPr lang="en-US" altLang="zh-CN" sz="3200"/>
              <a:t>Part</a:t>
            </a:r>
            <a:endParaRPr lang="zh-CN" altLang="en-US" sz="3200" dirty="0"/>
          </a:p>
        </p:txBody>
      </p:sp>
      <p:sp>
        <p:nvSpPr>
          <p:cNvPr id="15" name="文本框 14"/>
          <p:cNvSpPr txBox="1"/>
          <p:nvPr/>
        </p:nvSpPr>
        <p:spPr>
          <a:xfrm>
            <a:off x="4702919" y="1892771"/>
            <a:ext cx="759001" cy="584775"/>
          </a:xfrm>
          <a:prstGeom prst="rect">
            <a:avLst/>
          </a:prstGeom>
          <a:noFill/>
        </p:spPr>
        <p:txBody>
          <a:bodyPr wrap="square" rtlCol="0">
            <a:spAutoFit/>
          </a:bodyPr>
          <a:lstStyle/>
          <a:p>
            <a:pPr algn="ctr"/>
            <a:r>
              <a:rPr lang="en-US" altLang="zh-CN" sz="3200"/>
              <a:t>01</a:t>
            </a:r>
            <a:endParaRPr lang="zh-CN" altLang="en-US" sz="3200" dirty="0"/>
          </a:p>
        </p:txBody>
      </p:sp>
      <p:sp>
        <p:nvSpPr>
          <p:cNvPr id="16" name="文本框 15"/>
          <p:cNvSpPr txBox="1"/>
          <p:nvPr/>
        </p:nvSpPr>
        <p:spPr>
          <a:xfrm>
            <a:off x="3661111" y="2693963"/>
            <a:ext cx="1252353" cy="584775"/>
          </a:xfrm>
          <a:prstGeom prst="rect">
            <a:avLst/>
          </a:prstGeom>
          <a:noFill/>
        </p:spPr>
        <p:txBody>
          <a:bodyPr wrap="square" rtlCol="0">
            <a:spAutoFit/>
          </a:bodyPr>
          <a:lstStyle/>
          <a:p>
            <a:pPr algn="ctr"/>
            <a:r>
              <a:rPr lang="en-US" altLang="zh-CN" sz="3200"/>
              <a:t>Part</a:t>
            </a:r>
            <a:endParaRPr lang="zh-CN" altLang="en-US" sz="3200" dirty="0"/>
          </a:p>
        </p:txBody>
      </p:sp>
      <p:sp>
        <p:nvSpPr>
          <p:cNvPr id="17" name="文本框 16"/>
          <p:cNvSpPr txBox="1"/>
          <p:nvPr/>
        </p:nvSpPr>
        <p:spPr>
          <a:xfrm>
            <a:off x="4702919" y="2693963"/>
            <a:ext cx="759001" cy="584775"/>
          </a:xfrm>
          <a:prstGeom prst="rect">
            <a:avLst/>
          </a:prstGeom>
          <a:noFill/>
        </p:spPr>
        <p:txBody>
          <a:bodyPr wrap="square" rtlCol="0">
            <a:spAutoFit/>
          </a:bodyPr>
          <a:lstStyle/>
          <a:p>
            <a:pPr algn="ctr"/>
            <a:r>
              <a:rPr lang="en-US" altLang="zh-CN" sz="3200"/>
              <a:t>02</a:t>
            </a:r>
            <a:endParaRPr lang="zh-CN" altLang="en-US" sz="3200" dirty="0"/>
          </a:p>
        </p:txBody>
      </p:sp>
      <p:sp>
        <p:nvSpPr>
          <p:cNvPr id="18" name="文本框 17"/>
          <p:cNvSpPr txBox="1"/>
          <p:nvPr/>
        </p:nvSpPr>
        <p:spPr>
          <a:xfrm>
            <a:off x="3661111" y="3544070"/>
            <a:ext cx="1252353" cy="584775"/>
          </a:xfrm>
          <a:prstGeom prst="rect">
            <a:avLst/>
          </a:prstGeom>
          <a:noFill/>
        </p:spPr>
        <p:txBody>
          <a:bodyPr wrap="square" rtlCol="0">
            <a:spAutoFit/>
          </a:bodyPr>
          <a:lstStyle/>
          <a:p>
            <a:pPr algn="ctr"/>
            <a:r>
              <a:rPr lang="en-US" altLang="zh-CN" sz="3200"/>
              <a:t>Part</a:t>
            </a:r>
            <a:endParaRPr lang="zh-CN" altLang="en-US" sz="3200" dirty="0"/>
          </a:p>
        </p:txBody>
      </p:sp>
      <p:sp>
        <p:nvSpPr>
          <p:cNvPr id="19" name="文本框 18"/>
          <p:cNvSpPr txBox="1"/>
          <p:nvPr/>
        </p:nvSpPr>
        <p:spPr>
          <a:xfrm>
            <a:off x="4702919" y="3544070"/>
            <a:ext cx="759001" cy="584775"/>
          </a:xfrm>
          <a:prstGeom prst="rect">
            <a:avLst/>
          </a:prstGeom>
          <a:noFill/>
        </p:spPr>
        <p:txBody>
          <a:bodyPr wrap="square" rtlCol="0">
            <a:spAutoFit/>
          </a:bodyPr>
          <a:lstStyle/>
          <a:p>
            <a:pPr algn="ctr"/>
            <a:r>
              <a:rPr lang="en-US" altLang="zh-CN" sz="3200"/>
              <a:t>03</a:t>
            </a:r>
            <a:endParaRPr lang="zh-CN" altLang="en-US" sz="3200" dirty="0"/>
          </a:p>
        </p:txBody>
      </p:sp>
      <p:sp>
        <p:nvSpPr>
          <p:cNvPr id="20" name="文本框 19"/>
          <p:cNvSpPr txBox="1"/>
          <p:nvPr/>
        </p:nvSpPr>
        <p:spPr>
          <a:xfrm>
            <a:off x="3661111" y="4367532"/>
            <a:ext cx="1252353" cy="584775"/>
          </a:xfrm>
          <a:prstGeom prst="rect">
            <a:avLst/>
          </a:prstGeom>
          <a:noFill/>
        </p:spPr>
        <p:txBody>
          <a:bodyPr wrap="square" rtlCol="0">
            <a:spAutoFit/>
          </a:bodyPr>
          <a:lstStyle/>
          <a:p>
            <a:pPr algn="ctr"/>
            <a:r>
              <a:rPr lang="en-US" altLang="zh-CN" sz="3200"/>
              <a:t>Part</a:t>
            </a:r>
            <a:endParaRPr lang="zh-CN" altLang="en-US" sz="3200" dirty="0"/>
          </a:p>
        </p:txBody>
      </p:sp>
      <p:sp>
        <p:nvSpPr>
          <p:cNvPr id="21" name="文本框 20"/>
          <p:cNvSpPr txBox="1"/>
          <p:nvPr/>
        </p:nvSpPr>
        <p:spPr>
          <a:xfrm>
            <a:off x="4702919" y="4367532"/>
            <a:ext cx="759001" cy="584775"/>
          </a:xfrm>
          <a:prstGeom prst="rect">
            <a:avLst/>
          </a:prstGeom>
          <a:noFill/>
        </p:spPr>
        <p:txBody>
          <a:bodyPr wrap="square" rtlCol="0">
            <a:spAutoFit/>
          </a:bodyPr>
          <a:lstStyle/>
          <a:p>
            <a:pPr algn="ctr"/>
            <a:r>
              <a:rPr lang="en-US" altLang="zh-CN" sz="3200"/>
              <a:t>04</a:t>
            </a:r>
            <a:endParaRPr lang="zh-CN" altLang="en-US" sz="3200" dirty="0"/>
          </a:p>
        </p:txBody>
      </p:sp>
      <p:sp>
        <p:nvSpPr>
          <p:cNvPr id="22" name="文本框 21"/>
          <p:cNvSpPr txBox="1"/>
          <p:nvPr/>
        </p:nvSpPr>
        <p:spPr>
          <a:xfrm>
            <a:off x="300382" y="272230"/>
            <a:ext cx="933062" cy="923330"/>
          </a:xfrm>
          <a:prstGeom prst="rect">
            <a:avLst/>
          </a:prstGeom>
          <a:noFill/>
        </p:spPr>
        <p:txBody>
          <a:bodyPr wrap="square" rtlCol="0">
            <a:spAutoFit/>
          </a:bodyPr>
          <a:lstStyle/>
          <a:p>
            <a:pPr algn="ctr"/>
            <a:r>
              <a:rPr lang="zh-CN" altLang="en-US" sz="5400" b="1">
                <a:solidFill>
                  <a:schemeClr val="bg1"/>
                </a:solidFill>
              </a:rPr>
              <a:t>目</a:t>
            </a:r>
            <a:endParaRPr lang="zh-CN" altLang="en-US" sz="5400" b="1" dirty="0">
              <a:solidFill>
                <a:schemeClr val="bg1"/>
              </a:solidFill>
            </a:endParaRPr>
          </a:p>
        </p:txBody>
      </p:sp>
      <p:sp>
        <p:nvSpPr>
          <p:cNvPr id="23" name="文本框 22"/>
          <p:cNvSpPr txBox="1"/>
          <p:nvPr/>
        </p:nvSpPr>
        <p:spPr>
          <a:xfrm>
            <a:off x="1012756" y="936141"/>
            <a:ext cx="933062" cy="769441"/>
          </a:xfrm>
          <a:prstGeom prst="rect">
            <a:avLst/>
          </a:prstGeom>
          <a:noFill/>
        </p:spPr>
        <p:txBody>
          <a:bodyPr wrap="square" rtlCol="0">
            <a:spAutoFit/>
          </a:bodyPr>
          <a:lstStyle/>
          <a:p>
            <a:pPr algn="ctr"/>
            <a:r>
              <a:rPr lang="zh-CN" altLang="en-US" sz="4400" b="1">
                <a:solidFill>
                  <a:schemeClr val="bg1"/>
                </a:solidFill>
              </a:rPr>
              <a:t>录</a:t>
            </a:r>
            <a:endParaRPr lang="zh-CN" altLang="en-US" sz="4400" b="1" dirty="0">
              <a:solidFill>
                <a:schemeClr val="bg1"/>
              </a:solidFill>
            </a:endParaRPr>
          </a:p>
        </p:txBody>
      </p:sp>
      <p:sp>
        <p:nvSpPr>
          <p:cNvPr id="24" name="文本框 23"/>
          <p:cNvSpPr txBox="1"/>
          <p:nvPr/>
        </p:nvSpPr>
        <p:spPr>
          <a:xfrm rot="719937">
            <a:off x="131516" y="1691204"/>
            <a:ext cx="1942312" cy="400110"/>
          </a:xfrm>
          <a:prstGeom prst="rect">
            <a:avLst/>
          </a:prstGeom>
          <a:noFill/>
        </p:spPr>
        <p:txBody>
          <a:bodyPr wrap="square" rtlCol="0">
            <a:spAutoFit/>
          </a:bodyPr>
          <a:lstStyle/>
          <a:p>
            <a:pPr algn="dist"/>
            <a:r>
              <a:rPr lang="en-US" altLang="zh-CN" sz="2000">
                <a:solidFill>
                  <a:schemeClr val="bg1"/>
                </a:solidFill>
              </a:rPr>
              <a:t>contents</a:t>
            </a:r>
            <a:endParaRPr lang="zh-CN" altLang="en-US" sz="2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不完整圆 24"/>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a:spLocks noChangeArrowheads="1"/>
          </p:cNvSpPr>
          <p:nvPr/>
        </p:nvSpPr>
        <p:spPr bwMode="auto">
          <a:xfrm>
            <a:off x="657903" y="182150"/>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rPr>
              <a:t>研究成果与运用</a:t>
            </a:r>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1"/>
          <a:stretch>
            <a:fillRect/>
          </a:stretch>
        </p:blipFill>
        <p:spPr>
          <a:xfrm>
            <a:off x="635000" y="1289050"/>
            <a:ext cx="10520045" cy="5133975"/>
          </a:xfrm>
          <a:prstGeom prst="rect">
            <a:avLst/>
          </a:prstGeom>
        </p:spPr>
      </p:pic>
      <p:sp>
        <p:nvSpPr>
          <p:cNvPr id="29" name="文本框 28"/>
          <p:cNvSpPr txBox="1"/>
          <p:nvPr/>
        </p:nvSpPr>
        <p:spPr>
          <a:xfrm>
            <a:off x="549275" y="857885"/>
            <a:ext cx="1783080" cy="368300"/>
          </a:xfrm>
          <a:prstGeom prst="rect">
            <a:avLst/>
          </a:prstGeom>
          <a:noFill/>
        </p:spPr>
        <p:txBody>
          <a:bodyPr wrap="none" rtlCol="0">
            <a:spAutoFit/>
            <a:scene3d>
              <a:camera prst="orthographicFront"/>
              <a:lightRig rig="threePt" dir="t"/>
            </a:scene3d>
          </a:bodyPr>
          <a:p>
            <a:r>
              <a:rPr lang="zh-CN" altLang="en-US">
                <a:ln/>
                <a:solidFill>
                  <a:schemeClr val="accent1"/>
                </a:solidFill>
                <a:effectLst>
                  <a:outerShdw blurRad="38100" dist="25400" dir="5400000" algn="ctr" rotWithShape="0">
                    <a:srgbClr val="6E747A">
                      <a:alpha val="43000"/>
                    </a:srgbClr>
                  </a:outerShdw>
                </a:effectLst>
              </a:rPr>
              <a:t>系统主窗口界面</a:t>
            </a:r>
            <a:endParaRPr lang="zh-CN" alt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9949" y="-386295"/>
            <a:ext cx="3662987" cy="3425590"/>
            <a:chOff x="-706041" y="-544705"/>
            <a:chExt cx="5855693" cy="5476187"/>
          </a:xfrm>
        </p:grpSpPr>
        <p:sp>
          <p:nvSpPr>
            <p:cNvPr id="3" name="任意多边形: 形状 2"/>
            <p:cNvSpPr/>
            <p:nvPr/>
          </p:nvSpPr>
          <p:spPr>
            <a:xfrm rot="7269444">
              <a:off x="687977" y="-943780"/>
              <a:ext cx="3067657" cy="5855693"/>
            </a:xfrm>
            <a:custGeom>
              <a:avLst/>
              <a:gdLst>
                <a:gd name="connsiteX0" fmla="*/ 985509 w 3067657"/>
                <a:gd name="connsiteY0" fmla="*/ 5855693 h 5855693"/>
                <a:gd name="connsiteX1" fmla="*/ 0 w 3067657"/>
                <a:gd name="connsiteY1" fmla="*/ 4225690 h 5855693"/>
                <a:gd name="connsiteX2" fmla="*/ 1469307 w 3067657"/>
                <a:gd name="connsiteY2" fmla="*/ 0 h 5855693"/>
                <a:gd name="connsiteX3" fmla="*/ 3067657 w 3067657"/>
                <a:gd name="connsiteY3" fmla="*/ 4596814 h 5855693"/>
              </a:gdLst>
              <a:ahLst/>
              <a:cxnLst>
                <a:cxn ang="0">
                  <a:pos x="connsiteX0" y="connsiteY0"/>
                </a:cxn>
                <a:cxn ang="0">
                  <a:pos x="connsiteX1" y="connsiteY1"/>
                </a:cxn>
                <a:cxn ang="0">
                  <a:pos x="connsiteX2" y="connsiteY2"/>
                </a:cxn>
                <a:cxn ang="0">
                  <a:pos x="connsiteX3" y="connsiteY3"/>
                </a:cxn>
              </a:cxnLst>
              <a:rect l="l" t="t" r="r" b="b"/>
              <a:pathLst>
                <a:path w="3067657" h="5855693">
                  <a:moveTo>
                    <a:pt x="985509" y="5855693"/>
                  </a:moveTo>
                  <a:lnTo>
                    <a:pt x="0" y="4225690"/>
                  </a:lnTo>
                  <a:lnTo>
                    <a:pt x="1469307" y="0"/>
                  </a:lnTo>
                  <a:lnTo>
                    <a:pt x="3067657" y="4596814"/>
                  </a:lnTo>
                  <a:close/>
                </a:path>
              </a:pathLst>
            </a:custGeom>
            <a:solidFill>
              <a:srgbClr val="3E9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5159997">
              <a:off x="1002913" y="1166994"/>
              <a:ext cx="2662774" cy="4866202"/>
            </a:xfrm>
            <a:custGeom>
              <a:avLst/>
              <a:gdLst>
                <a:gd name="connsiteX0" fmla="*/ 0 w 2662774"/>
                <a:gd name="connsiteY0" fmla="*/ 4680000 h 4866202"/>
                <a:gd name="connsiteX1" fmla="*/ 1329214 w 2662774"/>
                <a:gd name="connsiteY1" fmla="*/ 0 h 4866202"/>
                <a:gd name="connsiteX2" fmla="*/ 2662774 w 2662774"/>
                <a:gd name="connsiteY2" fmla="*/ 4866202 h 4866202"/>
              </a:gdLst>
              <a:ahLst/>
              <a:cxnLst>
                <a:cxn ang="0">
                  <a:pos x="connsiteX0" y="connsiteY0"/>
                </a:cxn>
                <a:cxn ang="0">
                  <a:pos x="connsiteX1" y="connsiteY1"/>
                </a:cxn>
                <a:cxn ang="0">
                  <a:pos x="connsiteX2" y="connsiteY2"/>
                </a:cxn>
              </a:cxnLst>
              <a:rect l="l" t="t" r="r" b="b"/>
              <a:pathLst>
                <a:path w="2662774" h="4866202">
                  <a:moveTo>
                    <a:pt x="0" y="4680000"/>
                  </a:moveTo>
                  <a:lnTo>
                    <a:pt x="1329214" y="0"/>
                  </a:lnTo>
                  <a:lnTo>
                    <a:pt x="2662774" y="4866202"/>
                  </a:lnTo>
                  <a:close/>
                </a:path>
              </a:pathLst>
            </a:custGeom>
            <a:solidFill>
              <a:srgbClr val="5EB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rot="9633227">
              <a:off x="2519200" y="-544705"/>
              <a:ext cx="2553113" cy="4197090"/>
            </a:xfrm>
            <a:custGeom>
              <a:avLst/>
              <a:gdLst>
                <a:gd name="connsiteX0" fmla="*/ 2553113 w 2553113"/>
                <a:gd name="connsiteY0" fmla="*/ 4197090 h 4197090"/>
                <a:gd name="connsiteX1" fmla="*/ 0 w 2553113"/>
                <a:gd name="connsiteY1" fmla="*/ 3295682 h 4197090"/>
                <a:gd name="connsiteX2" fmla="*/ 1008078 w 2553113"/>
                <a:gd name="connsiteY2" fmla="*/ 0 h 4197090"/>
              </a:gdLst>
              <a:ahLst/>
              <a:cxnLst>
                <a:cxn ang="0">
                  <a:pos x="connsiteX0" y="connsiteY0"/>
                </a:cxn>
                <a:cxn ang="0">
                  <a:pos x="connsiteX1" y="connsiteY1"/>
                </a:cxn>
                <a:cxn ang="0">
                  <a:pos x="connsiteX2" y="connsiteY2"/>
                </a:cxn>
              </a:cxnLst>
              <a:rect l="l" t="t" r="r" b="b"/>
              <a:pathLst>
                <a:path w="2553113" h="4197090">
                  <a:moveTo>
                    <a:pt x="2553113" y="4197090"/>
                  </a:moveTo>
                  <a:lnTo>
                    <a:pt x="0" y="3295682"/>
                  </a:lnTo>
                  <a:lnTo>
                    <a:pt x="1008078" y="0"/>
                  </a:lnTo>
                  <a:close/>
                </a:path>
              </a:pathLst>
            </a:custGeom>
            <a:solidFill>
              <a:srgbClr val="4FB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7954441" y="3690447"/>
            <a:ext cx="4218887" cy="3609513"/>
            <a:chOff x="6939507" y="2911182"/>
            <a:chExt cx="5233822" cy="4477851"/>
          </a:xfrm>
        </p:grpSpPr>
        <p:sp>
          <p:nvSpPr>
            <p:cNvPr id="7" name="任意多边形: 形状 6"/>
            <p:cNvSpPr/>
            <p:nvPr/>
          </p:nvSpPr>
          <p:spPr>
            <a:xfrm rot="182347">
              <a:off x="8928925" y="3452340"/>
              <a:ext cx="1902404" cy="3458523"/>
            </a:xfrm>
            <a:custGeom>
              <a:avLst/>
              <a:gdLst>
                <a:gd name="connsiteX0" fmla="*/ 982291 w 1902404"/>
                <a:gd name="connsiteY0" fmla="*/ 0 h 3458523"/>
                <a:gd name="connsiteX1" fmla="*/ 1902404 w 1902404"/>
                <a:gd name="connsiteY1" fmla="*/ 3357520 h 3458523"/>
                <a:gd name="connsiteX2" fmla="*/ 0 w 1902404"/>
                <a:gd name="connsiteY2" fmla="*/ 3458523 h 3458523"/>
              </a:gdLst>
              <a:ahLst/>
              <a:cxnLst>
                <a:cxn ang="0">
                  <a:pos x="connsiteX0" y="connsiteY0"/>
                </a:cxn>
                <a:cxn ang="0">
                  <a:pos x="connsiteX1" y="connsiteY1"/>
                </a:cxn>
                <a:cxn ang="0">
                  <a:pos x="connsiteX2" y="connsiteY2"/>
                </a:cxn>
              </a:cxnLst>
              <a:rect l="l" t="t" r="r" b="b"/>
              <a:pathLst>
                <a:path w="1902404" h="3458523">
                  <a:moveTo>
                    <a:pt x="982291" y="0"/>
                  </a:moveTo>
                  <a:lnTo>
                    <a:pt x="1902404" y="3357520"/>
                  </a:lnTo>
                  <a:lnTo>
                    <a:pt x="0" y="3458523"/>
                  </a:lnTo>
                  <a:close/>
                </a:path>
              </a:pathLst>
            </a:custGeom>
            <a:solidFill>
              <a:srgbClr val="36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rot="19496394">
              <a:off x="9850558" y="3191679"/>
              <a:ext cx="2322771" cy="4055637"/>
            </a:xfrm>
            <a:custGeom>
              <a:avLst/>
              <a:gdLst>
                <a:gd name="connsiteX0" fmla="*/ 1337604 w 2322771"/>
                <a:gd name="connsiteY0" fmla="*/ 0 h 4055637"/>
                <a:gd name="connsiteX1" fmla="*/ 2322771 w 2322771"/>
                <a:gd name="connsiteY1" fmla="*/ 2453709 h 4055637"/>
                <a:gd name="connsiteX2" fmla="*/ 1198584 w 2322771"/>
                <a:gd name="connsiteY2" fmla="*/ 4055637 h 4055637"/>
                <a:gd name="connsiteX3" fmla="*/ 0 w 2322771"/>
                <a:gd name="connsiteY3" fmla="*/ 3214505 h 4055637"/>
              </a:gdLst>
              <a:ahLst/>
              <a:cxnLst>
                <a:cxn ang="0">
                  <a:pos x="connsiteX0" y="connsiteY0"/>
                </a:cxn>
                <a:cxn ang="0">
                  <a:pos x="connsiteX1" y="connsiteY1"/>
                </a:cxn>
                <a:cxn ang="0">
                  <a:pos x="connsiteX2" y="connsiteY2"/>
                </a:cxn>
                <a:cxn ang="0">
                  <a:pos x="connsiteX3" y="connsiteY3"/>
                </a:cxn>
              </a:cxnLst>
              <a:rect l="l" t="t" r="r" b="b"/>
              <a:pathLst>
                <a:path w="2322771" h="4055637">
                  <a:moveTo>
                    <a:pt x="1337604" y="0"/>
                  </a:moveTo>
                  <a:lnTo>
                    <a:pt x="2322771" y="2453709"/>
                  </a:lnTo>
                  <a:lnTo>
                    <a:pt x="1198584" y="4055637"/>
                  </a:lnTo>
                  <a:lnTo>
                    <a:pt x="0" y="3214505"/>
                  </a:lnTo>
                  <a:close/>
                </a:path>
              </a:pathLst>
            </a:custGeom>
            <a:solidFill>
              <a:srgbClr val="212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rot="1163990" flipH="1">
              <a:off x="6939507" y="2911182"/>
              <a:ext cx="2432059" cy="4477851"/>
            </a:xfrm>
            <a:custGeom>
              <a:avLst/>
              <a:gdLst>
                <a:gd name="connsiteX0" fmla="*/ 0 w 2432059"/>
                <a:gd name="connsiteY0" fmla="*/ 0 h 4477851"/>
                <a:gd name="connsiteX1" fmla="*/ 0 w 2432059"/>
                <a:gd name="connsiteY1" fmla="*/ 3621396 h 4477851"/>
                <a:gd name="connsiteX2" fmla="*/ 2432059 w 2432059"/>
                <a:gd name="connsiteY2" fmla="*/ 4477851 h 4477851"/>
              </a:gdLst>
              <a:ahLst/>
              <a:cxnLst>
                <a:cxn ang="0">
                  <a:pos x="connsiteX0" y="connsiteY0"/>
                </a:cxn>
                <a:cxn ang="0">
                  <a:pos x="connsiteX1" y="connsiteY1"/>
                </a:cxn>
                <a:cxn ang="0">
                  <a:pos x="connsiteX2" y="connsiteY2"/>
                </a:cxn>
              </a:cxnLst>
              <a:rect l="l" t="t" r="r" b="b"/>
              <a:pathLst>
                <a:path w="2432059" h="4477851">
                  <a:moveTo>
                    <a:pt x="0" y="0"/>
                  </a:moveTo>
                  <a:lnTo>
                    <a:pt x="0" y="3621396"/>
                  </a:lnTo>
                  <a:lnTo>
                    <a:pt x="2432059" y="4477851"/>
                  </a:lnTo>
                  <a:close/>
                </a:path>
              </a:pathLst>
            </a:cu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64301" y="436399"/>
            <a:ext cx="1615019" cy="830997"/>
          </a:xfrm>
          <a:prstGeom prst="rect">
            <a:avLst/>
          </a:prstGeom>
          <a:noFill/>
        </p:spPr>
        <p:txBody>
          <a:bodyPr wrap="square" rtlCol="0">
            <a:spAutoFit/>
          </a:bodyPr>
          <a:lstStyle/>
          <a:p>
            <a:pPr algn="dist"/>
            <a:r>
              <a:rPr lang="en-US" altLang="zh-CN" sz="4800" b="1">
                <a:solidFill>
                  <a:schemeClr val="bg1"/>
                </a:solidFill>
              </a:rPr>
              <a:t>Part</a:t>
            </a:r>
            <a:endParaRPr lang="zh-CN" altLang="en-US" sz="4800" b="1" dirty="0">
              <a:solidFill>
                <a:schemeClr val="bg1"/>
              </a:solidFill>
            </a:endParaRPr>
          </a:p>
        </p:txBody>
      </p:sp>
      <p:sp>
        <p:nvSpPr>
          <p:cNvPr id="15" name="文本框 14"/>
          <p:cNvSpPr txBox="1"/>
          <p:nvPr/>
        </p:nvSpPr>
        <p:spPr>
          <a:xfrm>
            <a:off x="1197732" y="1180502"/>
            <a:ext cx="963176" cy="706755"/>
          </a:xfrm>
          <a:prstGeom prst="rect">
            <a:avLst/>
          </a:prstGeom>
          <a:noFill/>
        </p:spPr>
        <p:txBody>
          <a:bodyPr wrap="square" rtlCol="0">
            <a:spAutoFit/>
          </a:bodyPr>
          <a:lstStyle/>
          <a:p>
            <a:pPr algn="dist"/>
            <a:r>
              <a:rPr lang="en-US" altLang="zh-CN" sz="4000" b="1">
                <a:solidFill>
                  <a:schemeClr val="bg1"/>
                </a:solidFill>
              </a:rPr>
              <a:t>0</a:t>
            </a:r>
            <a:r>
              <a:rPr lang="en-US" sz="4000" b="1">
                <a:solidFill>
                  <a:schemeClr val="bg1"/>
                </a:solidFill>
              </a:rPr>
              <a:t>1</a:t>
            </a:r>
            <a:endParaRPr lang="en-US" sz="4000" b="1" dirty="0">
              <a:solidFill>
                <a:schemeClr val="bg1"/>
              </a:solidFill>
            </a:endParaRPr>
          </a:p>
        </p:txBody>
      </p:sp>
      <p:sp>
        <p:nvSpPr>
          <p:cNvPr id="13" name="文本框 12"/>
          <p:cNvSpPr txBox="1">
            <a:spLocks noChangeArrowheads="1"/>
          </p:cNvSpPr>
          <p:nvPr/>
        </p:nvSpPr>
        <p:spPr bwMode="auto">
          <a:xfrm>
            <a:off x="3645001" y="3061859"/>
            <a:ext cx="49019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a:solidFill>
                  <a:srgbClr val="000000"/>
                </a:solidFill>
                <a:latin typeface="微软雅黑" panose="020B0503020204020204" pitchFamily="34" charset="-122"/>
                <a:ea typeface="微软雅黑" panose="020B0503020204020204" pitchFamily="34" charset="-122"/>
              </a:rPr>
              <a:t>研究思路与方法</a:t>
            </a:r>
            <a:endParaRPr lang="zh-CN" altLang="en-US" sz="4800" b="1" dirty="0">
              <a:solidFill>
                <a:srgbClr val="00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471204" y="2305510"/>
            <a:ext cx="3249593" cy="829945"/>
          </a:xfrm>
          <a:prstGeom prst="rect">
            <a:avLst/>
          </a:prstGeom>
          <a:noFill/>
        </p:spPr>
        <p:txBody>
          <a:bodyPr wrap="square" rtlCol="0">
            <a:spAutoFit/>
          </a:bodyPr>
          <a:lstStyle/>
          <a:p>
            <a:pPr algn="dist"/>
            <a:r>
              <a:rPr lang="zh-CN" altLang="en-US" sz="4800" b="1"/>
              <a:t>第一部分</a:t>
            </a: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70185" y="1810824"/>
            <a:ext cx="741680" cy="74168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1141025" y="1831426"/>
            <a:ext cx="2884311" cy="721078"/>
          </a:xfrm>
          <a:custGeom>
            <a:avLst/>
            <a:gdLst>
              <a:gd name="connsiteX0" fmla="*/ 115235 w 2844800"/>
              <a:gd name="connsiteY0" fmla="*/ 0 h 711200"/>
              <a:gd name="connsiteX1" fmla="*/ 2844800 w 2844800"/>
              <a:gd name="connsiteY1" fmla="*/ 0 h 711200"/>
              <a:gd name="connsiteX2" fmla="*/ 2844800 w 2844800"/>
              <a:gd name="connsiteY2" fmla="*/ 711200 h 711200"/>
              <a:gd name="connsiteX3" fmla="*/ 0 w 2844800"/>
              <a:gd name="connsiteY3" fmla="*/ 711200 h 711200"/>
              <a:gd name="connsiteX4" fmla="*/ 365760 w 2844800"/>
              <a:gd name="connsiteY4" fmla="*/ 345440 h 711200"/>
              <a:gd name="connsiteX5" fmla="*/ 142371 w 2844800"/>
              <a:gd name="connsiteY5" fmla="*/ 8423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800" h="711200">
                <a:moveTo>
                  <a:pt x="115235" y="0"/>
                </a:moveTo>
                <a:lnTo>
                  <a:pt x="2844800" y="0"/>
                </a:lnTo>
                <a:lnTo>
                  <a:pt x="2844800" y="711200"/>
                </a:lnTo>
                <a:lnTo>
                  <a:pt x="0" y="711200"/>
                </a:lnTo>
                <a:cubicBezTo>
                  <a:pt x="202004" y="711200"/>
                  <a:pt x="365760" y="547444"/>
                  <a:pt x="365760" y="345440"/>
                </a:cubicBezTo>
                <a:cubicBezTo>
                  <a:pt x="365760" y="193937"/>
                  <a:pt x="273647" y="63949"/>
                  <a:pt x="142371" y="84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468425" y="1810824"/>
            <a:ext cx="741680" cy="74168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839265" y="1831426"/>
            <a:ext cx="2884311" cy="721078"/>
          </a:xfrm>
          <a:custGeom>
            <a:avLst/>
            <a:gdLst>
              <a:gd name="connsiteX0" fmla="*/ 115235 w 2844800"/>
              <a:gd name="connsiteY0" fmla="*/ 0 h 711200"/>
              <a:gd name="connsiteX1" fmla="*/ 2844800 w 2844800"/>
              <a:gd name="connsiteY1" fmla="*/ 0 h 711200"/>
              <a:gd name="connsiteX2" fmla="*/ 2844800 w 2844800"/>
              <a:gd name="connsiteY2" fmla="*/ 711200 h 711200"/>
              <a:gd name="connsiteX3" fmla="*/ 0 w 2844800"/>
              <a:gd name="connsiteY3" fmla="*/ 711200 h 711200"/>
              <a:gd name="connsiteX4" fmla="*/ 365760 w 2844800"/>
              <a:gd name="connsiteY4" fmla="*/ 345440 h 711200"/>
              <a:gd name="connsiteX5" fmla="*/ 142371 w 2844800"/>
              <a:gd name="connsiteY5" fmla="*/ 8423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800" h="711200">
                <a:moveTo>
                  <a:pt x="115235" y="0"/>
                </a:moveTo>
                <a:lnTo>
                  <a:pt x="2844800" y="0"/>
                </a:lnTo>
                <a:lnTo>
                  <a:pt x="2844800" y="711200"/>
                </a:lnTo>
                <a:lnTo>
                  <a:pt x="0" y="711200"/>
                </a:lnTo>
                <a:cubicBezTo>
                  <a:pt x="202004" y="711200"/>
                  <a:pt x="365760" y="547444"/>
                  <a:pt x="365760" y="345440"/>
                </a:cubicBezTo>
                <a:cubicBezTo>
                  <a:pt x="365760" y="193937"/>
                  <a:pt x="273647" y="63949"/>
                  <a:pt x="142371" y="842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166665" y="1810824"/>
            <a:ext cx="741680" cy="74168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8537505" y="1831426"/>
            <a:ext cx="2884311" cy="721078"/>
          </a:xfrm>
          <a:custGeom>
            <a:avLst/>
            <a:gdLst>
              <a:gd name="connsiteX0" fmla="*/ 115235 w 2844800"/>
              <a:gd name="connsiteY0" fmla="*/ 0 h 711200"/>
              <a:gd name="connsiteX1" fmla="*/ 2844800 w 2844800"/>
              <a:gd name="connsiteY1" fmla="*/ 0 h 711200"/>
              <a:gd name="connsiteX2" fmla="*/ 2844800 w 2844800"/>
              <a:gd name="connsiteY2" fmla="*/ 711200 h 711200"/>
              <a:gd name="connsiteX3" fmla="*/ 0 w 2844800"/>
              <a:gd name="connsiteY3" fmla="*/ 711200 h 711200"/>
              <a:gd name="connsiteX4" fmla="*/ 365760 w 2844800"/>
              <a:gd name="connsiteY4" fmla="*/ 345440 h 711200"/>
              <a:gd name="connsiteX5" fmla="*/ 142371 w 2844800"/>
              <a:gd name="connsiteY5" fmla="*/ 8423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800" h="711200">
                <a:moveTo>
                  <a:pt x="115235" y="0"/>
                </a:moveTo>
                <a:lnTo>
                  <a:pt x="2844800" y="0"/>
                </a:lnTo>
                <a:lnTo>
                  <a:pt x="2844800" y="711200"/>
                </a:lnTo>
                <a:lnTo>
                  <a:pt x="0" y="711200"/>
                </a:lnTo>
                <a:cubicBezTo>
                  <a:pt x="202004" y="711200"/>
                  <a:pt x="365760" y="547444"/>
                  <a:pt x="365760" y="345440"/>
                </a:cubicBezTo>
                <a:cubicBezTo>
                  <a:pt x="365760" y="193937"/>
                  <a:pt x="273647" y="63949"/>
                  <a:pt x="142371" y="84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8915" y="1776466"/>
            <a:ext cx="450145" cy="830997"/>
          </a:xfrm>
          <a:prstGeom prst="rect">
            <a:avLst/>
          </a:prstGeom>
          <a:noFill/>
        </p:spPr>
        <p:txBody>
          <a:bodyPr wrap="square" rtlCol="0">
            <a:spAutoFit/>
          </a:bodyPr>
          <a:lstStyle/>
          <a:p>
            <a:pPr algn="ctr"/>
            <a:r>
              <a:rPr lang="en-US" altLang="zh-CN" sz="4800">
                <a:solidFill>
                  <a:schemeClr val="tx1">
                    <a:lumMod val="90000"/>
                    <a:lumOff val="10000"/>
                  </a:schemeClr>
                </a:solidFill>
                <a:latin typeface="微软雅黑" panose="020B0503020204020204" pitchFamily="34" charset="-122"/>
                <a:ea typeface="微软雅黑" panose="020B0503020204020204" pitchFamily="34" charset="-122"/>
              </a:rPr>
              <a:t>1</a:t>
            </a:r>
            <a:endParaRPr lang="zh-CN" altLang="en-US" sz="48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614192" y="1766165"/>
            <a:ext cx="450145" cy="830997"/>
          </a:xfrm>
          <a:prstGeom prst="rect">
            <a:avLst/>
          </a:prstGeom>
          <a:noFill/>
        </p:spPr>
        <p:txBody>
          <a:bodyPr wrap="square" rtlCol="0">
            <a:spAutoFit/>
          </a:bodyPr>
          <a:lstStyle/>
          <a:p>
            <a:pPr algn="ctr"/>
            <a:r>
              <a:rPr lang="en-US" altLang="zh-CN" sz="4800">
                <a:solidFill>
                  <a:schemeClr val="tx1">
                    <a:lumMod val="90000"/>
                    <a:lumOff val="10000"/>
                  </a:schemeClr>
                </a:solidFill>
                <a:latin typeface="微软雅黑" panose="020B0503020204020204" pitchFamily="34" charset="-122"/>
                <a:ea typeface="微软雅黑" panose="020B0503020204020204" pitchFamily="34" charset="-122"/>
              </a:rPr>
              <a:t>2</a:t>
            </a:r>
            <a:endParaRPr lang="zh-CN" altLang="en-US" sz="48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309469" y="1776466"/>
            <a:ext cx="465808" cy="830997"/>
          </a:xfrm>
          <a:prstGeom prst="rect">
            <a:avLst/>
          </a:prstGeom>
          <a:noFill/>
        </p:spPr>
        <p:txBody>
          <a:bodyPr wrap="square" rtlCol="0">
            <a:spAutoFit/>
          </a:bodyPr>
          <a:lstStyle/>
          <a:p>
            <a:pPr algn="ctr"/>
            <a:r>
              <a:rPr lang="en-US" altLang="zh-CN" sz="4800">
                <a:solidFill>
                  <a:schemeClr val="tx1">
                    <a:lumMod val="90000"/>
                    <a:lumOff val="10000"/>
                  </a:schemeClr>
                </a:solidFill>
                <a:latin typeface="微软雅黑" panose="020B0503020204020204" pitchFamily="34" charset="-122"/>
                <a:ea typeface="微软雅黑" panose="020B0503020204020204" pitchFamily="34" charset="-122"/>
              </a:rPr>
              <a:t>3</a:t>
            </a:r>
            <a:endParaRPr lang="zh-CN" altLang="en-US" sz="4800"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11" name="TextBox 13"/>
          <p:cNvSpPr txBox="1"/>
          <p:nvPr/>
        </p:nvSpPr>
        <p:spPr>
          <a:xfrm>
            <a:off x="1493515" y="2023201"/>
            <a:ext cx="2338080" cy="368935"/>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sz="2000" b="1" dirty="0">
                <a:solidFill>
                  <a:schemeClr val="bg2"/>
                </a:solidFill>
                <a:latin typeface="Arial" panose="020B0604020202020204" pitchFamily="34" charset="0"/>
                <a:ea typeface="微软雅黑" panose="020B0503020204020204" pitchFamily="34" charset="-122"/>
                <a:sym typeface="Arial" panose="020B0604020202020204" pitchFamily="34" charset="0"/>
              </a:rPr>
              <a:t>研究目的</a:t>
            </a:r>
            <a:endParaRPr lang="zh-CN" altLang="en-US" sz="2000" b="1" dirty="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3"/>
          <p:cNvSpPr txBox="1"/>
          <p:nvPr/>
        </p:nvSpPr>
        <p:spPr>
          <a:xfrm>
            <a:off x="5112380" y="2023201"/>
            <a:ext cx="2338080" cy="368935"/>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系统特性</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3"/>
          <p:cNvSpPr txBox="1"/>
          <p:nvPr/>
        </p:nvSpPr>
        <p:spPr>
          <a:xfrm>
            <a:off x="8810620" y="2023201"/>
            <a:ext cx="2338080" cy="368935"/>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开发框架</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3"/>
          <p:cNvSpPr txBox="1"/>
          <p:nvPr/>
        </p:nvSpPr>
        <p:spPr>
          <a:xfrm>
            <a:off x="1334135" y="3094355"/>
            <a:ext cx="2690495" cy="1992630"/>
          </a:xfrm>
          <a:prstGeom prst="rect">
            <a:avLst/>
          </a:prstGeom>
          <a:noFill/>
        </p:spPr>
        <p:txBody>
          <a:bodyPr wrap="square" lIns="0" tIns="0" rIns="0" bIns="0" rtlCol="0" anchor="t" anchorCtr="0">
            <a:spAutoFit/>
          </a:bodyPr>
          <a:lstStyle/>
          <a:p>
            <a:pPr algn="l" defTabSz="1216660">
              <a:lnSpc>
                <a:spcPct val="120000"/>
              </a:lnSpc>
              <a:spcBef>
                <a:spcPct val="0"/>
              </a:spcBef>
              <a:defRPr/>
            </a:pPr>
            <a:r>
              <a:rPr lang="zh-CN" altLang="en-US">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rPr>
              <a:t>为了转化传统生鲜超市大量花费人力的经营方式，提高生鲜超市的运作效率以及升级管理方式，而设计出沙头社区生鲜超市管理系统</a:t>
            </a:r>
            <a:endParaRPr lang="zh-CN" altLang="en-US">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p:nvPr/>
        </p:nvSpPr>
        <p:spPr>
          <a:xfrm>
            <a:off x="5032642" y="3094538"/>
            <a:ext cx="2497557" cy="1660525"/>
          </a:xfrm>
          <a:prstGeom prst="rect">
            <a:avLst/>
          </a:prstGeom>
          <a:noFill/>
        </p:spPr>
        <p:txBody>
          <a:bodyPr wrap="square" lIns="0" tIns="0" rIns="0" bIns="0" rtlCol="0" anchor="t" anchorCtr="0">
            <a:spAutoFit/>
          </a:bodyPr>
          <a:lstStyle/>
          <a:p>
            <a:pPr algn="l" defTabSz="1216660">
              <a:lnSpc>
                <a:spcPct val="120000"/>
              </a:lnSpc>
              <a:spcBef>
                <a:spcPct val="0"/>
              </a:spcBef>
              <a:defRPr/>
            </a:pPr>
            <a:r>
              <a:rPr lang="zh-CN" altLang="en-US" dirty="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rPr>
              <a:t>作为一个管理系统，应该具备着实用性、易操作、易维护性、开放灵活性，最重要的是安全可靠性</a:t>
            </a:r>
            <a:endParaRPr lang="zh-CN" altLang="en-US" dirty="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3"/>
          <p:cNvSpPr txBox="1"/>
          <p:nvPr/>
        </p:nvSpPr>
        <p:spPr>
          <a:xfrm>
            <a:off x="8730882" y="3094538"/>
            <a:ext cx="2497557" cy="1992630"/>
          </a:xfrm>
          <a:prstGeom prst="rect">
            <a:avLst/>
          </a:prstGeom>
          <a:noFill/>
        </p:spPr>
        <p:txBody>
          <a:bodyPr wrap="square" lIns="0" tIns="0" rIns="0" bIns="0" rtlCol="0" anchor="t" anchorCtr="0">
            <a:spAutoFit/>
          </a:bodyPr>
          <a:lstStyle/>
          <a:p>
            <a:pPr algn="l" defTabSz="1216660">
              <a:lnSpc>
                <a:spcPct val="120000"/>
              </a:lnSpc>
              <a:spcBef>
                <a:spcPct val="0"/>
              </a:spcBef>
              <a:defRPr/>
            </a:pPr>
            <a:r>
              <a:rPr lang="zh-CN" altLang="en-US">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rPr>
              <a:t>采用SSM搭建整个系统的基础框架，Shiro作为系统的安全框架，Redis缓存技术作为系统数据的读写方式，Mysql作为系统的数据库</a:t>
            </a:r>
            <a:endParaRPr lang="en-US" altLang="zh-CN" dirty="0">
              <a:solidFill>
                <a:schemeClr val="tx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不完整圆 16"/>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a:spLocks noChangeArrowheads="1"/>
          </p:cNvSpPr>
          <p:nvPr/>
        </p:nvSpPr>
        <p:spPr bwMode="auto">
          <a:xfrm>
            <a:off x="657903" y="182150"/>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rPr>
              <a:t>论文框架与内容</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9"/>
          <p:cNvGrpSpPr/>
          <p:nvPr/>
        </p:nvGrpSpPr>
        <p:grpSpPr>
          <a:xfrm flipH="1">
            <a:off x="3451225" y="1703705"/>
            <a:ext cx="1818005" cy="247015"/>
            <a:chOff x="1848067" y="2697524"/>
            <a:chExt cx="2311184" cy="316190"/>
          </a:xfrm>
        </p:grpSpPr>
        <p:cxnSp>
          <p:nvCxnSpPr>
            <p:cNvPr id="29" name="Straight Connector 10"/>
            <p:cNvCxnSpPr/>
            <p:nvPr/>
          </p:nvCxnSpPr>
          <p:spPr>
            <a:xfrm flipH="1" flipV="1">
              <a:off x="3661285" y="2697524"/>
              <a:ext cx="497966" cy="316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11"/>
            <p:cNvCxnSpPr/>
            <p:nvPr/>
          </p:nvCxnSpPr>
          <p:spPr>
            <a:xfrm flipH="1">
              <a:off x="1848067" y="2697524"/>
              <a:ext cx="1813219"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grpSp>
      <p:sp>
        <p:nvSpPr>
          <p:cNvPr id="37" name="Oval 3"/>
          <p:cNvSpPr/>
          <p:nvPr/>
        </p:nvSpPr>
        <p:spPr>
          <a:xfrm>
            <a:off x="1636263" y="2644072"/>
            <a:ext cx="2047946" cy="204794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Freeform 4"/>
          <p:cNvSpPr/>
          <p:nvPr/>
        </p:nvSpPr>
        <p:spPr>
          <a:xfrm rot="16200000">
            <a:off x="1955110" y="1708775"/>
            <a:ext cx="1382970" cy="1866765"/>
          </a:xfrm>
          <a:custGeom>
            <a:avLst/>
            <a:gdLst>
              <a:gd name="connsiteX0" fmla="*/ 1382970 w 1382970"/>
              <a:gd name="connsiteY0" fmla="*/ 917337 h 1866765"/>
              <a:gd name="connsiteX1" fmla="*/ 1066685 w 1382970"/>
              <a:gd name="connsiteY1" fmla="*/ 1798378 h 1866765"/>
              <a:gd name="connsiteX2" fmla="*/ 1004530 w 1382970"/>
              <a:gd name="connsiteY2" fmla="*/ 1866765 h 1866765"/>
              <a:gd name="connsiteX3" fmla="*/ 0 w 1382970"/>
              <a:gd name="connsiteY3" fmla="*/ 946739 h 1866765"/>
              <a:gd name="connsiteX4" fmla="*/ 1033696 w 1382970"/>
              <a:gd name="connsiteY4" fmla="*/ 0 h 1866765"/>
              <a:gd name="connsiteX5" fmla="*/ 1066685 w 1382970"/>
              <a:gd name="connsiteY5" fmla="*/ 36296 h 1866765"/>
              <a:gd name="connsiteX6" fmla="*/ 1382970 w 1382970"/>
              <a:gd name="connsiteY6" fmla="*/ 917337 h 186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970" h="1866765">
                <a:moveTo>
                  <a:pt x="1382970" y="917337"/>
                </a:moveTo>
                <a:cubicBezTo>
                  <a:pt x="1382970" y="1252007"/>
                  <a:pt x="1264275" y="1558954"/>
                  <a:pt x="1066685" y="1798378"/>
                </a:cubicBezTo>
                <a:lnTo>
                  <a:pt x="1004530" y="1866765"/>
                </a:lnTo>
                <a:lnTo>
                  <a:pt x="0" y="946739"/>
                </a:lnTo>
                <a:lnTo>
                  <a:pt x="1033696" y="0"/>
                </a:lnTo>
                <a:lnTo>
                  <a:pt x="1066685" y="36296"/>
                </a:lnTo>
                <a:cubicBezTo>
                  <a:pt x="1264275" y="275720"/>
                  <a:pt x="1382970" y="582667"/>
                  <a:pt x="1382970" y="917337"/>
                </a:cubicBez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39" name="Freeform 5"/>
          <p:cNvSpPr/>
          <p:nvPr/>
        </p:nvSpPr>
        <p:spPr>
          <a:xfrm rot="8999477">
            <a:off x="1021727" y="3307436"/>
            <a:ext cx="1382970" cy="1866765"/>
          </a:xfrm>
          <a:custGeom>
            <a:avLst/>
            <a:gdLst>
              <a:gd name="connsiteX0" fmla="*/ 1382970 w 1382970"/>
              <a:gd name="connsiteY0" fmla="*/ 917337 h 1866765"/>
              <a:gd name="connsiteX1" fmla="*/ 1066685 w 1382970"/>
              <a:gd name="connsiteY1" fmla="*/ 1798378 h 1866765"/>
              <a:gd name="connsiteX2" fmla="*/ 1004530 w 1382970"/>
              <a:gd name="connsiteY2" fmla="*/ 1866765 h 1866765"/>
              <a:gd name="connsiteX3" fmla="*/ 0 w 1382970"/>
              <a:gd name="connsiteY3" fmla="*/ 946739 h 1866765"/>
              <a:gd name="connsiteX4" fmla="*/ 1033696 w 1382970"/>
              <a:gd name="connsiteY4" fmla="*/ 0 h 1866765"/>
              <a:gd name="connsiteX5" fmla="*/ 1066685 w 1382970"/>
              <a:gd name="connsiteY5" fmla="*/ 36296 h 1866765"/>
              <a:gd name="connsiteX6" fmla="*/ 1382970 w 1382970"/>
              <a:gd name="connsiteY6" fmla="*/ 917337 h 186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970" h="1866765">
                <a:moveTo>
                  <a:pt x="1382970" y="917337"/>
                </a:moveTo>
                <a:cubicBezTo>
                  <a:pt x="1382970" y="1252007"/>
                  <a:pt x="1264275" y="1558954"/>
                  <a:pt x="1066685" y="1798378"/>
                </a:cubicBezTo>
                <a:lnTo>
                  <a:pt x="1004530" y="1866765"/>
                </a:lnTo>
                <a:lnTo>
                  <a:pt x="0" y="946739"/>
                </a:lnTo>
                <a:lnTo>
                  <a:pt x="1033696" y="0"/>
                </a:lnTo>
                <a:lnTo>
                  <a:pt x="1066685" y="36296"/>
                </a:lnTo>
                <a:cubicBezTo>
                  <a:pt x="1264275" y="275720"/>
                  <a:pt x="1382970" y="582667"/>
                  <a:pt x="1382970" y="917337"/>
                </a:cubicBezTo>
                <a:close/>
              </a:path>
            </a:pathLst>
          </a:custGeom>
          <a:solidFill>
            <a:schemeClr val="accent1">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40" name="Oval 6"/>
          <p:cNvSpPr/>
          <p:nvPr/>
        </p:nvSpPr>
        <p:spPr>
          <a:xfrm>
            <a:off x="1869661" y="2876513"/>
            <a:ext cx="1581150" cy="1581150"/>
          </a:xfrm>
          <a:prstGeom prst="ellipse">
            <a:avLst/>
          </a:prstGeom>
          <a:solidFill>
            <a:schemeClr val="bg1">
              <a:lumMod val="8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Freeform 7"/>
          <p:cNvSpPr/>
          <p:nvPr/>
        </p:nvSpPr>
        <p:spPr>
          <a:xfrm rot="12600523" flipH="1">
            <a:off x="2891728" y="3307437"/>
            <a:ext cx="1382970" cy="1866765"/>
          </a:xfrm>
          <a:custGeom>
            <a:avLst/>
            <a:gdLst>
              <a:gd name="connsiteX0" fmla="*/ 1382970 w 1382970"/>
              <a:gd name="connsiteY0" fmla="*/ 917337 h 1866765"/>
              <a:gd name="connsiteX1" fmla="*/ 1066685 w 1382970"/>
              <a:gd name="connsiteY1" fmla="*/ 1798378 h 1866765"/>
              <a:gd name="connsiteX2" fmla="*/ 1004530 w 1382970"/>
              <a:gd name="connsiteY2" fmla="*/ 1866765 h 1866765"/>
              <a:gd name="connsiteX3" fmla="*/ 0 w 1382970"/>
              <a:gd name="connsiteY3" fmla="*/ 946739 h 1866765"/>
              <a:gd name="connsiteX4" fmla="*/ 1033696 w 1382970"/>
              <a:gd name="connsiteY4" fmla="*/ 0 h 1866765"/>
              <a:gd name="connsiteX5" fmla="*/ 1066685 w 1382970"/>
              <a:gd name="connsiteY5" fmla="*/ 36296 h 1866765"/>
              <a:gd name="connsiteX6" fmla="*/ 1382970 w 1382970"/>
              <a:gd name="connsiteY6" fmla="*/ 917337 h 186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970" h="1866765">
                <a:moveTo>
                  <a:pt x="1382970" y="917337"/>
                </a:moveTo>
                <a:cubicBezTo>
                  <a:pt x="1382970" y="1252007"/>
                  <a:pt x="1264275" y="1558954"/>
                  <a:pt x="1066685" y="1798378"/>
                </a:cubicBezTo>
                <a:lnTo>
                  <a:pt x="1004530" y="1866765"/>
                </a:lnTo>
                <a:lnTo>
                  <a:pt x="0" y="946739"/>
                </a:lnTo>
                <a:lnTo>
                  <a:pt x="1033696" y="0"/>
                </a:lnTo>
                <a:lnTo>
                  <a:pt x="1066685" y="36296"/>
                </a:lnTo>
                <a:cubicBezTo>
                  <a:pt x="1264275" y="275720"/>
                  <a:pt x="1382970" y="582667"/>
                  <a:pt x="1382970" y="917337"/>
                </a:cubicBezTo>
                <a:close/>
              </a:path>
            </a:pathLst>
          </a:custGeom>
          <a:solidFill>
            <a:schemeClr val="accent1">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42" name="Freeform 8"/>
          <p:cNvSpPr/>
          <p:nvPr/>
        </p:nvSpPr>
        <p:spPr>
          <a:xfrm>
            <a:off x="2155265" y="2643241"/>
            <a:ext cx="1009942" cy="314265"/>
          </a:xfrm>
          <a:custGeom>
            <a:avLst/>
            <a:gdLst>
              <a:gd name="connsiteX0" fmla="*/ 505161 w 1009942"/>
              <a:gd name="connsiteY0" fmla="*/ 0 h 314265"/>
              <a:gd name="connsiteX1" fmla="*/ 903738 w 1009942"/>
              <a:gd name="connsiteY1" fmla="*/ 80469 h 314265"/>
              <a:gd name="connsiteX2" fmla="*/ 1009942 w 1009942"/>
              <a:gd name="connsiteY2" fmla="*/ 138115 h 314265"/>
              <a:gd name="connsiteX3" fmla="*/ 848799 w 1009942"/>
              <a:gd name="connsiteY3" fmla="*/ 314059 h 314265"/>
              <a:gd name="connsiteX4" fmla="*/ 812889 w 1009942"/>
              <a:gd name="connsiteY4" fmla="*/ 294567 h 314265"/>
              <a:gd name="connsiteX5" fmla="*/ 505161 w 1009942"/>
              <a:gd name="connsiteY5" fmla="*/ 232440 h 314265"/>
              <a:gd name="connsiteX6" fmla="*/ 197433 w 1009942"/>
              <a:gd name="connsiteY6" fmla="*/ 294567 h 314265"/>
              <a:gd name="connsiteX7" fmla="*/ 161143 w 1009942"/>
              <a:gd name="connsiteY7" fmla="*/ 314265 h 314265"/>
              <a:gd name="connsiteX8" fmla="*/ 0 w 1009942"/>
              <a:gd name="connsiteY8" fmla="*/ 138321 h 314265"/>
              <a:gd name="connsiteX9" fmla="*/ 106584 w 1009942"/>
              <a:gd name="connsiteY9" fmla="*/ 80469 h 314265"/>
              <a:gd name="connsiteX10" fmla="*/ 505161 w 1009942"/>
              <a:gd name="connsiteY10" fmla="*/ 0 h 31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9942" h="314265">
                <a:moveTo>
                  <a:pt x="505161" y="0"/>
                </a:moveTo>
                <a:cubicBezTo>
                  <a:pt x="646542" y="0"/>
                  <a:pt x="781231" y="28653"/>
                  <a:pt x="903738" y="80469"/>
                </a:cubicBezTo>
                <a:lnTo>
                  <a:pt x="1009942" y="138115"/>
                </a:lnTo>
                <a:lnTo>
                  <a:pt x="848799" y="314059"/>
                </a:lnTo>
                <a:lnTo>
                  <a:pt x="812889" y="294567"/>
                </a:lnTo>
                <a:cubicBezTo>
                  <a:pt x="718306" y="254562"/>
                  <a:pt x="614317" y="232440"/>
                  <a:pt x="505161" y="232440"/>
                </a:cubicBezTo>
                <a:cubicBezTo>
                  <a:pt x="396005" y="232440"/>
                  <a:pt x="292017" y="254562"/>
                  <a:pt x="197433" y="294567"/>
                </a:cubicBezTo>
                <a:lnTo>
                  <a:pt x="161143" y="314265"/>
                </a:lnTo>
                <a:lnTo>
                  <a:pt x="0" y="138321"/>
                </a:lnTo>
                <a:lnTo>
                  <a:pt x="106584" y="80469"/>
                </a:lnTo>
                <a:cubicBezTo>
                  <a:pt x="229091" y="28653"/>
                  <a:pt x="363780" y="0"/>
                  <a:pt x="5051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43" name="Freeform 34"/>
          <p:cNvSpPr/>
          <p:nvPr/>
        </p:nvSpPr>
        <p:spPr>
          <a:xfrm>
            <a:off x="3123972" y="3727475"/>
            <a:ext cx="557062" cy="807682"/>
          </a:xfrm>
          <a:custGeom>
            <a:avLst/>
            <a:gdLst>
              <a:gd name="connsiteX0" fmla="*/ 557062 w 557062"/>
              <a:gd name="connsiteY0" fmla="*/ 0 h 807682"/>
              <a:gd name="connsiteX1" fmla="*/ 554941 w 557062"/>
              <a:gd name="connsiteY1" fmla="*/ 41987 h 807682"/>
              <a:gd name="connsiteX2" fmla="*/ 108768 w 557062"/>
              <a:gd name="connsiteY2" fmla="*/ 786387 h 807682"/>
              <a:gd name="connsiteX3" fmla="*/ 73715 w 557062"/>
              <a:gd name="connsiteY3" fmla="*/ 807682 h 807682"/>
              <a:gd name="connsiteX4" fmla="*/ 0 w 557062"/>
              <a:gd name="connsiteY4" fmla="*/ 573966 h 807682"/>
              <a:gd name="connsiteX5" fmla="*/ 95276 w 557062"/>
              <a:gd name="connsiteY5" fmla="*/ 495356 h 807682"/>
              <a:gd name="connsiteX6" fmla="*/ 310768 w 557062"/>
              <a:gd name="connsiteY6" fmla="*/ 95664 h 807682"/>
              <a:gd name="connsiteX7" fmla="*/ 317270 w 557062"/>
              <a:gd name="connsiteY7" fmla="*/ 53060 h 80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7062" h="807682">
                <a:moveTo>
                  <a:pt x="557062" y="0"/>
                </a:moveTo>
                <a:lnTo>
                  <a:pt x="554941" y="41987"/>
                </a:lnTo>
                <a:cubicBezTo>
                  <a:pt x="523479" y="351794"/>
                  <a:pt x="353909" y="620773"/>
                  <a:pt x="108768" y="786387"/>
                </a:cubicBezTo>
                <a:lnTo>
                  <a:pt x="73715" y="807682"/>
                </a:lnTo>
                <a:lnTo>
                  <a:pt x="0" y="573966"/>
                </a:lnTo>
                <a:lnTo>
                  <a:pt x="95276" y="495356"/>
                </a:lnTo>
                <a:cubicBezTo>
                  <a:pt x="202576" y="388057"/>
                  <a:pt x="279175" y="250057"/>
                  <a:pt x="310768" y="95664"/>
                </a:cubicBezTo>
                <a:lnTo>
                  <a:pt x="317270" y="530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44" name="Freeform 39"/>
          <p:cNvSpPr/>
          <p:nvPr/>
        </p:nvSpPr>
        <p:spPr>
          <a:xfrm rot="8999477">
            <a:off x="1753783" y="3656331"/>
            <a:ext cx="295493" cy="915645"/>
          </a:xfrm>
          <a:custGeom>
            <a:avLst/>
            <a:gdLst>
              <a:gd name="connsiteX0" fmla="*/ 189134 w 295493"/>
              <a:gd name="connsiteY0" fmla="*/ 915645 h 915645"/>
              <a:gd name="connsiteX1" fmla="*/ 7595 w 295493"/>
              <a:gd name="connsiteY1" fmla="*/ 749377 h 915645"/>
              <a:gd name="connsiteX2" fmla="*/ 21246 w 295493"/>
              <a:gd name="connsiteY2" fmla="*/ 714421 h 915645"/>
              <a:gd name="connsiteX3" fmla="*/ 34539 w 295493"/>
              <a:gd name="connsiteY3" fmla="*/ 260533 h 915645"/>
              <a:gd name="connsiteX4" fmla="*/ 0 w 295493"/>
              <a:gd name="connsiteY4" fmla="*/ 167986 h 915645"/>
              <a:gd name="connsiteX5" fmla="*/ 183416 w 295493"/>
              <a:gd name="connsiteY5" fmla="*/ 0 h 915645"/>
              <a:gd name="connsiteX6" fmla="*/ 191776 w 295493"/>
              <a:gd name="connsiteY6" fmla="*/ 15263 h 915645"/>
              <a:gd name="connsiteX7" fmla="*/ 205842 w 295493"/>
              <a:gd name="connsiteY7" fmla="*/ 883020 h 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93" h="915645">
                <a:moveTo>
                  <a:pt x="189134" y="915645"/>
                </a:moveTo>
                <a:lnTo>
                  <a:pt x="7595" y="749377"/>
                </a:lnTo>
                <a:lnTo>
                  <a:pt x="21246" y="714421"/>
                </a:lnTo>
                <a:cubicBezTo>
                  <a:pt x="71105" y="564922"/>
                  <a:pt x="73791" y="407112"/>
                  <a:pt x="34539" y="260533"/>
                </a:cubicBezTo>
                <a:lnTo>
                  <a:pt x="0" y="167986"/>
                </a:lnTo>
                <a:lnTo>
                  <a:pt x="183416" y="0"/>
                </a:lnTo>
                <a:lnTo>
                  <a:pt x="191776" y="15263"/>
                </a:lnTo>
                <a:cubicBezTo>
                  <a:pt x="321228" y="281278"/>
                  <a:pt x="333541" y="599008"/>
                  <a:pt x="205842" y="883020"/>
                </a:cubicBezTo>
                <a:close/>
              </a:path>
            </a:pathLst>
          </a:custGeom>
          <a:solidFill>
            <a:schemeClr val="accent2">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45" name="TextBox 13"/>
          <p:cNvSpPr txBox="1"/>
          <p:nvPr/>
        </p:nvSpPr>
        <p:spPr>
          <a:xfrm>
            <a:off x="5420995" y="1550035"/>
            <a:ext cx="3703320" cy="307340"/>
          </a:xfrm>
          <a:prstGeom prst="rect">
            <a:avLst/>
          </a:prstGeom>
          <a:noFill/>
        </p:spPr>
        <p:txBody>
          <a:bodyPr wrap="square" lIns="0" tIns="0" rIns="0" bIns="0" rtlCol="0" anchor="t" anchorCtr="0">
            <a:spAutoFit/>
            <a:scene3d>
              <a:camera prst="orthographicFront"/>
              <a:lightRig rig="threePt" dir="t"/>
            </a:scene3d>
          </a:bodyPr>
          <a:lstStyle/>
          <a:p>
            <a:pPr defTabSz="1216660">
              <a:spcBef>
                <a:spcPct val="0"/>
              </a:spcBef>
              <a:defRPr/>
            </a:pPr>
            <a:r>
              <a:rPr lang="zh-CN" altLang="en-US" sz="2000" b="1">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研究思路</a:t>
            </a:r>
            <a:endParaRPr lang="zh-CN" altLang="en-US" sz="2000" b="1">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1" name="不完整圆 50"/>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文本框 51"/>
          <p:cNvSpPr txBox="1">
            <a:spLocks noChangeArrowheads="1"/>
          </p:cNvSpPr>
          <p:nvPr/>
        </p:nvSpPr>
        <p:spPr bwMode="auto">
          <a:xfrm>
            <a:off x="657903" y="182150"/>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rPr>
              <a:t>研究思路与方法</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 name="流程图: 可选过程 3"/>
          <p:cNvSpPr/>
          <p:nvPr/>
        </p:nvSpPr>
        <p:spPr>
          <a:xfrm>
            <a:off x="5086350" y="2114550"/>
            <a:ext cx="6577330" cy="3833495"/>
          </a:xfrm>
          <a:prstGeom prst="flowChartAlternateProcess">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06400" algn="l" fontAlgn="auto">
              <a:lnSpc>
                <a:spcPct val="120000"/>
              </a:lnSpc>
              <a:extLst>
                <a:ext uri="{35155182-B16C-46BC-9424-99874614C6A1}">
                  <wpsdc:indentchars xmlns:wpsdc="http://www.wps.cn/officeDocument/2017/drawingmlCustomData" val="200" checksum="1740828767"/>
                </a:ext>
              </a:extLst>
            </a:pPr>
            <a:r>
              <a:rPr lang="zh-CN" altLang="en-US" sz="1600"/>
              <a:t>首先对沙头社区生鲜超市管理系统进行详细的需求分析，上网查询或查阅相关文献去对管理系统的开发进行初步了解，采用目前超市先进的管理系统开发方案，充分利用超市现有资源，提高系统的开发水品个应用效果，使用B/S体系架构作为显示业务逻辑界面的客户端和数据处理的服务器，通过绘制业务流程图和数据流图来详细描述生鲜超市管理系统的设计方向，使得系统有精确的数据和清晰的逻辑。</a:t>
            </a:r>
            <a:endParaRPr lang="zh-CN" altLang="en-US" sz="1600"/>
          </a:p>
          <a:p>
            <a:pPr indent="406400" algn="l" fontAlgn="auto">
              <a:lnSpc>
                <a:spcPct val="120000"/>
              </a:lnSpc>
              <a:extLst>
                <a:ext uri="{35155182-B16C-46BC-9424-99874614C6A1}">
                  <wpsdc:indentchars xmlns:wpsdc="http://www.wps.cn/officeDocument/2017/drawingmlCustomData" val="200" checksum="1740828767"/>
                </a:ext>
              </a:extLst>
            </a:pPr>
            <a:r>
              <a:rPr lang="zh-CN" altLang="en-US" sz="1600"/>
              <a:t>确定系统各功能模块并进行详细设计，如在收银、生鲜、库存关联三个模块相互联系大在设计时都要留个接口，使得在操作任意一个模块时，其他模块数据都能做出相应的改变；为了让系统的安全性得到保障对，对所有用户的信息都进行加密处理。最后将各个功能模块组装起来，编写测试用例，确保系统能够正常运行。</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4"/>
          <p:cNvSpPr/>
          <p:nvPr/>
        </p:nvSpPr>
        <p:spPr bwMode="auto">
          <a:xfrm>
            <a:off x="4886364" y="1830383"/>
            <a:ext cx="5810048" cy="795040"/>
          </a:xfrm>
          <a:custGeom>
            <a:avLst/>
            <a:gdLst>
              <a:gd name="connsiteX0" fmla="*/ 0 w 7025640"/>
              <a:gd name="connsiteY0" fmla="*/ 0 h 887106"/>
              <a:gd name="connsiteX1" fmla="*/ 7025640 w 7025640"/>
              <a:gd name="connsiteY1" fmla="*/ 0 h 887106"/>
              <a:gd name="connsiteX2" fmla="*/ 7025640 w 7025640"/>
              <a:gd name="connsiteY2" fmla="*/ 887106 h 887106"/>
              <a:gd name="connsiteX3" fmla="*/ 831366 w 7025640"/>
              <a:gd name="connsiteY3" fmla="*/ 887106 h 887106"/>
              <a:gd name="connsiteX4" fmla="*/ 834369 w 7025640"/>
              <a:gd name="connsiteY4" fmla="*/ 886632 h 887106"/>
              <a:gd name="connsiteX5" fmla="*/ 543438 w 7025640"/>
              <a:gd name="connsiteY5" fmla="*/ 1172 h 887106"/>
              <a:gd name="connsiteX6" fmla="*/ 74001 w 7025640"/>
              <a:gd name="connsiteY6" fmla="*/ 239218 h 887106"/>
              <a:gd name="connsiteX7" fmla="*/ 0 w 7025640"/>
              <a:gd name="connsiteY7" fmla="*/ 276743 h 887106"/>
              <a:gd name="connsiteX0-1" fmla="*/ 0 w 7025640"/>
              <a:gd name="connsiteY0-2" fmla="*/ 0 h 887106"/>
              <a:gd name="connsiteX1-3" fmla="*/ 7025640 w 7025640"/>
              <a:gd name="connsiteY1-4" fmla="*/ 0 h 887106"/>
              <a:gd name="connsiteX2-5" fmla="*/ 7025640 w 7025640"/>
              <a:gd name="connsiteY2-6" fmla="*/ 887106 h 887106"/>
              <a:gd name="connsiteX3-7" fmla="*/ 831366 w 7025640"/>
              <a:gd name="connsiteY3-8" fmla="*/ 887106 h 887106"/>
              <a:gd name="connsiteX4-9" fmla="*/ 834369 w 7025640"/>
              <a:gd name="connsiteY4-10" fmla="*/ 886632 h 887106"/>
              <a:gd name="connsiteX5-11" fmla="*/ 543438 w 7025640"/>
              <a:gd name="connsiteY5-12" fmla="*/ 1172 h 887106"/>
              <a:gd name="connsiteX6-13" fmla="*/ 74001 w 7025640"/>
              <a:gd name="connsiteY6-14" fmla="*/ 239218 h 887106"/>
              <a:gd name="connsiteX7-15" fmla="*/ 0 w 7025640"/>
              <a:gd name="connsiteY7-16" fmla="*/ 0 h 887106"/>
              <a:gd name="connsiteX0-17" fmla="*/ 0 w 7025640"/>
              <a:gd name="connsiteY0-18" fmla="*/ 0 h 887106"/>
              <a:gd name="connsiteX1-19" fmla="*/ 7025640 w 7025640"/>
              <a:gd name="connsiteY1-20" fmla="*/ 0 h 887106"/>
              <a:gd name="connsiteX2-21" fmla="*/ 7025640 w 7025640"/>
              <a:gd name="connsiteY2-22" fmla="*/ 887106 h 887106"/>
              <a:gd name="connsiteX3-23" fmla="*/ 831366 w 7025640"/>
              <a:gd name="connsiteY3-24" fmla="*/ 887106 h 887106"/>
              <a:gd name="connsiteX4-25" fmla="*/ 834369 w 7025640"/>
              <a:gd name="connsiteY4-26" fmla="*/ 886632 h 887106"/>
              <a:gd name="connsiteX5-27" fmla="*/ 543438 w 7025640"/>
              <a:gd name="connsiteY5-28" fmla="*/ 1172 h 887106"/>
              <a:gd name="connsiteX6-29" fmla="*/ 0 w 7025640"/>
              <a:gd name="connsiteY6-30" fmla="*/ 0 h 887106"/>
              <a:gd name="connsiteX0-31" fmla="*/ 0 w 6482202"/>
              <a:gd name="connsiteY0-32" fmla="*/ 1172 h 887106"/>
              <a:gd name="connsiteX1-33" fmla="*/ 6482202 w 6482202"/>
              <a:gd name="connsiteY1-34" fmla="*/ 0 h 887106"/>
              <a:gd name="connsiteX2-35" fmla="*/ 6482202 w 6482202"/>
              <a:gd name="connsiteY2-36" fmla="*/ 887106 h 887106"/>
              <a:gd name="connsiteX3-37" fmla="*/ 287928 w 6482202"/>
              <a:gd name="connsiteY3-38" fmla="*/ 887106 h 887106"/>
              <a:gd name="connsiteX4-39" fmla="*/ 290931 w 6482202"/>
              <a:gd name="connsiteY4-40" fmla="*/ 886632 h 887106"/>
              <a:gd name="connsiteX5-41" fmla="*/ 0 w 6482202"/>
              <a:gd name="connsiteY5-42" fmla="*/ 1172 h 887106"/>
            </a:gdLst>
            <a:ahLst/>
            <a:cxnLst>
              <a:cxn ang="0">
                <a:pos x="connsiteX0-31" y="connsiteY0-32"/>
              </a:cxn>
              <a:cxn ang="0">
                <a:pos x="connsiteX1-33" y="connsiteY1-34"/>
              </a:cxn>
              <a:cxn ang="0">
                <a:pos x="connsiteX2-35" y="connsiteY2-36"/>
              </a:cxn>
              <a:cxn ang="0">
                <a:pos x="connsiteX3-37" y="connsiteY3-38"/>
              </a:cxn>
              <a:cxn ang="0">
                <a:pos x="connsiteX4-39" y="connsiteY4-40"/>
              </a:cxn>
              <a:cxn ang="0">
                <a:pos x="connsiteX5-41" y="connsiteY5-42"/>
              </a:cxn>
            </a:cxnLst>
            <a:rect l="l" t="t" r="r" b="b"/>
            <a:pathLst>
              <a:path w="6482202" h="887106">
                <a:moveTo>
                  <a:pt x="0" y="1172"/>
                </a:moveTo>
                <a:lnTo>
                  <a:pt x="6482202" y="0"/>
                </a:lnTo>
                <a:lnTo>
                  <a:pt x="6482202" y="887106"/>
                </a:lnTo>
                <a:lnTo>
                  <a:pt x="287928" y="887106"/>
                </a:lnTo>
                <a:lnTo>
                  <a:pt x="290931" y="886632"/>
                </a:lnTo>
                <a:cubicBezTo>
                  <a:pt x="242443" y="564647"/>
                  <a:pt x="129303" y="274860"/>
                  <a:pt x="0" y="117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latin typeface="Source Sans Pro" charset="0"/>
            </a:endParaRPr>
          </a:p>
        </p:txBody>
      </p:sp>
      <p:sp>
        <p:nvSpPr>
          <p:cNvPr id="3" name="Freeform 6"/>
          <p:cNvSpPr/>
          <p:nvPr/>
        </p:nvSpPr>
        <p:spPr bwMode="auto">
          <a:xfrm>
            <a:off x="2495554" y="1832281"/>
            <a:ext cx="2650764" cy="1210585"/>
          </a:xfrm>
          <a:custGeom>
            <a:avLst/>
            <a:gdLst>
              <a:gd name="T0" fmla="*/ 165 w 183"/>
              <a:gd name="T1" fmla="*/ 0 h 84"/>
              <a:gd name="T2" fmla="*/ 165 w 183"/>
              <a:gd name="T3" fmla="*/ 0 h 84"/>
              <a:gd name="T4" fmla="*/ 165 w 183"/>
              <a:gd name="T5" fmla="*/ 0 h 84"/>
              <a:gd name="T6" fmla="*/ 0 w 183"/>
              <a:gd name="T7" fmla="*/ 84 h 84"/>
              <a:gd name="T8" fmla="*/ 183 w 183"/>
              <a:gd name="T9" fmla="*/ 55 h 84"/>
              <a:gd name="T10" fmla="*/ 165 w 183"/>
              <a:gd name="T11" fmla="*/ 0 h 84"/>
            </a:gdLst>
            <a:ahLst/>
            <a:cxnLst>
              <a:cxn ang="0">
                <a:pos x="T0" y="T1"/>
              </a:cxn>
              <a:cxn ang="0">
                <a:pos x="T2" y="T3"/>
              </a:cxn>
              <a:cxn ang="0">
                <a:pos x="T4" y="T5"/>
              </a:cxn>
              <a:cxn ang="0">
                <a:pos x="T6" y="T7"/>
              </a:cxn>
              <a:cxn ang="0">
                <a:pos x="T8" y="T9"/>
              </a:cxn>
              <a:cxn ang="0">
                <a:pos x="T10" y="T11"/>
              </a:cxn>
            </a:cxnLst>
            <a:rect l="0" t="0" r="r" b="b"/>
            <a:pathLst>
              <a:path w="183" h="84">
                <a:moveTo>
                  <a:pt x="165" y="0"/>
                </a:moveTo>
                <a:cubicBezTo>
                  <a:pt x="165" y="0"/>
                  <a:pt x="165" y="0"/>
                  <a:pt x="165" y="0"/>
                </a:cubicBezTo>
                <a:cubicBezTo>
                  <a:pt x="165" y="0"/>
                  <a:pt x="165" y="0"/>
                  <a:pt x="165" y="0"/>
                </a:cubicBezTo>
                <a:cubicBezTo>
                  <a:pt x="0" y="84"/>
                  <a:pt x="0" y="84"/>
                  <a:pt x="0" y="84"/>
                </a:cubicBezTo>
                <a:cubicBezTo>
                  <a:pt x="183" y="55"/>
                  <a:pt x="183" y="55"/>
                  <a:pt x="183" y="55"/>
                </a:cubicBezTo>
                <a:cubicBezTo>
                  <a:pt x="180" y="35"/>
                  <a:pt x="173" y="17"/>
                  <a:pt x="165" y="0"/>
                </a:cubicBezTo>
              </a:path>
            </a:pathLst>
          </a:custGeom>
          <a:solidFill>
            <a:schemeClr val="accent1">
              <a:lumMod val="40000"/>
              <a:lumOff val="60000"/>
            </a:schemeClr>
          </a:solid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4" name="Freeform 36"/>
          <p:cNvSpPr/>
          <p:nvPr/>
        </p:nvSpPr>
        <p:spPr bwMode="auto">
          <a:xfrm>
            <a:off x="4897749" y="3443231"/>
            <a:ext cx="5798663" cy="785552"/>
          </a:xfrm>
          <a:custGeom>
            <a:avLst/>
            <a:gdLst>
              <a:gd name="connsiteX0" fmla="*/ 0 w 7025640"/>
              <a:gd name="connsiteY0" fmla="*/ 626027 h 871772"/>
              <a:gd name="connsiteX1" fmla="*/ 68793 w 7025640"/>
              <a:gd name="connsiteY1" fmla="*/ 660911 h 871772"/>
              <a:gd name="connsiteX2" fmla="*/ 462052 w 7025640"/>
              <a:gd name="connsiteY2" fmla="*/ 860328 h 871772"/>
              <a:gd name="connsiteX3" fmla="*/ 484620 w 7025640"/>
              <a:gd name="connsiteY3" fmla="*/ 871772 h 871772"/>
              <a:gd name="connsiteX4" fmla="*/ 0 w 7025640"/>
              <a:gd name="connsiteY4" fmla="*/ 871772 h 871772"/>
              <a:gd name="connsiteX5" fmla="*/ 732131 w 7025640"/>
              <a:gd name="connsiteY5" fmla="*/ 0 h 871772"/>
              <a:gd name="connsiteX6" fmla="*/ 7025640 w 7025640"/>
              <a:gd name="connsiteY6" fmla="*/ 0 h 871772"/>
              <a:gd name="connsiteX7" fmla="*/ 7025640 w 7025640"/>
              <a:gd name="connsiteY7" fmla="*/ 871772 h 871772"/>
              <a:gd name="connsiteX8" fmla="*/ 556624 w 7025640"/>
              <a:gd name="connsiteY8" fmla="*/ 871772 h 871772"/>
              <a:gd name="connsiteX9" fmla="*/ 636627 w 7025640"/>
              <a:gd name="connsiteY9" fmla="*/ 690798 h 871772"/>
              <a:gd name="connsiteX10" fmla="*/ 834369 w 7025640"/>
              <a:gd name="connsiteY10" fmla="*/ 16138 h 871772"/>
              <a:gd name="connsiteX0-1" fmla="*/ 0 w 7025640"/>
              <a:gd name="connsiteY0-2" fmla="*/ 871772 h 871772"/>
              <a:gd name="connsiteX1-3" fmla="*/ 68793 w 7025640"/>
              <a:gd name="connsiteY1-4" fmla="*/ 660911 h 871772"/>
              <a:gd name="connsiteX2-5" fmla="*/ 462052 w 7025640"/>
              <a:gd name="connsiteY2-6" fmla="*/ 860328 h 871772"/>
              <a:gd name="connsiteX3-7" fmla="*/ 484620 w 7025640"/>
              <a:gd name="connsiteY3-8" fmla="*/ 871772 h 871772"/>
              <a:gd name="connsiteX4-9" fmla="*/ 0 w 7025640"/>
              <a:gd name="connsiteY4-10" fmla="*/ 871772 h 871772"/>
              <a:gd name="connsiteX5-11" fmla="*/ 732131 w 7025640"/>
              <a:gd name="connsiteY5-12" fmla="*/ 0 h 871772"/>
              <a:gd name="connsiteX6-13" fmla="*/ 7025640 w 7025640"/>
              <a:gd name="connsiteY6-14" fmla="*/ 0 h 871772"/>
              <a:gd name="connsiteX7-15" fmla="*/ 7025640 w 7025640"/>
              <a:gd name="connsiteY7-16" fmla="*/ 871772 h 871772"/>
              <a:gd name="connsiteX8-17" fmla="*/ 556624 w 7025640"/>
              <a:gd name="connsiteY8-18" fmla="*/ 871772 h 871772"/>
              <a:gd name="connsiteX9-19" fmla="*/ 636627 w 7025640"/>
              <a:gd name="connsiteY9-20" fmla="*/ 690798 h 871772"/>
              <a:gd name="connsiteX10-21" fmla="*/ 834369 w 7025640"/>
              <a:gd name="connsiteY10-22" fmla="*/ 16138 h 871772"/>
              <a:gd name="connsiteX11" fmla="*/ 732131 w 7025640"/>
              <a:gd name="connsiteY11" fmla="*/ 0 h 871772"/>
              <a:gd name="connsiteX0-23" fmla="*/ 0 w 7025640"/>
              <a:gd name="connsiteY0-24" fmla="*/ 871772 h 871772"/>
              <a:gd name="connsiteX1-25" fmla="*/ 462052 w 7025640"/>
              <a:gd name="connsiteY1-26" fmla="*/ 860328 h 871772"/>
              <a:gd name="connsiteX2-27" fmla="*/ 484620 w 7025640"/>
              <a:gd name="connsiteY2-28" fmla="*/ 871772 h 871772"/>
              <a:gd name="connsiteX3-29" fmla="*/ 0 w 7025640"/>
              <a:gd name="connsiteY3-30" fmla="*/ 871772 h 871772"/>
              <a:gd name="connsiteX4-31" fmla="*/ 732131 w 7025640"/>
              <a:gd name="connsiteY4-32" fmla="*/ 0 h 871772"/>
              <a:gd name="connsiteX5-33" fmla="*/ 7025640 w 7025640"/>
              <a:gd name="connsiteY5-34" fmla="*/ 0 h 871772"/>
              <a:gd name="connsiteX6-35" fmla="*/ 7025640 w 7025640"/>
              <a:gd name="connsiteY6-36" fmla="*/ 871772 h 871772"/>
              <a:gd name="connsiteX7-37" fmla="*/ 556624 w 7025640"/>
              <a:gd name="connsiteY7-38" fmla="*/ 871772 h 871772"/>
              <a:gd name="connsiteX8-39" fmla="*/ 636627 w 7025640"/>
              <a:gd name="connsiteY8-40" fmla="*/ 690798 h 871772"/>
              <a:gd name="connsiteX9-41" fmla="*/ 834369 w 7025640"/>
              <a:gd name="connsiteY9-42" fmla="*/ 16138 h 871772"/>
              <a:gd name="connsiteX10-43" fmla="*/ 732131 w 7025640"/>
              <a:gd name="connsiteY10-44" fmla="*/ 0 h 871772"/>
              <a:gd name="connsiteX0-45" fmla="*/ 22568 w 6563588"/>
              <a:gd name="connsiteY0-46" fmla="*/ 871772 h 871772"/>
              <a:gd name="connsiteX1-47" fmla="*/ 0 w 6563588"/>
              <a:gd name="connsiteY1-48" fmla="*/ 860328 h 871772"/>
              <a:gd name="connsiteX2-49" fmla="*/ 22568 w 6563588"/>
              <a:gd name="connsiteY2-50" fmla="*/ 871772 h 871772"/>
              <a:gd name="connsiteX3-51" fmla="*/ 270079 w 6563588"/>
              <a:gd name="connsiteY3-52" fmla="*/ 0 h 871772"/>
              <a:gd name="connsiteX4-53" fmla="*/ 6563588 w 6563588"/>
              <a:gd name="connsiteY4-54" fmla="*/ 0 h 871772"/>
              <a:gd name="connsiteX5-55" fmla="*/ 6563588 w 6563588"/>
              <a:gd name="connsiteY5-56" fmla="*/ 871772 h 871772"/>
              <a:gd name="connsiteX6-57" fmla="*/ 94572 w 6563588"/>
              <a:gd name="connsiteY6-58" fmla="*/ 871772 h 871772"/>
              <a:gd name="connsiteX7-59" fmla="*/ 174575 w 6563588"/>
              <a:gd name="connsiteY7-60" fmla="*/ 690798 h 871772"/>
              <a:gd name="connsiteX8-61" fmla="*/ 372317 w 6563588"/>
              <a:gd name="connsiteY8-62" fmla="*/ 16138 h 871772"/>
              <a:gd name="connsiteX9-63" fmla="*/ 270079 w 6563588"/>
              <a:gd name="connsiteY9-64" fmla="*/ 0 h 871772"/>
              <a:gd name="connsiteX0-65" fmla="*/ 175507 w 6469016"/>
              <a:gd name="connsiteY0-66" fmla="*/ 0 h 871772"/>
              <a:gd name="connsiteX1-67" fmla="*/ 6469016 w 6469016"/>
              <a:gd name="connsiteY1-68" fmla="*/ 0 h 871772"/>
              <a:gd name="connsiteX2-69" fmla="*/ 6469016 w 6469016"/>
              <a:gd name="connsiteY2-70" fmla="*/ 871772 h 871772"/>
              <a:gd name="connsiteX3-71" fmla="*/ 0 w 6469016"/>
              <a:gd name="connsiteY3-72" fmla="*/ 871772 h 871772"/>
              <a:gd name="connsiteX4-73" fmla="*/ 80003 w 6469016"/>
              <a:gd name="connsiteY4-74" fmla="*/ 690798 h 871772"/>
              <a:gd name="connsiteX5-75" fmla="*/ 277745 w 6469016"/>
              <a:gd name="connsiteY5-76" fmla="*/ 16138 h 871772"/>
              <a:gd name="connsiteX6-77" fmla="*/ 175507 w 6469016"/>
              <a:gd name="connsiteY6-78" fmla="*/ 0 h 871772"/>
              <a:gd name="connsiteX0-79" fmla="*/ 175507 w 6469016"/>
              <a:gd name="connsiteY0-80" fmla="*/ 3911 h 875683"/>
              <a:gd name="connsiteX1-81" fmla="*/ 6469016 w 6469016"/>
              <a:gd name="connsiteY1-82" fmla="*/ 3911 h 875683"/>
              <a:gd name="connsiteX2-83" fmla="*/ 6469016 w 6469016"/>
              <a:gd name="connsiteY2-84" fmla="*/ 875683 h 875683"/>
              <a:gd name="connsiteX3-85" fmla="*/ 0 w 6469016"/>
              <a:gd name="connsiteY3-86" fmla="*/ 875683 h 875683"/>
              <a:gd name="connsiteX4-87" fmla="*/ 80003 w 6469016"/>
              <a:gd name="connsiteY4-88" fmla="*/ 694709 h 875683"/>
              <a:gd name="connsiteX5-89" fmla="*/ 277745 w 6469016"/>
              <a:gd name="connsiteY5-90" fmla="*/ 20049 h 875683"/>
              <a:gd name="connsiteX6-91" fmla="*/ 279855 w 6469016"/>
              <a:gd name="connsiteY6-92" fmla="*/ 0 h 875683"/>
              <a:gd name="connsiteX7-93" fmla="*/ 175507 w 6469016"/>
              <a:gd name="connsiteY7-94" fmla="*/ 3911 h 875683"/>
              <a:gd name="connsiteX0-95" fmla="*/ 279855 w 6469016"/>
              <a:gd name="connsiteY0-96" fmla="*/ 0 h 875683"/>
              <a:gd name="connsiteX1-97" fmla="*/ 6469016 w 6469016"/>
              <a:gd name="connsiteY1-98" fmla="*/ 3911 h 875683"/>
              <a:gd name="connsiteX2-99" fmla="*/ 6469016 w 6469016"/>
              <a:gd name="connsiteY2-100" fmla="*/ 875683 h 875683"/>
              <a:gd name="connsiteX3-101" fmla="*/ 0 w 6469016"/>
              <a:gd name="connsiteY3-102" fmla="*/ 875683 h 875683"/>
              <a:gd name="connsiteX4-103" fmla="*/ 80003 w 6469016"/>
              <a:gd name="connsiteY4-104" fmla="*/ 694709 h 875683"/>
              <a:gd name="connsiteX5-105" fmla="*/ 277745 w 6469016"/>
              <a:gd name="connsiteY5-106" fmla="*/ 20049 h 875683"/>
              <a:gd name="connsiteX6-107" fmla="*/ 279855 w 6469016"/>
              <a:gd name="connsiteY6-108" fmla="*/ 0 h 875683"/>
            </a:gdLst>
            <a:ahLst/>
            <a:cxnLst>
              <a:cxn ang="0">
                <a:pos x="connsiteX0-95" y="connsiteY0-96"/>
              </a:cxn>
              <a:cxn ang="0">
                <a:pos x="connsiteX1-97" y="connsiteY1-98"/>
              </a:cxn>
              <a:cxn ang="0">
                <a:pos x="connsiteX2-99" y="connsiteY2-100"/>
              </a:cxn>
              <a:cxn ang="0">
                <a:pos x="connsiteX3-101" y="connsiteY3-102"/>
              </a:cxn>
              <a:cxn ang="0">
                <a:pos x="connsiteX4-103" y="connsiteY4-104"/>
              </a:cxn>
              <a:cxn ang="0">
                <a:pos x="connsiteX5-105" y="connsiteY5-106"/>
              </a:cxn>
              <a:cxn ang="0">
                <a:pos x="connsiteX6-107" y="connsiteY6-108"/>
              </a:cxn>
            </a:cxnLst>
            <a:rect l="l" t="t" r="r" b="b"/>
            <a:pathLst>
              <a:path w="6469016" h="875683">
                <a:moveTo>
                  <a:pt x="279855" y="0"/>
                </a:moveTo>
                <a:lnTo>
                  <a:pt x="6469016" y="3911"/>
                </a:lnTo>
                <a:lnTo>
                  <a:pt x="6469016" y="875683"/>
                </a:lnTo>
                <a:lnTo>
                  <a:pt x="0" y="875683"/>
                </a:lnTo>
                <a:lnTo>
                  <a:pt x="80003" y="694709"/>
                </a:lnTo>
                <a:cubicBezTo>
                  <a:pt x="168646" y="478879"/>
                  <a:pt x="241379" y="249464"/>
                  <a:pt x="277745" y="20049"/>
                </a:cubicBezTo>
                <a:lnTo>
                  <a:pt x="27985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latin typeface="Source Sans Pro" charset="0"/>
            </a:endParaRPr>
          </a:p>
        </p:txBody>
      </p:sp>
      <p:sp>
        <p:nvSpPr>
          <p:cNvPr id="5" name="Freeform 7"/>
          <p:cNvSpPr/>
          <p:nvPr/>
        </p:nvSpPr>
        <p:spPr bwMode="auto">
          <a:xfrm>
            <a:off x="2495554" y="3042865"/>
            <a:ext cx="2650764" cy="1212482"/>
          </a:xfrm>
          <a:custGeom>
            <a:avLst/>
            <a:gdLst>
              <a:gd name="T0" fmla="*/ 0 w 183"/>
              <a:gd name="T1" fmla="*/ 0 h 84"/>
              <a:gd name="T2" fmla="*/ 165 w 183"/>
              <a:gd name="T3" fmla="*/ 84 h 84"/>
              <a:gd name="T4" fmla="*/ 165 w 183"/>
              <a:gd name="T5" fmla="*/ 84 h 84"/>
              <a:gd name="T6" fmla="*/ 183 w 183"/>
              <a:gd name="T7" fmla="*/ 29 h 84"/>
              <a:gd name="T8" fmla="*/ 0 w 183"/>
              <a:gd name="T9" fmla="*/ 0 h 84"/>
            </a:gdLst>
            <a:ahLst/>
            <a:cxnLst>
              <a:cxn ang="0">
                <a:pos x="T0" y="T1"/>
              </a:cxn>
              <a:cxn ang="0">
                <a:pos x="T2" y="T3"/>
              </a:cxn>
              <a:cxn ang="0">
                <a:pos x="T4" y="T5"/>
              </a:cxn>
              <a:cxn ang="0">
                <a:pos x="T6" y="T7"/>
              </a:cxn>
              <a:cxn ang="0">
                <a:pos x="T8" y="T9"/>
              </a:cxn>
            </a:cxnLst>
            <a:rect l="0" t="0" r="r" b="b"/>
            <a:pathLst>
              <a:path w="183" h="84">
                <a:moveTo>
                  <a:pt x="0" y="0"/>
                </a:moveTo>
                <a:cubicBezTo>
                  <a:pt x="165" y="84"/>
                  <a:pt x="165" y="84"/>
                  <a:pt x="165" y="84"/>
                </a:cubicBezTo>
                <a:cubicBezTo>
                  <a:pt x="165" y="84"/>
                  <a:pt x="165" y="84"/>
                  <a:pt x="165" y="84"/>
                </a:cubicBezTo>
                <a:cubicBezTo>
                  <a:pt x="173" y="67"/>
                  <a:pt x="180" y="48"/>
                  <a:pt x="183" y="29"/>
                </a:cubicBezTo>
                <a:cubicBezTo>
                  <a:pt x="0" y="0"/>
                  <a:pt x="0" y="0"/>
                  <a:pt x="0" y="0"/>
                </a:cubicBezTo>
              </a:path>
            </a:pathLst>
          </a:custGeom>
          <a:solidFill>
            <a:schemeClr val="accent1">
              <a:lumMod val="40000"/>
              <a:lumOff val="60000"/>
            </a:schemeClr>
          </a:solid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6" name="Freeform 35"/>
          <p:cNvSpPr/>
          <p:nvPr/>
        </p:nvSpPr>
        <p:spPr bwMode="auto">
          <a:xfrm>
            <a:off x="5146317" y="2621628"/>
            <a:ext cx="5550095" cy="827297"/>
          </a:xfrm>
          <a:custGeom>
            <a:avLst/>
            <a:gdLst>
              <a:gd name="connsiteX0" fmla="*/ 0 w 7025640"/>
              <a:gd name="connsiteY0" fmla="*/ 801187 h 917262"/>
              <a:gd name="connsiteX1" fmla="*/ 112613 w 7025640"/>
              <a:gd name="connsiteY1" fmla="*/ 818942 h 917262"/>
              <a:gd name="connsiteX2" fmla="*/ 678847 w 7025640"/>
              <a:gd name="connsiteY2" fmla="*/ 908215 h 917262"/>
              <a:gd name="connsiteX3" fmla="*/ 736233 w 7025640"/>
              <a:gd name="connsiteY3" fmla="*/ 917262 h 917262"/>
              <a:gd name="connsiteX4" fmla="*/ 0 w 7025640"/>
              <a:gd name="connsiteY4" fmla="*/ 917262 h 917262"/>
              <a:gd name="connsiteX5" fmla="*/ 0 w 7025640"/>
              <a:gd name="connsiteY5" fmla="*/ 0 h 917262"/>
              <a:gd name="connsiteX6" fmla="*/ 7025640 w 7025640"/>
              <a:gd name="connsiteY6" fmla="*/ 0 h 917262"/>
              <a:gd name="connsiteX7" fmla="*/ 7025640 w 7025640"/>
              <a:gd name="connsiteY7" fmla="*/ 917262 h 917262"/>
              <a:gd name="connsiteX8" fmla="*/ 836332 w 7025640"/>
              <a:gd name="connsiteY8" fmla="*/ 917262 h 917262"/>
              <a:gd name="connsiteX9" fmla="*/ 857078 w 7025640"/>
              <a:gd name="connsiteY9" fmla="*/ 699608 h 917262"/>
              <a:gd name="connsiteX10" fmla="*/ 867181 w 7025640"/>
              <a:gd name="connsiteY10" fmla="*/ 466406 h 917262"/>
              <a:gd name="connsiteX11" fmla="*/ 834850 w 7025640"/>
              <a:gd name="connsiteY11" fmla="*/ 1 h 917262"/>
              <a:gd name="connsiteX12" fmla="*/ 314117 w 7025640"/>
              <a:gd name="connsiteY12" fmla="*/ 82100 h 917262"/>
              <a:gd name="connsiteX13" fmla="*/ 0 w 7025640"/>
              <a:gd name="connsiteY13" fmla="*/ 131624 h 917262"/>
              <a:gd name="connsiteX0-1" fmla="*/ 0 w 7025640"/>
              <a:gd name="connsiteY0-2" fmla="*/ 805390 h 921465"/>
              <a:gd name="connsiteX1-3" fmla="*/ 112613 w 7025640"/>
              <a:gd name="connsiteY1-4" fmla="*/ 823145 h 921465"/>
              <a:gd name="connsiteX2-5" fmla="*/ 678847 w 7025640"/>
              <a:gd name="connsiteY2-6" fmla="*/ 912418 h 921465"/>
              <a:gd name="connsiteX3-7" fmla="*/ 736233 w 7025640"/>
              <a:gd name="connsiteY3-8" fmla="*/ 921465 h 921465"/>
              <a:gd name="connsiteX4-9" fmla="*/ 0 w 7025640"/>
              <a:gd name="connsiteY4-10" fmla="*/ 921465 h 921465"/>
              <a:gd name="connsiteX5-11" fmla="*/ 0 w 7025640"/>
              <a:gd name="connsiteY5-12" fmla="*/ 805390 h 921465"/>
              <a:gd name="connsiteX6-13" fmla="*/ 0 w 7025640"/>
              <a:gd name="connsiteY6-14" fmla="*/ 4203 h 921465"/>
              <a:gd name="connsiteX7-15" fmla="*/ 7025640 w 7025640"/>
              <a:gd name="connsiteY7-16" fmla="*/ 4203 h 921465"/>
              <a:gd name="connsiteX8-17" fmla="*/ 7025640 w 7025640"/>
              <a:gd name="connsiteY8-18" fmla="*/ 921465 h 921465"/>
              <a:gd name="connsiteX9-19" fmla="*/ 836332 w 7025640"/>
              <a:gd name="connsiteY9-20" fmla="*/ 921465 h 921465"/>
              <a:gd name="connsiteX10-21" fmla="*/ 857078 w 7025640"/>
              <a:gd name="connsiteY10-22" fmla="*/ 703811 h 921465"/>
              <a:gd name="connsiteX11-23" fmla="*/ 867181 w 7025640"/>
              <a:gd name="connsiteY11-24" fmla="*/ 470609 h 921465"/>
              <a:gd name="connsiteX12-25" fmla="*/ 834850 w 7025640"/>
              <a:gd name="connsiteY12-26" fmla="*/ 4204 h 921465"/>
              <a:gd name="connsiteX13-27" fmla="*/ 833441 w 7025640"/>
              <a:gd name="connsiteY13-28" fmla="*/ 0 h 921465"/>
              <a:gd name="connsiteX14" fmla="*/ 314117 w 7025640"/>
              <a:gd name="connsiteY14" fmla="*/ 86303 h 921465"/>
              <a:gd name="connsiteX15" fmla="*/ 0 w 7025640"/>
              <a:gd name="connsiteY15" fmla="*/ 135827 h 921465"/>
              <a:gd name="connsiteX16" fmla="*/ 0 w 7025640"/>
              <a:gd name="connsiteY16" fmla="*/ 4203 h 921465"/>
              <a:gd name="connsiteX0-29" fmla="*/ 0 w 7025640"/>
              <a:gd name="connsiteY0-30" fmla="*/ 805390 h 921465"/>
              <a:gd name="connsiteX1-31" fmla="*/ 112613 w 7025640"/>
              <a:gd name="connsiteY1-32" fmla="*/ 823145 h 921465"/>
              <a:gd name="connsiteX2-33" fmla="*/ 678847 w 7025640"/>
              <a:gd name="connsiteY2-34" fmla="*/ 912418 h 921465"/>
              <a:gd name="connsiteX3-35" fmla="*/ 736233 w 7025640"/>
              <a:gd name="connsiteY3-36" fmla="*/ 921465 h 921465"/>
              <a:gd name="connsiteX4-37" fmla="*/ 0 w 7025640"/>
              <a:gd name="connsiteY4-38" fmla="*/ 921465 h 921465"/>
              <a:gd name="connsiteX5-39" fmla="*/ 0 w 7025640"/>
              <a:gd name="connsiteY5-40" fmla="*/ 805390 h 921465"/>
              <a:gd name="connsiteX6-41" fmla="*/ 0 w 7025640"/>
              <a:gd name="connsiteY6-42" fmla="*/ 4203 h 921465"/>
              <a:gd name="connsiteX7-43" fmla="*/ 7025640 w 7025640"/>
              <a:gd name="connsiteY7-44" fmla="*/ 4203 h 921465"/>
              <a:gd name="connsiteX8-45" fmla="*/ 7025640 w 7025640"/>
              <a:gd name="connsiteY8-46" fmla="*/ 921465 h 921465"/>
              <a:gd name="connsiteX9-47" fmla="*/ 836332 w 7025640"/>
              <a:gd name="connsiteY9-48" fmla="*/ 921465 h 921465"/>
              <a:gd name="connsiteX10-49" fmla="*/ 857078 w 7025640"/>
              <a:gd name="connsiteY10-50" fmla="*/ 703811 h 921465"/>
              <a:gd name="connsiteX11-51" fmla="*/ 867181 w 7025640"/>
              <a:gd name="connsiteY11-52" fmla="*/ 470609 h 921465"/>
              <a:gd name="connsiteX12-53" fmla="*/ 834850 w 7025640"/>
              <a:gd name="connsiteY12-54" fmla="*/ 4204 h 921465"/>
              <a:gd name="connsiteX13-55" fmla="*/ 833441 w 7025640"/>
              <a:gd name="connsiteY13-56" fmla="*/ 0 h 921465"/>
              <a:gd name="connsiteX14-57" fmla="*/ 314117 w 7025640"/>
              <a:gd name="connsiteY14-58" fmla="*/ 86303 h 921465"/>
              <a:gd name="connsiteX15-59" fmla="*/ 0 w 7025640"/>
              <a:gd name="connsiteY15-60" fmla="*/ 4203 h 921465"/>
              <a:gd name="connsiteX0-61" fmla="*/ 0 w 7025640"/>
              <a:gd name="connsiteY0-62" fmla="*/ 805390 h 921465"/>
              <a:gd name="connsiteX1-63" fmla="*/ 112613 w 7025640"/>
              <a:gd name="connsiteY1-64" fmla="*/ 823145 h 921465"/>
              <a:gd name="connsiteX2-65" fmla="*/ 678847 w 7025640"/>
              <a:gd name="connsiteY2-66" fmla="*/ 912418 h 921465"/>
              <a:gd name="connsiteX3-67" fmla="*/ 736233 w 7025640"/>
              <a:gd name="connsiteY3-68" fmla="*/ 921465 h 921465"/>
              <a:gd name="connsiteX4-69" fmla="*/ 0 w 7025640"/>
              <a:gd name="connsiteY4-70" fmla="*/ 921465 h 921465"/>
              <a:gd name="connsiteX5-71" fmla="*/ 0 w 7025640"/>
              <a:gd name="connsiteY5-72" fmla="*/ 805390 h 921465"/>
              <a:gd name="connsiteX6-73" fmla="*/ 0 w 7025640"/>
              <a:gd name="connsiteY6-74" fmla="*/ 4203 h 921465"/>
              <a:gd name="connsiteX7-75" fmla="*/ 7025640 w 7025640"/>
              <a:gd name="connsiteY7-76" fmla="*/ 4203 h 921465"/>
              <a:gd name="connsiteX8-77" fmla="*/ 7025640 w 7025640"/>
              <a:gd name="connsiteY8-78" fmla="*/ 921465 h 921465"/>
              <a:gd name="connsiteX9-79" fmla="*/ 836332 w 7025640"/>
              <a:gd name="connsiteY9-80" fmla="*/ 921465 h 921465"/>
              <a:gd name="connsiteX10-81" fmla="*/ 857078 w 7025640"/>
              <a:gd name="connsiteY10-82" fmla="*/ 703811 h 921465"/>
              <a:gd name="connsiteX11-83" fmla="*/ 867181 w 7025640"/>
              <a:gd name="connsiteY11-84" fmla="*/ 470609 h 921465"/>
              <a:gd name="connsiteX12-85" fmla="*/ 834850 w 7025640"/>
              <a:gd name="connsiteY12-86" fmla="*/ 4204 h 921465"/>
              <a:gd name="connsiteX13-87" fmla="*/ 833441 w 7025640"/>
              <a:gd name="connsiteY13-88" fmla="*/ 0 h 921465"/>
              <a:gd name="connsiteX14-89" fmla="*/ 0 w 7025640"/>
              <a:gd name="connsiteY14-90" fmla="*/ 4203 h 921465"/>
              <a:gd name="connsiteX0-91" fmla="*/ 0 w 7025640"/>
              <a:gd name="connsiteY0-92" fmla="*/ 805390 h 921465"/>
              <a:gd name="connsiteX1-93" fmla="*/ 112613 w 7025640"/>
              <a:gd name="connsiteY1-94" fmla="*/ 823145 h 921465"/>
              <a:gd name="connsiteX2-95" fmla="*/ 678847 w 7025640"/>
              <a:gd name="connsiteY2-96" fmla="*/ 912418 h 921465"/>
              <a:gd name="connsiteX3-97" fmla="*/ 736233 w 7025640"/>
              <a:gd name="connsiteY3-98" fmla="*/ 921465 h 921465"/>
              <a:gd name="connsiteX4-99" fmla="*/ 0 w 7025640"/>
              <a:gd name="connsiteY4-100" fmla="*/ 921465 h 921465"/>
              <a:gd name="connsiteX5-101" fmla="*/ 0 w 7025640"/>
              <a:gd name="connsiteY5-102" fmla="*/ 805390 h 921465"/>
              <a:gd name="connsiteX6-103" fmla="*/ 833441 w 7025640"/>
              <a:gd name="connsiteY6-104" fmla="*/ 0 h 921465"/>
              <a:gd name="connsiteX7-105" fmla="*/ 7025640 w 7025640"/>
              <a:gd name="connsiteY7-106" fmla="*/ 4203 h 921465"/>
              <a:gd name="connsiteX8-107" fmla="*/ 7025640 w 7025640"/>
              <a:gd name="connsiteY8-108" fmla="*/ 921465 h 921465"/>
              <a:gd name="connsiteX9-109" fmla="*/ 836332 w 7025640"/>
              <a:gd name="connsiteY9-110" fmla="*/ 921465 h 921465"/>
              <a:gd name="connsiteX10-111" fmla="*/ 857078 w 7025640"/>
              <a:gd name="connsiteY10-112" fmla="*/ 703811 h 921465"/>
              <a:gd name="connsiteX11-113" fmla="*/ 867181 w 7025640"/>
              <a:gd name="connsiteY11-114" fmla="*/ 470609 h 921465"/>
              <a:gd name="connsiteX12-115" fmla="*/ 834850 w 7025640"/>
              <a:gd name="connsiteY12-116" fmla="*/ 4204 h 921465"/>
              <a:gd name="connsiteX13-117" fmla="*/ 833441 w 7025640"/>
              <a:gd name="connsiteY13-118" fmla="*/ 0 h 921465"/>
              <a:gd name="connsiteX0-119" fmla="*/ 0 w 7025640"/>
              <a:gd name="connsiteY0-120" fmla="*/ 921465 h 921465"/>
              <a:gd name="connsiteX1-121" fmla="*/ 112613 w 7025640"/>
              <a:gd name="connsiteY1-122" fmla="*/ 823145 h 921465"/>
              <a:gd name="connsiteX2-123" fmla="*/ 678847 w 7025640"/>
              <a:gd name="connsiteY2-124" fmla="*/ 912418 h 921465"/>
              <a:gd name="connsiteX3-125" fmla="*/ 736233 w 7025640"/>
              <a:gd name="connsiteY3-126" fmla="*/ 921465 h 921465"/>
              <a:gd name="connsiteX4-127" fmla="*/ 0 w 7025640"/>
              <a:gd name="connsiteY4-128" fmla="*/ 921465 h 921465"/>
              <a:gd name="connsiteX5-129" fmla="*/ 833441 w 7025640"/>
              <a:gd name="connsiteY5-130" fmla="*/ 0 h 921465"/>
              <a:gd name="connsiteX6-131" fmla="*/ 7025640 w 7025640"/>
              <a:gd name="connsiteY6-132" fmla="*/ 4203 h 921465"/>
              <a:gd name="connsiteX7-133" fmla="*/ 7025640 w 7025640"/>
              <a:gd name="connsiteY7-134" fmla="*/ 921465 h 921465"/>
              <a:gd name="connsiteX8-135" fmla="*/ 836332 w 7025640"/>
              <a:gd name="connsiteY8-136" fmla="*/ 921465 h 921465"/>
              <a:gd name="connsiteX9-137" fmla="*/ 857078 w 7025640"/>
              <a:gd name="connsiteY9-138" fmla="*/ 703811 h 921465"/>
              <a:gd name="connsiteX10-139" fmla="*/ 867181 w 7025640"/>
              <a:gd name="connsiteY10-140" fmla="*/ 470609 h 921465"/>
              <a:gd name="connsiteX11-141" fmla="*/ 834850 w 7025640"/>
              <a:gd name="connsiteY11-142" fmla="*/ 4204 h 921465"/>
              <a:gd name="connsiteX12-143" fmla="*/ 833441 w 7025640"/>
              <a:gd name="connsiteY12-144" fmla="*/ 0 h 921465"/>
              <a:gd name="connsiteX0-145" fmla="*/ 623620 w 6913027"/>
              <a:gd name="connsiteY0-146" fmla="*/ 921465 h 921465"/>
              <a:gd name="connsiteX1-147" fmla="*/ 0 w 6913027"/>
              <a:gd name="connsiteY1-148" fmla="*/ 823145 h 921465"/>
              <a:gd name="connsiteX2-149" fmla="*/ 566234 w 6913027"/>
              <a:gd name="connsiteY2-150" fmla="*/ 912418 h 921465"/>
              <a:gd name="connsiteX3-151" fmla="*/ 623620 w 6913027"/>
              <a:gd name="connsiteY3-152" fmla="*/ 921465 h 921465"/>
              <a:gd name="connsiteX4-153" fmla="*/ 720828 w 6913027"/>
              <a:gd name="connsiteY4-154" fmla="*/ 0 h 921465"/>
              <a:gd name="connsiteX5-155" fmla="*/ 6913027 w 6913027"/>
              <a:gd name="connsiteY5-156" fmla="*/ 4203 h 921465"/>
              <a:gd name="connsiteX6-157" fmla="*/ 6913027 w 6913027"/>
              <a:gd name="connsiteY6-158" fmla="*/ 921465 h 921465"/>
              <a:gd name="connsiteX7-159" fmla="*/ 723719 w 6913027"/>
              <a:gd name="connsiteY7-160" fmla="*/ 921465 h 921465"/>
              <a:gd name="connsiteX8-161" fmla="*/ 744465 w 6913027"/>
              <a:gd name="connsiteY8-162" fmla="*/ 703811 h 921465"/>
              <a:gd name="connsiteX9-163" fmla="*/ 754568 w 6913027"/>
              <a:gd name="connsiteY9-164" fmla="*/ 470609 h 921465"/>
              <a:gd name="connsiteX10-165" fmla="*/ 722237 w 6913027"/>
              <a:gd name="connsiteY10-166" fmla="*/ 4204 h 921465"/>
              <a:gd name="connsiteX11-167" fmla="*/ 720828 w 6913027"/>
              <a:gd name="connsiteY11-168" fmla="*/ 0 h 921465"/>
              <a:gd name="connsiteX0-169" fmla="*/ 57386 w 6346793"/>
              <a:gd name="connsiteY0-170" fmla="*/ 921465 h 921465"/>
              <a:gd name="connsiteX1-171" fmla="*/ 0 w 6346793"/>
              <a:gd name="connsiteY1-172" fmla="*/ 912418 h 921465"/>
              <a:gd name="connsiteX2-173" fmla="*/ 57386 w 6346793"/>
              <a:gd name="connsiteY2-174" fmla="*/ 921465 h 921465"/>
              <a:gd name="connsiteX3-175" fmla="*/ 154594 w 6346793"/>
              <a:gd name="connsiteY3-176" fmla="*/ 0 h 921465"/>
              <a:gd name="connsiteX4-177" fmla="*/ 6346793 w 6346793"/>
              <a:gd name="connsiteY4-178" fmla="*/ 4203 h 921465"/>
              <a:gd name="connsiteX5-179" fmla="*/ 6346793 w 6346793"/>
              <a:gd name="connsiteY5-180" fmla="*/ 921465 h 921465"/>
              <a:gd name="connsiteX6-181" fmla="*/ 157485 w 6346793"/>
              <a:gd name="connsiteY6-182" fmla="*/ 921465 h 921465"/>
              <a:gd name="connsiteX7-183" fmla="*/ 178231 w 6346793"/>
              <a:gd name="connsiteY7-184" fmla="*/ 703811 h 921465"/>
              <a:gd name="connsiteX8-185" fmla="*/ 188334 w 6346793"/>
              <a:gd name="connsiteY8-186" fmla="*/ 470609 h 921465"/>
              <a:gd name="connsiteX9-187" fmla="*/ 156003 w 6346793"/>
              <a:gd name="connsiteY9-188" fmla="*/ 4204 h 921465"/>
              <a:gd name="connsiteX10-189" fmla="*/ 154594 w 6346793"/>
              <a:gd name="connsiteY10-190" fmla="*/ 0 h 921465"/>
              <a:gd name="connsiteX0-191" fmla="*/ 0 w 6192199"/>
              <a:gd name="connsiteY0-192" fmla="*/ 0 h 921465"/>
              <a:gd name="connsiteX1-193" fmla="*/ 6192199 w 6192199"/>
              <a:gd name="connsiteY1-194" fmla="*/ 4203 h 921465"/>
              <a:gd name="connsiteX2-195" fmla="*/ 6192199 w 6192199"/>
              <a:gd name="connsiteY2-196" fmla="*/ 921465 h 921465"/>
              <a:gd name="connsiteX3-197" fmla="*/ 2891 w 6192199"/>
              <a:gd name="connsiteY3-198" fmla="*/ 921465 h 921465"/>
              <a:gd name="connsiteX4-199" fmla="*/ 23637 w 6192199"/>
              <a:gd name="connsiteY4-200" fmla="*/ 703811 h 921465"/>
              <a:gd name="connsiteX5-201" fmla="*/ 33740 w 6192199"/>
              <a:gd name="connsiteY5-202" fmla="*/ 470609 h 921465"/>
              <a:gd name="connsiteX6-203" fmla="*/ 1409 w 6192199"/>
              <a:gd name="connsiteY6-204" fmla="*/ 4204 h 921465"/>
              <a:gd name="connsiteX7-205" fmla="*/ 0 w 6192199"/>
              <a:gd name="connsiteY7-206" fmla="*/ 0 h 921465"/>
            </a:gdLst>
            <a:ahLst/>
            <a:cxnLst>
              <a:cxn ang="0">
                <a:pos x="connsiteX0-191" y="connsiteY0-192"/>
              </a:cxn>
              <a:cxn ang="0">
                <a:pos x="connsiteX1-193" y="connsiteY1-194"/>
              </a:cxn>
              <a:cxn ang="0">
                <a:pos x="connsiteX2-195" y="connsiteY2-196"/>
              </a:cxn>
              <a:cxn ang="0">
                <a:pos x="connsiteX3-197" y="connsiteY3-198"/>
              </a:cxn>
              <a:cxn ang="0">
                <a:pos x="connsiteX4-199" y="connsiteY4-200"/>
              </a:cxn>
              <a:cxn ang="0">
                <a:pos x="connsiteX5-201" y="connsiteY5-202"/>
              </a:cxn>
              <a:cxn ang="0">
                <a:pos x="connsiteX6-203" y="connsiteY6-204"/>
              </a:cxn>
              <a:cxn ang="0">
                <a:pos x="connsiteX7-205" y="connsiteY7-206"/>
              </a:cxn>
            </a:cxnLst>
            <a:rect l="l" t="t" r="r" b="b"/>
            <a:pathLst>
              <a:path w="6192199" h="921465">
                <a:moveTo>
                  <a:pt x="0" y="0"/>
                </a:moveTo>
                <a:lnTo>
                  <a:pt x="6192199" y="4203"/>
                </a:lnTo>
                <a:lnTo>
                  <a:pt x="6192199" y="921465"/>
                </a:lnTo>
                <a:lnTo>
                  <a:pt x="2891" y="921465"/>
                </a:lnTo>
                <a:lnTo>
                  <a:pt x="23637" y="703811"/>
                </a:lnTo>
                <a:cubicBezTo>
                  <a:pt x="29699" y="627417"/>
                  <a:pt x="33740" y="551023"/>
                  <a:pt x="33740" y="470609"/>
                </a:cubicBezTo>
                <a:cubicBezTo>
                  <a:pt x="33740" y="309780"/>
                  <a:pt x="17575" y="148950"/>
                  <a:pt x="1409" y="4204"/>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latin typeface="Source Sans Pro" charset="0"/>
            </a:endParaRPr>
          </a:p>
        </p:txBody>
      </p:sp>
      <p:sp>
        <p:nvSpPr>
          <p:cNvPr id="7" name="Freeform 8"/>
          <p:cNvSpPr/>
          <p:nvPr/>
        </p:nvSpPr>
        <p:spPr bwMode="auto">
          <a:xfrm>
            <a:off x="2495554" y="2625423"/>
            <a:ext cx="2681123" cy="836783"/>
          </a:xfrm>
          <a:custGeom>
            <a:avLst/>
            <a:gdLst>
              <a:gd name="T0" fmla="*/ 183 w 185"/>
              <a:gd name="T1" fmla="*/ 0 h 58"/>
              <a:gd name="T2" fmla="*/ 183 w 185"/>
              <a:gd name="T3" fmla="*/ 0 h 58"/>
              <a:gd name="T4" fmla="*/ 183 w 185"/>
              <a:gd name="T5" fmla="*/ 0 h 58"/>
              <a:gd name="T6" fmla="*/ 0 w 185"/>
              <a:gd name="T7" fmla="*/ 29 h 58"/>
              <a:gd name="T8" fmla="*/ 183 w 185"/>
              <a:gd name="T9" fmla="*/ 58 h 58"/>
              <a:gd name="T10" fmla="*/ 185 w 185"/>
              <a:gd name="T11" fmla="*/ 29 h 58"/>
              <a:gd name="T12" fmla="*/ 183 w 18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85" h="58">
                <a:moveTo>
                  <a:pt x="183" y="0"/>
                </a:moveTo>
                <a:cubicBezTo>
                  <a:pt x="183" y="0"/>
                  <a:pt x="183" y="0"/>
                  <a:pt x="183" y="0"/>
                </a:cubicBezTo>
                <a:cubicBezTo>
                  <a:pt x="183" y="0"/>
                  <a:pt x="183" y="0"/>
                  <a:pt x="183" y="0"/>
                </a:cubicBezTo>
                <a:cubicBezTo>
                  <a:pt x="0" y="29"/>
                  <a:pt x="0" y="29"/>
                  <a:pt x="0" y="29"/>
                </a:cubicBezTo>
                <a:cubicBezTo>
                  <a:pt x="183" y="58"/>
                  <a:pt x="183" y="58"/>
                  <a:pt x="183" y="58"/>
                </a:cubicBezTo>
                <a:cubicBezTo>
                  <a:pt x="184" y="48"/>
                  <a:pt x="185" y="39"/>
                  <a:pt x="185" y="29"/>
                </a:cubicBezTo>
                <a:cubicBezTo>
                  <a:pt x="185" y="19"/>
                  <a:pt x="184" y="9"/>
                  <a:pt x="183" y="0"/>
                </a:cubicBezTo>
              </a:path>
            </a:pathLst>
          </a:custGeom>
          <a:solidFill>
            <a:schemeClr val="accent1">
              <a:lumMod val="40000"/>
              <a:lumOff val="60000"/>
            </a:schemeClr>
          </a:solid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grpSp>
        <p:nvGrpSpPr>
          <p:cNvPr id="10" name="Group 39"/>
          <p:cNvGrpSpPr/>
          <p:nvPr/>
        </p:nvGrpSpPr>
        <p:grpSpPr bwMode="auto">
          <a:xfrm>
            <a:off x="1495589" y="2929017"/>
            <a:ext cx="1077762" cy="2775996"/>
            <a:chOff x="1926914" y="3448440"/>
            <a:chExt cx="1203326" cy="3095625"/>
          </a:xfrm>
          <a:solidFill>
            <a:schemeClr val="accent2"/>
          </a:solidFill>
        </p:grpSpPr>
        <p:sp>
          <p:nvSpPr>
            <p:cNvPr id="11" name="Freeform 10"/>
            <p:cNvSpPr/>
            <p:nvPr/>
          </p:nvSpPr>
          <p:spPr bwMode="auto">
            <a:xfrm>
              <a:off x="1979877" y="4091687"/>
              <a:ext cx="582597" cy="916203"/>
            </a:xfrm>
            <a:custGeom>
              <a:avLst/>
              <a:gdLst>
                <a:gd name="T0" fmla="*/ 32 w 53"/>
                <a:gd name="T1" fmla="*/ 4 h 84"/>
                <a:gd name="T2" fmla="*/ 17 w 53"/>
                <a:gd name="T3" fmla="*/ 7 h 84"/>
                <a:gd name="T4" fmla="*/ 5 w 53"/>
                <a:gd name="T5" fmla="*/ 16 h 84"/>
                <a:gd name="T6" fmla="*/ 4 w 53"/>
                <a:gd name="T7" fmla="*/ 24 h 84"/>
                <a:gd name="T8" fmla="*/ 3 w 53"/>
                <a:gd name="T9" fmla="*/ 31 h 84"/>
                <a:gd name="T10" fmla="*/ 3 w 53"/>
                <a:gd name="T11" fmla="*/ 36 h 84"/>
                <a:gd name="T12" fmla="*/ 0 w 53"/>
                <a:gd name="T13" fmla="*/ 47 h 84"/>
                <a:gd name="T14" fmla="*/ 4 w 53"/>
                <a:gd name="T15" fmla="*/ 60 h 84"/>
                <a:gd name="T16" fmla="*/ 14 w 53"/>
                <a:gd name="T17" fmla="*/ 81 h 84"/>
                <a:gd name="T18" fmla="*/ 30 w 53"/>
                <a:gd name="T19" fmla="*/ 81 h 84"/>
                <a:gd name="T20" fmla="*/ 39 w 53"/>
                <a:gd name="T21" fmla="*/ 73 h 84"/>
                <a:gd name="T22" fmla="*/ 42 w 53"/>
                <a:gd name="T23" fmla="*/ 13 h 84"/>
                <a:gd name="T24" fmla="*/ 32 w 53"/>
                <a:gd name="T25"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84">
                  <a:moveTo>
                    <a:pt x="32" y="4"/>
                  </a:moveTo>
                  <a:cubicBezTo>
                    <a:pt x="27" y="5"/>
                    <a:pt x="22" y="5"/>
                    <a:pt x="17" y="7"/>
                  </a:cubicBezTo>
                  <a:cubicBezTo>
                    <a:pt x="12" y="8"/>
                    <a:pt x="7" y="11"/>
                    <a:pt x="5" y="16"/>
                  </a:cubicBezTo>
                  <a:cubicBezTo>
                    <a:pt x="4" y="19"/>
                    <a:pt x="4" y="21"/>
                    <a:pt x="4" y="24"/>
                  </a:cubicBezTo>
                  <a:cubicBezTo>
                    <a:pt x="4" y="26"/>
                    <a:pt x="4" y="29"/>
                    <a:pt x="3" y="31"/>
                  </a:cubicBezTo>
                  <a:cubicBezTo>
                    <a:pt x="3" y="33"/>
                    <a:pt x="3" y="35"/>
                    <a:pt x="3" y="36"/>
                  </a:cubicBezTo>
                  <a:cubicBezTo>
                    <a:pt x="2" y="39"/>
                    <a:pt x="0" y="42"/>
                    <a:pt x="0" y="47"/>
                  </a:cubicBezTo>
                  <a:cubicBezTo>
                    <a:pt x="1" y="52"/>
                    <a:pt x="3" y="55"/>
                    <a:pt x="4" y="60"/>
                  </a:cubicBezTo>
                  <a:cubicBezTo>
                    <a:pt x="5" y="65"/>
                    <a:pt x="7" y="77"/>
                    <a:pt x="14" y="81"/>
                  </a:cubicBezTo>
                  <a:cubicBezTo>
                    <a:pt x="20" y="84"/>
                    <a:pt x="26" y="82"/>
                    <a:pt x="30" y="81"/>
                  </a:cubicBezTo>
                  <a:cubicBezTo>
                    <a:pt x="32" y="80"/>
                    <a:pt x="39" y="75"/>
                    <a:pt x="39" y="73"/>
                  </a:cubicBezTo>
                  <a:cubicBezTo>
                    <a:pt x="39" y="72"/>
                    <a:pt x="42" y="13"/>
                    <a:pt x="42" y="13"/>
                  </a:cubicBezTo>
                  <a:cubicBezTo>
                    <a:pt x="42" y="13"/>
                    <a:pt x="53" y="0"/>
                    <a:pt x="32" y="4"/>
                  </a:cubicBezTo>
                  <a:close/>
                </a:path>
              </a:pathLst>
            </a:custGeom>
            <a:grp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12" name="Freeform 11"/>
            <p:cNvSpPr/>
            <p:nvPr/>
          </p:nvSpPr>
          <p:spPr bwMode="auto">
            <a:xfrm>
              <a:off x="1926914" y="4026092"/>
              <a:ext cx="1182141" cy="2517973"/>
            </a:xfrm>
            <a:custGeom>
              <a:avLst/>
              <a:gdLst>
                <a:gd name="T0" fmla="*/ 63 w 108"/>
                <a:gd name="T1" fmla="*/ 118 h 231"/>
                <a:gd name="T2" fmla="*/ 57 w 108"/>
                <a:gd name="T3" fmla="*/ 152 h 231"/>
                <a:gd name="T4" fmla="*/ 56 w 108"/>
                <a:gd name="T5" fmla="*/ 158 h 231"/>
                <a:gd name="T6" fmla="*/ 28 w 108"/>
                <a:gd name="T7" fmla="*/ 219 h 231"/>
                <a:gd name="T8" fmla="*/ 16 w 108"/>
                <a:gd name="T9" fmla="*/ 227 h 231"/>
                <a:gd name="T10" fmla="*/ 10 w 108"/>
                <a:gd name="T11" fmla="*/ 226 h 231"/>
                <a:gd name="T12" fmla="*/ 3 w 108"/>
                <a:gd name="T13" fmla="*/ 208 h 231"/>
                <a:gd name="T14" fmla="*/ 30 w 108"/>
                <a:gd name="T15" fmla="*/ 150 h 231"/>
                <a:gd name="T16" fmla="*/ 31 w 108"/>
                <a:gd name="T17" fmla="*/ 144 h 231"/>
                <a:gd name="T18" fmla="*/ 39 w 108"/>
                <a:gd name="T19" fmla="*/ 96 h 231"/>
                <a:gd name="T20" fmla="*/ 44 w 108"/>
                <a:gd name="T21" fmla="*/ 22 h 231"/>
                <a:gd name="T22" fmla="*/ 69 w 108"/>
                <a:gd name="T23" fmla="*/ 1 h 231"/>
                <a:gd name="T24" fmla="*/ 91 w 108"/>
                <a:gd name="T25" fmla="*/ 26 h 231"/>
                <a:gd name="T26" fmla="*/ 86 w 108"/>
                <a:gd name="T27" fmla="*/ 103 h 231"/>
                <a:gd name="T28" fmla="*/ 101 w 108"/>
                <a:gd name="T29" fmla="*/ 137 h 231"/>
                <a:gd name="T30" fmla="*/ 103 w 108"/>
                <a:gd name="T31" fmla="*/ 145 h 231"/>
                <a:gd name="T32" fmla="*/ 108 w 108"/>
                <a:gd name="T33" fmla="*/ 216 h 231"/>
                <a:gd name="T34" fmla="*/ 95 w 108"/>
                <a:gd name="T35" fmla="*/ 231 h 231"/>
                <a:gd name="T36" fmla="*/ 95 w 108"/>
                <a:gd name="T37" fmla="*/ 231 h 231"/>
                <a:gd name="T38" fmla="*/ 81 w 108"/>
                <a:gd name="T39" fmla="*/ 218 h 231"/>
                <a:gd name="T40" fmla="*/ 76 w 108"/>
                <a:gd name="T41" fmla="*/ 151 h 231"/>
                <a:gd name="T42" fmla="*/ 75 w 108"/>
                <a:gd name="T43" fmla="*/ 144 h 231"/>
                <a:gd name="T44" fmla="*/ 63 w 108"/>
                <a:gd name="T45" fmla="*/ 11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8" h="231">
                  <a:moveTo>
                    <a:pt x="63" y="118"/>
                  </a:moveTo>
                  <a:cubicBezTo>
                    <a:pt x="57" y="152"/>
                    <a:pt x="57" y="152"/>
                    <a:pt x="57" y="152"/>
                  </a:cubicBezTo>
                  <a:cubicBezTo>
                    <a:pt x="57" y="154"/>
                    <a:pt x="57" y="156"/>
                    <a:pt x="56" y="158"/>
                  </a:cubicBezTo>
                  <a:cubicBezTo>
                    <a:pt x="28" y="219"/>
                    <a:pt x="28" y="219"/>
                    <a:pt x="28" y="219"/>
                  </a:cubicBezTo>
                  <a:cubicBezTo>
                    <a:pt x="26" y="224"/>
                    <a:pt x="21" y="227"/>
                    <a:pt x="16" y="227"/>
                  </a:cubicBezTo>
                  <a:cubicBezTo>
                    <a:pt x="14" y="227"/>
                    <a:pt x="12" y="226"/>
                    <a:pt x="10" y="226"/>
                  </a:cubicBezTo>
                  <a:cubicBezTo>
                    <a:pt x="3" y="223"/>
                    <a:pt x="0" y="215"/>
                    <a:pt x="3" y="208"/>
                  </a:cubicBezTo>
                  <a:cubicBezTo>
                    <a:pt x="30" y="150"/>
                    <a:pt x="30" y="150"/>
                    <a:pt x="30" y="150"/>
                  </a:cubicBezTo>
                  <a:cubicBezTo>
                    <a:pt x="31" y="148"/>
                    <a:pt x="31" y="146"/>
                    <a:pt x="31" y="144"/>
                  </a:cubicBezTo>
                  <a:cubicBezTo>
                    <a:pt x="39" y="96"/>
                    <a:pt x="39" y="96"/>
                    <a:pt x="39" y="96"/>
                  </a:cubicBezTo>
                  <a:cubicBezTo>
                    <a:pt x="44" y="22"/>
                    <a:pt x="44" y="22"/>
                    <a:pt x="44" y="22"/>
                  </a:cubicBezTo>
                  <a:cubicBezTo>
                    <a:pt x="45" y="10"/>
                    <a:pt x="56" y="0"/>
                    <a:pt x="69" y="1"/>
                  </a:cubicBezTo>
                  <a:cubicBezTo>
                    <a:pt x="82" y="1"/>
                    <a:pt x="92" y="13"/>
                    <a:pt x="91" y="26"/>
                  </a:cubicBezTo>
                  <a:cubicBezTo>
                    <a:pt x="86" y="103"/>
                    <a:pt x="86" y="103"/>
                    <a:pt x="86" y="103"/>
                  </a:cubicBezTo>
                  <a:cubicBezTo>
                    <a:pt x="101" y="137"/>
                    <a:pt x="101" y="137"/>
                    <a:pt x="101" y="137"/>
                  </a:cubicBezTo>
                  <a:cubicBezTo>
                    <a:pt x="102" y="140"/>
                    <a:pt x="103" y="142"/>
                    <a:pt x="103" y="145"/>
                  </a:cubicBezTo>
                  <a:cubicBezTo>
                    <a:pt x="108" y="216"/>
                    <a:pt x="108" y="216"/>
                    <a:pt x="108" y="216"/>
                  </a:cubicBezTo>
                  <a:cubicBezTo>
                    <a:pt x="108" y="224"/>
                    <a:pt x="103" y="230"/>
                    <a:pt x="95" y="231"/>
                  </a:cubicBezTo>
                  <a:cubicBezTo>
                    <a:pt x="95" y="231"/>
                    <a:pt x="95" y="231"/>
                    <a:pt x="95" y="231"/>
                  </a:cubicBezTo>
                  <a:cubicBezTo>
                    <a:pt x="87" y="231"/>
                    <a:pt x="82" y="225"/>
                    <a:pt x="81" y="218"/>
                  </a:cubicBezTo>
                  <a:cubicBezTo>
                    <a:pt x="76" y="151"/>
                    <a:pt x="76" y="151"/>
                    <a:pt x="76" y="151"/>
                  </a:cubicBezTo>
                  <a:cubicBezTo>
                    <a:pt x="76" y="149"/>
                    <a:pt x="76" y="146"/>
                    <a:pt x="75" y="144"/>
                  </a:cubicBezTo>
                  <a:lnTo>
                    <a:pt x="63" y="118"/>
                  </a:lnTo>
                  <a:close/>
                </a:path>
              </a:pathLst>
            </a:custGeom>
            <a:grp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13" name="Oval 12"/>
            <p:cNvSpPr>
              <a:spLocks noChangeArrowheads="1"/>
            </p:cNvSpPr>
            <p:nvPr/>
          </p:nvSpPr>
          <p:spPr bwMode="auto">
            <a:xfrm>
              <a:off x="2562474" y="3448440"/>
              <a:ext cx="502091" cy="501478"/>
            </a:xfrm>
            <a:prstGeom prst="ellipse">
              <a:avLst/>
            </a:prstGeom>
            <a:grp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14" name="Freeform 13"/>
            <p:cNvSpPr/>
            <p:nvPr/>
          </p:nvSpPr>
          <p:spPr bwMode="auto">
            <a:xfrm>
              <a:off x="2297656" y="3960498"/>
              <a:ext cx="756316" cy="937362"/>
            </a:xfrm>
            <a:custGeom>
              <a:avLst/>
              <a:gdLst>
                <a:gd name="T0" fmla="*/ 2 w 69"/>
                <a:gd name="T1" fmla="*/ 86 h 86"/>
                <a:gd name="T2" fmla="*/ 2 w 69"/>
                <a:gd name="T3" fmla="*/ 86 h 86"/>
                <a:gd name="T4" fmla="*/ 0 w 69"/>
                <a:gd name="T5" fmla="*/ 84 h 86"/>
                <a:gd name="T6" fmla="*/ 19 w 69"/>
                <a:gd name="T7" fmla="*/ 66 h 86"/>
                <a:gd name="T8" fmla="*/ 44 w 69"/>
                <a:gd name="T9" fmla="*/ 64 h 86"/>
                <a:gd name="T10" fmla="*/ 46 w 69"/>
                <a:gd name="T11" fmla="*/ 64 h 86"/>
                <a:gd name="T12" fmla="*/ 58 w 69"/>
                <a:gd name="T13" fmla="*/ 63 h 86"/>
                <a:gd name="T14" fmla="*/ 65 w 69"/>
                <a:gd name="T15" fmla="*/ 54 h 86"/>
                <a:gd name="T16" fmla="*/ 65 w 69"/>
                <a:gd name="T17" fmla="*/ 41 h 86"/>
                <a:gd name="T18" fmla="*/ 63 w 69"/>
                <a:gd name="T19" fmla="*/ 37 h 86"/>
                <a:gd name="T20" fmla="*/ 26 w 69"/>
                <a:gd name="T21" fmla="*/ 9 h 86"/>
                <a:gd name="T22" fmla="*/ 9 w 69"/>
                <a:gd name="T23" fmla="*/ 27 h 86"/>
                <a:gd name="T24" fmla="*/ 7 w 69"/>
                <a:gd name="T25" fmla="*/ 28 h 86"/>
                <a:gd name="T26" fmla="*/ 6 w 69"/>
                <a:gd name="T27" fmla="*/ 26 h 86"/>
                <a:gd name="T28" fmla="*/ 26 w 69"/>
                <a:gd name="T29" fmla="*/ 5 h 86"/>
                <a:gd name="T30" fmla="*/ 66 w 69"/>
                <a:gd name="T31" fmla="*/ 35 h 86"/>
                <a:gd name="T32" fmla="*/ 68 w 69"/>
                <a:gd name="T33" fmla="*/ 41 h 86"/>
                <a:gd name="T34" fmla="*/ 68 w 69"/>
                <a:gd name="T35" fmla="*/ 55 h 86"/>
                <a:gd name="T36" fmla="*/ 60 w 69"/>
                <a:gd name="T37" fmla="*/ 66 h 86"/>
                <a:gd name="T38" fmla="*/ 46 w 69"/>
                <a:gd name="T39" fmla="*/ 67 h 86"/>
                <a:gd name="T40" fmla="*/ 44 w 69"/>
                <a:gd name="T41" fmla="*/ 67 h 86"/>
                <a:gd name="T42" fmla="*/ 20 w 69"/>
                <a:gd name="T43" fmla="*/ 70 h 86"/>
                <a:gd name="T44" fmla="*/ 4 w 69"/>
                <a:gd name="T45" fmla="*/ 85 h 86"/>
                <a:gd name="T46" fmla="*/ 2 w 69"/>
                <a:gd name="T4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86">
                  <a:moveTo>
                    <a:pt x="2" y="86"/>
                  </a:moveTo>
                  <a:cubicBezTo>
                    <a:pt x="2" y="86"/>
                    <a:pt x="2" y="86"/>
                    <a:pt x="2" y="86"/>
                  </a:cubicBezTo>
                  <a:cubicBezTo>
                    <a:pt x="1" y="86"/>
                    <a:pt x="0" y="85"/>
                    <a:pt x="0" y="84"/>
                  </a:cubicBezTo>
                  <a:cubicBezTo>
                    <a:pt x="2" y="78"/>
                    <a:pt x="13" y="68"/>
                    <a:pt x="19" y="66"/>
                  </a:cubicBezTo>
                  <a:cubicBezTo>
                    <a:pt x="26" y="64"/>
                    <a:pt x="34" y="62"/>
                    <a:pt x="44" y="64"/>
                  </a:cubicBezTo>
                  <a:cubicBezTo>
                    <a:pt x="45" y="64"/>
                    <a:pt x="45" y="64"/>
                    <a:pt x="46" y="64"/>
                  </a:cubicBezTo>
                  <a:cubicBezTo>
                    <a:pt x="50" y="64"/>
                    <a:pt x="55" y="65"/>
                    <a:pt x="58" y="63"/>
                  </a:cubicBezTo>
                  <a:cubicBezTo>
                    <a:pt x="61" y="61"/>
                    <a:pt x="64" y="58"/>
                    <a:pt x="65" y="54"/>
                  </a:cubicBezTo>
                  <a:cubicBezTo>
                    <a:pt x="66" y="51"/>
                    <a:pt x="66" y="46"/>
                    <a:pt x="65" y="41"/>
                  </a:cubicBezTo>
                  <a:cubicBezTo>
                    <a:pt x="64" y="40"/>
                    <a:pt x="64" y="38"/>
                    <a:pt x="63" y="37"/>
                  </a:cubicBezTo>
                  <a:cubicBezTo>
                    <a:pt x="57" y="21"/>
                    <a:pt x="49" y="4"/>
                    <a:pt x="26" y="9"/>
                  </a:cubicBezTo>
                  <a:cubicBezTo>
                    <a:pt x="19" y="10"/>
                    <a:pt x="10" y="18"/>
                    <a:pt x="9" y="27"/>
                  </a:cubicBezTo>
                  <a:cubicBezTo>
                    <a:pt x="9" y="28"/>
                    <a:pt x="8" y="28"/>
                    <a:pt x="7" y="28"/>
                  </a:cubicBezTo>
                  <a:cubicBezTo>
                    <a:pt x="6" y="28"/>
                    <a:pt x="5" y="27"/>
                    <a:pt x="6" y="26"/>
                  </a:cubicBezTo>
                  <a:cubicBezTo>
                    <a:pt x="7" y="16"/>
                    <a:pt x="18" y="7"/>
                    <a:pt x="26" y="5"/>
                  </a:cubicBezTo>
                  <a:cubicBezTo>
                    <a:pt x="53" y="0"/>
                    <a:pt x="62" y="23"/>
                    <a:pt x="66" y="35"/>
                  </a:cubicBezTo>
                  <a:cubicBezTo>
                    <a:pt x="67" y="37"/>
                    <a:pt x="68" y="39"/>
                    <a:pt x="68" y="41"/>
                  </a:cubicBezTo>
                  <a:cubicBezTo>
                    <a:pt x="69" y="46"/>
                    <a:pt x="69" y="51"/>
                    <a:pt x="68" y="55"/>
                  </a:cubicBezTo>
                  <a:cubicBezTo>
                    <a:pt x="67" y="60"/>
                    <a:pt x="64" y="64"/>
                    <a:pt x="60" y="66"/>
                  </a:cubicBezTo>
                  <a:cubicBezTo>
                    <a:pt x="55" y="69"/>
                    <a:pt x="50" y="68"/>
                    <a:pt x="46" y="67"/>
                  </a:cubicBezTo>
                  <a:cubicBezTo>
                    <a:pt x="45" y="67"/>
                    <a:pt x="44" y="67"/>
                    <a:pt x="44" y="67"/>
                  </a:cubicBezTo>
                  <a:cubicBezTo>
                    <a:pt x="35" y="66"/>
                    <a:pt x="28" y="67"/>
                    <a:pt x="20" y="70"/>
                  </a:cubicBezTo>
                  <a:cubicBezTo>
                    <a:pt x="15" y="71"/>
                    <a:pt x="5" y="81"/>
                    <a:pt x="4" y="85"/>
                  </a:cubicBezTo>
                  <a:cubicBezTo>
                    <a:pt x="4" y="86"/>
                    <a:pt x="3" y="86"/>
                    <a:pt x="2" y="86"/>
                  </a:cubicBezTo>
                  <a:close/>
                </a:path>
              </a:pathLst>
            </a:custGeom>
            <a:grp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15" name="Freeform 14"/>
            <p:cNvSpPr/>
            <p:nvPr/>
          </p:nvSpPr>
          <p:spPr bwMode="auto">
            <a:xfrm>
              <a:off x="2431125" y="4081107"/>
              <a:ext cx="699115" cy="730001"/>
            </a:xfrm>
            <a:custGeom>
              <a:avLst/>
              <a:gdLst>
                <a:gd name="T0" fmla="*/ 11 w 64"/>
                <a:gd name="T1" fmla="*/ 67 h 67"/>
                <a:gd name="T2" fmla="*/ 4 w 64"/>
                <a:gd name="T3" fmla="*/ 64 h 67"/>
                <a:gd name="T4" fmla="*/ 1 w 64"/>
                <a:gd name="T5" fmla="*/ 55 h 67"/>
                <a:gd name="T6" fmla="*/ 9 w 64"/>
                <a:gd name="T7" fmla="*/ 10 h 67"/>
                <a:gd name="T8" fmla="*/ 21 w 64"/>
                <a:gd name="T9" fmla="*/ 1 h 67"/>
                <a:gd name="T10" fmla="*/ 29 w 64"/>
                <a:gd name="T11" fmla="*/ 13 h 67"/>
                <a:gd name="T12" fmla="*/ 23 w 64"/>
                <a:gd name="T13" fmla="*/ 44 h 67"/>
                <a:gd name="T14" fmla="*/ 52 w 64"/>
                <a:gd name="T15" fmla="*/ 39 h 67"/>
                <a:gd name="T16" fmla="*/ 63 w 64"/>
                <a:gd name="T17" fmla="*/ 47 h 67"/>
                <a:gd name="T18" fmla="*/ 55 w 64"/>
                <a:gd name="T19" fmla="*/ 59 h 67"/>
                <a:gd name="T20" fmla="*/ 13 w 64"/>
                <a:gd name="T21" fmla="*/ 67 h 67"/>
                <a:gd name="T22" fmla="*/ 11 w 64"/>
                <a:gd name="T2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7">
                  <a:moveTo>
                    <a:pt x="11" y="67"/>
                  </a:moveTo>
                  <a:cubicBezTo>
                    <a:pt x="8" y="67"/>
                    <a:pt x="6" y="66"/>
                    <a:pt x="4" y="64"/>
                  </a:cubicBezTo>
                  <a:cubicBezTo>
                    <a:pt x="1" y="62"/>
                    <a:pt x="0" y="58"/>
                    <a:pt x="1" y="55"/>
                  </a:cubicBezTo>
                  <a:cubicBezTo>
                    <a:pt x="9" y="10"/>
                    <a:pt x="9" y="10"/>
                    <a:pt x="9" y="10"/>
                  </a:cubicBezTo>
                  <a:cubicBezTo>
                    <a:pt x="10" y="4"/>
                    <a:pt x="16" y="0"/>
                    <a:pt x="21" y="1"/>
                  </a:cubicBezTo>
                  <a:cubicBezTo>
                    <a:pt x="27" y="2"/>
                    <a:pt x="30" y="8"/>
                    <a:pt x="29" y="13"/>
                  </a:cubicBezTo>
                  <a:cubicBezTo>
                    <a:pt x="23" y="44"/>
                    <a:pt x="23" y="44"/>
                    <a:pt x="23" y="44"/>
                  </a:cubicBezTo>
                  <a:cubicBezTo>
                    <a:pt x="52" y="39"/>
                    <a:pt x="52" y="39"/>
                    <a:pt x="52" y="39"/>
                  </a:cubicBezTo>
                  <a:cubicBezTo>
                    <a:pt x="57" y="38"/>
                    <a:pt x="62" y="42"/>
                    <a:pt x="63" y="47"/>
                  </a:cubicBezTo>
                  <a:cubicBezTo>
                    <a:pt x="64" y="53"/>
                    <a:pt x="61" y="58"/>
                    <a:pt x="55" y="59"/>
                  </a:cubicBezTo>
                  <a:cubicBezTo>
                    <a:pt x="13" y="67"/>
                    <a:pt x="13" y="67"/>
                    <a:pt x="13" y="67"/>
                  </a:cubicBezTo>
                  <a:cubicBezTo>
                    <a:pt x="12" y="67"/>
                    <a:pt x="11" y="67"/>
                    <a:pt x="11" y="67"/>
                  </a:cubicBezTo>
                  <a:close/>
                </a:path>
              </a:pathLst>
            </a:custGeom>
            <a:grp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16" name="Freeform 15"/>
            <p:cNvSpPr/>
            <p:nvPr/>
          </p:nvSpPr>
          <p:spPr bwMode="auto">
            <a:xfrm>
              <a:off x="2562474" y="5136963"/>
              <a:ext cx="52963" cy="186203"/>
            </a:xfrm>
            <a:custGeom>
              <a:avLst/>
              <a:gdLst>
                <a:gd name="T0" fmla="*/ 34 w 34"/>
                <a:gd name="T1" fmla="*/ 117 h 117"/>
                <a:gd name="T2" fmla="*/ 0 w 34"/>
                <a:gd name="T3" fmla="*/ 0 h 117"/>
                <a:gd name="T4" fmla="*/ 34 w 34"/>
                <a:gd name="T5" fmla="*/ 117 h 117"/>
              </a:gdLst>
              <a:ahLst/>
              <a:cxnLst>
                <a:cxn ang="0">
                  <a:pos x="T0" y="T1"/>
                </a:cxn>
                <a:cxn ang="0">
                  <a:pos x="T2" y="T3"/>
                </a:cxn>
                <a:cxn ang="0">
                  <a:pos x="T4" y="T5"/>
                </a:cxn>
              </a:cxnLst>
              <a:rect l="0" t="0" r="r" b="b"/>
              <a:pathLst>
                <a:path w="34" h="117">
                  <a:moveTo>
                    <a:pt x="34" y="117"/>
                  </a:moveTo>
                  <a:lnTo>
                    <a:pt x="0" y="0"/>
                  </a:lnTo>
                  <a:lnTo>
                    <a:pt x="34" y="117"/>
                  </a:lnTo>
                  <a:close/>
                </a:path>
              </a:pathLst>
            </a:custGeom>
            <a:grp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17" name="Line 16"/>
            <p:cNvSpPr>
              <a:spLocks noChangeShapeType="1"/>
            </p:cNvSpPr>
            <p:nvPr/>
          </p:nvSpPr>
          <p:spPr bwMode="auto">
            <a:xfrm flipH="1" flipV="1">
              <a:off x="2562474" y="5136963"/>
              <a:ext cx="52963" cy="186203"/>
            </a:xfrm>
            <a:prstGeom prst="line">
              <a:avLst/>
            </a:prstGeom>
            <a:grp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grpSp>
      <p:sp>
        <p:nvSpPr>
          <p:cNvPr id="18" name="Freeform 33"/>
          <p:cNvSpPr/>
          <p:nvPr/>
        </p:nvSpPr>
        <p:spPr bwMode="auto">
          <a:xfrm>
            <a:off x="4398715" y="1152987"/>
            <a:ext cx="6297697" cy="677396"/>
          </a:xfrm>
          <a:custGeom>
            <a:avLst/>
            <a:gdLst>
              <a:gd name="connsiteX0" fmla="*/ 0 w 7025640"/>
              <a:gd name="connsiteY0" fmla="*/ 0 h 757029"/>
              <a:gd name="connsiteX1" fmla="*/ 7025640 w 7025640"/>
              <a:gd name="connsiteY1" fmla="*/ 0 h 757029"/>
              <a:gd name="connsiteX2" fmla="*/ 7025640 w 7025640"/>
              <a:gd name="connsiteY2" fmla="*/ 757029 h 757029"/>
              <a:gd name="connsiteX3" fmla="*/ 543285 w 7025640"/>
              <a:gd name="connsiteY3" fmla="*/ 757029 h 757029"/>
              <a:gd name="connsiteX4" fmla="*/ 543745 w 7025640"/>
              <a:gd name="connsiteY4" fmla="*/ 756796 h 757029"/>
              <a:gd name="connsiteX5" fmla="*/ 148215 w 7025640"/>
              <a:gd name="connsiteY5" fmla="*/ 172594 h 757029"/>
              <a:gd name="connsiteX6" fmla="*/ 0 w 7025640"/>
              <a:gd name="connsiteY6" fmla="*/ 6559 h 75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25640" h="757029">
                <a:moveTo>
                  <a:pt x="0" y="0"/>
                </a:moveTo>
                <a:lnTo>
                  <a:pt x="7025640" y="0"/>
                </a:lnTo>
                <a:lnTo>
                  <a:pt x="7025640" y="757029"/>
                </a:lnTo>
                <a:lnTo>
                  <a:pt x="543285" y="757029"/>
                </a:lnTo>
                <a:lnTo>
                  <a:pt x="543745" y="756796"/>
                </a:lnTo>
                <a:cubicBezTo>
                  <a:pt x="434634" y="539418"/>
                  <a:pt x="298244" y="349213"/>
                  <a:pt x="148215" y="172594"/>
                </a:cubicBezTo>
                <a:lnTo>
                  <a:pt x="0" y="655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latin typeface="Source Sans Pro" charset="0"/>
            </a:endParaRPr>
          </a:p>
        </p:txBody>
      </p:sp>
      <p:sp>
        <p:nvSpPr>
          <p:cNvPr id="19" name="Freeform 5"/>
          <p:cNvSpPr/>
          <p:nvPr/>
        </p:nvSpPr>
        <p:spPr bwMode="auto">
          <a:xfrm>
            <a:off x="2495554" y="1152987"/>
            <a:ext cx="2390810" cy="1889878"/>
          </a:xfrm>
          <a:custGeom>
            <a:avLst/>
            <a:gdLst>
              <a:gd name="T0" fmla="*/ 131 w 165"/>
              <a:gd name="T1" fmla="*/ 0 h 131"/>
              <a:gd name="T2" fmla="*/ 0 w 165"/>
              <a:gd name="T3" fmla="*/ 131 h 131"/>
              <a:gd name="T4" fmla="*/ 165 w 165"/>
              <a:gd name="T5" fmla="*/ 47 h 131"/>
              <a:gd name="T6" fmla="*/ 131 w 165"/>
              <a:gd name="T7" fmla="*/ 0 h 131"/>
            </a:gdLst>
            <a:ahLst/>
            <a:cxnLst>
              <a:cxn ang="0">
                <a:pos x="T0" y="T1"/>
              </a:cxn>
              <a:cxn ang="0">
                <a:pos x="T2" y="T3"/>
              </a:cxn>
              <a:cxn ang="0">
                <a:pos x="T4" y="T5"/>
              </a:cxn>
              <a:cxn ang="0">
                <a:pos x="T6" y="T7"/>
              </a:cxn>
            </a:cxnLst>
            <a:rect l="0" t="0" r="r" b="b"/>
            <a:pathLst>
              <a:path w="165" h="131">
                <a:moveTo>
                  <a:pt x="131" y="0"/>
                </a:moveTo>
                <a:cubicBezTo>
                  <a:pt x="0" y="131"/>
                  <a:pt x="0" y="131"/>
                  <a:pt x="0" y="131"/>
                </a:cubicBezTo>
                <a:cubicBezTo>
                  <a:pt x="165" y="47"/>
                  <a:pt x="165" y="47"/>
                  <a:pt x="165" y="47"/>
                </a:cubicBezTo>
                <a:cubicBezTo>
                  <a:pt x="156" y="29"/>
                  <a:pt x="144" y="14"/>
                  <a:pt x="131" y="0"/>
                </a:cubicBezTo>
              </a:path>
            </a:pathLst>
          </a:custGeom>
          <a:solidFill>
            <a:schemeClr val="accent1">
              <a:lumMod val="40000"/>
              <a:lumOff val="60000"/>
            </a:schemeClr>
          </a:solidFill>
          <a:ln>
            <a:noFill/>
          </a:ln>
        </p:spPr>
        <p:txBody>
          <a:bodyPr lIns="68580" tIns="34290" rIns="68580" bIns="34290"/>
          <a:lstStyle/>
          <a:p>
            <a:pPr fontAlgn="auto">
              <a:spcBef>
                <a:spcPts val="0"/>
              </a:spcBef>
              <a:spcAft>
                <a:spcPts val="0"/>
              </a:spcAft>
              <a:defRPr/>
            </a:pPr>
            <a:endParaRPr lang="en-US" sz="1350" dirty="0">
              <a:latin typeface="Source Sans Pro" charset="0"/>
              <a:cs typeface="+mn-cs"/>
            </a:endParaRPr>
          </a:p>
        </p:txBody>
      </p:sp>
      <p:sp>
        <p:nvSpPr>
          <p:cNvPr id="20" name="TextBox 13"/>
          <p:cNvSpPr txBox="1"/>
          <p:nvPr/>
        </p:nvSpPr>
        <p:spPr>
          <a:xfrm>
            <a:off x="4810760" y="1224915"/>
            <a:ext cx="5755005" cy="516255"/>
          </a:xfrm>
          <a:prstGeom prst="rect">
            <a:avLst/>
          </a:prstGeom>
          <a:noFill/>
        </p:spPr>
        <p:txBody>
          <a:bodyPr wrap="square" lIns="0" tIns="0" rIns="0" bIns="0" rtlCol="0" anchor="t" anchorCtr="0">
            <a:spAutoFit/>
          </a:bodyPr>
          <a:lstStyle/>
          <a:p>
            <a:pPr indent="355600" defTabSz="1216660" fontAlgn="auto">
              <a:lnSpc>
                <a:spcPct val="120000"/>
              </a:lnSpc>
              <a:spcBef>
                <a:spcPts val="0"/>
              </a:spcBef>
              <a:defRPr/>
              <a:extLst>
                <a:ext uri="{35155182-B16C-46BC-9424-99874614C6A1}">
                  <wpsdc:indentchars xmlns:wpsdc="http://www.wps.cn/officeDocument/2017/drawingmlCustomData" val="200" checksum="3837665281"/>
                </a:ext>
              </a:extLst>
            </a:pPr>
            <a:r>
              <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rPr>
              <a:t>通过上网搜索或者翻阅图书查找生鲜超市管理系统的相关资料，了解目前各个生鲜超市的发展情况及需求，以此确定系统的研究思路方向</a:t>
            </a:r>
            <a:endPar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不完整圆 24"/>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a:spLocks noChangeArrowheads="1"/>
          </p:cNvSpPr>
          <p:nvPr/>
        </p:nvSpPr>
        <p:spPr bwMode="auto">
          <a:xfrm>
            <a:off x="657903" y="182150"/>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rPr>
              <a:t>研究思路与方法</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420110" y="2625725"/>
            <a:ext cx="1228090" cy="398780"/>
          </a:xfrm>
          <a:prstGeom prst="rect">
            <a:avLst/>
          </a:prstGeom>
          <a:noFill/>
        </p:spPr>
        <p:txBody>
          <a:bodyPr wrap="square" rtlCol="0">
            <a:spAutoFit/>
          </a:bodyPr>
          <a:p>
            <a:r>
              <a:rPr lang="zh-CN" altLang="en-US" sz="2000" b="1">
                <a:solidFill>
                  <a:schemeClr val="accent1"/>
                </a:solidFill>
                <a:effectLst>
                  <a:outerShdw blurRad="38100" dist="25400" dir="5400000" algn="ctr" rotWithShape="0">
                    <a:srgbClr val="6E747A">
                      <a:alpha val="43000"/>
                    </a:srgbClr>
                  </a:outerShdw>
                </a:effectLst>
              </a:rPr>
              <a:t>研究方法</a:t>
            </a:r>
            <a:endParaRPr lang="zh-CN" altLang="en-US" sz="2000" b="1">
              <a:solidFill>
                <a:schemeClr val="accent1"/>
              </a:solidFill>
              <a:effectLst>
                <a:outerShdw blurRad="38100" dist="25400" dir="5400000" algn="ctr" rotWithShape="0">
                  <a:srgbClr val="6E747A">
                    <a:alpha val="43000"/>
                  </a:srgbClr>
                </a:outerShdw>
              </a:effectLst>
            </a:endParaRPr>
          </a:p>
        </p:txBody>
      </p:sp>
      <p:sp>
        <p:nvSpPr>
          <p:cNvPr id="28" name="TextBox 13"/>
          <p:cNvSpPr txBox="1"/>
          <p:nvPr/>
        </p:nvSpPr>
        <p:spPr>
          <a:xfrm>
            <a:off x="5146040" y="1969770"/>
            <a:ext cx="5507355" cy="516255"/>
          </a:xfrm>
          <a:prstGeom prst="rect">
            <a:avLst/>
          </a:prstGeom>
          <a:noFill/>
        </p:spPr>
        <p:txBody>
          <a:bodyPr wrap="square" lIns="0" tIns="0" rIns="0" bIns="0" rtlCol="0" anchor="t" anchorCtr="0">
            <a:spAutoFit/>
          </a:bodyPr>
          <a:p>
            <a:pPr indent="355600" defTabSz="1216660" fontAlgn="auto">
              <a:lnSpc>
                <a:spcPct val="120000"/>
              </a:lnSpc>
              <a:spcBef>
                <a:spcPts val="0"/>
              </a:spcBef>
              <a:defRPr/>
              <a:extLst>
                <a:ext uri="{35155182-B16C-46BC-9424-99874614C6A1}">
                  <wpsdc:indentchars xmlns:wpsdc="http://www.wps.cn/officeDocument/2017/drawingmlCustomData" val="200" checksum="3837665281"/>
                </a:ext>
              </a:extLst>
            </a:pPr>
            <a:r>
              <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rPr>
              <a:t>对系统进行可行性需求分析及功能需求分析，确保该系统的开发能够具有实用性、安全性等和功能设计符合生鲜超市的需求</a:t>
            </a:r>
            <a:endPar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3"/>
          <p:cNvSpPr txBox="1"/>
          <p:nvPr/>
        </p:nvSpPr>
        <p:spPr>
          <a:xfrm>
            <a:off x="5204460" y="2777490"/>
            <a:ext cx="5389880" cy="516255"/>
          </a:xfrm>
          <a:prstGeom prst="rect">
            <a:avLst/>
          </a:prstGeom>
          <a:noFill/>
        </p:spPr>
        <p:txBody>
          <a:bodyPr wrap="square" lIns="0" tIns="0" rIns="0" bIns="0" rtlCol="0" anchor="t" anchorCtr="0">
            <a:spAutoFit/>
          </a:bodyPr>
          <a:p>
            <a:pPr indent="355600" defTabSz="1216660" fontAlgn="auto">
              <a:lnSpc>
                <a:spcPct val="120000"/>
              </a:lnSpc>
              <a:spcBef>
                <a:spcPts val="0"/>
              </a:spcBef>
              <a:defRPr/>
              <a:extLst>
                <a:ext uri="{35155182-B16C-46BC-9424-99874614C6A1}">
                  <wpsdc:indentchars xmlns:wpsdc="http://www.wps.cn/officeDocument/2017/drawingmlCustomData" val="200" checksum="3837665281"/>
                </a:ext>
              </a:extLst>
            </a:pPr>
            <a:r>
              <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rPr>
              <a:t>采用</a:t>
            </a:r>
            <a:r>
              <a:rPr lang="en-US" altLang="zh-CN" sz="1400">
                <a:solidFill>
                  <a:schemeClr val="bg2"/>
                </a:solidFill>
                <a:latin typeface="Arial" panose="020B0604020202020204" pitchFamily="34" charset="0"/>
                <a:ea typeface="微软雅黑" panose="020B0503020204020204" pitchFamily="34" charset="-122"/>
                <a:sym typeface="Arial" panose="020B0604020202020204" pitchFamily="34" charset="0"/>
              </a:rPr>
              <a:t>SSM</a:t>
            </a:r>
            <a:r>
              <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rPr>
              <a:t>框架实现生鲜超市管理系统的数据库及数据流图的设计，结合实体属性之间E-R图描述各实体间的关系模式</a:t>
            </a:r>
            <a:endPar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5146040" y="3577590"/>
            <a:ext cx="5506720" cy="516255"/>
          </a:xfrm>
          <a:prstGeom prst="rect">
            <a:avLst/>
          </a:prstGeom>
          <a:noFill/>
        </p:spPr>
        <p:txBody>
          <a:bodyPr wrap="square" lIns="0" tIns="0" rIns="0" bIns="0" rtlCol="0" anchor="t" anchorCtr="0">
            <a:spAutoFit/>
          </a:bodyPr>
          <a:p>
            <a:pPr indent="355600" defTabSz="1216660" fontAlgn="auto">
              <a:lnSpc>
                <a:spcPct val="120000"/>
              </a:lnSpc>
              <a:spcBef>
                <a:spcPts val="0"/>
              </a:spcBef>
              <a:defRPr/>
              <a:extLst>
                <a:ext uri="{35155182-B16C-46BC-9424-99874614C6A1}">
                  <wpsdc:indentchars xmlns:wpsdc="http://www.wps.cn/officeDocument/2017/drawingmlCustomData" val="200" checksum="3837665281"/>
                </a:ext>
              </a:extLst>
            </a:pPr>
            <a:r>
              <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rPr>
              <a:t>采用黑盒测试的方式编写系统的测试用例，对系统功能模块详细测试和改进，记录出现的漏洞和改进方法作为维护系统的操作手册</a:t>
            </a:r>
            <a:endParaRPr lang="zh-CN" altLang="en-US" sz="1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9949" y="-386295"/>
            <a:ext cx="3662987" cy="3425590"/>
            <a:chOff x="-706041" y="-544705"/>
            <a:chExt cx="5855693" cy="5476187"/>
          </a:xfrm>
        </p:grpSpPr>
        <p:sp>
          <p:nvSpPr>
            <p:cNvPr id="3" name="任意多边形: 形状 2"/>
            <p:cNvSpPr/>
            <p:nvPr/>
          </p:nvSpPr>
          <p:spPr>
            <a:xfrm rot="7269444">
              <a:off x="687977" y="-943780"/>
              <a:ext cx="3067657" cy="5855693"/>
            </a:xfrm>
            <a:custGeom>
              <a:avLst/>
              <a:gdLst>
                <a:gd name="connsiteX0" fmla="*/ 985509 w 3067657"/>
                <a:gd name="connsiteY0" fmla="*/ 5855693 h 5855693"/>
                <a:gd name="connsiteX1" fmla="*/ 0 w 3067657"/>
                <a:gd name="connsiteY1" fmla="*/ 4225690 h 5855693"/>
                <a:gd name="connsiteX2" fmla="*/ 1469307 w 3067657"/>
                <a:gd name="connsiteY2" fmla="*/ 0 h 5855693"/>
                <a:gd name="connsiteX3" fmla="*/ 3067657 w 3067657"/>
                <a:gd name="connsiteY3" fmla="*/ 4596814 h 5855693"/>
              </a:gdLst>
              <a:ahLst/>
              <a:cxnLst>
                <a:cxn ang="0">
                  <a:pos x="connsiteX0" y="connsiteY0"/>
                </a:cxn>
                <a:cxn ang="0">
                  <a:pos x="connsiteX1" y="connsiteY1"/>
                </a:cxn>
                <a:cxn ang="0">
                  <a:pos x="connsiteX2" y="connsiteY2"/>
                </a:cxn>
                <a:cxn ang="0">
                  <a:pos x="connsiteX3" y="connsiteY3"/>
                </a:cxn>
              </a:cxnLst>
              <a:rect l="l" t="t" r="r" b="b"/>
              <a:pathLst>
                <a:path w="3067657" h="5855693">
                  <a:moveTo>
                    <a:pt x="985509" y="5855693"/>
                  </a:moveTo>
                  <a:lnTo>
                    <a:pt x="0" y="4225690"/>
                  </a:lnTo>
                  <a:lnTo>
                    <a:pt x="1469307" y="0"/>
                  </a:lnTo>
                  <a:lnTo>
                    <a:pt x="3067657" y="4596814"/>
                  </a:lnTo>
                  <a:close/>
                </a:path>
              </a:pathLst>
            </a:custGeom>
            <a:solidFill>
              <a:srgbClr val="3E9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5159997">
              <a:off x="1002913" y="1166994"/>
              <a:ext cx="2662774" cy="4866202"/>
            </a:xfrm>
            <a:custGeom>
              <a:avLst/>
              <a:gdLst>
                <a:gd name="connsiteX0" fmla="*/ 0 w 2662774"/>
                <a:gd name="connsiteY0" fmla="*/ 4680000 h 4866202"/>
                <a:gd name="connsiteX1" fmla="*/ 1329214 w 2662774"/>
                <a:gd name="connsiteY1" fmla="*/ 0 h 4866202"/>
                <a:gd name="connsiteX2" fmla="*/ 2662774 w 2662774"/>
                <a:gd name="connsiteY2" fmla="*/ 4866202 h 4866202"/>
              </a:gdLst>
              <a:ahLst/>
              <a:cxnLst>
                <a:cxn ang="0">
                  <a:pos x="connsiteX0" y="connsiteY0"/>
                </a:cxn>
                <a:cxn ang="0">
                  <a:pos x="connsiteX1" y="connsiteY1"/>
                </a:cxn>
                <a:cxn ang="0">
                  <a:pos x="connsiteX2" y="connsiteY2"/>
                </a:cxn>
              </a:cxnLst>
              <a:rect l="l" t="t" r="r" b="b"/>
              <a:pathLst>
                <a:path w="2662774" h="4866202">
                  <a:moveTo>
                    <a:pt x="0" y="4680000"/>
                  </a:moveTo>
                  <a:lnTo>
                    <a:pt x="1329214" y="0"/>
                  </a:lnTo>
                  <a:lnTo>
                    <a:pt x="2662774" y="4866202"/>
                  </a:lnTo>
                  <a:close/>
                </a:path>
              </a:pathLst>
            </a:custGeom>
            <a:solidFill>
              <a:srgbClr val="5EB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rot="9633227">
              <a:off x="2519200" y="-544705"/>
              <a:ext cx="2553113" cy="4197090"/>
            </a:xfrm>
            <a:custGeom>
              <a:avLst/>
              <a:gdLst>
                <a:gd name="connsiteX0" fmla="*/ 2553113 w 2553113"/>
                <a:gd name="connsiteY0" fmla="*/ 4197090 h 4197090"/>
                <a:gd name="connsiteX1" fmla="*/ 0 w 2553113"/>
                <a:gd name="connsiteY1" fmla="*/ 3295682 h 4197090"/>
                <a:gd name="connsiteX2" fmla="*/ 1008078 w 2553113"/>
                <a:gd name="connsiteY2" fmla="*/ 0 h 4197090"/>
              </a:gdLst>
              <a:ahLst/>
              <a:cxnLst>
                <a:cxn ang="0">
                  <a:pos x="connsiteX0" y="connsiteY0"/>
                </a:cxn>
                <a:cxn ang="0">
                  <a:pos x="connsiteX1" y="connsiteY1"/>
                </a:cxn>
                <a:cxn ang="0">
                  <a:pos x="connsiteX2" y="connsiteY2"/>
                </a:cxn>
              </a:cxnLst>
              <a:rect l="l" t="t" r="r" b="b"/>
              <a:pathLst>
                <a:path w="2553113" h="4197090">
                  <a:moveTo>
                    <a:pt x="2553113" y="4197090"/>
                  </a:moveTo>
                  <a:lnTo>
                    <a:pt x="0" y="3295682"/>
                  </a:lnTo>
                  <a:lnTo>
                    <a:pt x="1008078" y="0"/>
                  </a:lnTo>
                  <a:close/>
                </a:path>
              </a:pathLst>
            </a:custGeom>
            <a:solidFill>
              <a:srgbClr val="4FB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7954441" y="3690447"/>
            <a:ext cx="4218887" cy="3609513"/>
            <a:chOff x="6939507" y="2911182"/>
            <a:chExt cx="5233822" cy="4477851"/>
          </a:xfrm>
        </p:grpSpPr>
        <p:sp>
          <p:nvSpPr>
            <p:cNvPr id="7" name="任意多边形: 形状 6"/>
            <p:cNvSpPr/>
            <p:nvPr/>
          </p:nvSpPr>
          <p:spPr>
            <a:xfrm rot="182347">
              <a:off x="8928925" y="3452340"/>
              <a:ext cx="1902404" cy="3458523"/>
            </a:xfrm>
            <a:custGeom>
              <a:avLst/>
              <a:gdLst>
                <a:gd name="connsiteX0" fmla="*/ 982291 w 1902404"/>
                <a:gd name="connsiteY0" fmla="*/ 0 h 3458523"/>
                <a:gd name="connsiteX1" fmla="*/ 1902404 w 1902404"/>
                <a:gd name="connsiteY1" fmla="*/ 3357520 h 3458523"/>
                <a:gd name="connsiteX2" fmla="*/ 0 w 1902404"/>
                <a:gd name="connsiteY2" fmla="*/ 3458523 h 3458523"/>
              </a:gdLst>
              <a:ahLst/>
              <a:cxnLst>
                <a:cxn ang="0">
                  <a:pos x="connsiteX0" y="connsiteY0"/>
                </a:cxn>
                <a:cxn ang="0">
                  <a:pos x="connsiteX1" y="connsiteY1"/>
                </a:cxn>
                <a:cxn ang="0">
                  <a:pos x="connsiteX2" y="connsiteY2"/>
                </a:cxn>
              </a:cxnLst>
              <a:rect l="l" t="t" r="r" b="b"/>
              <a:pathLst>
                <a:path w="1902404" h="3458523">
                  <a:moveTo>
                    <a:pt x="982291" y="0"/>
                  </a:moveTo>
                  <a:lnTo>
                    <a:pt x="1902404" y="3357520"/>
                  </a:lnTo>
                  <a:lnTo>
                    <a:pt x="0" y="3458523"/>
                  </a:lnTo>
                  <a:close/>
                </a:path>
              </a:pathLst>
            </a:custGeom>
            <a:solidFill>
              <a:srgbClr val="36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rot="19496394">
              <a:off x="9850558" y="3191679"/>
              <a:ext cx="2322771" cy="4055637"/>
            </a:xfrm>
            <a:custGeom>
              <a:avLst/>
              <a:gdLst>
                <a:gd name="connsiteX0" fmla="*/ 1337604 w 2322771"/>
                <a:gd name="connsiteY0" fmla="*/ 0 h 4055637"/>
                <a:gd name="connsiteX1" fmla="*/ 2322771 w 2322771"/>
                <a:gd name="connsiteY1" fmla="*/ 2453709 h 4055637"/>
                <a:gd name="connsiteX2" fmla="*/ 1198584 w 2322771"/>
                <a:gd name="connsiteY2" fmla="*/ 4055637 h 4055637"/>
                <a:gd name="connsiteX3" fmla="*/ 0 w 2322771"/>
                <a:gd name="connsiteY3" fmla="*/ 3214505 h 4055637"/>
              </a:gdLst>
              <a:ahLst/>
              <a:cxnLst>
                <a:cxn ang="0">
                  <a:pos x="connsiteX0" y="connsiteY0"/>
                </a:cxn>
                <a:cxn ang="0">
                  <a:pos x="connsiteX1" y="connsiteY1"/>
                </a:cxn>
                <a:cxn ang="0">
                  <a:pos x="connsiteX2" y="connsiteY2"/>
                </a:cxn>
                <a:cxn ang="0">
                  <a:pos x="connsiteX3" y="connsiteY3"/>
                </a:cxn>
              </a:cxnLst>
              <a:rect l="l" t="t" r="r" b="b"/>
              <a:pathLst>
                <a:path w="2322771" h="4055637">
                  <a:moveTo>
                    <a:pt x="1337604" y="0"/>
                  </a:moveTo>
                  <a:lnTo>
                    <a:pt x="2322771" y="2453709"/>
                  </a:lnTo>
                  <a:lnTo>
                    <a:pt x="1198584" y="4055637"/>
                  </a:lnTo>
                  <a:lnTo>
                    <a:pt x="0" y="3214505"/>
                  </a:lnTo>
                  <a:close/>
                </a:path>
              </a:pathLst>
            </a:custGeom>
            <a:solidFill>
              <a:srgbClr val="212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rot="1163990" flipH="1">
              <a:off x="6939507" y="2911182"/>
              <a:ext cx="2432059" cy="4477851"/>
            </a:xfrm>
            <a:custGeom>
              <a:avLst/>
              <a:gdLst>
                <a:gd name="connsiteX0" fmla="*/ 0 w 2432059"/>
                <a:gd name="connsiteY0" fmla="*/ 0 h 4477851"/>
                <a:gd name="connsiteX1" fmla="*/ 0 w 2432059"/>
                <a:gd name="connsiteY1" fmla="*/ 3621396 h 4477851"/>
                <a:gd name="connsiteX2" fmla="*/ 2432059 w 2432059"/>
                <a:gd name="connsiteY2" fmla="*/ 4477851 h 4477851"/>
              </a:gdLst>
              <a:ahLst/>
              <a:cxnLst>
                <a:cxn ang="0">
                  <a:pos x="connsiteX0" y="connsiteY0"/>
                </a:cxn>
                <a:cxn ang="0">
                  <a:pos x="connsiteX1" y="connsiteY1"/>
                </a:cxn>
                <a:cxn ang="0">
                  <a:pos x="connsiteX2" y="connsiteY2"/>
                </a:cxn>
              </a:cxnLst>
              <a:rect l="l" t="t" r="r" b="b"/>
              <a:pathLst>
                <a:path w="2432059" h="4477851">
                  <a:moveTo>
                    <a:pt x="0" y="0"/>
                  </a:moveTo>
                  <a:lnTo>
                    <a:pt x="0" y="3621396"/>
                  </a:lnTo>
                  <a:lnTo>
                    <a:pt x="2432059" y="4477851"/>
                  </a:lnTo>
                  <a:close/>
                </a:path>
              </a:pathLst>
            </a:cu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64301" y="436399"/>
            <a:ext cx="1615019" cy="830997"/>
          </a:xfrm>
          <a:prstGeom prst="rect">
            <a:avLst/>
          </a:prstGeom>
          <a:noFill/>
        </p:spPr>
        <p:txBody>
          <a:bodyPr wrap="square" rtlCol="0">
            <a:spAutoFit/>
          </a:bodyPr>
          <a:lstStyle/>
          <a:p>
            <a:pPr algn="dist"/>
            <a:r>
              <a:rPr lang="en-US" altLang="zh-CN" sz="4800" b="1">
                <a:solidFill>
                  <a:schemeClr val="bg1"/>
                </a:solidFill>
              </a:rPr>
              <a:t>Part</a:t>
            </a:r>
            <a:endParaRPr lang="zh-CN" altLang="en-US" sz="4800" b="1" dirty="0">
              <a:solidFill>
                <a:schemeClr val="bg1"/>
              </a:solidFill>
            </a:endParaRPr>
          </a:p>
        </p:txBody>
      </p:sp>
      <p:sp>
        <p:nvSpPr>
          <p:cNvPr id="15" name="文本框 14"/>
          <p:cNvSpPr txBox="1"/>
          <p:nvPr/>
        </p:nvSpPr>
        <p:spPr>
          <a:xfrm>
            <a:off x="1197732" y="1180502"/>
            <a:ext cx="963176" cy="706755"/>
          </a:xfrm>
          <a:prstGeom prst="rect">
            <a:avLst/>
          </a:prstGeom>
          <a:noFill/>
        </p:spPr>
        <p:txBody>
          <a:bodyPr wrap="square" rtlCol="0">
            <a:spAutoFit/>
          </a:bodyPr>
          <a:lstStyle/>
          <a:p>
            <a:pPr algn="dist"/>
            <a:r>
              <a:rPr lang="en-US" altLang="zh-CN" sz="4000" b="1">
                <a:solidFill>
                  <a:schemeClr val="bg1"/>
                </a:solidFill>
              </a:rPr>
              <a:t>02</a:t>
            </a:r>
            <a:endParaRPr lang="zh-CN" altLang="en-US" sz="4000" b="1" dirty="0">
              <a:solidFill>
                <a:schemeClr val="bg1"/>
              </a:solidFill>
            </a:endParaRPr>
          </a:p>
        </p:txBody>
      </p:sp>
      <p:sp>
        <p:nvSpPr>
          <p:cNvPr id="13" name="文本框 12"/>
          <p:cNvSpPr txBox="1">
            <a:spLocks noChangeArrowheads="1"/>
          </p:cNvSpPr>
          <p:nvPr/>
        </p:nvSpPr>
        <p:spPr bwMode="auto">
          <a:xfrm>
            <a:off x="4219575" y="3143250"/>
            <a:ext cx="409130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a:solidFill>
                  <a:srgbClr val="000000"/>
                </a:solidFill>
                <a:latin typeface="微软雅黑" panose="020B0503020204020204" pitchFamily="34" charset="-122"/>
                <a:ea typeface="微软雅黑" panose="020B0503020204020204" pitchFamily="34" charset="-122"/>
                <a:sym typeface="+mn-ea"/>
              </a:rPr>
              <a:t>系统设计</a:t>
            </a:r>
            <a:endParaRPr lang="zh-CN" altLang="en-US" sz="4800" b="1" dirty="0">
              <a:solidFill>
                <a:srgbClr val="00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471204" y="2305510"/>
            <a:ext cx="3249593" cy="829945"/>
          </a:xfrm>
          <a:prstGeom prst="rect">
            <a:avLst/>
          </a:prstGeom>
          <a:noFill/>
        </p:spPr>
        <p:txBody>
          <a:bodyPr wrap="square" rtlCol="0">
            <a:spAutoFit/>
          </a:bodyPr>
          <a:lstStyle/>
          <a:p>
            <a:pPr algn="dist"/>
            <a:r>
              <a:rPr lang="zh-CN" altLang="en-US" sz="4800" b="1"/>
              <a:t>第二部分</a:t>
            </a: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p:cNvSpPr/>
          <p:nvPr/>
        </p:nvSpPr>
        <p:spPr>
          <a:xfrm>
            <a:off x="0" y="3324828"/>
            <a:ext cx="12192000" cy="3533172"/>
          </a:xfrm>
          <a:custGeom>
            <a:avLst/>
            <a:gdLst>
              <a:gd name="connsiteX0" fmla="*/ 0 w 12192000"/>
              <a:gd name="connsiteY0" fmla="*/ 0 h 3533172"/>
              <a:gd name="connsiteX1" fmla="*/ 12192000 w 12192000"/>
              <a:gd name="connsiteY1" fmla="*/ 1154346 h 3533172"/>
              <a:gd name="connsiteX2" fmla="*/ 12192000 w 12192000"/>
              <a:gd name="connsiteY2" fmla="*/ 3533172 h 3533172"/>
              <a:gd name="connsiteX3" fmla="*/ 23712 w 12192000"/>
              <a:gd name="connsiteY3" fmla="*/ 3533172 h 3533172"/>
            </a:gdLst>
            <a:ahLst/>
            <a:cxnLst>
              <a:cxn ang="0">
                <a:pos x="connsiteX0" y="connsiteY0"/>
              </a:cxn>
              <a:cxn ang="0">
                <a:pos x="connsiteX1" y="connsiteY1"/>
              </a:cxn>
              <a:cxn ang="0">
                <a:pos x="connsiteX2" y="connsiteY2"/>
              </a:cxn>
              <a:cxn ang="0">
                <a:pos x="connsiteX3" y="connsiteY3"/>
              </a:cxn>
            </a:cxnLst>
            <a:rect l="l" t="t" r="r" b="b"/>
            <a:pathLst>
              <a:path w="12192000" h="3533172">
                <a:moveTo>
                  <a:pt x="0" y="0"/>
                </a:moveTo>
                <a:lnTo>
                  <a:pt x="12192000" y="1154346"/>
                </a:lnTo>
                <a:lnTo>
                  <a:pt x="12192000" y="3533172"/>
                </a:lnTo>
                <a:lnTo>
                  <a:pt x="23712" y="35331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3889" y="1337920"/>
            <a:ext cx="4813694" cy="3211773"/>
          </a:xfrm>
          <a:prstGeom prst="rect">
            <a:avLst/>
          </a:prstGeom>
        </p:spPr>
      </p:pic>
      <p:sp>
        <p:nvSpPr>
          <p:cNvPr id="4" name="矩形 3"/>
          <p:cNvSpPr/>
          <p:nvPr/>
        </p:nvSpPr>
        <p:spPr>
          <a:xfrm>
            <a:off x="3194050" y="5144770"/>
            <a:ext cx="5988685" cy="1033145"/>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沙头社区生鲜超市管理系统使用的框架前端框架是</a:t>
            </a:r>
            <a:r>
              <a:rPr lang="en-US" altLang="zh-CN"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LayUI</a:t>
            </a:r>
            <a:r>
              <a:rPr lang="zh-CN" altLang="en-US"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，拥有系统后台搭建的所需组件，后端框架有</a:t>
            </a:r>
            <a:r>
              <a:rPr lang="en-US" altLang="zh-CN"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Spring+SpringMvc+MybatisPlus</a:t>
            </a:r>
            <a:r>
              <a:rPr lang="zh-CN" altLang="en-US"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框架，作为系统的基本支撑框架；</a:t>
            </a:r>
            <a:r>
              <a:rPr lang="en-US" altLang="zh-CN"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Shiro</a:t>
            </a:r>
            <a:r>
              <a:rPr lang="zh-CN" altLang="en-US"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框架，作为系统的安全框架；</a:t>
            </a:r>
            <a:r>
              <a:rPr lang="en-US" altLang="zh-CN"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Redis</a:t>
            </a:r>
            <a:r>
              <a:rPr lang="zh-CN" altLang="en-US" sz="1400" b="1">
                <a:solidFill>
                  <a:schemeClr val="bg1"/>
                </a:solidFill>
                <a:latin typeface="微软雅黑" panose="020B0503020204020204" pitchFamily="34" charset="-122"/>
                <a:ea typeface="微软雅黑" panose="020B0503020204020204" pitchFamily="34" charset="-122"/>
                <a:sym typeface="Arial" panose="020B0604020202020204" pitchFamily="34" charset="0"/>
              </a:rPr>
              <a:t>框架，作为系统的缓存框架。</a:t>
            </a:r>
            <a:endPar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extBox 13"/>
          <p:cNvSpPr txBox="1"/>
          <p:nvPr/>
        </p:nvSpPr>
        <p:spPr>
          <a:xfrm>
            <a:off x="3253100" y="4549693"/>
            <a:ext cx="2551369" cy="492125"/>
          </a:xfrm>
          <a:prstGeom prst="rect">
            <a:avLst/>
          </a:prstGeom>
          <a:noFill/>
        </p:spPr>
        <p:txBody>
          <a:bodyPr wrap="square" lIns="0" tIns="0" rIns="0" bIns="0" rtlCol="0" anchor="t" anchorCtr="0">
            <a:spAutoFit/>
          </a:bodyPr>
          <a:lstStyle/>
          <a:p>
            <a:pPr defTabSz="1216660">
              <a:spcBef>
                <a:spcPct val="0"/>
              </a:spcBef>
              <a:defRPr/>
            </a:pPr>
            <a:r>
              <a:rPr lang="en-US" altLang="zh-CN"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Java</a:t>
            </a:r>
            <a:r>
              <a:rPr lang="zh-CN"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框架介绍</a:t>
            </a:r>
            <a:endParaRPr lang="zh-CN"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不完整圆 5"/>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a:spLocks noChangeArrowheads="1"/>
          </p:cNvSpPr>
          <p:nvPr/>
        </p:nvSpPr>
        <p:spPr bwMode="auto">
          <a:xfrm>
            <a:off x="713783" y="18278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sym typeface="+mn-ea"/>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不完整圆 38"/>
          <p:cNvSpPr/>
          <p:nvPr/>
        </p:nvSpPr>
        <p:spPr>
          <a:xfrm>
            <a:off x="317243" y="254362"/>
            <a:ext cx="317240" cy="317240"/>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文本框 39"/>
          <p:cNvSpPr txBox="1">
            <a:spLocks noChangeArrowheads="1"/>
          </p:cNvSpPr>
          <p:nvPr/>
        </p:nvSpPr>
        <p:spPr bwMode="auto">
          <a:xfrm>
            <a:off x="657903" y="18215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fontAlgn="base">
              <a:lnSpc>
                <a:spcPct val="100000"/>
              </a:lnSpc>
              <a:spcBef>
                <a:spcPct val="0"/>
              </a:spcBef>
              <a:spcAft>
                <a:spcPct val="0"/>
              </a:spcAft>
              <a:buFontTx/>
              <a:buNone/>
            </a:pPr>
            <a:r>
              <a:rPr lang="zh-CN" altLang="en-US" sz="2400">
                <a:solidFill>
                  <a:srgbClr val="000000"/>
                </a:solidFill>
                <a:latin typeface="微软雅黑" panose="020B0503020204020204" pitchFamily="34" charset="-122"/>
                <a:ea typeface="微软雅黑" panose="020B0503020204020204" pitchFamily="34" charset="-122"/>
                <a:sym typeface="+mn-ea"/>
              </a:rPr>
              <a:t>系统设计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42" name="对象 41"/>
          <p:cNvGraphicFramePr/>
          <p:nvPr/>
        </p:nvGraphicFramePr>
        <p:xfrm>
          <a:off x="1508125" y="1809115"/>
          <a:ext cx="8444230" cy="4231640"/>
        </p:xfrm>
        <a:graphic>
          <a:graphicData uri="http://schemas.openxmlformats.org/presentationml/2006/ole">
            <mc:AlternateContent xmlns:mc="http://schemas.openxmlformats.org/markup-compatibility/2006">
              <mc:Choice xmlns:v="urn:schemas-microsoft-com:vml" Requires="v">
                <p:oleObj spid="_x0000_s43" name="" r:id="rId1" imgW="10350500" imgH="4978400" progId="Visio.Drawing.11">
                  <p:embed/>
                </p:oleObj>
              </mc:Choice>
              <mc:Fallback>
                <p:oleObj name="" r:id="rId1" imgW="10350500" imgH="4978400" progId="Visio.Drawing.11">
                  <p:embed/>
                  <p:pic>
                    <p:nvPicPr>
                      <p:cNvPr id="0" name="图片 42"/>
                      <p:cNvPicPr/>
                      <p:nvPr/>
                    </p:nvPicPr>
                    <p:blipFill>
                      <a:blip r:embed="rId2"/>
                      <a:stretch>
                        <a:fillRect/>
                      </a:stretch>
                    </p:blipFill>
                    <p:spPr>
                      <a:xfrm>
                        <a:off x="1508125" y="1809115"/>
                        <a:ext cx="8444230" cy="4231640"/>
                      </a:xfrm>
                      <a:prstGeom prst="rect">
                        <a:avLst/>
                      </a:prstGeom>
                    </p:spPr>
                  </p:pic>
                </p:oleObj>
              </mc:Fallback>
            </mc:AlternateContent>
          </a:graphicData>
        </a:graphic>
      </p:graphicFrame>
      <p:sp>
        <p:nvSpPr>
          <p:cNvPr id="44" name="文本框 43"/>
          <p:cNvSpPr txBox="1"/>
          <p:nvPr/>
        </p:nvSpPr>
        <p:spPr>
          <a:xfrm>
            <a:off x="948690" y="1065530"/>
            <a:ext cx="6126480" cy="368300"/>
          </a:xfrm>
          <a:prstGeom prst="rect">
            <a:avLst/>
          </a:prstGeom>
          <a:noFill/>
        </p:spPr>
        <p:txBody>
          <a:bodyPr wrap="none" rtlCol="0">
            <a:spAutoFit/>
          </a:bodyPr>
          <a:p>
            <a:r>
              <a:rPr lang="zh-CN" altLang="en-US"/>
              <a:t>沙头社区生鲜超市管理系统共分为七大模块，如下图所示。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split orient="vert"/>
      </p:transition>
    </mc:Choice>
    <mc:Fallback>
      <p:transition spd="slow" advClick="0"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标准000">
  <a:themeElements>
    <a:clrScheme name="自定义 305">
      <a:dk1>
        <a:srgbClr val="262626"/>
      </a:dk1>
      <a:lt1>
        <a:srgbClr val="FFFFFF"/>
      </a:lt1>
      <a:dk2>
        <a:srgbClr val="262626"/>
      </a:dk2>
      <a:lt2>
        <a:srgbClr val="FFFFFF"/>
      </a:lt2>
      <a:accent1>
        <a:srgbClr val="3E9FA5"/>
      </a:accent1>
      <a:accent2>
        <a:srgbClr val="363839"/>
      </a:accent2>
      <a:accent3>
        <a:srgbClr val="FFC000"/>
      </a:accent3>
      <a:accent4>
        <a:srgbClr val="FFC000"/>
      </a:accent4>
      <a:accent5>
        <a:srgbClr val="FFC000"/>
      </a:accent5>
      <a:accent6>
        <a:srgbClr val="FFC000"/>
      </a:accent6>
      <a:hlink>
        <a:srgbClr val="FFC000"/>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标准000</Template>
  <TotalTime>0</TotalTime>
  <Words>2037</Words>
  <Application>WPS 演示</Application>
  <PresentationFormat>自定义</PresentationFormat>
  <Paragraphs>175</Paragraphs>
  <Slides>20</Slides>
  <Notes>28</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10</vt:i4>
      </vt:variant>
      <vt:variant>
        <vt:lpstr>幻灯片标题</vt:lpstr>
      </vt:variant>
      <vt:variant>
        <vt:i4>20</vt:i4>
      </vt:variant>
    </vt:vector>
  </HeadingPairs>
  <TitlesOfParts>
    <vt:vector size="52" baseType="lpstr">
      <vt:lpstr>Arial</vt:lpstr>
      <vt:lpstr>宋体</vt:lpstr>
      <vt:lpstr>Wingdings</vt:lpstr>
      <vt:lpstr>微软雅黑</vt:lpstr>
      <vt:lpstr>Calibri</vt:lpstr>
      <vt:lpstr>Source Sans Pro</vt:lpstr>
      <vt:lpstr>Source Sans Pro</vt:lpstr>
      <vt:lpstr>linea-basic-10</vt:lpstr>
      <vt:lpstr>Arial Unicode MS</vt:lpstr>
      <vt:lpstr>等线</vt:lpstr>
      <vt:lpstr>Roboto</vt:lpstr>
      <vt:lpstr>Open Sans Light</vt:lpstr>
      <vt:lpstr>Segoe Print</vt:lpstr>
      <vt:lpstr>等线</vt:lpstr>
      <vt:lpstr>Roboto Condensed Light</vt:lpstr>
      <vt:lpstr>Gill Sans</vt:lpstr>
      <vt:lpstr>Source Sans Pro Light</vt:lpstr>
      <vt:lpstr>Roboto</vt:lpstr>
      <vt:lpstr>MV Boli</vt:lpstr>
      <vt:lpstr>Wide Latin</vt:lpstr>
      <vt:lpstr>Gill Sans MT</vt:lpstr>
      <vt:lpstr>标准000</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李燕</dc:creator>
  <cp:lastModifiedBy>WINJAY</cp:lastModifiedBy>
  <cp:revision>24</cp:revision>
  <dcterms:created xsi:type="dcterms:W3CDTF">2017-04-15T09:22:00Z</dcterms:created>
  <dcterms:modified xsi:type="dcterms:W3CDTF">2021-03-30T05:42:09Z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