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300" r:id="rId5"/>
    <p:sldId id="302" r:id="rId6"/>
    <p:sldId id="304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314" r:id="rId15"/>
    <p:sldId id="321" r:id="rId16"/>
    <p:sldId id="325" r:id="rId17"/>
    <p:sldId id="326" r:id="rId18"/>
    <p:sldId id="327" r:id="rId19"/>
    <p:sldId id="32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076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952413" y="3675528"/>
            <a:ext cx="2080726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908935" y="845820"/>
            <a:ext cx="7531735" cy="1905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4106" y="278856"/>
            <a:ext cx="7584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4395" y="3908425"/>
            <a:ext cx="506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2110" y="4245610"/>
            <a:ext cx="29495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>
                <a:ea typeface="+mn-lt"/>
                <a:cs typeface="+mn-lt"/>
              </a:rPr>
              <a:t>答辩日期：</a:t>
            </a:r>
            <a:r>
              <a:rPr lang="en-US" altLang="zh-CN">
                <a:ea typeface="+mn-lt"/>
                <a:cs typeface="+mn-lt"/>
              </a:rPr>
              <a:t>2021</a:t>
            </a:r>
            <a:r>
              <a:rPr lang="zh-CN" altLang="en-US">
                <a:ea typeface="+mn-lt"/>
                <a:cs typeface="+mn-lt"/>
              </a:rPr>
              <a:t>年</a:t>
            </a:r>
            <a:r>
              <a:rPr lang="en-US" altLang="zh-CN">
                <a:ea typeface="+mn-lt"/>
                <a:cs typeface="+mn-lt"/>
              </a:rPr>
              <a:t>4</a:t>
            </a:r>
            <a:r>
              <a:rPr lang="zh-CN" altLang="en-US">
                <a:ea typeface="+mn-lt"/>
                <a:cs typeface="+mn-lt"/>
              </a:rPr>
              <a:t>月</a:t>
            </a:r>
            <a:r>
              <a:rPr lang="en-US" altLang="zh-CN">
                <a:ea typeface="+mn-lt"/>
                <a:cs typeface="+mn-lt"/>
              </a:rPr>
              <a:t>13</a:t>
            </a:r>
            <a:r>
              <a:rPr lang="zh-CN" altLang="en-US">
                <a:ea typeface="+mn-lt"/>
                <a:cs typeface="+mn-lt"/>
              </a:rPr>
              <a:t>日</a:t>
            </a:r>
            <a:endParaRPr lang="zh-CN" altLang="en-US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2110" y="3675380"/>
            <a:ext cx="178308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答辩人：王文杰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7055" y="2647950"/>
            <a:ext cx="9326880" cy="706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zh-CN" altLang="en-US" sz="4000">
                <a:sym typeface="+mn-ea"/>
              </a:rPr>
              <a:t>沙头社区生鲜超市管理系统的设计与实现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8285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售后退换的执行流程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826422" y="1116889"/>
            <a:ext cx="326208" cy="284118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2799715" y="1402715"/>
          <a:ext cx="5667375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9029700" imgH="6692900" progId="Visio.Drawing.11">
                  <p:embed/>
                </p:oleObj>
              </mc:Choice>
              <mc:Fallback>
                <p:oleObj name="" r:id="rId1" imgW="9029700" imgH="6692900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9715" y="1402715"/>
                        <a:ext cx="5667375" cy="498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367030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收银结算优惠判断的执行流程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8" name="Freeform 173"/>
          <p:cNvSpPr>
            <a:spLocks noEditPoints="1"/>
          </p:cNvSpPr>
          <p:nvPr/>
        </p:nvSpPr>
        <p:spPr bwMode="auto">
          <a:xfrm>
            <a:off x="835775" y="1105208"/>
            <a:ext cx="307501" cy="307502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3413760" y="1590040"/>
          <a:ext cx="4978400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06900" imgH="5867400" progId="Visio.Drawing.11">
                  <p:embed/>
                </p:oleObj>
              </mc:Choice>
              <mc:Fallback>
                <p:oleObj name="" r:id="rId1" imgW="4406900" imgH="58674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590040"/>
                        <a:ext cx="4978400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9050"/>
            <a:ext cx="10673080" cy="52089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系统收银系统界面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437005"/>
            <a:ext cx="10523855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670"/>
            <a:ext cx="1167701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7780"/>
            <a:ext cx="10361295" cy="503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39761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答辩人：王文杰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883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61578" y="1913644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61578" y="269397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</a:t>
            </a:r>
            <a:r>
              <a:rPr lang="en-US" sz="4000" b="1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177646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176616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177646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93515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研究目的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系统特性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开发框架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90" y="2552700"/>
            <a:ext cx="2690495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为了转化传统生鲜超市大量花费人力的经营方式，提高生鲜超市的运作效率以及升级管理方式，而设计出沙头社区生鲜超市管理系统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15497" y="2552883"/>
            <a:ext cx="2497557" cy="166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作为一个管理系统，应该具备着实用性、易操作、易维护性、开放灵活性，最重要的是安全可靠性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13737" y="2552883"/>
            <a:ext cx="2497557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采用SSM搭建整个系统的基础框架，Shiro作为系统的安全框架，Redis缓存技术作为系统数据的读写方式，Mysql作为系统的数据库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4095" y="754380"/>
            <a:ext cx="1228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研究方法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95"/>
          <p:cNvSpPr>
            <a:spLocks noChangeArrowheads="1"/>
          </p:cNvSpPr>
          <p:nvPr/>
        </p:nvSpPr>
        <p:spPr bwMode="auto">
          <a:xfrm>
            <a:off x="4324985" y="1630680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Arc 13"/>
          <p:cNvSpPr/>
          <p:nvPr/>
        </p:nvSpPr>
        <p:spPr>
          <a:xfrm flipH="1">
            <a:off x="4203279" y="1542132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22" name="Straight Connector 22"/>
          <p:cNvCxnSpPr/>
          <p:nvPr/>
        </p:nvCxnSpPr>
        <p:spPr>
          <a:xfrm>
            <a:off x="3729080" y="1635983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161724952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1784985"/>
            <a:ext cx="645795" cy="572770"/>
          </a:xfrm>
          <a:prstGeom prst="rect">
            <a:avLst/>
          </a:prstGeom>
        </p:spPr>
      </p:pic>
      <p:sp>
        <p:nvSpPr>
          <p:cNvPr id="34" name="流程图: 可选过程 33"/>
          <p:cNvSpPr/>
          <p:nvPr/>
        </p:nvSpPr>
        <p:spPr>
          <a:xfrm>
            <a:off x="429260" y="148209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4665" y="1542415"/>
            <a:ext cx="3176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通过上网搜索或者翻阅图书查找生鲜超市管理系统的相关资料，了解目前各个生鲜超市的发展情况及需求，以此确定系统的研究思路方向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335780" y="4276090"/>
            <a:ext cx="834390" cy="8642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Arc 13"/>
          <p:cNvSpPr/>
          <p:nvPr/>
        </p:nvSpPr>
        <p:spPr>
          <a:xfrm>
            <a:off x="6974205" y="151384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0" name="Straight Connector 22"/>
          <p:cNvCxnSpPr/>
          <p:nvPr/>
        </p:nvCxnSpPr>
        <p:spPr>
          <a:xfrm>
            <a:off x="7680521" y="161590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9~F3_C]66M(U$S4G64_[%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80" y="4528185"/>
            <a:ext cx="825500" cy="359410"/>
          </a:xfrm>
          <a:prstGeom prst="rect">
            <a:avLst/>
          </a:prstGeom>
        </p:spPr>
      </p:pic>
      <p:sp>
        <p:nvSpPr>
          <p:cNvPr id="42" name="流程图: 可选过程 41"/>
          <p:cNvSpPr/>
          <p:nvPr/>
        </p:nvSpPr>
        <p:spPr>
          <a:xfrm>
            <a:off x="429260" y="4421505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SSM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框架实现生鲜超市管理系统的功能模块设计，结合实体属性之间E-R图描述各实体间的关系模式</a:t>
            </a:r>
            <a:endParaRPr lang="zh-CN" alt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20840" y="1616075"/>
            <a:ext cx="765175" cy="8007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1" name="Freeform 192"/>
          <p:cNvSpPr>
            <a:spLocks noEditPoints="1"/>
          </p:cNvSpPr>
          <p:nvPr/>
        </p:nvSpPr>
        <p:spPr bwMode="auto">
          <a:xfrm>
            <a:off x="6881495" y="1836420"/>
            <a:ext cx="460375" cy="478155"/>
          </a:xfrm>
          <a:custGeom>
            <a:avLst/>
            <a:gdLst>
              <a:gd name="T0" fmla="*/ 0 w 140"/>
              <a:gd name="T1" fmla="*/ 7 h 134"/>
              <a:gd name="T2" fmla="*/ 5 w 140"/>
              <a:gd name="T3" fmla="*/ 7 h 134"/>
              <a:gd name="T4" fmla="*/ 5 w 140"/>
              <a:gd name="T5" fmla="*/ 9 h 134"/>
              <a:gd name="T6" fmla="*/ 0 w 140"/>
              <a:gd name="T7" fmla="*/ 9 h 134"/>
              <a:gd name="T8" fmla="*/ 0 w 140"/>
              <a:gd name="T9" fmla="*/ 7 h 134"/>
              <a:gd name="T10" fmla="*/ 0 w 140"/>
              <a:gd name="T11" fmla="*/ 21 h 134"/>
              <a:gd name="T12" fmla="*/ 5 w 140"/>
              <a:gd name="T13" fmla="*/ 21 h 134"/>
              <a:gd name="T14" fmla="*/ 5 w 140"/>
              <a:gd name="T15" fmla="*/ 19 h 134"/>
              <a:gd name="T16" fmla="*/ 0 w 140"/>
              <a:gd name="T17" fmla="*/ 19 h 134"/>
              <a:gd name="T18" fmla="*/ 0 w 140"/>
              <a:gd name="T19" fmla="*/ 21 h 134"/>
              <a:gd name="T20" fmla="*/ 0 w 140"/>
              <a:gd name="T21" fmla="*/ 34 h 134"/>
              <a:gd name="T22" fmla="*/ 5 w 140"/>
              <a:gd name="T23" fmla="*/ 34 h 134"/>
              <a:gd name="T24" fmla="*/ 5 w 140"/>
              <a:gd name="T25" fmla="*/ 32 h 134"/>
              <a:gd name="T26" fmla="*/ 0 w 140"/>
              <a:gd name="T27" fmla="*/ 32 h 134"/>
              <a:gd name="T28" fmla="*/ 0 w 140"/>
              <a:gd name="T29" fmla="*/ 34 h 134"/>
              <a:gd name="T30" fmla="*/ 0 w 140"/>
              <a:gd name="T31" fmla="*/ 46 h 134"/>
              <a:gd name="T32" fmla="*/ 5 w 140"/>
              <a:gd name="T33" fmla="*/ 46 h 134"/>
              <a:gd name="T34" fmla="*/ 5 w 140"/>
              <a:gd name="T35" fmla="*/ 44 h 134"/>
              <a:gd name="T36" fmla="*/ 0 w 140"/>
              <a:gd name="T37" fmla="*/ 44 h 134"/>
              <a:gd name="T38" fmla="*/ 0 w 140"/>
              <a:gd name="T39" fmla="*/ 46 h 134"/>
              <a:gd name="T40" fmla="*/ 0 w 140"/>
              <a:gd name="T41" fmla="*/ 59 h 134"/>
              <a:gd name="T42" fmla="*/ 5 w 140"/>
              <a:gd name="T43" fmla="*/ 59 h 134"/>
              <a:gd name="T44" fmla="*/ 5 w 140"/>
              <a:gd name="T45" fmla="*/ 57 h 134"/>
              <a:gd name="T46" fmla="*/ 0 w 140"/>
              <a:gd name="T47" fmla="*/ 57 h 134"/>
              <a:gd name="T48" fmla="*/ 0 w 140"/>
              <a:gd name="T49" fmla="*/ 59 h 134"/>
              <a:gd name="T50" fmla="*/ 140 w 140"/>
              <a:gd name="T51" fmla="*/ 99 h 134"/>
              <a:gd name="T52" fmla="*/ 104 w 140"/>
              <a:gd name="T53" fmla="*/ 134 h 134"/>
              <a:gd name="T54" fmla="*/ 69 w 140"/>
              <a:gd name="T55" fmla="*/ 99 h 134"/>
              <a:gd name="T56" fmla="*/ 72 w 140"/>
              <a:gd name="T57" fmla="*/ 85 h 134"/>
              <a:gd name="T58" fmla="*/ 9 w 140"/>
              <a:gd name="T59" fmla="*/ 85 h 134"/>
              <a:gd name="T60" fmla="*/ 9 w 140"/>
              <a:gd name="T61" fmla="*/ 0 h 134"/>
              <a:gd name="T62" fmla="*/ 11 w 140"/>
              <a:gd name="T63" fmla="*/ 0 h 134"/>
              <a:gd name="T64" fmla="*/ 11 w 140"/>
              <a:gd name="T65" fmla="*/ 82 h 134"/>
              <a:gd name="T66" fmla="*/ 23 w 140"/>
              <a:gd name="T67" fmla="*/ 82 h 134"/>
              <a:gd name="T68" fmla="*/ 23 w 140"/>
              <a:gd name="T69" fmla="*/ 8 h 134"/>
              <a:gd name="T70" fmla="*/ 33 w 140"/>
              <a:gd name="T71" fmla="*/ 8 h 134"/>
              <a:gd name="T72" fmla="*/ 33 w 140"/>
              <a:gd name="T73" fmla="*/ 82 h 134"/>
              <a:gd name="T74" fmla="*/ 41 w 140"/>
              <a:gd name="T75" fmla="*/ 82 h 134"/>
              <a:gd name="T76" fmla="*/ 41 w 140"/>
              <a:gd name="T77" fmla="*/ 24 h 134"/>
              <a:gd name="T78" fmla="*/ 51 w 140"/>
              <a:gd name="T79" fmla="*/ 24 h 134"/>
              <a:gd name="T80" fmla="*/ 51 w 140"/>
              <a:gd name="T81" fmla="*/ 82 h 134"/>
              <a:gd name="T82" fmla="*/ 59 w 140"/>
              <a:gd name="T83" fmla="*/ 82 h 134"/>
              <a:gd name="T84" fmla="*/ 59 w 140"/>
              <a:gd name="T85" fmla="*/ 37 h 134"/>
              <a:gd name="T86" fmla="*/ 69 w 140"/>
              <a:gd name="T87" fmla="*/ 37 h 134"/>
              <a:gd name="T88" fmla="*/ 69 w 140"/>
              <a:gd name="T89" fmla="*/ 82 h 134"/>
              <a:gd name="T90" fmla="*/ 74 w 140"/>
              <a:gd name="T91" fmla="*/ 82 h 134"/>
              <a:gd name="T92" fmla="*/ 78 w 140"/>
              <a:gd name="T93" fmla="*/ 76 h 134"/>
              <a:gd name="T94" fmla="*/ 78 w 140"/>
              <a:gd name="T95" fmla="*/ 13 h 134"/>
              <a:gd name="T96" fmla="*/ 87 w 140"/>
              <a:gd name="T97" fmla="*/ 13 h 134"/>
              <a:gd name="T98" fmla="*/ 87 w 140"/>
              <a:gd name="T99" fmla="*/ 68 h 134"/>
              <a:gd name="T100" fmla="*/ 104 w 140"/>
              <a:gd name="T101" fmla="*/ 64 h 134"/>
              <a:gd name="T102" fmla="*/ 140 w 140"/>
              <a:gd name="T103" fmla="*/ 99 h 134"/>
              <a:gd name="T104" fmla="*/ 122 w 140"/>
              <a:gd name="T105" fmla="*/ 77 h 134"/>
              <a:gd name="T106" fmla="*/ 104 w 140"/>
              <a:gd name="T107" fmla="*/ 71 h 134"/>
              <a:gd name="T108" fmla="*/ 76 w 140"/>
              <a:gd name="T109" fmla="*/ 99 h 134"/>
              <a:gd name="T110" fmla="*/ 102 w 140"/>
              <a:gd name="T111" fmla="*/ 127 h 134"/>
              <a:gd name="T112" fmla="*/ 104 w 140"/>
              <a:gd name="T113" fmla="*/ 99 h 134"/>
              <a:gd name="T114" fmla="*/ 122 w 140"/>
              <a:gd name="T115" fmla="*/ 7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34">
                <a:moveTo>
                  <a:pt x="0" y="7"/>
                </a:moveTo>
                <a:cubicBezTo>
                  <a:pt x="5" y="7"/>
                  <a:pt x="5" y="7"/>
                  <a:pt x="5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lnTo>
                  <a:pt x="0" y="7"/>
                </a:lnTo>
                <a:close/>
                <a:moveTo>
                  <a:pt x="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21"/>
                </a:lnTo>
                <a:close/>
                <a:moveTo>
                  <a:pt x="0" y="34"/>
                </a:moveTo>
                <a:cubicBezTo>
                  <a:pt x="5" y="34"/>
                  <a:pt x="5" y="34"/>
                  <a:pt x="5" y="3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4"/>
                </a:lnTo>
                <a:close/>
                <a:moveTo>
                  <a:pt x="0" y="46"/>
                </a:move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6"/>
                </a:lnTo>
                <a:close/>
                <a:moveTo>
                  <a:pt x="0" y="59"/>
                </a:move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lnTo>
                  <a:pt x="0" y="59"/>
                </a:lnTo>
                <a:close/>
                <a:moveTo>
                  <a:pt x="140" y="99"/>
                </a:moveTo>
                <a:cubicBezTo>
                  <a:pt x="140" y="118"/>
                  <a:pt x="124" y="134"/>
                  <a:pt x="104" y="134"/>
                </a:cubicBezTo>
                <a:cubicBezTo>
                  <a:pt x="85" y="134"/>
                  <a:pt x="69" y="118"/>
                  <a:pt x="69" y="99"/>
                </a:cubicBezTo>
                <a:cubicBezTo>
                  <a:pt x="69" y="94"/>
                  <a:pt x="70" y="89"/>
                  <a:pt x="72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82"/>
                  <a:pt x="11" y="82"/>
                  <a:pt x="11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"/>
                  <a:pt x="23" y="8"/>
                  <a:pt x="2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2"/>
                  <a:pt x="33" y="82"/>
                  <a:pt x="3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24"/>
                  <a:pt x="41" y="24"/>
                  <a:pt x="4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82"/>
                  <a:pt x="51" y="82"/>
                  <a:pt x="51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37"/>
                  <a:pt x="59" y="37"/>
                  <a:pt x="5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82"/>
                  <a:pt x="69" y="82"/>
                  <a:pt x="69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5" y="80"/>
                  <a:pt x="76" y="78"/>
                  <a:pt x="78" y="76"/>
                </a:cubicBezTo>
                <a:cubicBezTo>
                  <a:pt x="78" y="13"/>
                  <a:pt x="78" y="13"/>
                  <a:pt x="7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68"/>
                  <a:pt x="87" y="68"/>
                  <a:pt x="87" y="68"/>
                </a:cubicBezTo>
                <a:cubicBezTo>
                  <a:pt x="92" y="65"/>
                  <a:pt x="98" y="64"/>
                  <a:pt x="104" y="64"/>
                </a:cubicBezTo>
                <a:cubicBezTo>
                  <a:pt x="124" y="64"/>
                  <a:pt x="140" y="80"/>
                  <a:pt x="140" y="99"/>
                </a:cubicBezTo>
                <a:close/>
                <a:moveTo>
                  <a:pt x="122" y="77"/>
                </a:moveTo>
                <a:cubicBezTo>
                  <a:pt x="117" y="73"/>
                  <a:pt x="111" y="71"/>
                  <a:pt x="104" y="71"/>
                </a:cubicBezTo>
                <a:cubicBezTo>
                  <a:pt x="89" y="71"/>
                  <a:pt x="76" y="83"/>
                  <a:pt x="76" y="99"/>
                </a:cubicBezTo>
                <a:cubicBezTo>
                  <a:pt x="76" y="114"/>
                  <a:pt x="87" y="126"/>
                  <a:pt x="102" y="127"/>
                </a:cubicBezTo>
                <a:cubicBezTo>
                  <a:pt x="104" y="99"/>
                  <a:pt x="104" y="99"/>
                  <a:pt x="104" y="99"/>
                </a:cubicBezTo>
                <a:lnTo>
                  <a:pt x="122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流程图: 可选过程 45"/>
          <p:cNvSpPr/>
          <p:nvPr/>
        </p:nvSpPr>
        <p:spPr>
          <a:xfrm>
            <a:off x="8300720" y="1347470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algn="l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对系统进行可行性需求分析及功能需求分析，确保该系统的开发能够具有实用性、安全性等</a:t>
            </a:r>
            <a:endParaRPr lang="zh-CN" altLang="en-US"/>
          </a:p>
        </p:txBody>
      </p:sp>
      <p:sp>
        <p:nvSpPr>
          <p:cNvPr id="47" name="Arc 13"/>
          <p:cNvSpPr/>
          <p:nvPr/>
        </p:nvSpPr>
        <p:spPr>
          <a:xfrm>
            <a:off x="7020560" y="415417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8" name="Straight Connector 22"/>
          <p:cNvCxnSpPr/>
          <p:nvPr/>
        </p:nvCxnSpPr>
        <p:spPr>
          <a:xfrm>
            <a:off x="7731956" y="426639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5"/>
          <p:cNvSpPr>
            <a:spLocks noChangeArrowheads="1"/>
          </p:cNvSpPr>
          <p:nvPr/>
        </p:nvSpPr>
        <p:spPr bwMode="auto">
          <a:xfrm>
            <a:off x="6835140" y="4299585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Freeform 215"/>
          <p:cNvSpPr>
            <a:spLocks noEditPoints="1"/>
          </p:cNvSpPr>
          <p:nvPr/>
        </p:nvSpPr>
        <p:spPr bwMode="auto">
          <a:xfrm>
            <a:off x="7063105" y="4548505"/>
            <a:ext cx="388620" cy="383540"/>
          </a:xfrm>
          <a:custGeom>
            <a:avLst/>
            <a:gdLst>
              <a:gd name="T0" fmla="*/ 61 w 122"/>
              <a:gd name="T1" fmla="*/ 55 h 140"/>
              <a:gd name="T2" fmla="*/ 61 w 122"/>
              <a:gd name="T3" fmla="*/ 69 h 140"/>
              <a:gd name="T4" fmla="*/ 12 w 122"/>
              <a:gd name="T5" fmla="*/ 69 h 140"/>
              <a:gd name="T6" fmla="*/ 10 w 122"/>
              <a:gd name="T7" fmla="*/ 55 h 140"/>
              <a:gd name="T8" fmla="*/ 10 w 122"/>
              <a:gd name="T9" fmla="*/ 34 h 140"/>
              <a:gd name="T10" fmla="*/ 61 w 122"/>
              <a:gd name="T11" fmla="*/ 10 h 140"/>
              <a:gd name="T12" fmla="*/ 61 w 122"/>
              <a:gd name="T13" fmla="*/ 55 h 140"/>
              <a:gd name="T14" fmla="*/ 61 w 122"/>
              <a:gd name="T15" fmla="*/ 129 h 140"/>
              <a:gd name="T16" fmla="*/ 109 w 122"/>
              <a:gd name="T17" fmla="*/ 69 h 140"/>
              <a:gd name="T18" fmla="*/ 61 w 122"/>
              <a:gd name="T19" fmla="*/ 69 h 140"/>
              <a:gd name="T20" fmla="*/ 61 w 122"/>
              <a:gd name="T21" fmla="*/ 129 h 140"/>
              <a:gd name="T22" fmla="*/ 122 w 122"/>
              <a:gd name="T23" fmla="*/ 28 h 140"/>
              <a:gd name="T24" fmla="*/ 122 w 122"/>
              <a:gd name="T25" fmla="*/ 34 h 140"/>
              <a:gd name="T26" fmla="*/ 122 w 122"/>
              <a:gd name="T27" fmla="*/ 55 h 140"/>
              <a:gd name="T28" fmla="*/ 119 w 122"/>
              <a:gd name="T29" fmla="*/ 71 h 140"/>
              <a:gd name="T30" fmla="*/ 64 w 122"/>
              <a:gd name="T31" fmla="*/ 139 h 140"/>
              <a:gd name="T32" fmla="*/ 62 w 122"/>
              <a:gd name="T33" fmla="*/ 140 h 140"/>
              <a:gd name="T34" fmla="*/ 61 w 122"/>
              <a:gd name="T35" fmla="*/ 140 h 140"/>
              <a:gd name="T36" fmla="*/ 60 w 122"/>
              <a:gd name="T37" fmla="*/ 140 h 140"/>
              <a:gd name="T38" fmla="*/ 57 w 122"/>
              <a:gd name="T39" fmla="*/ 139 h 140"/>
              <a:gd name="T40" fmla="*/ 2 w 122"/>
              <a:gd name="T41" fmla="*/ 71 h 140"/>
              <a:gd name="T42" fmla="*/ 0 w 122"/>
              <a:gd name="T43" fmla="*/ 55 h 140"/>
              <a:gd name="T44" fmla="*/ 0 w 122"/>
              <a:gd name="T45" fmla="*/ 34 h 140"/>
              <a:gd name="T46" fmla="*/ 0 w 122"/>
              <a:gd name="T47" fmla="*/ 28 h 140"/>
              <a:gd name="T48" fmla="*/ 1 w 122"/>
              <a:gd name="T49" fmla="*/ 26 h 140"/>
              <a:gd name="T50" fmla="*/ 7 w 122"/>
              <a:gd name="T51" fmla="*/ 25 h 140"/>
              <a:gd name="T52" fmla="*/ 35 w 122"/>
              <a:gd name="T53" fmla="*/ 11 h 140"/>
              <a:gd name="T54" fmla="*/ 61 w 122"/>
              <a:gd name="T55" fmla="*/ 0 h 140"/>
              <a:gd name="T56" fmla="*/ 86 w 122"/>
              <a:gd name="T57" fmla="*/ 11 h 140"/>
              <a:gd name="T58" fmla="*/ 114 w 122"/>
              <a:gd name="T59" fmla="*/ 25 h 140"/>
              <a:gd name="T60" fmla="*/ 120 w 122"/>
              <a:gd name="T61" fmla="*/ 26 h 140"/>
              <a:gd name="T62" fmla="*/ 122 w 122"/>
              <a:gd name="T63" fmla="*/ 28 h 140"/>
              <a:gd name="T64" fmla="*/ 117 w 122"/>
              <a:gd name="T65" fmla="*/ 30 h 140"/>
              <a:gd name="T66" fmla="*/ 113 w 122"/>
              <a:gd name="T67" fmla="*/ 29 h 140"/>
              <a:gd name="T68" fmla="*/ 84 w 122"/>
              <a:gd name="T69" fmla="*/ 14 h 140"/>
              <a:gd name="T70" fmla="*/ 61 w 122"/>
              <a:gd name="T71" fmla="*/ 4 h 140"/>
              <a:gd name="T72" fmla="*/ 38 w 122"/>
              <a:gd name="T73" fmla="*/ 14 h 140"/>
              <a:gd name="T74" fmla="*/ 8 w 122"/>
              <a:gd name="T75" fmla="*/ 29 h 140"/>
              <a:gd name="T76" fmla="*/ 4 w 122"/>
              <a:gd name="T77" fmla="*/ 30 h 140"/>
              <a:gd name="T78" fmla="*/ 4 w 122"/>
              <a:gd name="T79" fmla="*/ 34 h 140"/>
              <a:gd name="T80" fmla="*/ 4 w 122"/>
              <a:gd name="T81" fmla="*/ 55 h 140"/>
              <a:gd name="T82" fmla="*/ 7 w 122"/>
              <a:gd name="T83" fmla="*/ 70 h 140"/>
              <a:gd name="T84" fmla="*/ 59 w 122"/>
              <a:gd name="T85" fmla="*/ 135 h 140"/>
              <a:gd name="T86" fmla="*/ 61 w 122"/>
              <a:gd name="T87" fmla="*/ 135 h 140"/>
              <a:gd name="T88" fmla="*/ 63 w 122"/>
              <a:gd name="T89" fmla="*/ 135 h 140"/>
              <a:gd name="T90" fmla="*/ 115 w 122"/>
              <a:gd name="T91" fmla="*/ 70 h 140"/>
              <a:gd name="T92" fmla="*/ 117 w 122"/>
              <a:gd name="T93" fmla="*/ 55 h 140"/>
              <a:gd name="T94" fmla="*/ 117 w 122"/>
              <a:gd name="T95" fmla="*/ 34 h 140"/>
              <a:gd name="T96" fmla="*/ 117 w 122"/>
              <a:gd name="T97" fmla="*/ 3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8300720" y="415417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对系统功能模块详细测试和优化改进，记录出现的漏洞和改进方法作为维护系统的操作手册</a:t>
            </a:r>
            <a:endParaRPr lang="zh-CN" altLang="en-US"/>
          </a:p>
        </p:txBody>
      </p:sp>
      <p:cxnSp>
        <p:nvCxnSpPr>
          <p:cNvPr id="54" name="Straight Connector 22"/>
          <p:cNvCxnSpPr/>
          <p:nvPr/>
        </p:nvCxnSpPr>
        <p:spPr>
          <a:xfrm>
            <a:off x="3653515" y="4421728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13"/>
          <p:cNvSpPr/>
          <p:nvPr/>
        </p:nvSpPr>
        <p:spPr>
          <a:xfrm flipH="1">
            <a:off x="4295354" y="4153887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  <p:bldP spid="36" grpId="0"/>
      <p:bldP spid="8" grpId="1" animBg="1"/>
      <p:bldP spid="21" grpId="1" animBg="1"/>
      <p:bldP spid="34" grpId="1" animBg="1"/>
      <p:bldP spid="36" grpId="1"/>
      <p:bldP spid="39" grpId="0" animBg="1"/>
      <p:bldP spid="43" grpId="0" animBg="1"/>
      <p:bldP spid="101" grpId="0" animBg="1"/>
      <p:bldP spid="46" grpId="0" animBg="1"/>
      <p:bldP spid="39" grpId="1" animBg="1"/>
      <p:bldP spid="43" grpId="1" animBg="1"/>
      <p:bldP spid="101" grpId="1" animBg="1"/>
      <p:bldP spid="46" grpId="1" animBg="1"/>
      <p:bldP spid="37" grpId="0" animBg="1"/>
      <p:bldP spid="42" grpId="0" animBg="1"/>
      <p:bldP spid="57" grpId="0" animBg="1"/>
      <p:bldP spid="37" grpId="1" animBg="1"/>
      <p:bldP spid="42" grpId="1" animBg="1"/>
      <p:bldP spid="57" grpId="1" animBg="1"/>
      <p:bldP spid="47" grpId="0" animBg="1"/>
      <p:bldP spid="51" grpId="0" animBg="1"/>
      <p:bldP spid="52" grpId="0" animBg="1"/>
      <p:bldP spid="53" grpId="0" animBg="1"/>
      <p:bldP spid="47" grpId="1" animBg="1"/>
      <p:bldP spid="51" grpId="1" animBg="1"/>
      <p:bldP spid="52" grpId="1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19575" y="3143250"/>
            <a:ext cx="4091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/>
          <p:nvPr/>
        </p:nvGraphicFramePr>
        <p:xfrm>
          <a:off x="1508125" y="1769745"/>
          <a:ext cx="875093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350500" imgH="4978400" progId="Visio.Drawing.11">
                  <p:embed/>
                </p:oleObj>
              </mc:Choice>
              <mc:Fallback>
                <p:oleObj name="" r:id="rId1" imgW="10350500" imgH="4978400" progId="Visio.Drawing.11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769745"/>
                        <a:ext cx="875093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48690" y="10655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沙头社区生鲜超市管理系统共分为七大模块，如下图所示。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9"/>
          <p:cNvSpPr/>
          <p:nvPr/>
        </p:nvSpPr>
        <p:spPr>
          <a:xfrm>
            <a:off x="579391" y="927152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722888" y="1070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1420495" y="1070610"/>
            <a:ext cx="329501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库存管理系统预警的执行流程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/>
          <p:nvPr/>
        </p:nvGraphicFramePr>
        <p:xfrm>
          <a:off x="3101340" y="1530350"/>
          <a:ext cx="4965700" cy="48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7848600" imgH="6642100" progId="Visio.Drawing.11">
                  <p:embed/>
                </p:oleObj>
              </mc:Choice>
              <mc:Fallback>
                <p:oleObj name="" r:id="rId1" imgW="7848600" imgH="6642100" progId="Visio.Drawing.11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1340" y="1530350"/>
                        <a:ext cx="4965700" cy="482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7396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商品上架的执行流程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2"/>
          <p:cNvSpPr/>
          <p:nvPr/>
        </p:nvSpPr>
        <p:spPr>
          <a:xfrm>
            <a:off x="634937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9" name="Freeform 83"/>
          <p:cNvSpPr>
            <a:spLocks noEditPoints="1"/>
          </p:cNvSpPr>
          <p:nvPr/>
        </p:nvSpPr>
        <p:spPr bwMode="auto">
          <a:xfrm>
            <a:off x="766037" y="1095058"/>
            <a:ext cx="400986" cy="327540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p>
            <a:pPr>
              <a:lnSpc>
                <a:spcPct val="120000"/>
              </a:lnSpc>
            </a:pPr>
            <a:endParaRPr lang="en-US" sz="760" dirty="0"/>
          </a:p>
        </p:txBody>
      </p:sp>
      <p:graphicFrame>
        <p:nvGraphicFramePr>
          <p:cNvPr id="10" name="对象 9"/>
          <p:cNvGraphicFramePr/>
          <p:nvPr/>
        </p:nvGraphicFramePr>
        <p:xfrm>
          <a:off x="3265805" y="1515745"/>
          <a:ext cx="4166870" cy="512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902200" imgH="7073900" progId="Visio.Drawing.11">
                  <p:embed/>
                </p:oleObj>
              </mc:Choice>
              <mc:Fallback>
                <p:oleObj name="" r:id="rId1" imgW="4902200" imgH="70739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5805" y="1515745"/>
                        <a:ext cx="4166870" cy="512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691</Words>
  <Application>WPS 演示</Application>
  <PresentationFormat>自定义</PresentationFormat>
  <Paragraphs>139</Paragraphs>
  <Slides>17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标准000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WINJAY</cp:lastModifiedBy>
  <cp:revision>26</cp:revision>
  <dcterms:created xsi:type="dcterms:W3CDTF">2017-04-15T09:22:00Z</dcterms:created>
  <dcterms:modified xsi:type="dcterms:W3CDTF">2021-04-02T01:11:12Z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