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9" r:id="rId4"/>
    <p:sldId id="309" r:id="rId5"/>
    <p:sldId id="310" r:id="rId6"/>
    <p:sldId id="298" r:id="rId7"/>
    <p:sldId id="290" r:id="rId8"/>
    <p:sldId id="292" r:id="rId9"/>
    <p:sldId id="291" r:id="rId10"/>
    <p:sldId id="318" r:id="rId11"/>
    <p:sldId id="293" r:id="rId12"/>
    <p:sldId id="294" r:id="rId13"/>
    <p:sldId id="299" r:id="rId14"/>
    <p:sldId id="295" r:id="rId15"/>
    <p:sldId id="296" r:id="rId16"/>
    <p:sldId id="307" r:id="rId17"/>
    <p:sldId id="297" r:id="rId18"/>
    <p:sldId id="303" r:id="rId19"/>
    <p:sldId id="301" r:id="rId20"/>
    <p:sldId id="308" r:id="rId21"/>
    <p:sldId id="302" r:id="rId22"/>
    <p:sldId id="305" r:id="rId23"/>
    <p:sldId id="306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21" r:id="rId33"/>
    <p:sldId id="322" r:id="rId34"/>
    <p:sldId id="323" r:id="rId35"/>
    <p:sldId id="324" r:id="rId3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2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2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7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5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7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5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3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ED5F-4F51-4D97-9803-B85920536377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BF57-4AF8-414D-B16E-8332AEF1E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프로젝트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Review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2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 단말기 형상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(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900" y="2624138"/>
            <a:ext cx="1600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안전 단말기 형상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 (</a:t>
            </a:r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sz="4000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4" y="2449829"/>
            <a:ext cx="3531517" cy="190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8350" y="2476500"/>
            <a:ext cx="1912099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38315"/>
            <a:ext cx="2505075" cy="173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5176" y="314326"/>
            <a:ext cx="5699242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접근감시 장치 형상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(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6" name="_x211678048" descr="EMB000023c0736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2171700"/>
            <a:ext cx="5045075" cy="2928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657350"/>
            <a:ext cx="84201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접근감시 장치 규격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7878" y="1967746"/>
            <a:ext cx="1216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Zigbee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접근감지 장치 구성도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1494" y="2748191"/>
            <a:ext cx="424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UART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6" name="왼쪽/오른쪽 화살표 35"/>
          <p:cNvSpPr/>
          <p:nvPr/>
        </p:nvSpPr>
        <p:spPr>
          <a:xfrm>
            <a:off x="2837180" y="2639907"/>
            <a:ext cx="432000" cy="1185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57" name="왼쪽/위쪽 화살표 56"/>
          <p:cNvSpPr/>
          <p:nvPr/>
        </p:nvSpPr>
        <p:spPr>
          <a:xfrm>
            <a:off x="2852420" y="3700780"/>
            <a:ext cx="736600" cy="2222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29114" y="3860711"/>
            <a:ext cx="485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SPI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2386964"/>
            <a:ext cx="2436270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/>
        </p:nvSpPr>
        <p:spPr>
          <a:xfrm>
            <a:off x="5056690" y="3315045"/>
            <a:ext cx="66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R-PI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0079" y="3444240"/>
            <a:ext cx="816984" cy="86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왼쪽/위쪽 화살표 88"/>
          <p:cNvSpPr/>
          <p:nvPr/>
        </p:nvSpPr>
        <p:spPr>
          <a:xfrm>
            <a:off x="5283200" y="3708400"/>
            <a:ext cx="736600" cy="222250"/>
          </a:xfrm>
          <a:prstGeom prst="leftUp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13234" y="3860711"/>
            <a:ext cx="485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CSI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2614" y="2331719"/>
            <a:ext cx="534920" cy="71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5861874" y="2755811"/>
            <a:ext cx="424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USB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92" name="왼쪽/오른쪽 화살표 91"/>
          <p:cNvSpPr/>
          <p:nvPr/>
        </p:nvSpPr>
        <p:spPr>
          <a:xfrm>
            <a:off x="5877560" y="2647527"/>
            <a:ext cx="432000" cy="1185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9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2491443">
            <a:off x="1301893" y="3588233"/>
            <a:ext cx="589866" cy="39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2491443">
            <a:off x="1324754" y="3847313"/>
            <a:ext cx="589866" cy="39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6200000">
            <a:off x="1965124" y="3373541"/>
            <a:ext cx="68113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TextBox 96"/>
          <p:cNvSpPr txBox="1"/>
          <p:nvPr/>
        </p:nvSpPr>
        <p:spPr>
          <a:xfrm>
            <a:off x="1690319" y="4139330"/>
            <a:ext cx="131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HST-D2</a:t>
            </a: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(impulse radar sensor)</a:t>
            </a:r>
            <a:endParaRPr lang="ko-KR" altLang="en-US" sz="8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7592" y="2272471"/>
            <a:ext cx="942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862223" y="2528690"/>
            <a:ext cx="60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BGM111</a:t>
            </a:r>
          </a:p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(BT </a:t>
            </a:r>
            <a:r>
              <a:rPr lang="en-US" altLang="ko-KR" sz="800" b="1" dirty="0" err="1" smtClean="0">
                <a:latin typeface="HY나무M" pitchFamily="18" charset="-127"/>
                <a:ea typeface="HY나무M" pitchFamily="18" charset="-127"/>
              </a:rPr>
              <a:t>SoC</a:t>
            </a:r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4940" y="3057870"/>
            <a:ext cx="662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Wi-Fi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6934" y="3086445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Bluetooth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Zigbee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3964" y="4353270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Camera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Impulse radar(HST-D2) </a:t>
            </a:r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사양</a:t>
            </a:r>
            <a:endParaRPr lang="ko-KR" altLang="en-US" sz="4000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4" y="1647825"/>
            <a:ext cx="3395661" cy="293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813" y="5000625"/>
            <a:ext cx="4391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접근감지 장치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Enclosure(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734" y="1998706"/>
            <a:ext cx="43148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모니터링 단말기 형상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(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2043113"/>
            <a:ext cx="44767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모니터링 단말기 규격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114550"/>
            <a:ext cx="84296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최종 목표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1675888" descr="EMB000023c073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099" y="1571625"/>
            <a:ext cx="6105525" cy="3450804"/>
          </a:xfrm>
          <a:prstGeom prst="rect">
            <a:avLst/>
          </a:prstGeom>
          <a:noFill/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00150" y="5245100"/>
            <a:ext cx="7534275" cy="603250"/>
          </a:xfrm>
        </p:spPr>
        <p:txBody>
          <a:bodyPr>
            <a:normAutofit/>
          </a:bodyPr>
          <a:lstStyle/>
          <a:p>
            <a:r>
              <a:rPr lang="ko-KR" altLang="en-US" sz="1400" dirty="0" smtClean="0">
                <a:latin typeface="HY나무M" pitchFamily="18" charset="-127"/>
                <a:ea typeface="HY나무M" pitchFamily="18" charset="-127"/>
              </a:rPr>
              <a:t>공사 현장의 안전 상황에 대한 실시간 정보를 제공</a:t>
            </a:r>
            <a:endParaRPr lang="en-US" altLang="ko-KR" sz="1400" dirty="0" smtClean="0">
              <a:latin typeface="HY나무M" pitchFamily="18" charset="-127"/>
              <a:ea typeface="HY나무M" pitchFamily="18" charset="-127"/>
            </a:endParaRPr>
          </a:p>
          <a:p>
            <a:r>
              <a:rPr lang="ko-KR" altLang="en-US" sz="1400" dirty="0" smtClean="0">
                <a:latin typeface="HY나무M" pitchFamily="18" charset="-127"/>
                <a:ea typeface="HY나무M" pitchFamily="18" charset="-127"/>
              </a:rPr>
              <a:t>공사현장 작업자와 중장비간에 발생할 수 있는 위험 상황을 실시간 감지하여 사전경고</a:t>
            </a:r>
            <a:endParaRPr lang="en-US" altLang="ko-KR" sz="1400" dirty="0" smtClean="0">
              <a:latin typeface="HY나무M" pitchFamily="18" charset="-127"/>
              <a:ea typeface="HY나무M" pitchFamily="18" charset="-127"/>
            </a:endParaRPr>
          </a:p>
          <a:p>
            <a:endParaRPr lang="en-US" altLang="ko-KR" sz="1400" dirty="0" smtClean="0">
              <a:latin typeface="HY나무M" pitchFamily="18" charset="-127"/>
              <a:ea typeface="HY나무M" pitchFamily="18" charset="-127"/>
            </a:endParaRPr>
          </a:p>
          <a:p>
            <a:endParaRPr lang="en-US" altLang="ko-KR" sz="1400" dirty="0" smtClean="0">
              <a:latin typeface="HY나무M" pitchFamily="18" charset="-127"/>
              <a:ea typeface="HY나무M" pitchFamily="18" charset="-127"/>
            </a:endParaRPr>
          </a:p>
          <a:p>
            <a:endParaRPr lang="ko-KR" altLang="en-US" sz="1400" dirty="0"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모니터링 단말기 구성도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295525"/>
            <a:ext cx="533978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모니터링 단말기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HMI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0701"/>
            <a:ext cx="4225359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0" y="3158775"/>
            <a:ext cx="4100513" cy="25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공사 현장 관제 서버 형상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 (</a:t>
            </a:r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sz="4000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211676448" descr="EMB000023c073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4" y="1933575"/>
            <a:ext cx="5672773" cy="2886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공사 현장 관제 센터 규격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2143125"/>
            <a:ext cx="8429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운용 시나리오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2016.09.26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2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2531522" y="2345278"/>
            <a:ext cx="2700865" cy="14308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네트워크 구성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3" name="TextBox 25"/>
          <p:cNvSpPr txBox="1"/>
          <p:nvPr/>
        </p:nvSpPr>
        <p:spPr>
          <a:xfrm>
            <a:off x="4060551" y="237485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114063" y="2374836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15" name="그룹 19"/>
          <p:cNvGrpSpPr/>
          <p:nvPr/>
        </p:nvGrpSpPr>
        <p:grpSpPr>
          <a:xfrm>
            <a:off x="1163745" y="2628069"/>
            <a:ext cx="837677" cy="1008395"/>
            <a:chOff x="1578628" y="2441795"/>
            <a:chExt cx="837677" cy="100839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578628" y="2441795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1031" y="2630005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그룹 20"/>
          <p:cNvGrpSpPr/>
          <p:nvPr/>
        </p:nvGrpSpPr>
        <p:grpSpPr>
          <a:xfrm>
            <a:off x="2659625" y="2628062"/>
            <a:ext cx="896867" cy="999927"/>
            <a:chOff x="3178861" y="2441788"/>
            <a:chExt cx="896867" cy="99992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178861" y="244178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0752" y="2717817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50"/>
          <p:cNvSpPr txBox="1"/>
          <p:nvPr/>
        </p:nvSpPr>
        <p:spPr>
          <a:xfrm>
            <a:off x="2572871" y="2367216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18" name="그룹 21"/>
          <p:cNvGrpSpPr/>
          <p:nvPr/>
        </p:nvGrpSpPr>
        <p:grpSpPr>
          <a:xfrm>
            <a:off x="4214695" y="2628069"/>
            <a:ext cx="896867" cy="999927"/>
            <a:chOff x="4762197" y="2441795"/>
            <a:chExt cx="896867" cy="99992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762197" y="2441795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92851" y="2677451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25"/>
          <p:cNvSpPr txBox="1"/>
          <p:nvPr/>
        </p:nvSpPr>
        <p:spPr>
          <a:xfrm>
            <a:off x="5643874" y="2383313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20" name="그룹 22"/>
          <p:cNvGrpSpPr/>
          <p:nvPr/>
        </p:nvGrpSpPr>
        <p:grpSpPr>
          <a:xfrm>
            <a:off x="5769764" y="2636530"/>
            <a:ext cx="896867" cy="999927"/>
            <a:chOff x="6142312" y="2450256"/>
            <a:chExt cx="896867" cy="99992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142312" y="2450256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34608" y="2675483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TextBox 50"/>
          <p:cNvSpPr txBox="1"/>
          <p:nvPr/>
        </p:nvSpPr>
        <p:spPr>
          <a:xfrm>
            <a:off x="1706723" y="3221503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Zigbee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3357723" y="3221503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Wi-Fi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001422" y="3128026"/>
            <a:ext cx="658203" cy="42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556492" y="3128026"/>
            <a:ext cx="658203" cy="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11562" y="3128033"/>
            <a:ext cx="658202" cy="84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0"/>
          <p:cNvSpPr txBox="1"/>
          <p:nvPr/>
        </p:nvSpPr>
        <p:spPr>
          <a:xfrm>
            <a:off x="4898654" y="2840487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LTE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47362" y="2196274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33716" y="2481340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50"/>
          <p:cNvSpPr txBox="1"/>
          <p:nvPr/>
        </p:nvSpPr>
        <p:spPr>
          <a:xfrm>
            <a:off x="6515782" y="2959034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Ethernet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31527" y="4309544"/>
            <a:ext cx="2700865" cy="14308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25"/>
          <p:cNvSpPr txBox="1"/>
          <p:nvPr/>
        </p:nvSpPr>
        <p:spPr>
          <a:xfrm>
            <a:off x="4060556" y="4339118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42" name="TextBox 50"/>
          <p:cNvSpPr txBox="1"/>
          <p:nvPr/>
        </p:nvSpPr>
        <p:spPr>
          <a:xfrm>
            <a:off x="1114068" y="433910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21" name="그룹 42"/>
          <p:cNvGrpSpPr/>
          <p:nvPr/>
        </p:nvGrpSpPr>
        <p:grpSpPr>
          <a:xfrm>
            <a:off x="1163750" y="4592335"/>
            <a:ext cx="837677" cy="1008395"/>
            <a:chOff x="1578628" y="2441795"/>
            <a:chExt cx="837677" cy="1008395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578628" y="2441795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1031" y="2630005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그룹 45"/>
          <p:cNvGrpSpPr/>
          <p:nvPr/>
        </p:nvGrpSpPr>
        <p:grpSpPr>
          <a:xfrm>
            <a:off x="2659630" y="4592328"/>
            <a:ext cx="896867" cy="999927"/>
            <a:chOff x="3178861" y="2441788"/>
            <a:chExt cx="896867" cy="9999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178861" y="244178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0752" y="2717817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TextBox 50"/>
          <p:cNvSpPr txBox="1"/>
          <p:nvPr/>
        </p:nvSpPr>
        <p:spPr>
          <a:xfrm>
            <a:off x="2572876" y="433148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23" name="그룹 49"/>
          <p:cNvGrpSpPr/>
          <p:nvPr/>
        </p:nvGrpSpPr>
        <p:grpSpPr>
          <a:xfrm>
            <a:off x="4214700" y="4592335"/>
            <a:ext cx="896867" cy="999927"/>
            <a:chOff x="4762197" y="2441795"/>
            <a:chExt cx="896867" cy="99992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762197" y="2441795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92851" y="2677451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" name="TextBox 50"/>
          <p:cNvSpPr txBox="1"/>
          <p:nvPr/>
        </p:nvSpPr>
        <p:spPr>
          <a:xfrm>
            <a:off x="1706728" y="5185769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Zigbee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4" name="TextBox 50"/>
          <p:cNvSpPr txBox="1"/>
          <p:nvPr/>
        </p:nvSpPr>
        <p:spPr>
          <a:xfrm>
            <a:off x="3357728" y="5185769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Wi-Fi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001427" y="5092292"/>
            <a:ext cx="658203" cy="42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556497" y="5092292"/>
            <a:ext cx="658203" cy="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5111567" y="3136494"/>
            <a:ext cx="658197" cy="195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0"/>
          <p:cNvSpPr txBox="1"/>
          <p:nvPr/>
        </p:nvSpPr>
        <p:spPr>
          <a:xfrm>
            <a:off x="5127254" y="3949620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LTE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55829" y="4338341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42183" y="4623407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4" name="직선 화살표 연결선 63"/>
          <p:cNvCxnSpPr>
            <a:endCxn id="32" idx="1"/>
          </p:cNvCxnSpPr>
          <p:nvPr/>
        </p:nvCxnSpPr>
        <p:spPr>
          <a:xfrm flipV="1">
            <a:off x="6666631" y="2696238"/>
            <a:ext cx="680731" cy="440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1" idx="1"/>
          </p:cNvCxnSpPr>
          <p:nvPr/>
        </p:nvCxnSpPr>
        <p:spPr>
          <a:xfrm>
            <a:off x="6666631" y="3136494"/>
            <a:ext cx="689198" cy="17018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"/>
          <p:cNvSpPr txBox="1"/>
          <p:nvPr/>
        </p:nvSpPr>
        <p:spPr>
          <a:xfrm>
            <a:off x="6744379" y="3754901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Ethernet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70" name="TextBox 50"/>
          <p:cNvSpPr txBox="1"/>
          <p:nvPr/>
        </p:nvSpPr>
        <p:spPr>
          <a:xfrm>
            <a:off x="2538999" y="3789616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0001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71" name="TextBox 50"/>
          <p:cNvSpPr txBox="1"/>
          <p:nvPr/>
        </p:nvSpPr>
        <p:spPr>
          <a:xfrm>
            <a:off x="2572866" y="5779283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72" name="TextBox 50"/>
          <p:cNvSpPr txBox="1"/>
          <p:nvPr/>
        </p:nvSpPr>
        <p:spPr>
          <a:xfrm>
            <a:off x="6272808" y="5796215"/>
            <a:ext cx="191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임펄스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레이다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반경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최대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10m</a:t>
            </a:r>
          </a:p>
          <a:p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Zigbee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망 반경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: 50m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장비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boot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1"/>
          <p:cNvGrpSpPr/>
          <p:nvPr/>
        </p:nvGrpSpPr>
        <p:grpSpPr>
          <a:xfrm>
            <a:off x="2653980" y="2009971"/>
            <a:ext cx="896867" cy="999927"/>
            <a:chOff x="4084830" y="2009971"/>
            <a:chExt cx="896867" cy="99992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84830" y="2009971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6721" y="2286000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5" name="그룹 52"/>
          <p:cNvGrpSpPr/>
          <p:nvPr/>
        </p:nvGrpSpPr>
        <p:grpSpPr>
          <a:xfrm>
            <a:off x="4194938" y="2009978"/>
            <a:ext cx="896867" cy="999927"/>
            <a:chOff x="5668166" y="2009978"/>
            <a:chExt cx="896867" cy="9999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668166" y="200997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8820" y="2245634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50"/>
          <p:cNvSpPr txBox="1"/>
          <p:nvPr/>
        </p:nvSpPr>
        <p:spPr>
          <a:xfrm>
            <a:off x="3351799" y="2849816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0002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2" name="폭발 1 61"/>
          <p:cNvSpPr/>
          <p:nvPr/>
        </p:nvSpPr>
        <p:spPr>
          <a:xfrm>
            <a:off x="2946401" y="3234267"/>
            <a:ext cx="1972734" cy="355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50"/>
          <p:cNvSpPr txBox="1"/>
          <p:nvPr/>
        </p:nvSpPr>
        <p:spPr>
          <a:xfrm>
            <a:off x="3366191" y="3500902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Pwr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on</a:t>
            </a:r>
          </a:p>
        </p:txBody>
      </p:sp>
      <p:sp>
        <p:nvSpPr>
          <p:cNvPr id="68" name="왼쪽/오른쪽 화살표 67"/>
          <p:cNvSpPr/>
          <p:nvPr/>
        </p:nvSpPr>
        <p:spPr>
          <a:xfrm>
            <a:off x="4715933" y="4605899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50"/>
          <p:cNvSpPr txBox="1"/>
          <p:nvPr/>
        </p:nvSpPr>
        <p:spPr>
          <a:xfrm>
            <a:off x="4813984" y="4770961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Connect</a:t>
            </a:r>
          </a:p>
        </p:txBody>
      </p:sp>
      <p:sp>
        <p:nvSpPr>
          <p:cNvPr id="70" name="왼쪽/오른쪽 화살표 69"/>
          <p:cNvSpPr/>
          <p:nvPr/>
        </p:nvSpPr>
        <p:spPr>
          <a:xfrm>
            <a:off x="4715928" y="5096877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50"/>
          <p:cNvSpPr txBox="1"/>
          <p:nvPr/>
        </p:nvSpPr>
        <p:spPr>
          <a:xfrm>
            <a:off x="4509167" y="5261939"/>
            <a:ext cx="1849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Info Update(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장비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id, GPS)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31522" y="1710253"/>
            <a:ext cx="2700865" cy="14308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준비 40"/>
          <p:cNvSpPr/>
          <p:nvPr/>
        </p:nvSpPr>
        <p:spPr>
          <a:xfrm>
            <a:off x="5841994" y="5503389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50"/>
          <p:cNvSpPr txBox="1"/>
          <p:nvPr/>
        </p:nvSpPr>
        <p:spPr>
          <a:xfrm>
            <a:off x="6041651" y="5626095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장비 정보 표시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7" name="왼쪽/오른쪽 화살표 36"/>
          <p:cNvSpPr/>
          <p:nvPr/>
        </p:nvSpPr>
        <p:spPr>
          <a:xfrm>
            <a:off x="3183467" y="3750732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50"/>
          <p:cNvSpPr txBox="1"/>
          <p:nvPr/>
        </p:nvSpPr>
        <p:spPr>
          <a:xfrm>
            <a:off x="3281518" y="3915794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Wi-Fi Connect</a:t>
            </a:r>
          </a:p>
        </p:txBody>
      </p:sp>
      <p:sp>
        <p:nvSpPr>
          <p:cNvPr id="45" name="왼쪽/오른쪽 화살표 44"/>
          <p:cNvSpPr/>
          <p:nvPr/>
        </p:nvSpPr>
        <p:spPr>
          <a:xfrm>
            <a:off x="3183467" y="4258732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50"/>
          <p:cNvSpPr txBox="1"/>
          <p:nvPr/>
        </p:nvSpPr>
        <p:spPr>
          <a:xfrm>
            <a:off x="3281518" y="4423794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영상 전송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 단말기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-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boot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1"/>
          <p:cNvGrpSpPr/>
          <p:nvPr/>
        </p:nvGrpSpPr>
        <p:grpSpPr>
          <a:xfrm>
            <a:off x="2653980" y="2009971"/>
            <a:ext cx="896867" cy="999927"/>
            <a:chOff x="4084830" y="2009971"/>
            <a:chExt cx="896867" cy="99992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84830" y="2009971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6721" y="2286000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5" name="그룹 52"/>
          <p:cNvGrpSpPr/>
          <p:nvPr/>
        </p:nvGrpSpPr>
        <p:grpSpPr>
          <a:xfrm>
            <a:off x="4194938" y="2009978"/>
            <a:ext cx="896867" cy="999927"/>
            <a:chOff x="5668166" y="2009978"/>
            <a:chExt cx="896867" cy="9999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668166" y="200997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8820" y="2245634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50"/>
          <p:cNvSpPr txBox="1"/>
          <p:nvPr/>
        </p:nvSpPr>
        <p:spPr>
          <a:xfrm>
            <a:off x="3233261" y="2900616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0002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2" name="폭발 1 61"/>
          <p:cNvSpPr/>
          <p:nvPr/>
        </p:nvSpPr>
        <p:spPr>
          <a:xfrm>
            <a:off x="1236133" y="3285067"/>
            <a:ext cx="491067" cy="355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50"/>
          <p:cNvSpPr txBox="1"/>
          <p:nvPr/>
        </p:nvSpPr>
        <p:spPr>
          <a:xfrm>
            <a:off x="402857" y="3263836"/>
            <a:ext cx="1121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Pwr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on</a:t>
            </a:r>
          </a:p>
        </p:txBody>
      </p:sp>
      <p:sp>
        <p:nvSpPr>
          <p:cNvPr id="64" name="순서도: 준비 63"/>
          <p:cNvSpPr/>
          <p:nvPr/>
        </p:nvSpPr>
        <p:spPr>
          <a:xfrm>
            <a:off x="1185333" y="3810000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50"/>
          <p:cNvSpPr txBox="1"/>
          <p:nvPr/>
        </p:nvSpPr>
        <p:spPr>
          <a:xfrm>
            <a:off x="1384990" y="3932706"/>
            <a:ext cx="1332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Set  PAN ID = 0001 SCAN</a:t>
            </a:r>
          </a:p>
        </p:txBody>
      </p:sp>
      <p:sp>
        <p:nvSpPr>
          <p:cNvPr id="66" name="순서도: 준비 65"/>
          <p:cNvSpPr/>
          <p:nvPr/>
        </p:nvSpPr>
        <p:spPr>
          <a:xfrm>
            <a:off x="1193794" y="4529689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50"/>
          <p:cNvSpPr txBox="1"/>
          <p:nvPr/>
        </p:nvSpPr>
        <p:spPr>
          <a:xfrm>
            <a:off x="1393451" y="4652395"/>
            <a:ext cx="1332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Set  PAN ID = 0002 SCAN</a:t>
            </a:r>
          </a:p>
        </p:txBody>
      </p:sp>
      <p:sp>
        <p:nvSpPr>
          <p:cNvPr id="68" name="왼쪽/오른쪽 화살표 67"/>
          <p:cNvSpPr/>
          <p:nvPr/>
        </p:nvSpPr>
        <p:spPr>
          <a:xfrm>
            <a:off x="1659467" y="5122321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50"/>
          <p:cNvSpPr txBox="1"/>
          <p:nvPr/>
        </p:nvSpPr>
        <p:spPr>
          <a:xfrm>
            <a:off x="1757518" y="5287383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Connect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31522" y="1710253"/>
            <a:ext cx="2700865" cy="14308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왼쪽/오른쪽 화살표 설명선 76"/>
          <p:cNvSpPr/>
          <p:nvPr/>
        </p:nvSpPr>
        <p:spPr>
          <a:xfrm>
            <a:off x="1667933" y="5503333"/>
            <a:ext cx="4512733" cy="44026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50"/>
          <p:cNvSpPr txBox="1"/>
          <p:nvPr/>
        </p:nvSpPr>
        <p:spPr>
          <a:xfrm>
            <a:off x="2824258" y="5592094"/>
            <a:ext cx="2120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Info Update(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장비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id, RSSI,GPS)</a:t>
            </a:r>
          </a:p>
        </p:txBody>
      </p:sp>
      <p:sp>
        <p:nvSpPr>
          <p:cNvPr id="79" name="순서도: 준비 78"/>
          <p:cNvSpPr/>
          <p:nvPr/>
        </p:nvSpPr>
        <p:spPr>
          <a:xfrm>
            <a:off x="5985928" y="5901275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50"/>
          <p:cNvSpPr txBox="1"/>
          <p:nvPr/>
        </p:nvSpPr>
        <p:spPr>
          <a:xfrm>
            <a:off x="6185585" y="6023981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작업자 정보 표시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접근감시 장치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-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 감지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1"/>
          <p:cNvGrpSpPr/>
          <p:nvPr/>
        </p:nvGrpSpPr>
        <p:grpSpPr>
          <a:xfrm>
            <a:off x="2653980" y="2009971"/>
            <a:ext cx="896867" cy="999927"/>
            <a:chOff x="4084830" y="2009971"/>
            <a:chExt cx="896867" cy="99992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84830" y="2009971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6721" y="2286000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5" name="그룹 52"/>
          <p:cNvGrpSpPr/>
          <p:nvPr/>
        </p:nvGrpSpPr>
        <p:grpSpPr>
          <a:xfrm>
            <a:off x="4194938" y="2009978"/>
            <a:ext cx="896867" cy="999927"/>
            <a:chOff x="5668166" y="2009978"/>
            <a:chExt cx="896867" cy="9999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668166" y="200997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8820" y="2245634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50"/>
          <p:cNvSpPr txBox="1"/>
          <p:nvPr/>
        </p:nvSpPr>
        <p:spPr>
          <a:xfrm>
            <a:off x="3326399" y="2841349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0002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41" name="폭발 1 40"/>
          <p:cNvSpPr/>
          <p:nvPr/>
        </p:nvSpPr>
        <p:spPr>
          <a:xfrm>
            <a:off x="2921000" y="3191887"/>
            <a:ext cx="491067" cy="355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50"/>
          <p:cNvSpPr txBox="1"/>
          <p:nvPr/>
        </p:nvSpPr>
        <p:spPr>
          <a:xfrm>
            <a:off x="3086830" y="3306128"/>
            <a:ext cx="1595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임펄스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레이다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감지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43" name="왼쪽/오른쪽 화살표 42"/>
          <p:cNvSpPr/>
          <p:nvPr/>
        </p:nvSpPr>
        <p:spPr>
          <a:xfrm>
            <a:off x="3183467" y="3682990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50"/>
          <p:cNvSpPr txBox="1"/>
          <p:nvPr/>
        </p:nvSpPr>
        <p:spPr>
          <a:xfrm>
            <a:off x="3281518" y="3848052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Info Update(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감지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)</a:t>
            </a:r>
          </a:p>
        </p:txBody>
      </p:sp>
      <p:sp>
        <p:nvSpPr>
          <p:cNvPr id="49" name="왼쪽/오른쪽 화살표 48"/>
          <p:cNvSpPr/>
          <p:nvPr/>
        </p:nvSpPr>
        <p:spPr>
          <a:xfrm>
            <a:off x="4707467" y="3987782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50"/>
          <p:cNvSpPr txBox="1"/>
          <p:nvPr/>
        </p:nvSpPr>
        <p:spPr>
          <a:xfrm>
            <a:off x="4805518" y="4152844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Info Update(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감지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)</a:t>
            </a:r>
          </a:p>
        </p:txBody>
      </p:sp>
      <p:sp>
        <p:nvSpPr>
          <p:cNvPr id="51" name="순서도: 준비 50"/>
          <p:cNvSpPr/>
          <p:nvPr/>
        </p:nvSpPr>
        <p:spPr>
          <a:xfrm>
            <a:off x="5841994" y="4377275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0"/>
          <p:cNvSpPr txBox="1"/>
          <p:nvPr/>
        </p:nvSpPr>
        <p:spPr>
          <a:xfrm>
            <a:off x="6041651" y="4499981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감지 정보 표시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3" name="왼쪽/오른쪽 화살표 52"/>
          <p:cNvSpPr/>
          <p:nvPr/>
        </p:nvSpPr>
        <p:spPr>
          <a:xfrm>
            <a:off x="6231467" y="4673573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0"/>
          <p:cNvSpPr txBox="1"/>
          <p:nvPr/>
        </p:nvSpPr>
        <p:spPr>
          <a:xfrm>
            <a:off x="6329518" y="4838635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영상 정보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Get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31522" y="1710253"/>
            <a:ext cx="2700865" cy="143086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왼쪽/오른쪽 화살표 설명선 72"/>
          <p:cNvSpPr/>
          <p:nvPr/>
        </p:nvSpPr>
        <p:spPr>
          <a:xfrm>
            <a:off x="1659467" y="4148671"/>
            <a:ext cx="2997199" cy="44026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50"/>
          <p:cNvSpPr txBox="1"/>
          <p:nvPr/>
        </p:nvSpPr>
        <p:spPr>
          <a:xfrm>
            <a:off x="2494117" y="4245990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Alert Broadcast</a:t>
            </a:r>
          </a:p>
        </p:txBody>
      </p:sp>
      <p:sp>
        <p:nvSpPr>
          <p:cNvPr id="76" name="왼쪽/오른쪽 화살표 75"/>
          <p:cNvSpPr/>
          <p:nvPr/>
        </p:nvSpPr>
        <p:spPr>
          <a:xfrm>
            <a:off x="4707467" y="5046115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50"/>
          <p:cNvSpPr txBox="1"/>
          <p:nvPr/>
        </p:nvSpPr>
        <p:spPr>
          <a:xfrm>
            <a:off x="4805518" y="5211177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정보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Update</a:t>
            </a:r>
          </a:p>
        </p:txBody>
      </p:sp>
      <p:sp>
        <p:nvSpPr>
          <p:cNvPr id="78" name="순서도: 준비 77"/>
          <p:cNvSpPr/>
          <p:nvPr/>
        </p:nvSpPr>
        <p:spPr>
          <a:xfrm>
            <a:off x="4284128" y="5494872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50"/>
          <p:cNvSpPr txBox="1"/>
          <p:nvPr/>
        </p:nvSpPr>
        <p:spPr>
          <a:xfrm>
            <a:off x="4483785" y="5617578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정보 표시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80" name="순서도: 준비 79"/>
          <p:cNvSpPr/>
          <p:nvPr/>
        </p:nvSpPr>
        <p:spPr>
          <a:xfrm>
            <a:off x="1244594" y="4572000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50"/>
          <p:cNvSpPr txBox="1"/>
          <p:nvPr/>
        </p:nvSpPr>
        <p:spPr>
          <a:xfrm>
            <a:off x="1444251" y="4652371"/>
            <a:ext cx="1087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Alert 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표출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7" name="순서도: 준비 56"/>
          <p:cNvSpPr/>
          <p:nvPr/>
        </p:nvSpPr>
        <p:spPr>
          <a:xfrm>
            <a:off x="4597394" y="3606808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0"/>
          <p:cNvSpPr txBox="1"/>
          <p:nvPr/>
        </p:nvSpPr>
        <p:spPr>
          <a:xfrm>
            <a:off x="4797051" y="3729514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화면 갱신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 단말기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-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 위치 이동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건설장비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모서리가 둥근 직사각형 37"/>
          <p:cNvSpPr/>
          <p:nvPr/>
        </p:nvSpPr>
        <p:spPr>
          <a:xfrm>
            <a:off x="2653980" y="2009971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1204" y="2082800"/>
            <a:ext cx="636905" cy="44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건설장비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4938" y="2009978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4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8525" y="2414967"/>
            <a:ext cx="634364" cy="48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5204" y="2108200"/>
            <a:ext cx="636905" cy="44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2525" y="2440367"/>
            <a:ext cx="634364" cy="48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50"/>
          <p:cNvSpPr txBox="1"/>
          <p:nvPr/>
        </p:nvSpPr>
        <p:spPr>
          <a:xfrm>
            <a:off x="2530528" y="2858283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0001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6" name="TextBox 50"/>
          <p:cNvSpPr txBox="1"/>
          <p:nvPr/>
        </p:nvSpPr>
        <p:spPr>
          <a:xfrm>
            <a:off x="4029127" y="2858279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0002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7" name="폭발 1 66"/>
          <p:cNvSpPr/>
          <p:nvPr/>
        </p:nvSpPr>
        <p:spPr>
          <a:xfrm>
            <a:off x="1380067" y="3615280"/>
            <a:ext cx="491067" cy="355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50"/>
          <p:cNvSpPr txBox="1"/>
          <p:nvPr/>
        </p:nvSpPr>
        <p:spPr>
          <a:xfrm>
            <a:off x="1622058" y="3805715"/>
            <a:ext cx="162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2 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장비로 이동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Signal Lost</a:t>
            </a:r>
          </a:p>
        </p:txBody>
      </p:sp>
      <p:sp>
        <p:nvSpPr>
          <p:cNvPr id="69" name="왼쪽/오른쪽 화살표 68"/>
          <p:cNvSpPr/>
          <p:nvPr/>
        </p:nvSpPr>
        <p:spPr>
          <a:xfrm>
            <a:off x="1659467" y="3251188"/>
            <a:ext cx="14732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50"/>
          <p:cNvSpPr txBox="1"/>
          <p:nvPr/>
        </p:nvSpPr>
        <p:spPr>
          <a:xfrm>
            <a:off x="1757518" y="3416250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Connect Status</a:t>
            </a:r>
          </a:p>
        </p:txBody>
      </p:sp>
      <p:sp>
        <p:nvSpPr>
          <p:cNvPr id="71" name="순서도: 준비 70"/>
          <p:cNvSpPr/>
          <p:nvPr/>
        </p:nvSpPr>
        <p:spPr>
          <a:xfrm>
            <a:off x="1193794" y="4241811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50"/>
          <p:cNvSpPr txBox="1"/>
          <p:nvPr/>
        </p:nvSpPr>
        <p:spPr>
          <a:xfrm>
            <a:off x="1393451" y="4364517"/>
            <a:ext cx="1332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Set  PAN ID = 0002 SCAN</a:t>
            </a:r>
          </a:p>
        </p:txBody>
      </p:sp>
      <p:sp>
        <p:nvSpPr>
          <p:cNvPr id="84" name="왼쪽/오른쪽 화살표 83"/>
          <p:cNvSpPr/>
          <p:nvPr/>
        </p:nvSpPr>
        <p:spPr>
          <a:xfrm>
            <a:off x="1659467" y="5122321"/>
            <a:ext cx="3024000" cy="1862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50"/>
          <p:cNvSpPr txBox="1"/>
          <p:nvPr/>
        </p:nvSpPr>
        <p:spPr>
          <a:xfrm>
            <a:off x="2553416" y="5219647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Connect</a:t>
            </a:r>
          </a:p>
        </p:txBody>
      </p:sp>
      <p:sp>
        <p:nvSpPr>
          <p:cNvPr id="86" name="왼쪽/오른쪽 화살표 설명선 85"/>
          <p:cNvSpPr/>
          <p:nvPr/>
        </p:nvSpPr>
        <p:spPr>
          <a:xfrm>
            <a:off x="1667933" y="5503333"/>
            <a:ext cx="4512733" cy="44026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50"/>
          <p:cNvSpPr txBox="1"/>
          <p:nvPr/>
        </p:nvSpPr>
        <p:spPr>
          <a:xfrm>
            <a:off x="2925862" y="5609028"/>
            <a:ext cx="204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Info Update(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장비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id, RSSI,GPS)</a:t>
            </a:r>
          </a:p>
          <a:p>
            <a:pPr algn="ctr"/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88" name="순서도: 준비 87"/>
          <p:cNvSpPr/>
          <p:nvPr/>
        </p:nvSpPr>
        <p:spPr>
          <a:xfrm>
            <a:off x="5985928" y="5901275"/>
            <a:ext cx="795867" cy="3725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50"/>
          <p:cNvSpPr txBox="1"/>
          <p:nvPr/>
        </p:nvSpPr>
        <p:spPr>
          <a:xfrm>
            <a:off x="6185585" y="6023981"/>
            <a:ext cx="133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작업자 정보 갱신</a:t>
            </a:r>
            <a:endParaRPr lang="en-US" altLang="ko-KR" sz="1000" b="1" dirty="0" smtClean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623889"/>
            <a:ext cx="6209690" cy="5348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172414" y="896826"/>
            <a:ext cx="1216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Zigbee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DB </a:t>
            </a:r>
            <a:r>
              <a:rPr lang="en-US" altLang="ko-KR" smtClean="0">
                <a:latin typeface="HY나무M" pitchFamily="18" charset="-127"/>
                <a:ea typeface="HY나무M" pitchFamily="18" charset="-127"/>
              </a:rPr>
              <a:t>Table </a:t>
            </a:r>
            <a:r>
              <a:rPr lang="ko-KR" altLang="en-US" smtClean="0">
                <a:latin typeface="HY나무M" pitchFamily="18" charset="-127"/>
                <a:ea typeface="HY나무M" pitchFamily="18" charset="-127"/>
              </a:rPr>
              <a:t>자료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38" y="1791759"/>
            <a:ext cx="65627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86" y="5163571"/>
            <a:ext cx="720436" cy="768092"/>
          </a:xfrm>
          <a:prstGeom prst="rect">
            <a:avLst/>
          </a:prstGeom>
        </p:spPr>
      </p:pic>
      <p:sp>
        <p:nvSpPr>
          <p:cNvPr id="50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8409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시스템 구성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82" name="TextBox 50"/>
          <p:cNvSpPr txBox="1"/>
          <p:nvPr/>
        </p:nvSpPr>
        <p:spPr>
          <a:xfrm>
            <a:off x="7003811" y="3881330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83" name="그룹 50"/>
          <p:cNvGrpSpPr/>
          <p:nvPr/>
        </p:nvGrpSpPr>
        <p:grpSpPr>
          <a:xfrm>
            <a:off x="7230068" y="4127551"/>
            <a:ext cx="751262" cy="772433"/>
            <a:chOff x="2484597" y="2009978"/>
            <a:chExt cx="837677" cy="1008395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0317" y="4294792"/>
            <a:ext cx="636905" cy="44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모서리가 둥근 직사각형 87"/>
          <p:cNvSpPr/>
          <p:nvPr/>
        </p:nvSpPr>
        <p:spPr>
          <a:xfrm>
            <a:off x="4220317" y="4132723"/>
            <a:ext cx="747234" cy="77243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6410" y="4335968"/>
            <a:ext cx="634364" cy="48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모서리가 둥근 직사각형 90"/>
          <p:cNvSpPr/>
          <p:nvPr/>
        </p:nvSpPr>
        <p:spPr>
          <a:xfrm>
            <a:off x="1069975" y="4132723"/>
            <a:ext cx="747234" cy="77243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92" name="TextBox 50"/>
          <p:cNvSpPr txBox="1"/>
          <p:nvPr/>
        </p:nvSpPr>
        <p:spPr>
          <a:xfrm>
            <a:off x="4002063" y="3860903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93" name="TextBox 50"/>
          <p:cNvSpPr txBox="1"/>
          <p:nvPr/>
        </p:nvSpPr>
        <p:spPr>
          <a:xfrm>
            <a:off x="851721" y="3876069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시스템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94" name="TextBox 25"/>
          <p:cNvSpPr txBox="1"/>
          <p:nvPr/>
        </p:nvSpPr>
        <p:spPr>
          <a:xfrm>
            <a:off x="854903" y="137160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95" name="그룹 53"/>
          <p:cNvGrpSpPr/>
          <p:nvPr/>
        </p:nvGrpSpPr>
        <p:grpSpPr>
          <a:xfrm>
            <a:off x="987768" y="1660639"/>
            <a:ext cx="896867" cy="884372"/>
            <a:chOff x="7048281" y="2018439"/>
            <a:chExt cx="896867" cy="999927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97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525" y="4051943"/>
            <a:ext cx="487611" cy="48761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6" y="3011639"/>
            <a:ext cx="626832" cy="626832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91" idx="0"/>
            <a:endCxn id="96" idx="2"/>
          </p:cNvCxnSpPr>
          <p:nvPr/>
        </p:nvCxnSpPr>
        <p:spPr>
          <a:xfrm flipH="1" flipV="1">
            <a:off x="1436202" y="2545011"/>
            <a:ext cx="7390" cy="158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1" idx="3"/>
            <a:endCxn id="88" idx="1"/>
          </p:cNvCxnSpPr>
          <p:nvPr/>
        </p:nvCxnSpPr>
        <p:spPr>
          <a:xfrm>
            <a:off x="1817209" y="4518940"/>
            <a:ext cx="24031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위로 구부러진 화살표 13"/>
          <p:cNvSpPr/>
          <p:nvPr/>
        </p:nvSpPr>
        <p:spPr>
          <a:xfrm>
            <a:off x="1458067" y="4910369"/>
            <a:ext cx="6137615" cy="992412"/>
          </a:xfrm>
          <a:prstGeom prst="curvedUpArrow">
            <a:avLst>
              <a:gd name="adj1" fmla="val 0"/>
              <a:gd name="adj2" fmla="val 7386"/>
              <a:gd name="adj3" fmla="val 6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5131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 단말기 </a:t>
            </a:r>
            <a:r>
              <a:rPr lang="en-US" altLang="ko-KR" dirty="0">
                <a:latin typeface="HY나무M" pitchFamily="18" charset="-127"/>
                <a:ea typeface="HY나무M" pitchFamily="18" charset="-127"/>
              </a:rPr>
              <a:t>Boot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Sequence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1"/>
          <p:cNvGrpSpPr/>
          <p:nvPr/>
        </p:nvGrpSpPr>
        <p:grpSpPr>
          <a:xfrm>
            <a:off x="2653980" y="2009971"/>
            <a:ext cx="896867" cy="999927"/>
            <a:chOff x="4084830" y="2009971"/>
            <a:chExt cx="896867" cy="99992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84830" y="2009971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6721" y="2286000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5" name="그룹 52"/>
          <p:cNvGrpSpPr/>
          <p:nvPr/>
        </p:nvGrpSpPr>
        <p:grpSpPr>
          <a:xfrm>
            <a:off x="4194938" y="2009978"/>
            <a:ext cx="896867" cy="999927"/>
            <a:chOff x="5668166" y="2009978"/>
            <a:chExt cx="896867" cy="9999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668166" y="200997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8820" y="2245634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416591" y="4043793"/>
            <a:ext cx="450533" cy="9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3" name="TextBox 50"/>
          <p:cNvSpPr txBox="1"/>
          <p:nvPr/>
        </p:nvSpPr>
        <p:spPr>
          <a:xfrm>
            <a:off x="1309427" y="4365796"/>
            <a:ext cx="67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</a:t>
            </a: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SCAN 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67124" y="4231178"/>
            <a:ext cx="281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0"/>
          <p:cNvSpPr txBox="1"/>
          <p:nvPr/>
        </p:nvSpPr>
        <p:spPr>
          <a:xfrm>
            <a:off x="1743937" y="3980798"/>
            <a:ext cx="131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SCAN FAILED</a:t>
            </a:r>
          </a:p>
        </p:txBody>
      </p:sp>
      <p:sp>
        <p:nvSpPr>
          <p:cNvPr id="70" name="TextBox 50"/>
          <p:cNvSpPr txBox="1"/>
          <p:nvPr/>
        </p:nvSpPr>
        <p:spPr>
          <a:xfrm>
            <a:off x="1743937" y="4598724"/>
            <a:ext cx="131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SCAN SUCCESS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52537" y="4622160"/>
            <a:ext cx="450533" cy="48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접속</a:t>
            </a:r>
            <a:endParaRPr lang="ko-KR" altLang="en-US" sz="900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867124" y="4862945"/>
            <a:ext cx="258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1867124" y="4363448"/>
            <a:ext cx="2717642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1609525" y="5896494"/>
            <a:ext cx="2836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50"/>
          <p:cNvSpPr txBox="1"/>
          <p:nvPr/>
        </p:nvSpPr>
        <p:spPr>
          <a:xfrm>
            <a:off x="1577181" y="5655862"/>
            <a:ext cx="1903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ID/GPS/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작업자 정보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452537" y="5504473"/>
            <a:ext cx="450533" cy="78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정보업데이트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&amp;</a:t>
            </a:r>
          </a:p>
          <a:p>
            <a:pPr algn="ctr"/>
            <a:r>
              <a:rPr lang="en-US" altLang="ko-KR" sz="900" dirty="0" smtClean="0"/>
              <a:t>SEND</a:t>
            </a:r>
          </a:p>
        </p:txBody>
      </p:sp>
      <p:cxnSp>
        <p:nvCxnSpPr>
          <p:cNvPr id="87" name="직선 화살표 연결선 86"/>
          <p:cNvCxnSpPr>
            <a:endCxn id="90" idx="1"/>
          </p:cNvCxnSpPr>
          <p:nvPr/>
        </p:nvCxnSpPr>
        <p:spPr>
          <a:xfrm>
            <a:off x="4888561" y="5896494"/>
            <a:ext cx="1109460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998021" y="5504473"/>
            <a:ext cx="450533" cy="78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정보표시</a:t>
            </a:r>
            <a:endParaRPr lang="en-US" altLang="ko-KR" sz="900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1416591" y="3168721"/>
            <a:ext cx="450533" cy="48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ON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>
            <a:off x="1372131" y="5619879"/>
            <a:ext cx="494994" cy="48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SEND</a:t>
            </a:r>
            <a:endParaRPr lang="ko-KR" altLang="en-US" sz="1000" dirty="0"/>
          </a:p>
        </p:txBody>
      </p:sp>
      <p:sp>
        <p:nvSpPr>
          <p:cNvPr id="2049" name="곱셈 기호 2048"/>
          <p:cNvSpPr/>
          <p:nvPr/>
        </p:nvSpPr>
        <p:spPr>
          <a:xfrm>
            <a:off x="4140894" y="3972485"/>
            <a:ext cx="1061055" cy="617926"/>
          </a:xfrm>
          <a:prstGeom prst="mathMultiply">
            <a:avLst>
              <a:gd name="adj1" fmla="val 19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5131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접근감시장치 </a:t>
            </a:r>
            <a:r>
              <a:rPr lang="en-US" altLang="ko-KR" dirty="0">
                <a:latin typeface="HY나무M" pitchFamily="18" charset="-127"/>
                <a:ea typeface="HY나무M" pitchFamily="18" charset="-127"/>
              </a:rPr>
              <a:t>Boot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Sequence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1"/>
          <p:cNvGrpSpPr/>
          <p:nvPr/>
        </p:nvGrpSpPr>
        <p:grpSpPr>
          <a:xfrm>
            <a:off x="2712171" y="2009971"/>
            <a:ext cx="896867" cy="999927"/>
            <a:chOff x="4084830" y="2009971"/>
            <a:chExt cx="896867" cy="99992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84830" y="2009971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6721" y="2286000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5" name="그룹 52"/>
          <p:cNvGrpSpPr/>
          <p:nvPr/>
        </p:nvGrpSpPr>
        <p:grpSpPr>
          <a:xfrm>
            <a:off x="4194938" y="2009978"/>
            <a:ext cx="896867" cy="999927"/>
            <a:chOff x="5668166" y="2009978"/>
            <a:chExt cx="896867" cy="9999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668166" y="200997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8820" y="2245634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2943475" y="3168721"/>
            <a:ext cx="450533" cy="48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ON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155801" y="3915295"/>
            <a:ext cx="1526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0"/>
          <p:cNvSpPr txBox="1"/>
          <p:nvPr/>
        </p:nvSpPr>
        <p:spPr>
          <a:xfrm>
            <a:off x="3233366" y="3696308"/>
            <a:ext cx="131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Wi-Fi Connect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155801" y="4671754"/>
            <a:ext cx="1301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0"/>
          <p:cNvSpPr txBox="1"/>
          <p:nvPr/>
        </p:nvSpPr>
        <p:spPr>
          <a:xfrm>
            <a:off x="3183488" y="4453087"/>
            <a:ext cx="131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ID/GPS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457418" y="4258583"/>
            <a:ext cx="502538" cy="796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정보업데이트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&amp;</a:t>
            </a:r>
          </a:p>
          <a:p>
            <a:pPr algn="ctr"/>
            <a:r>
              <a:rPr lang="en-US" altLang="ko-KR" sz="1000" dirty="0" smtClean="0"/>
              <a:t>SEND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4912293" y="4671754"/>
            <a:ext cx="1109460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007289" y="4399033"/>
            <a:ext cx="450533" cy="58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정보표시</a:t>
            </a:r>
            <a:endParaRPr lang="ko-KR" altLang="en-US" sz="1000" dirty="0"/>
          </a:p>
        </p:txBody>
      </p:sp>
      <p:cxnSp>
        <p:nvCxnSpPr>
          <p:cNvPr id="64" name="직선 화살표 연결선 63"/>
          <p:cNvCxnSpPr>
            <a:endCxn id="65" idx="1"/>
          </p:cNvCxnSpPr>
          <p:nvPr/>
        </p:nvCxnSpPr>
        <p:spPr>
          <a:xfrm>
            <a:off x="3163532" y="5875968"/>
            <a:ext cx="129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457418" y="5585310"/>
            <a:ext cx="450533" cy="58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영상재생</a:t>
            </a:r>
            <a:endParaRPr lang="ko-KR" altLang="en-US" sz="1000" dirty="0"/>
          </a:p>
        </p:txBody>
      </p:sp>
      <p:sp>
        <p:nvSpPr>
          <p:cNvPr id="66" name="TextBox 50"/>
          <p:cNvSpPr txBox="1"/>
          <p:nvPr/>
        </p:nvSpPr>
        <p:spPr>
          <a:xfrm>
            <a:off x="3233366" y="5607498"/>
            <a:ext cx="1312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영상 스트림 전송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94040" y="4446522"/>
            <a:ext cx="494994" cy="486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SEND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36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513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접근감시장치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-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 탐지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Sequence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모니터링 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51"/>
          <p:cNvGrpSpPr/>
          <p:nvPr/>
        </p:nvGrpSpPr>
        <p:grpSpPr>
          <a:xfrm>
            <a:off x="2712171" y="2009971"/>
            <a:ext cx="896867" cy="999927"/>
            <a:chOff x="4084830" y="2009971"/>
            <a:chExt cx="896867" cy="99992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4084830" y="2009971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6721" y="2286000"/>
              <a:ext cx="636905" cy="449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접근감시장치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5" name="그룹 52"/>
          <p:cNvGrpSpPr/>
          <p:nvPr/>
        </p:nvGrpSpPr>
        <p:grpSpPr>
          <a:xfrm>
            <a:off x="4194938" y="2009978"/>
            <a:ext cx="896867" cy="999927"/>
            <a:chOff x="5668166" y="2009978"/>
            <a:chExt cx="896867" cy="9999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668166" y="2009978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8820" y="2245634"/>
              <a:ext cx="634364" cy="482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6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1633878" y="3740732"/>
            <a:ext cx="121071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폭발 2 8"/>
          <p:cNvSpPr/>
          <p:nvPr/>
        </p:nvSpPr>
        <p:spPr>
          <a:xfrm>
            <a:off x="1625657" y="3096382"/>
            <a:ext cx="1218936" cy="620893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물체접근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2855157" y="3532909"/>
            <a:ext cx="521142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물체감지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&amp;</a:t>
            </a:r>
          </a:p>
          <a:p>
            <a:pPr algn="ctr"/>
            <a:r>
              <a:rPr lang="en-US" altLang="ko-KR" sz="1050" dirty="0" smtClean="0"/>
              <a:t>SEND</a:t>
            </a:r>
            <a:endParaRPr lang="ko-KR" altLang="en-US" sz="105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387425" y="3998425"/>
            <a:ext cx="106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0"/>
          <p:cNvSpPr txBox="1"/>
          <p:nvPr/>
        </p:nvSpPr>
        <p:spPr>
          <a:xfrm>
            <a:off x="3075478" y="4881352"/>
            <a:ext cx="14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Alert 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BroadCast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457418" y="3873731"/>
            <a:ext cx="488655" cy="194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경고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표출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&amp;</a:t>
            </a:r>
          </a:p>
          <a:p>
            <a:pPr algn="ctr"/>
            <a:r>
              <a:rPr lang="en-US" altLang="ko-KR" sz="1050" dirty="0" smtClean="0"/>
              <a:t>SEND</a:t>
            </a:r>
            <a:endParaRPr lang="ko-KR" altLang="en-US" sz="105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907951" y="4350330"/>
            <a:ext cx="1093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50"/>
          <p:cNvSpPr txBox="1"/>
          <p:nvPr/>
        </p:nvSpPr>
        <p:spPr>
          <a:xfrm>
            <a:off x="4756823" y="4094607"/>
            <a:ext cx="1171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거리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/GPS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002346" y="4206239"/>
            <a:ext cx="450533" cy="68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감지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표시</a:t>
            </a:r>
            <a:endParaRPr lang="en-US" altLang="ko-KR" sz="1050" dirty="0" smtClean="0"/>
          </a:p>
        </p:txBody>
      </p:sp>
      <p:cxnSp>
        <p:nvCxnSpPr>
          <p:cNvPr id="33" name="직선 화살표 연결선 32"/>
          <p:cNvCxnSpPr>
            <a:stCxn id="70" idx="3"/>
          </p:cNvCxnSpPr>
          <p:nvPr/>
        </p:nvCxnSpPr>
        <p:spPr>
          <a:xfrm>
            <a:off x="6452879" y="4547061"/>
            <a:ext cx="12722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0"/>
          <p:cNvSpPr txBox="1"/>
          <p:nvPr/>
        </p:nvSpPr>
        <p:spPr>
          <a:xfrm>
            <a:off x="6463442" y="4333703"/>
            <a:ext cx="1171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영상 스트림 수신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cxnSp>
        <p:nvCxnSpPr>
          <p:cNvPr id="72" name="직선 화살표 연결선 71"/>
          <p:cNvCxnSpPr>
            <a:endCxn id="75" idx="3"/>
          </p:cNvCxnSpPr>
          <p:nvPr/>
        </p:nvCxnSpPr>
        <p:spPr>
          <a:xfrm flipH="1">
            <a:off x="1922903" y="5111085"/>
            <a:ext cx="2518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343954" y="4599852"/>
            <a:ext cx="578949" cy="1022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Alert</a:t>
            </a:r>
            <a:endParaRPr lang="ko-KR" altLang="en-US" sz="1050" dirty="0"/>
          </a:p>
        </p:txBody>
      </p:sp>
      <p:sp>
        <p:nvSpPr>
          <p:cNvPr id="79" name="TextBox 50"/>
          <p:cNvSpPr txBox="1"/>
          <p:nvPr/>
        </p:nvSpPr>
        <p:spPr>
          <a:xfrm>
            <a:off x="3183950" y="3760448"/>
            <a:ext cx="1171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거리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/GPS</a:t>
            </a:r>
          </a:p>
        </p:txBody>
      </p:sp>
    </p:spTree>
    <p:extLst>
      <p:ext uri="{BB962C8B-B14F-4D97-AF65-F5344CB8AC3E}">
        <p14:creationId xmlns:p14="http://schemas.microsoft.com/office/powerpoint/2010/main" val="330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4081" y="365126"/>
            <a:ext cx="8382347" cy="1325563"/>
          </a:xfrm>
        </p:spPr>
        <p:txBody>
          <a:bodyPr/>
          <a:lstStyle/>
          <a:p>
            <a:pPr algn="ctr"/>
            <a:r>
              <a:rPr lang="ko-KR" altLang="en-US" dirty="0" err="1" smtClean="0">
                <a:latin typeface="HY나무M" pitchFamily="18" charset="-127"/>
                <a:ea typeface="HY나무M" pitchFamily="18" charset="-127"/>
              </a:rPr>
              <a:t>안전단말기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 위치이동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Sequence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 flipH="1" flipV="1">
            <a:off x="2883479" y="4795636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 flipH="1" flipV="1">
            <a:off x="1356595" y="47956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 flipH="1" flipV="1">
            <a:off x="-170289" y="4804091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/>
        </p:nvSpPr>
        <p:spPr>
          <a:xfrm>
            <a:off x="4043617" y="1756761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건설장비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35" name="TextBox 50"/>
          <p:cNvSpPr txBox="1"/>
          <p:nvPr/>
        </p:nvSpPr>
        <p:spPr>
          <a:xfrm>
            <a:off x="1080195" y="175674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IoT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안전단말기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3" name="그룹 50"/>
          <p:cNvGrpSpPr/>
          <p:nvPr/>
        </p:nvGrpSpPr>
        <p:grpSpPr>
          <a:xfrm>
            <a:off x="1172212" y="2009978"/>
            <a:ext cx="837677" cy="1008395"/>
            <a:chOff x="2484597" y="2009978"/>
            <a:chExt cx="837677" cy="1008395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484597" y="2009978"/>
              <a:ext cx="837677" cy="1008395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7000" y="2198188"/>
              <a:ext cx="450533" cy="622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모서리가 둥근 직사각형 37"/>
          <p:cNvSpPr/>
          <p:nvPr/>
        </p:nvSpPr>
        <p:spPr>
          <a:xfrm>
            <a:off x="2653980" y="2009971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1204" y="2082800"/>
            <a:ext cx="636905" cy="44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50"/>
          <p:cNvSpPr txBox="1"/>
          <p:nvPr/>
        </p:nvSpPr>
        <p:spPr>
          <a:xfrm>
            <a:off x="2530536" y="174912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건설장비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4938" y="2009978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rot="5400000" flipH="1" flipV="1">
            <a:off x="4410364" y="4804097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5"/>
          <p:cNvSpPr txBox="1"/>
          <p:nvPr/>
        </p:nvSpPr>
        <p:spPr>
          <a:xfrm>
            <a:off x="5610006" y="1765222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관제 서버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센터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grpSp>
        <p:nvGrpSpPr>
          <p:cNvPr id="4" name="그룹 53"/>
          <p:cNvGrpSpPr/>
          <p:nvPr/>
        </p:nvGrpSpPr>
        <p:grpSpPr>
          <a:xfrm>
            <a:off x="5735896" y="2018439"/>
            <a:ext cx="896867" cy="999927"/>
            <a:chOff x="7048281" y="2018439"/>
            <a:chExt cx="896867" cy="99992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7048281" y="2018439"/>
              <a:ext cx="896867" cy="99992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HY나무M" pitchFamily="18" charset="-127"/>
                <a:ea typeface="HY나무M" pitchFamily="18" charset="-127"/>
              </a:endParaRPr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40577" y="2243666"/>
              <a:ext cx="733421" cy="469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5" name="직선 연결선 54"/>
          <p:cNvCxnSpPr/>
          <p:nvPr/>
        </p:nvCxnSpPr>
        <p:spPr>
          <a:xfrm rot="5400000" flipH="1" flipV="1">
            <a:off x="5925896" y="4821030"/>
            <a:ext cx="3600000" cy="1588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/>
          <p:nvPr/>
        </p:nvSpPr>
        <p:spPr>
          <a:xfrm>
            <a:off x="7125538" y="1782155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IP Camera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251428" y="2035372"/>
            <a:ext cx="896867" cy="99992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9056" y="2286599"/>
            <a:ext cx="696383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8525" y="2414967"/>
            <a:ext cx="634364" cy="48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5204" y="2108200"/>
            <a:ext cx="636905" cy="44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2525" y="2440367"/>
            <a:ext cx="634364" cy="48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50"/>
          <p:cNvSpPr txBox="1"/>
          <p:nvPr/>
        </p:nvSpPr>
        <p:spPr>
          <a:xfrm>
            <a:off x="2560419" y="2963788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0001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sp>
        <p:nvSpPr>
          <p:cNvPr id="66" name="TextBox 50"/>
          <p:cNvSpPr txBox="1"/>
          <p:nvPr/>
        </p:nvSpPr>
        <p:spPr>
          <a:xfrm>
            <a:off x="4079005" y="2966344"/>
            <a:ext cx="118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= 0002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  <a:cs typeface="Arial Unicode MS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628917" y="3458094"/>
            <a:ext cx="1526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50"/>
          <p:cNvSpPr txBox="1"/>
          <p:nvPr/>
        </p:nvSpPr>
        <p:spPr>
          <a:xfrm>
            <a:off x="1691952" y="3227429"/>
            <a:ext cx="14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1 Connect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343955" y="3618950"/>
            <a:ext cx="551348" cy="5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PAN ID 2</a:t>
            </a:r>
            <a:r>
              <a:rPr lang="ko-KR" altLang="en-US" sz="1050" dirty="0" smtClean="0"/>
              <a:t>로 이동</a:t>
            </a:r>
            <a:endParaRPr lang="ko-KR" altLang="en-US" sz="105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27825" y="4463933"/>
            <a:ext cx="15263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0"/>
          <p:cNvSpPr txBox="1"/>
          <p:nvPr/>
        </p:nvSpPr>
        <p:spPr>
          <a:xfrm>
            <a:off x="1691952" y="4249745"/>
            <a:ext cx="14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1 Disconnect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343955" y="4648466"/>
            <a:ext cx="551348" cy="5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SET PAN ID = 2</a:t>
            </a:r>
            <a:endParaRPr lang="ko-KR" altLang="en-US" sz="105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95303" y="4896199"/>
            <a:ext cx="278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"/>
          <p:cNvSpPr txBox="1"/>
          <p:nvPr/>
        </p:nvSpPr>
        <p:spPr>
          <a:xfrm>
            <a:off x="1805148" y="4686238"/>
            <a:ext cx="14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PAN ID 2 Connect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343955" y="5381812"/>
            <a:ext cx="551348" cy="5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SEND</a:t>
            </a:r>
            <a:endParaRPr lang="ko-KR" altLang="en-US" sz="105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895303" y="5647116"/>
            <a:ext cx="2515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0"/>
          <p:cNvSpPr txBox="1"/>
          <p:nvPr/>
        </p:nvSpPr>
        <p:spPr>
          <a:xfrm>
            <a:off x="1713705" y="5426711"/>
            <a:ext cx="14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 / RSSI / GPS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10827" y="5376833"/>
            <a:ext cx="551348" cy="537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SEND</a:t>
            </a:r>
            <a:endParaRPr lang="ko-KR" altLang="en-US" sz="1050" dirty="0"/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4976889" y="5639398"/>
            <a:ext cx="1232681" cy="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50"/>
          <p:cNvSpPr txBox="1"/>
          <p:nvPr/>
        </p:nvSpPr>
        <p:spPr>
          <a:xfrm>
            <a:off x="4774739" y="5426713"/>
            <a:ext cx="146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나무M" pitchFamily="18" charset="-127"/>
                <a:ea typeface="HY나무M" pitchFamily="18" charset="-127"/>
                <a:cs typeface="Arial Unicode MS" pitchFamily="50" charset="-127"/>
              </a:rPr>
              <a:t>ID / RSSI / GPS</a:t>
            </a:r>
          </a:p>
        </p:txBody>
      </p:sp>
    </p:spTree>
    <p:extLst>
      <p:ext uri="{BB962C8B-B14F-4D97-AF65-F5344CB8AC3E}">
        <p14:creationId xmlns:p14="http://schemas.microsoft.com/office/powerpoint/2010/main" val="37894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정량적 목표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2230" y="1476375"/>
            <a:ext cx="6553983" cy="512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정량적 목표 평가방법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03483"/>
            <a:ext cx="6095999" cy="526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 단말기 형상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(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2613" y="2233613"/>
            <a:ext cx="53625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424" y="1933955"/>
            <a:ext cx="84677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 단말기 규격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9653" y="2231356"/>
            <a:ext cx="1216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Zigbee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dirty="0" smtClean="0">
                <a:latin typeface="HY나무M" pitchFamily="18" charset="-127"/>
                <a:ea typeface="HY나무M" pitchFamily="18" charset="-127"/>
              </a:rPr>
              <a:t>안전단말기 </a:t>
            </a:r>
            <a:r>
              <a:rPr lang="en-US" altLang="ko-KR" dirty="0" smtClean="0">
                <a:latin typeface="HY나무M" pitchFamily="18" charset="-127"/>
                <a:ea typeface="HY나무M" pitchFamily="18" charset="-127"/>
              </a:rPr>
              <a:t>Part List</a:t>
            </a:r>
            <a:endParaRPr lang="ko-KR" altLang="en-US" dirty="0">
              <a:latin typeface="HY나무M" pitchFamily="18" charset="-127"/>
              <a:ea typeface="HY나무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813560" y="2136277"/>
          <a:ext cx="4953001" cy="2009762"/>
        </p:xfrm>
        <a:graphic>
          <a:graphicData uri="http://schemas.openxmlformats.org/drawingml/2006/table">
            <a:tbl>
              <a:tblPr/>
              <a:tblGrid>
                <a:gridCol w="12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HY나무M"/>
                        </a:rPr>
                        <a:t>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HY나무M" pitchFamily="18" charset="-127"/>
                          <a:ea typeface="HY나무M" pitchFamily="18" charset="-127"/>
                        </a:rPr>
                        <a:t>IoT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HY나무M" pitchFamily="18" charset="-127"/>
                          <a:ea typeface="HY나무M" pitchFamily="18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latin typeface="HY나무M" pitchFamily="18" charset="-127"/>
                          <a:ea typeface="HY나무M" pitchFamily="18" charset="-127"/>
                        </a:rPr>
                        <a:t>안전 단말기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HY나무M" pitchFamily="18" charset="-127"/>
                        <a:ea typeface="HY나무M" pitchFamily="18" charset="-127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HY나무M"/>
                        </a:rPr>
                        <a:t>제조사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나무M"/>
                        </a:rPr>
                        <a:t>part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나무M"/>
                        </a:rPr>
                        <a:t>MCU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나무M"/>
                        </a:rPr>
                        <a:t>Silicon Labs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나무M"/>
                        </a:rPr>
                        <a:t>EFM32GG332F1024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HY나무M"/>
                        </a:rPr>
                        <a:t>BLUETOOTH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HY나무M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HY나무M"/>
                        </a:rPr>
                        <a:t>Chipsen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HY나무M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HY나무M"/>
                        </a:rPr>
                        <a:t>BoT-CLE110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HY나무M"/>
                      </a:endParaRP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HY나무M"/>
                        </a:rPr>
                        <a:t>GPS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HY나무M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HY나무M"/>
                        </a:rPr>
                        <a:t>ASCEN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HY나무M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latin typeface="HY나무M" pitchFamily="18" charset="-127"/>
                          <a:ea typeface="HY나무M" pitchFamily="18" charset="-127"/>
                        </a:rPr>
                        <a:t>FGPMMOPA6C</a:t>
                      </a:r>
                      <a:endParaRPr lang="en-US" altLang="ko-KR" sz="1100" b="0" dirty="0" smtClean="0">
                        <a:latin typeface="HY나무M" pitchFamily="18" charset="-127"/>
                        <a:ea typeface="HY나무M" pitchFamily="18" charset="-127"/>
                      </a:endParaRP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Battery</a:t>
                      </a:r>
                      <a:b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</a:br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CHARGER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MAXIM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MAX8606ETD+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Battery</a:t>
                      </a:r>
                      <a:b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</a:br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Gauge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MAXIM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sngStrike" dirty="0">
                          <a:solidFill>
                            <a:srgbClr val="000000"/>
                          </a:solidFill>
                          <a:latin typeface="HY나무M"/>
                        </a:rPr>
                        <a:t>MAX17040G+U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HY나무M"/>
                        </a:rPr>
                        <a:t>Regulator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나무M"/>
                        </a:rPr>
                        <a:t>Texas Instrument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HY나무M"/>
                        </a:rPr>
                        <a:t>TPS3733DCQ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42887" y="2651487"/>
            <a:ext cx="1216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Zigbee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>
                <a:latin typeface="HY나무M" pitchFamily="18" charset="-127"/>
                <a:ea typeface="HY나무M" pitchFamily="18" charset="-127"/>
              </a:rPr>
              <a:t>IoT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안전단말기 보드 배치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 (</a:t>
            </a:r>
            <a:r>
              <a:rPr lang="ko-KR" altLang="en-US" sz="4000" dirty="0" smtClean="0">
                <a:latin typeface="HY나무M" pitchFamily="18" charset="-127"/>
                <a:ea typeface="HY나무M" pitchFamily="18" charset="-127"/>
              </a:rPr>
              <a:t>예시</a:t>
            </a:r>
            <a:r>
              <a:rPr lang="en-US" altLang="ko-KR" sz="4000" dirty="0" smtClean="0">
                <a:latin typeface="HY나무M" pitchFamily="18" charset="-127"/>
                <a:ea typeface="HY나무M" pitchFamily="18" charset="-127"/>
              </a:rPr>
              <a:t>)</a:t>
            </a:r>
            <a:endParaRPr lang="ko-KR" altLang="en-US" sz="4000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47900" y="2476500"/>
            <a:ext cx="4091940" cy="2491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891242" y="4380108"/>
            <a:ext cx="506651" cy="27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165245" y="3629025"/>
            <a:ext cx="521758" cy="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1472" y="4049836"/>
            <a:ext cx="942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TextBox 93"/>
          <p:cNvSpPr txBox="1"/>
          <p:nvPr/>
        </p:nvSpPr>
        <p:spPr>
          <a:xfrm>
            <a:off x="2426103" y="4306055"/>
            <a:ext cx="60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trike="sngStrike" dirty="0" smtClean="0">
                <a:latin typeface="HY나무M" pitchFamily="18" charset="-127"/>
                <a:ea typeface="HY나무M" pitchFamily="18" charset="-127"/>
              </a:rPr>
              <a:t>MAX8606</a:t>
            </a:r>
          </a:p>
          <a:p>
            <a:pPr algn="ctr"/>
            <a:r>
              <a:rPr lang="en-US" altLang="ko-KR" sz="800" b="1" strike="sngStrike" dirty="0" smtClean="0">
                <a:latin typeface="HY나무M" pitchFamily="18" charset="-127"/>
                <a:ea typeface="HY나무M" pitchFamily="18" charset="-127"/>
              </a:rPr>
              <a:t>(Charger)</a:t>
            </a:r>
            <a:endParaRPr lang="ko-KR" altLang="en-US" sz="800" b="1" strike="sngStrike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2742478" y="2719705"/>
            <a:ext cx="34584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" name="TextBox 95"/>
          <p:cNvSpPr txBox="1"/>
          <p:nvPr/>
        </p:nvSpPr>
        <p:spPr>
          <a:xfrm>
            <a:off x="2549080" y="3070557"/>
            <a:ext cx="806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TPS3733</a:t>
            </a:r>
          </a:p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(Regulator)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6665" y="4894666"/>
            <a:ext cx="403388" cy="66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5867" y="3720271"/>
            <a:ext cx="942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/>
          <p:cNvSpPr txBox="1"/>
          <p:nvPr/>
        </p:nvSpPr>
        <p:spPr>
          <a:xfrm>
            <a:off x="3300498" y="3976490"/>
            <a:ext cx="60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strike="sngStrike" dirty="0" smtClean="0">
                <a:latin typeface="HY나무M" pitchFamily="18" charset="-127"/>
                <a:ea typeface="HY나무M" pitchFamily="18" charset="-127"/>
              </a:rPr>
              <a:t>MAX17040</a:t>
            </a:r>
          </a:p>
          <a:p>
            <a:pPr algn="ctr"/>
            <a:r>
              <a:rPr lang="en-US" altLang="ko-KR" sz="700" b="1" strike="sngStrike" dirty="0" smtClean="0">
                <a:latin typeface="HY나무M" pitchFamily="18" charset="-127"/>
                <a:ea typeface="HY나무M" pitchFamily="18" charset="-127"/>
              </a:rPr>
              <a:t>(GAUGE)</a:t>
            </a:r>
            <a:endParaRPr lang="ko-KR" altLang="en-US" sz="700" b="1" strike="sngStrike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17620" y="2472690"/>
            <a:ext cx="10287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1672" y="2567746"/>
            <a:ext cx="942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직사각형 106"/>
          <p:cNvSpPr/>
          <p:nvPr/>
        </p:nvSpPr>
        <p:spPr>
          <a:xfrm>
            <a:off x="4747260" y="263271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747260" y="273939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747260" y="286131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747260" y="29984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747260" y="310515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747260" y="32270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747260" y="334899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747260" y="34556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870960" y="26174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870960" y="272415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870960" y="28460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870960" y="298323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870960" y="308991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870960" y="321183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3870960" y="333375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870960" y="344043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4030980" y="348615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4152900" y="348615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274820" y="34937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4396740" y="34937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503420" y="34937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625340" y="3493770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79508" y="2233841"/>
            <a:ext cx="1135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HY나무M" pitchFamily="18" charset="-127"/>
                <a:ea typeface="HY나무M" pitchFamily="18" charset="-127"/>
              </a:rPr>
              <a:t>안전단말기</a:t>
            </a:r>
            <a:endParaRPr lang="ko-KR" altLang="en-US" sz="12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91506" y="5573601"/>
            <a:ext cx="6037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HY나무M" pitchFamily="18" charset="-127"/>
                <a:ea typeface="HY나무M" pitchFamily="18" charset="-127"/>
              </a:rPr>
              <a:t>(CR2)</a:t>
            </a:r>
            <a:endParaRPr lang="ko-KR" altLang="en-US" sz="7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33" name="왼쪽/위쪽 화살표 132"/>
          <p:cNvSpPr/>
          <p:nvPr/>
        </p:nvSpPr>
        <p:spPr>
          <a:xfrm>
            <a:off x="2012429" y="5011934"/>
            <a:ext cx="736600" cy="222250"/>
          </a:xfrm>
          <a:prstGeom prst="leftUp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5052060" y="2474595"/>
            <a:ext cx="10287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6112" y="2569651"/>
            <a:ext cx="942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6" name="TextBox 135"/>
          <p:cNvSpPr txBox="1"/>
          <p:nvPr/>
        </p:nvSpPr>
        <p:spPr>
          <a:xfrm>
            <a:off x="5253123" y="2787770"/>
            <a:ext cx="60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Y나무M" pitchFamily="18" charset="-127"/>
                <a:ea typeface="HY나무M" pitchFamily="18" charset="-127"/>
              </a:rPr>
              <a:t>FGPMMOPA6C</a:t>
            </a:r>
            <a:endParaRPr lang="en-US" altLang="ko-KR" sz="800" b="1" dirty="0" smtClean="0">
              <a:latin typeface="HY나무M" pitchFamily="18" charset="-127"/>
              <a:ea typeface="HY나무M" pitchFamily="18" charset="-127"/>
            </a:endParaRPr>
          </a:p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(GPS)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981700" y="263461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5981700" y="274129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5981700" y="286321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981700" y="30003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5981700" y="310705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981700" y="32289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981700" y="335089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5981700" y="34575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105400" y="26193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105400" y="272605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105400" y="28479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105400" y="298513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105400" y="309181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105400" y="321373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105400" y="333565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105400" y="344233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5265420" y="348805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387340" y="348805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5509260" y="34956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5631180" y="34956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5737860" y="34956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5859780" y="3495675"/>
            <a:ext cx="60960" cy="5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5149404" y="2431961"/>
            <a:ext cx="1018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GPS MODULE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5954530" y="3841044"/>
            <a:ext cx="398199" cy="10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" name="왼쪽/오른쪽 화살표 163"/>
          <p:cNvSpPr/>
          <p:nvPr/>
        </p:nvSpPr>
        <p:spPr>
          <a:xfrm>
            <a:off x="6393815" y="3791162"/>
            <a:ext cx="360000" cy="1185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64160" y="2857845"/>
            <a:ext cx="970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CLE110</a:t>
            </a:r>
          </a:p>
          <a:p>
            <a:pPr algn="ctr"/>
            <a:r>
              <a:rPr lang="en-US" altLang="ko-KR" sz="800" b="1" dirty="0" smtClean="0">
                <a:latin typeface="HY나무M" pitchFamily="18" charset="-127"/>
                <a:ea typeface="HY나무M" pitchFamily="18" charset="-127"/>
              </a:rPr>
              <a:t>(BT)</a:t>
            </a:r>
            <a:endParaRPr lang="ko-KR" altLang="en-US" sz="800" b="1" dirty="0"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5076534" y="4377690"/>
            <a:ext cx="693711" cy="311456"/>
            <a:chOff x="1851369" y="4038600"/>
            <a:chExt cx="693711" cy="311456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51369" y="4069079"/>
              <a:ext cx="354440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07160" y="4038600"/>
              <a:ext cx="337920" cy="311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9792" y="3729796"/>
            <a:ext cx="942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TextBox 82"/>
          <p:cNvSpPr txBox="1"/>
          <p:nvPr/>
        </p:nvSpPr>
        <p:spPr>
          <a:xfrm>
            <a:off x="4277763" y="3986015"/>
            <a:ext cx="60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trike="sngStrike" dirty="0" smtClean="0">
                <a:latin typeface="HY나무M" pitchFamily="18" charset="-127"/>
                <a:ea typeface="HY나무M" pitchFamily="18" charset="-127"/>
              </a:rPr>
              <a:t>EFM32</a:t>
            </a:r>
          </a:p>
          <a:p>
            <a:r>
              <a:rPr lang="en-US" altLang="ko-KR" sz="800" b="1" strike="sngStrike" dirty="0" smtClean="0">
                <a:latin typeface="HY나무M" pitchFamily="18" charset="-127"/>
                <a:ea typeface="HY나무M" pitchFamily="18" charset="-127"/>
              </a:rPr>
              <a:t>(MCU)</a:t>
            </a:r>
            <a:endParaRPr lang="ko-KR" altLang="en-US" sz="800" b="1" strike="sngStrike" dirty="0"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954837" y="4509135"/>
            <a:ext cx="254261" cy="45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76"/>
          <p:cNvSpPr txBox="1"/>
          <p:nvPr/>
        </p:nvSpPr>
        <p:spPr>
          <a:xfrm>
            <a:off x="6320706" y="3944826"/>
            <a:ext cx="6037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 smtClean="0">
                <a:latin typeface="HY나무M" pitchFamily="18" charset="-127"/>
                <a:ea typeface="HY나무M" pitchFamily="18" charset="-127"/>
              </a:rPr>
              <a:t>RS232</a:t>
            </a:r>
            <a:endParaRPr lang="ko-KR" altLang="en-US" sz="700" b="1" dirty="0"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04703" y="3285802"/>
            <a:ext cx="462740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  <a:sym typeface="Wingdings" pitchFamily="2" charset="2"/>
              </a:rPr>
              <a:t>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Zigbee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로 교체 필요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// 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선박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LBS 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Zigbee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모듈 사용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// 2016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년 </a:t>
            </a:r>
            <a:r>
              <a:rPr lang="en-US" altLang="ko-KR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11</a:t>
            </a:r>
            <a:r>
              <a:rPr lang="ko-KR" altLang="en-US" sz="1000" b="1" dirty="0" smtClean="0">
                <a:solidFill>
                  <a:srgbClr val="FF0000"/>
                </a:solidFill>
                <a:latin typeface="HY나무M" pitchFamily="18" charset="-127"/>
                <a:ea typeface="HY나무M" pitchFamily="18" charset="-127"/>
              </a:rPr>
              <a:t>월 이후</a:t>
            </a:r>
            <a:endParaRPr lang="ko-KR" altLang="en-US" sz="1000" b="1" dirty="0">
              <a:solidFill>
                <a:srgbClr val="FF0000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4361</TotalTime>
  <Words>614</Words>
  <Application>Microsoft Office PowerPoint</Application>
  <PresentationFormat>화면 슬라이드 쇼(4:3)</PresentationFormat>
  <Paragraphs>237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Arial Unicode MS</vt:lpstr>
      <vt:lpstr>HY나무M</vt:lpstr>
      <vt:lpstr>맑은 고딕</vt:lpstr>
      <vt:lpstr>Arial</vt:lpstr>
      <vt:lpstr>Calibri</vt:lpstr>
      <vt:lpstr>Calibri Light</vt:lpstr>
      <vt:lpstr>Wingdings</vt:lpstr>
      <vt:lpstr>Office 테마</vt:lpstr>
      <vt:lpstr>프로젝트 Review</vt:lpstr>
      <vt:lpstr>최종 목표</vt:lpstr>
      <vt:lpstr>PowerPoint 프레젠테이션</vt:lpstr>
      <vt:lpstr>정량적 목표</vt:lpstr>
      <vt:lpstr>정량적 목표 평가방법</vt:lpstr>
      <vt:lpstr>IoT 안전 단말기 형상 (예시)</vt:lpstr>
      <vt:lpstr>IoT 안전 단말기 규격</vt:lpstr>
      <vt:lpstr>IoT 안전단말기 Part List</vt:lpstr>
      <vt:lpstr>IoT 안전단말기 보드 배치 (예시)</vt:lpstr>
      <vt:lpstr>IoT 안전 단말기 형상(예시)</vt:lpstr>
      <vt:lpstr>IoT 안전 단말기 형상 (예시)</vt:lpstr>
      <vt:lpstr>PowerPoint 프레젠테이션</vt:lpstr>
      <vt:lpstr>접근감시 장치 형상 (예시)</vt:lpstr>
      <vt:lpstr>접근감시 장치 규격</vt:lpstr>
      <vt:lpstr>접근감지 장치 구성도</vt:lpstr>
      <vt:lpstr>Impulse radar(HST-D2) 사양</vt:lpstr>
      <vt:lpstr>접근감지 장치 Enclosure(예시)</vt:lpstr>
      <vt:lpstr>모니터링 단말기 형상 (예시)</vt:lpstr>
      <vt:lpstr>모니터링 단말기 규격</vt:lpstr>
      <vt:lpstr>모니터링 단말기 구성도</vt:lpstr>
      <vt:lpstr>모니터링 단말기 HMI</vt:lpstr>
      <vt:lpstr>공사 현장 관제 서버 형상 (예시)</vt:lpstr>
      <vt:lpstr>공사 현장 관제 센터 규격</vt:lpstr>
      <vt:lpstr>운용 시나리오</vt:lpstr>
      <vt:lpstr>네트워크 구성</vt:lpstr>
      <vt:lpstr>장비 boot</vt:lpstr>
      <vt:lpstr>IoT 안전 단말기 - boot</vt:lpstr>
      <vt:lpstr>접근감시 장치 -  감지</vt:lpstr>
      <vt:lpstr>IoT 안전 단말기 -  위치 이동</vt:lpstr>
      <vt:lpstr>DB Table 자료</vt:lpstr>
      <vt:lpstr>시스템 구성</vt:lpstr>
      <vt:lpstr>안전 단말기 Boot Sequence</vt:lpstr>
      <vt:lpstr>접근감시장치 Boot Sequence</vt:lpstr>
      <vt:lpstr>접근감시장치 - 탐지 Sequence</vt:lpstr>
      <vt:lpstr>안전단말기 위치이동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seokhwan</dc:creator>
  <cp:lastModifiedBy>HYEOKSOO</cp:lastModifiedBy>
  <cp:revision>394</cp:revision>
  <cp:lastPrinted>2015-08-04T01:42:26Z</cp:lastPrinted>
  <dcterms:created xsi:type="dcterms:W3CDTF">2015-05-26T01:39:57Z</dcterms:created>
  <dcterms:modified xsi:type="dcterms:W3CDTF">2016-12-01T05:46:32Z</dcterms:modified>
</cp:coreProperties>
</file>