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orta" initials="do" lastIdx="3" clrIdx="0">
    <p:extLst>
      <p:ext uri="{19B8F6BF-5375-455C-9EA6-DF929625EA0E}">
        <p15:presenceInfo xmlns:p15="http://schemas.microsoft.com/office/powerpoint/2012/main" userId="43d448a42e100a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23A1"/>
    <a:srgbClr val="202940"/>
    <a:srgbClr val="883A98"/>
    <a:srgbClr val="1A2035"/>
    <a:srgbClr val="2B3246"/>
    <a:srgbClr val="8A3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6T21:54:29.791" idx="1">
    <p:pos x="6977" y="1098"/>
    <p:text>Gráficas pie charts con filtros.</p:text>
    <p:extLst>
      <p:ext uri="{C676402C-5697-4E1C-873F-D02D1690AC5C}">
        <p15:threadingInfo xmlns:p15="http://schemas.microsoft.com/office/powerpoint/2012/main" timeZoneBias="300"/>
      </p:ext>
    </p:extLst>
  </p:cm>
  <p:cm authorId="1" dt="2020-05-26T21:55:59.818" idx="2">
    <p:pos x="6977" y="1194"/>
    <p:text>Reset button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20-05-26T22:20:30.031" idx="3">
    <p:pos x="6921" y="1436"/>
    <p:text>2 filters: 1 probation, 1 incarceration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D770A-9C13-4F0E-A66E-EE9887B4D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5BA75E-4C76-47DF-A1AB-04DE77E37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FD787B-D7B0-435B-A9FA-09CE62B3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3615F8-D6DC-4ABA-B0FE-153F84D1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72F1CA-E8A4-4F7B-8DC0-479B318E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B379B-1EEC-4BB2-9FAD-97BD4E32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86C4C6-B622-4294-8A42-AC79938D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D8933A-CED4-4E3C-908C-1CA4383C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D1703C-1ECE-4C2E-9C35-09631140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2B89AA-C69C-4A92-9985-086502F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FED6EF-859C-4A40-87BB-BF5CBDCA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2B802DD-7995-4236-B00B-72E1531F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6E3F2-EE1A-4038-8C27-AA09271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EA5069-1FFB-4241-B6E9-93FED439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A4A6EC-568E-48A1-A491-745EF71F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803E8-FF7F-4713-AA15-BFA38E3A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9188E8-E772-4D1D-AE21-76A2B119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9FE070-A712-4690-A9EE-521973BD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A68579-F5E0-4173-B795-1498249A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1E30F5-EDB2-4397-A3B7-7BE4301B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154DB-B116-44EB-B026-1F5C708A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D23B97-6310-4666-BE32-2887DA16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0E284C-CAE1-47C9-BF61-48ED2231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2317D-C473-44E6-BA04-10395E24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6BF17E-BAC7-44FF-B0CD-7C7A9DE0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E40BA-D679-452C-B186-129153F4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3E594-B1B4-49BC-B7D7-9E27AEABB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FD8A7F-68CB-427B-BC19-6C9D9FDE9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42EDBB-5FE3-4716-A2FC-DFFE0586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E74E8B-0B8F-4A39-8D6C-1BE0A541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46E2FF-4A04-4CB3-B21D-F236803A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12E1D-F8B8-46EA-A381-80D1B0E0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08C27D-8DD6-41DF-AF76-84FD0290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F855E0-CC4A-420B-B07D-3C86BE0D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0C9337-9619-48BD-8DA7-74EAEB8F9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C064C0A-876B-4132-9322-53632F4B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341782-33B0-4C19-97B3-610B4D1C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08182E-0B8A-4F5C-B3B2-5861BD0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626A81-BB06-4322-A7D6-687C2D6D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72EC0-12A5-4239-8214-3694AB89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5ABB1E8-1626-4E9A-960B-E7992737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EA97C0-E9B7-4ECE-95A0-3FEF6DB2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B5CB60-825D-4758-86BB-739B672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0AF745-03EE-4564-98C8-E2DCCCFF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D66902-8D69-4151-8767-81BC9A25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59A8CA-1C21-4E1C-A3F8-4146B1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1C098-F047-4C7E-B0D1-5D16BBD1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B0872-AA06-45B9-A9B5-278AC017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C65E4F-2ED8-495B-A179-F958A31E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DEC24D-F446-44D5-B71F-EBE31080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F78E83-81EA-4F58-98E2-1878CCD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CA65FF-1CDD-457C-B4CB-6265FEC6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08F37-5678-4AB2-B181-1373C99F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A9D96D-CA8B-4A4D-A5E9-AF389D0B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E690A2-62C9-4E47-8712-191FA5C9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EF91DF-B740-4E35-9F52-4B997DD5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9E62FE-8AFC-43BF-BF36-35E118C4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3A22E0-46F9-436F-B8FF-ED18868C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FC80F1-42CD-4D52-ADD9-D403CD05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BB968B-8C92-4280-B79B-5990E22F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B467D9-42DF-41E3-AB90-C567B674F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8D22-8ABF-4F25-8268-5655165803F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908AD8-17CE-4881-A2A8-318A90D77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663006-5CE9-4D97-87B0-84197A96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04D3-7162-4E66-B5DE-41D55F78E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6427A-47C6-441D-BD42-361307F2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2835C1-2B56-4771-A704-2A14BB42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Lading Page: Dashboard (1)</a:t>
            </a:r>
          </a:p>
          <a:p>
            <a:pPr lvl="1"/>
            <a:r>
              <a:rPr lang="en-US" dirty="0"/>
              <a:t>Demographics (2)</a:t>
            </a:r>
          </a:p>
          <a:p>
            <a:pPr lvl="1"/>
            <a:r>
              <a:rPr lang="en-US" dirty="0"/>
              <a:t>Offense Category (3)</a:t>
            </a:r>
          </a:p>
          <a:p>
            <a:pPr lvl="1"/>
            <a:r>
              <a:rPr lang="en-US" dirty="0"/>
              <a:t>Length of case (4)</a:t>
            </a:r>
          </a:p>
          <a:p>
            <a:pPr lvl="1"/>
            <a:r>
              <a:rPr lang="en-US" dirty="0"/>
              <a:t>Courts (5)</a:t>
            </a:r>
          </a:p>
          <a:p>
            <a:r>
              <a:rPr lang="en-US" dirty="0"/>
              <a:t>About: description of the project and us (6)</a:t>
            </a:r>
          </a:p>
          <a:p>
            <a:r>
              <a:rPr lang="en-US" dirty="0"/>
              <a:t>Data: Table mini description of data (7)</a:t>
            </a:r>
          </a:p>
          <a:p>
            <a:r>
              <a:rPr lang="en-US" dirty="0"/>
              <a:t>Map: Map of the county (total cases, percentage of offense category [80%/20%]) (8)</a:t>
            </a:r>
          </a:p>
        </p:txBody>
      </p:sp>
    </p:spTree>
    <p:extLst>
      <p:ext uri="{BB962C8B-B14F-4D97-AF65-F5344CB8AC3E}">
        <p14:creationId xmlns:p14="http://schemas.microsoft.com/office/powerpoint/2010/main" val="22579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A1F91-4BD3-45D8-B1A1-07E88972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F3328D4-DD29-405C-8F7E-E94645B8A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892634"/>
              </p:ext>
            </p:extLst>
          </p:nvPr>
        </p:nvGraphicFramePr>
        <p:xfrm>
          <a:off x="889000" y="1566569"/>
          <a:ext cx="10414000" cy="3592625"/>
        </p:xfrm>
        <a:graphic>
          <a:graphicData uri="http://schemas.openxmlformats.org/drawingml/2006/table">
            <a:tbl>
              <a:tblPr/>
              <a:tblGrid>
                <a:gridCol w="1680029">
                  <a:extLst>
                    <a:ext uri="{9D8B030D-6E8A-4147-A177-3AD203B41FA5}">
                      <a16:colId xmlns:a16="http://schemas.microsoft.com/office/drawing/2014/main" xmlns="" val="690787118"/>
                    </a:ext>
                  </a:extLst>
                </a:gridCol>
                <a:gridCol w="1470825">
                  <a:extLst>
                    <a:ext uri="{9D8B030D-6E8A-4147-A177-3AD203B41FA5}">
                      <a16:colId xmlns:a16="http://schemas.microsoft.com/office/drawing/2014/main" xmlns="" val="750064233"/>
                    </a:ext>
                  </a:extLst>
                </a:gridCol>
                <a:gridCol w="1916531">
                  <a:extLst>
                    <a:ext uri="{9D8B030D-6E8A-4147-A177-3AD203B41FA5}">
                      <a16:colId xmlns:a16="http://schemas.microsoft.com/office/drawing/2014/main" xmlns="" val="2105501645"/>
                    </a:ext>
                  </a:extLst>
                </a:gridCol>
                <a:gridCol w="1662686">
                  <a:extLst>
                    <a:ext uri="{9D8B030D-6E8A-4147-A177-3AD203B41FA5}">
                      <a16:colId xmlns:a16="http://schemas.microsoft.com/office/drawing/2014/main" xmlns="" val="1977887359"/>
                    </a:ext>
                  </a:extLst>
                </a:gridCol>
                <a:gridCol w="596536">
                  <a:extLst>
                    <a:ext uri="{9D8B030D-6E8A-4147-A177-3AD203B41FA5}">
                      <a16:colId xmlns:a16="http://schemas.microsoft.com/office/drawing/2014/main" xmlns="" val="906656688"/>
                    </a:ext>
                  </a:extLst>
                </a:gridCol>
                <a:gridCol w="1307303">
                  <a:extLst>
                    <a:ext uri="{9D8B030D-6E8A-4147-A177-3AD203B41FA5}">
                      <a16:colId xmlns:a16="http://schemas.microsoft.com/office/drawing/2014/main" xmlns="" val="2019976033"/>
                    </a:ext>
                  </a:extLst>
                </a:gridCol>
                <a:gridCol w="675863">
                  <a:extLst>
                    <a:ext uri="{9D8B030D-6E8A-4147-A177-3AD203B41FA5}">
                      <a16:colId xmlns:a16="http://schemas.microsoft.com/office/drawing/2014/main" xmlns="" val="4067438892"/>
                    </a:ext>
                  </a:extLst>
                </a:gridCol>
                <a:gridCol w="1104227">
                  <a:extLst>
                    <a:ext uri="{9D8B030D-6E8A-4147-A177-3AD203B41FA5}">
                      <a16:colId xmlns:a16="http://schemas.microsoft.com/office/drawing/2014/main" xmlns="" val="2981415886"/>
                    </a:ext>
                  </a:extLst>
                </a:gridCol>
              </a:tblGrid>
              <a:tr h="220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of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Speciffic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045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SENTENCE_TYPE (filter)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/Demographics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1411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SENTENCE_TYPE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/Demographics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1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SENTENCE_TYPE (filter)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/Demographics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2423537"/>
                  </a:ext>
                </a:extLst>
              </a:tr>
              <a:tr h="718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term/unit(corresponding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terms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OFFENSE_CATEGORY(count)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(filter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boxplot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/index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/Offense category(in depth analysis)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1547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LENGTH_OF_CASE_in_Days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(filter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SENTENCE_TYPE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scatter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/index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/Length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case(in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depth)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3096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LENGTH_OF_CASE_in_Days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SENTENCE_TYPE (filter)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(filter)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 plot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/Length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753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SENTENCE_TYPE(count)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Color Bar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/index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/Courts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9243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SENTENCE_TYPE(filter)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scatter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/index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/Courts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133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ID(ALL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SENTENCE_TYPE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COURT_NAME(filter only in /O_C)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Multilevel 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/index(general)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9504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Multilevel 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/index(general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/Demographic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034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66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6C7753B-9384-4C05-9D59-2BCB883A2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4" t="65720" r="43865" b="1484"/>
          <a:stretch/>
        </p:blipFill>
        <p:spPr>
          <a:xfrm>
            <a:off x="1719743" y="805343"/>
            <a:ext cx="5050172" cy="2150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228215-16EE-4D5D-B9CF-755B234C7F4D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1636041-070A-4FBA-9F8D-8EFB33C89267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4CCE65-356F-4931-8F19-72E0A96B15AC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F375E3-0B10-4B53-BFA0-AE652782973E}"/>
              </a:ext>
            </a:extLst>
          </p:cNvPr>
          <p:cNvSpPr txBox="1"/>
          <p:nvPr/>
        </p:nvSpPr>
        <p:spPr>
          <a:xfrm>
            <a:off x="1885957" y="995610"/>
            <a:ext cx="2194035" cy="461665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Type of offense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838CBE-A170-489C-A63F-D0C7BD0AC427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6C35433-F97B-4AC2-8CAF-07EAFAB9172E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883A9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FA699D5-0547-4A43-ADBC-E690424C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39" y="906948"/>
            <a:ext cx="5357771" cy="2150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45991A-71F1-4859-8CC3-C4E8B35B18C0}"/>
              </a:ext>
            </a:extLst>
          </p:cNvPr>
          <p:cNvSpPr txBox="1"/>
          <p:nvPr/>
        </p:nvSpPr>
        <p:spPr>
          <a:xfrm>
            <a:off x="6871640" y="2325454"/>
            <a:ext cx="5192023" cy="646331"/>
          </a:xfrm>
          <a:prstGeom prst="rect">
            <a:avLst/>
          </a:prstGeom>
          <a:solidFill>
            <a:srgbClr val="2029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6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69AF85B-EA9E-4A34-9D16-19C99B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56"/>
            <a:ext cx="12192000" cy="620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9FADA1-030D-435C-BECB-624BAB1BD0D2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65AC2F-B049-4C96-A0C7-59D9CC5C55D5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7E23A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4530E4-DAFA-461E-80C4-F9740865A958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64160E-8E0A-4863-9AFE-1B1FC54A9C4B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31CE06-1B91-4F1A-953D-AA12C72E3C4C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20294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52180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865019-75DE-4D7A-BF4F-60367FB03C20}"/>
              </a:ext>
            </a:extLst>
          </p:cNvPr>
          <p:cNvSpPr txBox="1"/>
          <p:nvPr/>
        </p:nvSpPr>
        <p:spPr>
          <a:xfrm>
            <a:off x="1713471" y="494270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709F106-70F8-40CB-BB61-97EFDA077607}"/>
              </a:ext>
            </a:extLst>
          </p:cNvPr>
          <p:cNvSpPr/>
          <p:nvPr/>
        </p:nvSpPr>
        <p:spPr>
          <a:xfrm>
            <a:off x="7602921" y="4646255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C6A90F-7EA4-4B27-8903-CB2F588B0426}"/>
              </a:ext>
            </a:extLst>
          </p:cNvPr>
          <p:cNvSpPr txBox="1"/>
          <p:nvPr/>
        </p:nvSpPr>
        <p:spPr>
          <a:xfrm>
            <a:off x="7821266" y="5159229"/>
            <a:ext cx="13756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Women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329139-9F3E-4763-99F3-59678D62E734}"/>
              </a:ext>
            </a:extLst>
          </p:cNvPr>
          <p:cNvSpPr txBox="1"/>
          <p:nvPr/>
        </p:nvSpPr>
        <p:spPr>
          <a:xfrm>
            <a:off x="5394121" y="2251628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Court Average sentence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A90416-2D65-4992-9A83-81180543299E}"/>
              </a:ext>
            </a:extLst>
          </p:cNvPr>
          <p:cNvSpPr txBox="1"/>
          <p:nvPr/>
        </p:nvSpPr>
        <p:spPr>
          <a:xfrm>
            <a:off x="8875552" y="2251628"/>
            <a:ext cx="304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age at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0CC7FA-A98B-4B69-8C60-BA784B726E74}"/>
              </a:ext>
            </a:extLst>
          </p:cNvPr>
          <p:cNvSpPr txBox="1"/>
          <p:nvPr/>
        </p:nvSpPr>
        <p:spPr>
          <a:xfrm>
            <a:off x="1881071" y="2261286"/>
            <a:ext cx="277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5A185B3-0119-4687-9187-3683FA94C77F}"/>
              </a:ext>
            </a:extLst>
          </p:cNvPr>
          <p:cNvSpPr/>
          <p:nvPr/>
        </p:nvSpPr>
        <p:spPr>
          <a:xfrm>
            <a:off x="9773636" y="4678124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A9E3E2-B863-47A0-BF06-07CB47A50CBC}"/>
              </a:ext>
            </a:extLst>
          </p:cNvPr>
          <p:cNvSpPr txBox="1"/>
          <p:nvPr/>
        </p:nvSpPr>
        <p:spPr>
          <a:xfrm>
            <a:off x="10074360" y="5159229"/>
            <a:ext cx="120648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White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Black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DDBD8D2-C849-4B6C-90F2-67B997DB5602}"/>
              </a:ext>
            </a:extLst>
          </p:cNvPr>
          <p:cNvSpPr txBox="1"/>
          <p:nvPr/>
        </p:nvSpPr>
        <p:spPr>
          <a:xfrm>
            <a:off x="1950126" y="4589042"/>
            <a:ext cx="2194035" cy="369332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of offense</a:t>
            </a:r>
          </a:p>
        </p:txBody>
      </p:sp>
    </p:spTree>
    <p:extLst>
      <p:ext uri="{BB962C8B-B14F-4D97-AF65-F5344CB8AC3E}">
        <p14:creationId xmlns:p14="http://schemas.microsoft.com/office/powerpoint/2010/main" val="227234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85EF2F4-ACF4-45BD-8C20-C32021D2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3318"/>
              </p:ext>
            </p:extLst>
          </p:nvPr>
        </p:nvGraphicFramePr>
        <p:xfrm>
          <a:off x="347032" y="242863"/>
          <a:ext cx="3378200" cy="4000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64659">
                  <a:extLst>
                    <a:ext uri="{9D8B030D-6E8A-4147-A177-3AD203B41FA5}">
                      <a16:colId xmlns:a16="http://schemas.microsoft.com/office/drawing/2014/main" xmlns="" val="2949619691"/>
                    </a:ext>
                  </a:extLst>
                </a:gridCol>
                <a:gridCol w="913541">
                  <a:extLst>
                    <a:ext uri="{9D8B030D-6E8A-4147-A177-3AD203B41FA5}">
                      <a16:colId xmlns:a16="http://schemas.microsoft.com/office/drawing/2014/main" xmlns="" val="604774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13225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COURT_FACILITY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59027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77285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AGE_AT_INCIDENT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0308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2322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Demographics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3392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CHARGE_DISPOSITION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16098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LENGTH_OF_CASE_in_Days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1026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CURRENT_SENTENCE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82668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PRIMARY_CHARGE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48025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15939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1766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CASE_PARTICIPANT_ID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68686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38833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CHARGE_VERSION_ID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68822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DISPOSITION_CHARGED_OFFENSE_TITLE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03337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OFFENSE_CATEGORY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47272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639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26938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COMMITMENT_UNIT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52634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927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6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370</Words>
  <Application>Microsoft Office PowerPoint</Application>
  <PresentationFormat>Panorámica</PresentationFormat>
  <Paragraphs>161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Pages</vt:lpstr>
      <vt:lpstr>Charts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Bardan</dc:creator>
  <cp:lastModifiedBy>daniel orta</cp:lastModifiedBy>
  <cp:revision>18</cp:revision>
  <dcterms:created xsi:type="dcterms:W3CDTF">2020-05-22T02:40:04Z</dcterms:created>
  <dcterms:modified xsi:type="dcterms:W3CDTF">2020-05-27T03:47:39Z</dcterms:modified>
</cp:coreProperties>
</file>