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wmf" ContentType="image/x-wmf"/>
  <Override PartName="/ppt/media/image4.wmf" ContentType="image/x-wmf"/>
  <Override PartName="/ppt/media/image3.wmf" ContentType="image/x-wmf"/>
  <Override PartName="/ppt/media/image2.wmf" ContentType="image/x-wmf"/>
  <Override PartName="/ppt/media/image1.wmf" ContentType="image/x-wmf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9/3/13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D3F7081-52B6-4195-85E3-BA7F62A73174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9/3/13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9C6C0F3-51B1-43EE-B015-22F23F1DBA9B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Nublu System Description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By: Edward Nava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Layering with VMWare</a:t>
            </a:r>
            <a:endParaRPr/>
          </a:p>
        </p:txBody>
      </p:sp>
      <p:pic>
        <p:nvPicPr>
          <p:cNvPr descr="" id="276" name="Picture 10"/>
          <p:cNvPicPr/>
          <p:nvPr/>
        </p:nvPicPr>
        <p:blipFill>
          <a:blip r:embed="rId1"/>
          <a:stretch>
            <a:fillRect/>
          </a:stretch>
        </p:blipFill>
        <p:spPr>
          <a:xfrm>
            <a:off x="1981080" y="2438280"/>
            <a:ext cx="5200200" cy="3710520"/>
          </a:xfrm>
          <a:prstGeom prst="rect">
            <a:avLst/>
          </a:prstGeom>
        </p:spPr>
      </p:pic>
      <p:sp>
        <p:nvSpPr>
          <p:cNvPr id="277" name="Line 2"/>
          <p:cNvSpPr/>
          <p:nvPr/>
        </p:nvSpPr>
        <p:spPr>
          <a:xfrm>
            <a:off x="3276360" y="4876560"/>
            <a:ext cx="4343400" cy="0"/>
          </a:xfrm>
          <a:prstGeom prst="line">
            <a:avLst/>
          </a:prstGeom>
          <a:ln w="31680">
            <a:solidFill>
              <a:srgbClr val="ff0000"/>
            </a:solidFill>
            <a:custDash>
              <a:ds d="352000" sp="264000"/>
            </a:custDash>
            <a:round/>
          </a:ln>
        </p:spPr>
      </p:sp>
      <p:sp>
        <p:nvSpPr>
          <p:cNvPr id="278" name="CustomShape 3"/>
          <p:cNvSpPr/>
          <p:nvPr/>
        </p:nvSpPr>
        <p:spPr>
          <a:xfrm>
            <a:off x="7467480" y="3962520"/>
            <a:ext cx="1676160" cy="9133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ff0000"/>
                </a:solidFill>
                <a:latin typeface="Calibri"/>
              </a:rPr>
              <a:t>Potential Point of Control</a:t>
            </a:r>
            <a:endParaRPr/>
          </a:p>
        </p:txBody>
      </p:sp>
      <p:sp>
        <p:nvSpPr>
          <p:cNvPr id="279" name="CustomShape 4"/>
          <p:cNvSpPr/>
          <p:nvPr/>
        </p:nvSpPr>
        <p:spPr>
          <a:xfrm rot="5400000">
            <a:off x="6934320" y="4419360"/>
            <a:ext cx="456840" cy="456840"/>
          </a:xfrm>
          <a:prstGeom prst="curvedConnector3">
            <a:avLst>
              <a:gd fmla="val 820" name="adj1"/>
            </a:avLst>
          </a:prstGeom>
          <a:solidFill>
            <a:srgbClr val="4f81bd"/>
          </a:solidFill>
          <a:ln w="25560">
            <a:solidFill>
              <a:srgbClr val="ff0000"/>
            </a:solidFill>
            <a:round/>
            <a:tailEnd len="med" type="triangle" w="med"/>
          </a:ln>
        </p:spPr>
      </p:sp>
    </p:spTree>
  </p:cSld>
  <p:timing>
    <p:tnLst>
      <p:par>
        <p:cTn dur="indefinite" id="369" nodeType="tmRoot" restart="never">
          <p:childTnLst>
            <p:seq>
              <p:cTn dur="indefinite" id="370" nodeType="mainSeq">
                <p:childTnLst>
                  <p:par>
                    <p:cTn fill="hold" id="371">
                      <p:stCondLst>
                        <p:cond delay="indefinite"/>
                      </p:stCondLst>
                      <p:childTnLst>
                        <p:par>
                          <p:cTn fill="hold" id="372">
                            <p:stCondLst>
                              <p:cond delay="0"/>
                            </p:stCondLst>
                            <p:childTnLst>
                              <p:par>
                                <p:cTn fill="hold" id="373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375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76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377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379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8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381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383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84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Key Considerations</a:t>
            </a:r>
            <a:endParaRPr/>
          </a:p>
        </p:txBody>
      </p:sp>
      <p:sp>
        <p:nvSpPr>
          <p:cNvPr id="2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The interfaces between the application and operating system, and between the operating system and the hardware, lend themselves to the introduction of control functions.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It is highly undesirable to modify the operating system itself because of the size and complexity.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It is also undesirable to modify application software.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Hardware components like the TPM can provide extremely useful capabilities in private cloud environments.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More Considerations</a:t>
            </a:r>
            <a:endParaRPr/>
          </a:p>
        </p:txBody>
      </p:sp>
      <p:sp>
        <p:nvSpPr>
          <p:cNvPr id="2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Encryption is a key element in information security.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Partially homomorphic encryption can be useful in some applications, but is not a universal solution.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Isolation methods using nested virtualization are very useful.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Key management procedures and certificates will be essential.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7200" y="274680"/>
            <a:ext cx="8229240" cy="944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Nublu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457200" y="121932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Concept of operations – resource access and virtual machine instantiation is a function of user authorization, operating context, and usage policies.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Usage Management System: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Controls the initial resource access and cloud computing system provisioning.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Monitors the resource security parameters, cloud computing resource security characteristics, and operator context to provide continuous control.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274680"/>
            <a:ext cx="8229240" cy="4870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Operation – Initial Configuration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1905120" y="1219320"/>
            <a:ext cx="1523520" cy="15235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User Identification and context checking</a:t>
            </a:r>
            <a:endParaRPr/>
          </a:p>
        </p:txBody>
      </p:sp>
      <p:sp>
        <p:nvSpPr>
          <p:cNvPr id="80" name="CustomShape 3"/>
          <p:cNvSpPr/>
          <p:nvPr/>
        </p:nvSpPr>
        <p:spPr>
          <a:xfrm>
            <a:off x="452160" y="1676520"/>
            <a:ext cx="1075680" cy="91332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User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&amp;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Context</a:t>
            </a:r>
            <a:endParaRPr/>
          </a:p>
        </p:txBody>
      </p:sp>
      <p:sp>
        <p:nvSpPr>
          <p:cNvPr id="81" name="CustomShape 4"/>
          <p:cNvSpPr/>
          <p:nvPr/>
        </p:nvSpPr>
        <p:spPr>
          <a:xfrm>
            <a:off x="1295280" y="1828800"/>
            <a:ext cx="533160" cy="36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2" name="CustomShape 5"/>
          <p:cNvSpPr/>
          <p:nvPr/>
        </p:nvSpPr>
        <p:spPr>
          <a:xfrm>
            <a:off x="4820400" y="1219320"/>
            <a:ext cx="2773440" cy="1736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u="sng">
                <a:solidFill>
                  <a:srgbClr val="0070c0"/>
                </a:solidFill>
                <a:latin typeface="Calibri"/>
              </a:rPr>
              <a:t>Data Link 1 SC{H,H,L}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0070c0"/>
                </a:solidFill>
                <a:latin typeface="Calibri"/>
              </a:rPr>
              <a:t>Data Link 2 SC{L,L,H}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0070c0"/>
                </a:solidFill>
                <a:latin typeface="Calibri"/>
              </a:rPr>
              <a:t>Data link 3 SC{L,L,L}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f2f2f2"/>
                </a:solidFill>
                <a:latin typeface="Calibri"/>
              </a:rPr>
              <a:t>Data link 4 SC{H,H,L}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f2f2f2"/>
                </a:solidFill>
                <a:latin typeface="Calibri"/>
              </a:rPr>
              <a:t>Data link 5 SC{H,H,H}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f2f2f2"/>
                </a:solidFill>
                <a:latin typeface="Calibri"/>
              </a:rPr>
              <a:t>Data link 6 SC{H,H,H}</a:t>
            </a:r>
            <a:endParaRPr/>
          </a:p>
        </p:txBody>
      </p:sp>
      <p:sp>
        <p:nvSpPr>
          <p:cNvPr id="83" name="CustomShape 6"/>
          <p:cNvSpPr/>
          <p:nvPr/>
        </p:nvSpPr>
        <p:spPr>
          <a:xfrm flipV="1" rot="10800000">
            <a:off x="1829160" y="1751040"/>
            <a:ext cx="1599840" cy="360"/>
          </a:xfrm>
          <a:prstGeom prst="straightConnector1">
            <a:avLst/>
          </a:prstGeom>
          <a:ln w="158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4" name="CustomShape 7"/>
          <p:cNvSpPr/>
          <p:nvPr/>
        </p:nvSpPr>
        <p:spPr>
          <a:xfrm>
            <a:off x="1295280" y="1371600"/>
            <a:ext cx="380520" cy="3045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85" name="CustomShape 8"/>
          <p:cNvSpPr/>
          <p:nvPr/>
        </p:nvSpPr>
        <p:spPr>
          <a:xfrm>
            <a:off x="3886200" y="1295280"/>
            <a:ext cx="380520" cy="3045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pic>
        <p:nvPicPr>
          <p:cNvPr descr="" id="8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990720"/>
            <a:ext cx="781920" cy="741960"/>
          </a:xfrm>
          <a:prstGeom prst="rect">
            <a:avLst/>
          </a:prstGeom>
        </p:spPr>
      </p:pic>
      <p:sp>
        <p:nvSpPr>
          <p:cNvPr id="87" name="CustomShape 9"/>
          <p:cNvSpPr/>
          <p:nvPr/>
        </p:nvSpPr>
        <p:spPr>
          <a:xfrm>
            <a:off x="5029200" y="3276720"/>
            <a:ext cx="609120" cy="523440"/>
          </a:xfrm>
          <a:prstGeom prst="rect">
            <a:avLst/>
          </a:prstGeom>
          <a:solidFill>
            <a:srgbClr val="ffffff"/>
          </a:solidFill>
          <a:ln w="9360">
            <a:solidFill>
              <a:srgbClr val="d9d9d9"/>
            </a:solidFill>
            <a:miter/>
          </a:ln>
        </p:spPr>
      </p:sp>
      <p:sp>
        <p:nvSpPr>
          <p:cNvPr id="88" name="CustomShape 10"/>
          <p:cNvSpPr/>
          <p:nvPr/>
        </p:nvSpPr>
        <p:spPr>
          <a:xfrm>
            <a:off x="4800600" y="38862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d9d9d9"/>
                </a:solidFill>
                <a:latin typeface="Calibri"/>
              </a:rPr>
              <a:t>SC{L,L,H}</a:t>
            </a:r>
            <a:endParaRPr/>
          </a:p>
        </p:txBody>
      </p:sp>
      <p:sp>
        <p:nvSpPr>
          <p:cNvPr id="89" name="CustomShape 11"/>
          <p:cNvSpPr/>
          <p:nvPr/>
        </p:nvSpPr>
        <p:spPr>
          <a:xfrm>
            <a:off x="6019920" y="3276720"/>
            <a:ext cx="609120" cy="523440"/>
          </a:xfrm>
          <a:prstGeom prst="rect">
            <a:avLst/>
          </a:prstGeom>
          <a:ln w="9360">
            <a:solidFill>
              <a:srgbClr val="d9d9d9"/>
            </a:solidFill>
            <a:miter/>
          </a:ln>
        </p:spPr>
      </p:sp>
      <p:sp>
        <p:nvSpPr>
          <p:cNvPr id="90" name="CustomShape 12"/>
          <p:cNvSpPr/>
          <p:nvPr/>
        </p:nvSpPr>
        <p:spPr>
          <a:xfrm>
            <a:off x="5791320" y="38862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d9d9d9"/>
                </a:solidFill>
                <a:latin typeface="Calibri"/>
              </a:rPr>
              <a:t>SC{L,M,H}</a:t>
            </a:r>
            <a:endParaRPr/>
          </a:p>
        </p:txBody>
      </p:sp>
      <p:sp>
        <p:nvSpPr>
          <p:cNvPr id="91" name="CustomShape 13"/>
          <p:cNvSpPr/>
          <p:nvPr/>
        </p:nvSpPr>
        <p:spPr>
          <a:xfrm>
            <a:off x="7010280" y="3276720"/>
            <a:ext cx="609120" cy="523440"/>
          </a:xfrm>
          <a:prstGeom prst="rect">
            <a:avLst/>
          </a:prstGeom>
          <a:ln w="9360">
            <a:solidFill>
              <a:srgbClr val="d9d9d9"/>
            </a:solidFill>
            <a:miter/>
          </a:ln>
        </p:spPr>
      </p:sp>
      <p:sp>
        <p:nvSpPr>
          <p:cNvPr id="92" name="CustomShape 14"/>
          <p:cNvSpPr/>
          <p:nvPr/>
        </p:nvSpPr>
        <p:spPr>
          <a:xfrm>
            <a:off x="6781680" y="38862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d9d9d9"/>
                </a:solidFill>
                <a:latin typeface="Calibri"/>
              </a:rPr>
              <a:t>SC{L,H,H}</a:t>
            </a:r>
            <a:endParaRPr/>
          </a:p>
        </p:txBody>
      </p:sp>
      <p:sp>
        <p:nvSpPr>
          <p:cNvPr id="93" name="CustomShape 15"/>
          <p:cNvSpPr/>
          <p:nvPr/>
        </p:nvSpPr>
        <p:spPr>
          <a:xfrm>
            <a:off x="5105520" y="4648320"/>
            <a:ext cx="609120" cy="523440"/>
          </a:xfrm>
          <a:prstGeom prst="rect">
            <a:avLst/>
          </a:prstGeom>
          <a:solidFill>
            <a:srgbClr val="ffffcc"/>
          </a:solidFill>
          <a:ln w="9360">
            <a:solidFill>
              <a:srgbClr val="d9d9d9"/>
            </a:solidFill>
            <a:miter/>
          </a:ln>
        </p:spPr>
      </p:sp>
      <p:sp>
        <p:nvSpPr>
          <p:cNvPr id="94" name="CustomShape 16"/>
          <p:cNvSpPr/>
          <p:nvPr/>
        </p:nvSpPr>
        <p:spPr>
          <a:xfrm>
            <a:off x="4876920" y="52578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d9d9d9"/>
                </a:solidFill>
                <a:latin typeface="Calibri"/>
              </a:rPr>
              <a:t>SC{H,H,H}</a:t>
            </a:r>
            <a:endParaRPr/>
          </a:p>
        </p:txBody>
      </p:sp>
      <p:sp>
        <p:nvSpPr>
          <p:cNvPr id="95" name="CustomShape 17"/>
          <p:cNvSpPr/>
          <p:nvPr/>
        </p:nvSpPr>
        <p:spPr>
          <a:xfrm>
            <a:off x="6095880" y="4648320"/>
            <a:ext cx="609120" cy="523440"/>
          </a:xfrm>
          <a:prstGeom prst="rect">
            <a:avLst/>
          </a:prstGeom>
          <a:solidFill>
            <a:srgbClr val="ffffcc"/>
          </a:solidFill>
          <a:ln w="9360">
            <a:solidFill>
              <a:srgbClr val="d9d9d9"/>
            </a:solidFill>
            <a:miter/>
          </a:ln>
        </p:spPr>
      </p:sp>
      <p:sp>
        <p:nvSpPr>
          <p:cNvPr id="96" name="CustomShape 18"/>
          <p:cNvSpPr/>
          <p:nvPr/>
        </p:nvSpPr>
        <p:spPr>
          <a:xfrm>
            <a:off x="5867280" y="52578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d9d9d9"/>
                </a:solidFill>
                <a:latin typeface="Calibri"/>
              </a:rPr>
              <a:t>SC{H,M,L}</a:t>
            </a:r>
            <a:endParaRPr/>
          </a:p>
        </p:txBody>
      </p:sp>
      <p:sp>
        <p:nvSpPr>
          <p:cNvPr id="97" name="CustomShape 19"/>
          <p:cNvSpPr/>
          <p:nvPr/>
        </p:nvSpPr>
        <p:spPr>
          <a:xfrm>
            <a:off x="7086600" y="4648320"/>
            <a:ext cx="609120" cy="523440"/>
          </a:xfrm>
          <a:prstGeom prst="rect">
            <a:avLst/>
          </a:prstGeom>
          <a:solidFill>
            <a:srgbClr val="ffffcc"/>
          </a:solidFill>
          <a:ln w="9360">
            <a:solidFill>
              <a:srgbClr val="d9d9d9"/>
            </a:solidFill>
            <a:miter/>
          </a:ln>
        </p:spPr>
      </p:sp>
      <p:sp>
        <p:nvSpPr>
          <p:cNvPr id="98" name="CustomShape 20"/>
          <p:cNvSpPr/>
          <p:nvPr/>
        </p:nvSpPr>
        <p:spPr>
          <a:xfrm>
            <a:off x="6858000" y="52578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d9d9d9"/>
                </a:solidFill>
                <a:latin typeface="Calibri"/>
              </a:rPr>
              <a:t>SC{H,L,L}</a:t>
            </a:r>
            <a:endParaRPr/>
          </a:p>
        </p:txBody>
      </p:sp>
      <p:sp>
        <p:nvSpPr>
          <p:cNvPr id="99" name="CustomShape 21"/>
          <p:cNvSpPr/>
          <p:nvPr/>
        </p:nvSpPr>
        <p:spPr>
          <a:xfrm>
            <a:off x="4876920" y="3124080"/>
            <a:ext cx="2971440" cy="1066320"/>
          </a:xfrm>
          <a:prstGeom prst="rect">
            <a:avLst/>
          </a:prstGeom>
          <a:ln w="25560">
            <a:solidFill>
              <a:srgbClr val="d9d9d9"/>
            </a:solidFill>
            <a:custDash>
              <a:ds d="284000" sp="213000"/>
            </a:custDash>
            <a:round/>
          </a:ln>
        </p:spPr>
      </p:sp>
      <p:sp>
        <p:nvSpPr>
          <p:cNvPr id="100" name="CustomShape 22"/>
          <p:cNvSpPr/>
          <p:nvPr/>
        </p:nvSpPr>
        <p:spPr>
          <a:xfrm>
            <a:off x="4876920" y="4572000"/>
            <a:ext cx="2971440" cy="1066320"/>
          </a:xfrm>
          <a:prstGeom prst="rect">
            <a:avLst/>
          </a:prstGeom>
          <a:ln w="25560">
            <a:solidFill>
              <a:srgbClr val="d9d9d9"/>
            </a:solidFill>
            <a:custDash>
              <a:ds d="284000" sp="213000"/>
            </a:custDash>
            <a:round/>
          </a:ln>
        </p:spPr>
      </p:sp>
      <p:sp>
        <p:nvSpPr>
          <p:cNvPr id="101" name="CustomShape 23"/>
          <p:cNvSpPr/>
          <p:nvPr/>
        </p:nvSpPr>
        <p:spPr>
          <a:xfrm>
            <a:off x="1752480" y="914400"/>
            <a:ext cx="1828440" cy="3047760"/>
          </a:xfrm>
          <a:prstGeom prst="rect">
            <a:avLst/>
          </a:prstGeom>
          <a:ln w="25560">
            <a:solidFill>
              <a:srgbClr val="000000"/>
            </a:solidFill>
            <a:custDash>
              <a:ds d="284000" sp="213000"/>
            </a:custDash>
            <a:round/>
          </a:ln>
        </p:spPr>
      </p:sp>
      <p:sp>
        <p:nvSpPr>
          <p:cNvPr id="102" name="CustomShape 24"/>
          <p:cNvSpPr/>
          <p:nvPr/>
        </p:nvSpPr>
        <p:spPr>
          <a:xfrm>
            <a:off x="1785240" y="4114800"/>
            <a:ext cx="1683720" cy="91332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Usage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Management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System</a:t>
            </a:r>
            <a:endParaRPr/>
          </a:p>
        </p:txBody>
      </p:sp>
      <p:sp>
        <p:nvSpPr>
          <p:cNvPr id="103" name="CustomShape 25"/>
          <p:cNvSpPr/>
          <p:nvPr/>
        </p:nvSpPr>
        <p:spPr>
          <a:xfrm flipH="1">
            <a:off x="3581280" y="2096280"/>
            <a:ext cx="1523520" cy="1332360"/>
          </a:xfrm>
          <a:prstGeom prst="straightConnector1">
            <a:avLst/>
          </a:prstGeom>
          <a:ln w="158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04" name="CustomShape 26"/>
          <p:cNvSpPr/>
          <p:nvPr/>
        </p:nvSpPr>
        <p:spPr>
          <a:xfrm>
            <a:off x="3962520" y="2286000"/>
            <a:ext cx="380520" cy="3045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105" name="CustomShape 27"/>
          <p:cNvSpPr/>
          <p:nvPr/>
        </p:nvSpPr>
        <p:spPr>
          <a:xfrm>
            <a:off x="3657600" y="3429000"/>
            <a:ext cx="1447560" cy="75960"/>
          </a:xfrm>
          <a:prstGeom prst="straightConnector1">
            <a:avLst/>
          </a:prstGeom>
          <a:ln w="158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06" name="CustomShape 28"/>
          <p:cNvSpPr/>
          <p:nvPr/>
        </p:nvSpPr>
        <p:spPr>
          <a:xfrm>
            <a:off x="4038480" y="3124080"/>
            <a:ext cx="380520" cy="3045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5</a:t>
            </a:r>
            <a:endParaRPr/>
          </a:p>
        </p:txBody>
      </p:sp>
      <p:sp>
        <p:nvSpPr>
          <p:cNvPr id="107" name="CustomShape 29"/>
          <p:cNvSpPr/>
          <p:nvPr/>
        </p:nvSpPr>
        <p:spPr>
          <a:xfrm>
            <a:off x="7238880" y="1447920"/>
            <a:ext cx="380520" cy="3045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108" name="CustomShape 30"/>
          <p:cNvSpPr/>
          <p:nvPr/>
        </p:nvSpPr>
        <p:spPr>
          <a:xfrm>
            <a:off x="7238880" y="1752480"/>
            <a:ext cx="228240" cy="38052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09" name="CustomShape 31"/>
          <p:cNvSpPr/>
          <p:nvPr/>
        </p:nvSpPr>
        <p:spPr>
          <a:xfrm>
            <a:off x="5367960" y="2819520"/>
            <a:ext cx="158184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d9d9d9"/>
                </a:solidFill>
                <a:latin typeface="Calibri"/>
              </a:rPr>
              <a:t>Public Cloud</a:t>
            </a:r>
            <a:endParaRPr/>
          </a:p>
        </p:txBody>
      </p:sp>
      <p:sp>
        <p:nvSpPr>
          <p:cNvPr id="110" name="CustomShape 32"/>
          <p:cNvSpPr/>
          <p:nvPr/>
        </p:nvSpPr>
        <p:spPr>
          <a:xfrm>
            <a:off x="5349600" y="4267080"/>
            <a:ext cx="170352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d9d9d9"/>
                </a:solidFill>
                <a:latin typeface="Calibri"/>
              </a:rPr>
              <a:t>Private Cloud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7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3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4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6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9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">
                      <p:stCondLst>
                        <p:cond delay="indefinite"/>
                      </p:stCondLst>
                      <p:childTnLst>
                        <p:par>
                          <p:cTn fill="hold" id="21">
                            <p:stCondLst>
                              <p:cond delay="0"/>
                            </p:stCondLst>
                            <p:childTnLst>
                              <p:par>
                                <p:cTn fill="hold" id="22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4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5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7"/>
                                        <p:tgtEl>
                                          <p:spTgt spid="82">
                                            <p:txEl>
                                              <p:pRg end="22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8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4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30"/>
                                        <p:tgtEl>
                                          <p:spTgt spid="82">
                                            <p:txEl>
                                              <p:pRg end="44" st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1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66" st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33"/>
                                        <p:tgtEl>
                                          <p:spTgt spid="82">
                                            <p:txEl>
                                              <p:pRg end="66" st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4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88" st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36"/>
                                        <p:tgtEl>
                                          <p:spTgt spid="82">
                                            <p:txEl>
                                              <p:pRg end="88" st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7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10" st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39"/>
                                        <p:tgtEl>
                                          <p:spTgt spid="82">
                                            <p:txEl>
                                              <p:pRg end="110" st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0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32" st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42"/>
                                        <p:tgtEl>
                                          <p:spTgt spid="82">
                                            <p:txEl>
                                              <p:pRg end="132" st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3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4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6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48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9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51"/>
                                        <p:tgtEl>
                                          <p:spTgt spid="88">
                                            <p:txEl>
                                              <p:pRg end="1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2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54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5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57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8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6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1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63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4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66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7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69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0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72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3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7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6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78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9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81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2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84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5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87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8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9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91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93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4">
                      <p:stCondLst>
                        <p:cond delay="indefinite"/>
                      </p:stCondLst>
                      <p:childTnLst>
                        <p:par>
                          <p:cTn fill="hold" id="95">
                            <p:stCondLst>
                              <p:cond delay="0"/>
                            </p:stCondLst>
                            <p:childTnLst>
                              <p:par>
                                <p:cTn fill="hold" id="96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98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99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01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freeze" id="102" nodeType="withEffect" presetClass="emph" presetID="5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indefinite" fill="freeze" id="103"/>
                                        <p:tgtEl>
                                          <p:spTgt spid="82">
                                            <p:txEl>
                                              <p:pRg end="66" st="4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indefinite" fill="freeze" id="104"/>
                                        <p:tgtEl>
                                          <p:spTgt spid="82">
                                            <p:txEl>
                                              <p:pRg end="66" st="4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indefinite" fill="freeze" id="105"/>
                                        <p:tgtEl>
                                          <p:spTgt spid="82">
                                            <p:txEl>
                                              <p:pRg end="66" st="4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fill="freeze" id="106" nodeType="withEffect" presetClass="emph" presetID="5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indefinite" fill="freeze" id="107"/>
                                        <p:tgtEl>
                                          <p:spTgt spid="82">
                                            <p:txEl>
                                              <p:pRg end="88" st="6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indefinite" fill="freeze" id="108"/>
                                        <p:tgtEl>
                                          <p:spTgt spid="82">
                                            <p:txEl>
                                              <p:pRg end="88" st="6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indefinite" fill="freeze" id="109"/>
                                        <p:tgtEl>
                                          <p:spTgt spid="82">
                                            <p:txEl>
                                              <p:pRg end="88" st="6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fill="freeze" id="110" nodeType="withEffect" presetClass="emph" presetID="5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indefinite" fill="freeze" id="111"/>
                                        <p:tgtEl>
                                          <p:spTgt spid="82">
                                            <p:txEl>
                                              <p:pRg end="110" st="8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indefinite" fill="freeze" id="112"/>
                                        <p:tgtEl>
                                          <p:spTgt spid="82">
                                            <p:txEl>
                                              <p:pRg end="110" st="8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indefinite" fill="freeze" id="113"/>
                                        <p:tgtEl>
                                          <p:spTgt spid="82">
                                            <p:txEl>
                                              <p:pRg end="110" st="8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fill="freeze" id="114" nodeType="withEffect" presetClass="emph" presetID="5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indefinite" fill="freeze" id="115"/>
                                        <p:tgtEl>
                                          <p:spTgt spid="82">
                                            <p:txEl>
                                              <p:pRg end="132" st="1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indefinite" fill="freeze" id="116"/>
                                        <p:tgtEl>
                                          <p:spTgt spid="82">
                                            <p:txEl>
                                              <p:pRg end="132" st="1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set>
                                      <p:cBhvr>
                                        <p:cTn dur="indefinite" fill="freeze" id="117"/>
                                        <p:tgtEl>
                                          <p:spTgt spid="82">
                                            <p:txEl>
                                              <p:pRg end="132" st="1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8">
                      <p:stCondLst>
                        <p:cond delay="indefinite"/>
                      </p:stCondLst>
                      <p:childTnLst>
                        <p:par>
                          <p:cTn fill="hold" id="119">
                            <p:stCondLst>
                              <p:cond delay="0"/>
                            </p:stCondLst>
                            <p:childTnLst>
                              <p:par>
                                <p:cTn fill="hold" id="120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22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23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2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6">
                      <p:stCondLst>
                        <p:cond delay="indefinite"/>
                      </p:stCondLst>
                      <p:childTnLst>
                        <p:par>
                          <p:cTn fill="hold" id="127">
                            <p:stCondLst>
                              <p:cond delay="0"/>
                            </p:stCondLst>
                            <p:childTnLst>
                              <p:par>
                                <p:cTn fill="hold" id="128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3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31" nodeType="withEffect" presetClass="emph" presetID="2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132"/>
                                        <p:tgtEl>
                                          <p:spTgt spid="8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fill="hold" id="133" nodeType="withEffect" presetClass="emph" presetID="2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134"/>
                                        <p:tgtEl>
                                          <p:spTgt spid="88">
                                            <p:txEl>
                                              <p:pRg end="10" st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fill="hold" id="135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37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762120" y="0"/>
            <a:ext cx="8229240" cy="4870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Operation – Dynamic Re-Configuration 1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1905120" y="1219320"/>
            <a:ext cx="1523520" cy="15235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User Identification and context checking</a:t>
            </a: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452160" y="1676520"/>
            <a:ext cx="1075680" cy="91332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User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&amp;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Context</a:t>
            </a:r>
            <a:endParaRPr/>
          </a:p>
        </p:txBody>
      </p:sp>
      <p:sp>
        <p:nvSpPr>
          <p:cNvPr id="114" name="CustomShape 4"/>
          <p:cNvSpPr/>
          <p:nvPr/>
        </p:nvSpPr>
        <p:spPr>
          <a:xfrm>
            <a:off x="1295280" y="1828800"/>
            <a:ext cx="533160" cy="36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15" name="CustomShape 5"/>
          <p:cNvSpPr/>
          <p:nvPr/>
        </p:nvSpPr>
        <p:spPr>
          <a:xfrm>
            <a:off x="4586760" y="1143000"/>
            <a:ext cx="3040200" cy="1736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u="sng">
                <a:solidFill>
                  <a:srgbClr val="0070c0"/>
                </a:solidFill>
                <a:latin typeface="Calibri"/>
              </a:rPr>
              <a:t>Data Link 1 SC{H,H,L}</a:t>
            </a:r>
            <a:endParaRPr/>
          </a:p>
          <a:p>
            <a:pPr>
              <a:lnSpc>
                <a:spcPct val="100000"/>
              </a:lnSpc>
            </a:pPr>
            <a:r>
              <a:rPr b="1" lang="en-US" u="sng">
                <a:solidFill>
                  <a:srgbClr val="0070c0"/>
                </a:solidFill>
                <a:latin typeface="Calibri"/>
              </a:rPr>
              <a:t>Data Link 2 SC{L,L,H}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0070c0"/>
                </a:solidFill>
                <a:latin typeface="Calibri"/>
              </a:rPr>
              <a:t>Data link 3 SC{L,L,L}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f2f2f2"/>
                </a:solidFill>
                <a:latin typeface="Calibri"/>
              </a:rPr>
              <a:t>Data link 4 SC{H,H,L}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f2f2f2"/>
                </a:solidFill>
                <a:latin typeface="Calibri"/>
              </a:rPr>
              <a:t>Data link 5 SC{H,H,H}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f2f2f2"/>
                </a:solidFill>
                <a:latin typeface="Calibri"/>
              </a:rPr>
              <a:t>Data link 6 SC{H,H,H}</a:t>
            </a:r>
            <a:endParaRPr/>
          </a:p>
        </p:txBody>
      </p:sp>
      <p:sp>
        <p:nvSpPr>
          <p:cNvPr id="116" name="CustomShape 6"/>
          <p:cNvSpPr/>
          <p:nvPr/>
        </p:nvSpPr>
        <p:spPr>
          <a:xfrm flipV="1" rot="10800000">
            <a:off x="1829160" y="1380240"/>
            <a:ext cx="1599840" cy="223920"/>
          </a:xfrm>
          <a:prstGeom prst="straightConnector1">
            <a:avLst/>
          </a:prstGeom>
          <a:ln w="158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17" name="CustomShape 7"/>
          <p:cNvSpPr/>
          <p:nvPr/>
        </p:nvSpPr>
        <p:spPr>
          <a:xfrm>
            <a:off x="4038480" y="4267080"/>
            <a:ext cx="380520" cy="3045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f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118" name="CustomShape 8"/>
          <p:cNvSpPr/>
          <p:nvPr/>
        </p:nvSpPr>
        <p:spPr>
          <a:xfrm>
            <a:off x="7696080" y="914400"/>
            <a:ext cx="380520" cy="3045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f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pic>
        <p:nvPicPr>
          <p:cNvPr descr="" id="11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990720"/>
            <a:ext cx="781920" cy="741960"/>
          </a:xfrm>
          <a:prstGeom prst="rect">
            <a:avLst/>
          </a:prstGeom>
        </p:spPr>
      </p:pic>
      <p:sp>
        <p:nvSpPr>
          <p:cNvPr id="120" name="CustomShape 9"/>
          <p:cNvSpPr/>
          <p:nvPr/>
        </p:nvSpPr>
        <p:spPr>
          <a:xfrm>
            <a:off x="5029200" y="3276720"/>
            <a:ext cx="609120" cy="5234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121" name="CustomShape 10"/>
          <p:cNvSpPr/>
          <p:nvPr/>
        </p:nvSpPr>
        <p:spPr>
          <a:xfrm>
            <a:off x="4800600" y="38862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d9d9d9"/>
                </a:solidFill>
                <a:latin typeface="Calibri"/>
              </a:rPr>
              <a:t>SC{L,L,H}</a:t>
            </a:r>
            <a:endParaRPr/>
          </a:p>
        </p:txBody>
      </p:sp>
      <p:sp>
        <p:nvSpPr>
          <p:cNvPr id="122" name="CustomShape 11"/>
          <p:cNvSpPr/>
          <p:nvPr/>
        </p:nvSpPr>
        <p:spPr>
          <a:xfrm>
            <a:off x="6019920" y="3276720"/>
            <a:ext cx="609120" cy="523440"/>
          </a:xfrm>
          <a:prstGeom prst="rect">
            <a:avLst/>
          </a:prstGeom>
          <a:ln w="9360">
            <a:solidFill>
              <a:srgbClr val="d9d9d9"/>
            </a:solidFill>
            <a:miter/>
          </a:ln>
        </p:spPr>
      </p:sp>
      <p:sp>
        <p:nvSpPr>
          <p:cNvPr id="123" name="CustomShape 12"/>
          <p:cNvSpPr/>
          <p:nvPr/>
        </p:nvSpPr>
        <p:spPr>
          <a:xfrm>
            <a:off x="5791320" y="38862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d9d9d9"/>
                </a:solidFill>
                <a:latin typeface="Calibri"/>
              </a:rPr>
              <a:t>SC{L,M,H}</a:t>
            </a:r>
            <a:endParaRPr/>
          </a:p>
        </p:txBody>
      </p:sp>
      <p:sp>
        <p:nvSpPr>
          <p:cNvPr id="124" name="CustomShape 13"/>
          <p:cNvSpPr/>
          <p:nvPr/>
        </p:nvSpPr>
        <p:spPr>
          <a:xfrm>
            <a:off x="7010280" y="3276720"/>
            <a:ext cx="609120" cy="523440"/>
          </a:xfrm>
          <a:prstGeom prst="rect">
            <a:avLst/>
          </a:prstGeom>
          <a:ln w="9360">
            <a:solidFill>
              <a:srgbClr val="d9d9d9"/>
            </a:solidFill>
            <a:miter/>
          </a:ln>
        </p:spPr>
      </p:sp>
      <p:sp>
        <p:nvSpPr>
          <p:cNvPr id="125" name="CustomShape 14"/>
          <p:cNvSpPr/>
          <p:nvPr/>
        </p:nvSpPr>
        <p:spPr>
          <a:xfrm>
            <a:off x="6781680" y="38862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d9d9d9"/>
                </a:solidFill>
                <a:latin typeface="Calibri"/>
              </a:rPr>
              <a:t>SC{L,H,H}</a:t>
            </a:r>
            <a:endParaRPr/>
          </a:p>
        </p:txBody>
      </p:sp>
      <p:sp>
        <p:nvSpPr>
          <p:cNvPr id="126" name="CustomShape 15"/>
          <p:cNvSpPr/>
          <p:nvPr/>
        </p:nvSpPr>
        <p:spPr>
          <a:xfrm>
            <a:off x="5105520" y="4648320"/>
            <a:ext cx="609120" cy="523440"/>
          </a:xfrm>
          <a:prstGeom prst="rect">
            <a:avLst/>
          </a:prstGeom>
          <a:solidFill>
            <a:srgbClr val="ffffcc"/>
          </a:solidFill>
          <a:ln w="9360">
            <a:solidFill>
              <a:srgbClr val="d9d9d9"/>
            </a:solidFill>
            <a:miter/>
          </a:ln>
        </p:spPr>
      </p:sp>
      <p:sp>
        <p:nvSpPr>
          <p:cNvPr id="127" name="CustomShape 16"/>
          <p:cNvSpPr/>
          <p:nvPr/>
        </p:nvSpPr>
        <p:spPr>
          <a:xfrm>
            <a:off x="4876920" y="52578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d9d9d9"/>
                </a:solidFill>
                <a:latin typeface="Calibri"/>
              </a:rPr>
              <a:t>SC{H,H,H}</a:t>
            </a:r>
            <a:endParaRPr/>
          </a:p>
        </p:txBody>
      </p:sp>
      <p:sp>
        <p:nvSpPr>
          <p:cNvPr id="128" name="CustomShape 17"/>
          <p:cNvSpPr/>
          <p:nvPr/>
        </p:nvSpPr>
        <p:spPr>
          <a:xfrm>
            <a:off x="6095880" y="4648320"/>
            <a:ext cx="609120" cy="523440"/>
          </a:xfrm>
          <a:prstGeom prst="rect">
            <a:avLst/>
          </a:prstGeom>
          <a:solidFill>
            <a:srgbClr val="ffffcc"/>
          </a:solidFill>
          <a:ln w="9360">
            <a:solidFill>
              <a:srgbClr val="d9d9d9"/>
            </a:solidFill>
            <a:miter/>
          </a:ln>
        </p:spPr>
      </p:sp>
      <p:sp>
        <p:nvSpPr>
          <p:cNvPr id="129" name="CustomShape 18"/>
          <p:cNvSpPr/>
          <p:nvPr/>
        </p:nvSpPr>
        <p:spPr>
          <a:xfrm>
            <a:off x="5867280" y="52578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d9d9d9"/>
                </a:solidFill>
                <a:latin typeface="Calibri"/>
              </a:rPr>
              <a:t>SC{H,M,L}</a:t>
            </a:r>
            <a:endParaRPr/>
          </a:p>
        </p:txBody>
      </p:sp>
      <p:sp>
        <p:nvSpPr>
          <p:cNvPr id="130" name="CustomShape 19"/>
          <p:cNvSpPr/>
          <p:nvPr/>
        </p:nvSpPr>
        <p:spPr>
          <a:xfrm>
            <a:off x="7086600" y="4648320"/>
            <a:ext cx="609120" cy="523440"/>
          </a:xfrm>
          <a:prstGeom prst="rect">
            <a:avLst/>
          </a:prstGeom>
          <a:solidFill>
            <a:srgbClr val="ffffcc"/>
          </a:solidFill>
          <a:ln w="9360">
            <a:solidFill>
              <a:srgbClr val="d9d9d9"/>
            </a:solidFill>
            <a:miter/>
          </a:ln>
        </p:spPr>
      </p:sp>
      <p:sp>
        <p:nvSpPr>
          <p:cNvPr id="131" name="CustomShape 20"/>
          <p:cNvSpPr/>
          <p:nvPr/>
        </p:nvSpPr>
        <p:spPr>
          <a:xfrm>
            <a:off x="6858000" y="52578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d9d9d9"/>
                </a:solidFill>
                <a:latin typeface="Calibri"/>
              </a:rPr>
              <a:t>SC{H,L,L}</a:t>
            </a:r>
            <a:endParaRPr/>
          </a:p>
        </p:txBody>
      </p:sp>
      <p:sp>
        <p:nvSpPr>
          <p:cNvPr id="132" name="CustomShape 21"/>
          <p:cNvSpPr/>
          <p:nvPr/>
        </p:nvSpPr>
        <p:spPr>
          <a:xfrm>
            <a:off x="4876920" y="3124080"/>
            <a:ext cx="2971440" cy="1066320"/>
          </a:xfrm>
          <a:prstGeom prst="rect">
            <a:avLst/>
          </a:prstGeom>
          <a:ln w="25560">
            <a:solidFill>
              <a:srgbClr val="d9d9d9"/>
            </a:solidFill>
            <a:custDash>
              <a:ds d="284000" sp="213000"/>
            </a:custDash>
            <a:round/>
          </a:ln>
        </p:spPr>
      </p:sp>
      <p:sp>
        <p:nvSpPr>
          <p:cNvPr id="133" name="CustomShape 22"/>
          <p:cNvSpPr/>
          <p:nvPr/>
        </p:nvSpPr>
        <p:spPr>
          <a:xfrm>
            <a:off x="4876920" y="4572000"/>
            <a:ext cx="2971440" cy="1066320"/>
          </a:xfrm>
          <a:prstGeom prst="rect">
            <a:avLst/>
          </a:prstGeom>
          <a:ln w="25560">
            <a:solidFill>
              <a:srgbClr val="d9d9d9"/>
            </a:solidFill>
            <a:custDash>
              <a:ds d="284000" sp="213000"/>
            </a:custDash>
            <a:round/>
          </a:ln>
        </p:spPr>
      </p:sp>
      <p:sp>
        <p:nvSpPr>
          <p:cNvPr id="134" name="CustomShape 23"/>
          <p:cNvSpPr/>
          <p:nvPr/>
        </p:nvSpPr>
        <p:spPr>
          <a:xfrm>
            <a:off x="1752480" y="914400"/>
            <a:ext cx="1828440" cy="3047760"/>
          </a:xfrm>
          <a:prstGeom prst="rect">
            <a:avLst/>
          </a:prstGeom>
          <a:ln w="25560">
            <a:solidFill>
              <a:srgbClr val="000000"/>
            </a:solidFill>
            <a:custDash>
              <a:ds d="284000" sp="213000"/>
            </a:custDash>
            <a:round/>
          </a:ln>
        </p:spPr>
      </p:sp>
      <p:sp>
        <p:nvSpPr>
          <p:cNvPr id="135" name="CustomShape 24"/>
          <p:cNvSpPr/>
          <p:nvPr/>
        </p:nvSpPr>
        <p:spPr>
          <a:xfrm>
            <a:off x="1785240" y="4114800"/>
            <a:ext cx="1683720" cy="91332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Usage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Management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System</a:t>
            </a:r>
            <a:endParaRPr/>
          </a:p>
        </p:txBody>
      </p:sp>
      <p:sp>
        <p:nvSpPr>
          <p:cNvPr id="136" name="CustomShape 25"/>
          <p:cNvSpPr/>
          <p:nvPr/>
        </p:nvSpPr>
        <p:spPr>
          <a:xfrm flipH="1">
            <a:off x="3580560" y="1752480"/>
            <a:ext cx="1447560" cy="1676160"/>
          </a:xfrm>
          <a:prstGeom prst="straightConnector1">
            <a:avLst/>
          </a:prstGeom>
          <a:ln w="158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37" name="CustomShape 26"/>
          <p:cNvSpPr/>
          <p:nvPr/>
        </p:nvSpPr>
        <p:spPr>
          <a:xfrm>
            <a:off x="3886200" y="2057400"/>
            <a:ext cx="380520" cy="3045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f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138" name="CustomShape 27"/>
          <p:cNvSpPr/>
          <p:nvPr/>
        </p:nvSpPr>
        <p:spPr>
          <a:xfrm>
            <a:off x="3657600" y="3429000"/>
            <a:ext cx="1447560" cy="75960"/>
          </a:xfrm>
          <a:prstGeom prst="straightConnector1">
            <a:avLst/>
          </a:prstGeom>
          <a:ln w="158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39" name="CustomShape 28"/>
          <p:cNvSpPr/>
          <p:nvPr/>
        </p:nvSpPr>
        <p:spPr>
          <a:xfrm>
            <a:off x="4267080" y="3657600"/>
            <a:ext cx="380520" cy="3045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f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140" name="CustomShape 29"/>
          <p:cNvSpPr/>
          <p:nvPr/>
        </p:nvSpPr>
        <p:spPr>
          <a:xfrm>
            <a:off x="7315200" y="1447920"/>
            <a:ext cx="228240" cy="38052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1" name="CustomShape 30"/>
          <p:cNvSpPr/>
          <p:nvPr/>
        </p:nvSpPr>
        <p:spPr>
          <a:xfrm>
            <a:off x="5367960" y="2819520"/>
            <a:ext cx="158184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d9d9d9"/>
                </a:solidFill>
                <a:latin typeface="Calibri"/>
              </a:rPr>
              <a:t>Public Cloud</a:t>
            </a:r>
            <a:endParaRPr/>
          </a:p>
        </p:txBody>
      </p:sp>
      <p:sp>
        <p:nvSpPr>
          <p:cNvPr id="142" name="CustomShape 31"/>
          <p:cNvSpPr/>
          <p:nvPr/>
        </p:nvSpPr>
        <p:spPr>
          <a:xfrm>
            <a:off x="5349600" y="4267080"/>
            <a:ext cx="170352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d9d9d9"/>
                </a:solidFill>
                <a:latin typeface="Calibri"/>
              </a:rPr>
              <a:t>Private Cloud</a:t>
            </a:r>
            <a:endParaRPr/>
          </a:p>
        </p:txBody>
      </p:sp>
      <p:sp>
        <p:nvSpPr>
          <p:cNvPr id="143" name="CustomShape 32"/>
          <p:cNvSpPr/>
          <p:nvPr/>
        </p:nvSpPr>
        <p:spPr>
          <a:xfrm flipH="1">
            <a:off x="7238880" y="1143000"/>
            <a:ext cx="1218960" cy="304560"/>
          </a:xfrm>
          <a:prstGeom prst="straightConnector1">
            <a:avLst/>
          </a:prstGeom>
          <a:ln w="9360">
            <a:solidFill>
              <a:srgbClr val="ff0000"/>
            </a:solidFill>
            <a:custDash>
              <a:ds d="140000" sp="105000"/>
            </a:custDash>
            <a:round/>
            <a:tailEnd len="med" type="triangle" w="med"/>
          </a:ln>
        </p:spPr>
      </p:sp>
      <p:sp>
        <p:nvSpPr>
          <p:cNvPr id="144" name="CustomShape 33"/>
          <p:cNvSpPr/>
          <p:nvPr/>
        </p:nvSpPr>
        <p:spPr>
          <a:xfrm>
            <a:off x="7430040" y="1371600"/>
            <a:ext cx="1708200" cy="63900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SC Changes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To SC{H,L,H}</a:t>
            </a:r>
            <a:endParaRPr/>
          </a:p>
        </p:txBody>
      </p:sp>
      <p:sp>
        <p:nvSpPr>
          <p:cNvPr id="145" name="CustomShape 34"/>
          <p:cNvSpPr/>
          <p:nvPr/>
        </p:nvSpPr>
        <p:spPr>
          <a:xfrm flipH="1">
            <a:off x="3580560" y="1752480"/>
            <a:ext cx="1371240" cy="1218960"/>
          </a:xfrm>
          <a:prstGeom prst="straightConnector1">
            <a:avLst/>
          </a:prstGeom>
          <a:ln w="15840">
            <a:solidFill>
              <a:srgbClr val="ff0000"/>
            </a:solidFill>
            <a:custDash>
              <a:ds d="176000" sp="132000"/>
            </a:custDash>
            <a:round/>
            <a:tailEnd len="med" type="triangle" w="med"/>
          </a:ln>
        </p:spPr>
      </p:sp>
      <p:sp>
        <p:nvSpPr>
          <p:cNvPr id="146" name="CustomShape 35"/>
          <p:cNvSpPr/>
          <p:nvPr/>
        </p:nvSpPr>
        <p:spPr>
          <a:xfrm>
            <a:off x="3657600" y="3657600"/>
            <a:ext cx="1447560" cy="1142640"/>
          </a:xfrm>
          <a:prstGeom prst="straightConnector1">
            <a:avLst/>
          </a:prstGeom>
          <a:ln w="15840">
            <a:solidFill>
              <a:srgbClr val="ff0000"/>
            </a:solidFill>
            <a:custDash>
              <a:ds d="176000" sp="132000"/>
            </a:custDash>
            <a:round/>
            <a:tailEnd len="med" type="triangle" w="med"/>
          </a:ln>
        </p:spPr>
      </p:sp>
      <p:sp>
        <p:nvSpPr>
          <p:cNvPr id="147" name="CustomShape 36"/>
          <p:cNvSpPr/>
          <p:nvPr/>
        </p:nvSpPr>
        <p:spPr>
          <a:xfrm>
            <a:off x="3581280" y="3581280"/>
            <a:ext cx="1447560" cy="360"/>
          </a:xfrm>
          <a:prstGeom prst="straightConnector1">
            <a:avLst/>
          </a:prstGeom>
          <a:ln w="15840">
            <a:solidFill>
              <a:srgbClr val="ff0000"/>
            </a:solidFill>
            <a:custDash>
              <a:ds d="176000" sp="132000"/>
            </a:custDash>
            <a:round/>
            <a:tailEnd len="med" type="triangle" w="med"/>
          </a:ln>
        </p:spPr>
      </p:sp>
    </p:spTree>
  </p:cSld>
  <p:timing>
    <p:tnLst>
      <p:par>
        <p:cTn dur="indefinite" id="138" nodeType="tmRoot" restart="never">
          <p:childTnLst>
            <p:seq>
              <p:cTn dur="indefinite" id="139" nodeType="mainSeq">
                <p:childTnLst>
                  <p:par>
                    <p:cTn fill="hold" id="140">
                      <p:stCondLst>
                        <p:cond delay="indefinite"/>
                      </p:stCondLst>
                      <p:childTnLst>
                        <p:par>
                          <p:cTn fill="hold" id="141">
                            <p:stCondLst>
                              <p:cond delay="0"/>
                            </p:stCondLst>
                            <p:childTnLst>
                              <p:par>
                                <p:cTn fill="hold" id="142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44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45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47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48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1">
                      <p:stCondLst>
                        <p:cond delay="indefinite"/>
                      </p:stCondLst>
                      <p:childTnLst>
                        <p:par>
                          <p:cTn fill="hold" id="152">
                            <p:stCondLst>
                              <p:cond delay="0"/>
                            </p:stCondLst>
                            <p:childTnLst>
                              <p:par>
                                <p:cTn fill="hold" id="153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5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56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58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9">
                      <p:stCondLst>
                        <p:cond delay="indefinite"/>
                      </p:stCondLst>
                      <p:childTnLst>
                        <p:par>
                          <p:cTn fill="hold" id="160">
                            <p:stCondLst>
                              <p:cond delay="0"/>
                            </p:stCondLst>
                            <p:childTnLst>
                              <p:par>
                                <p:cTn fill="hold" id="161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63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64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66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67" nodeType="with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2000" fill="hold" id="168"/>
                                        <p:tgtEl>
                                          <p:spTgt spid="1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9">
                      <p:stCondLst>
                        <p:cond delay="indefinite"/>
                      </p:stCondLst>
                      <p:childTnLst>
                        <p:par>
                          <p:cTn fill="hold" id="170">
                            <p:stCondLst>
                              <p:cond delay="0"/>
                            </p:stCondLst>
                            <p:childTnLst>
                              <p:par>
                                <p:cTn fill="hold" id="171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73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74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76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77" nodeType="withEffect" presetClass="emph" presetID="2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178"/>
                                        <p:tgtEl>
                                          <p:spTgt spid="1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762120" y="0"/>
            <a:ext cx="8229240" cy="4870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Operation – Dynamic Re-Configuration 2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1905120" y="1219320"/>
            <a:ext cx="1523520" cy="15235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User Identification and context checking</a:t>
            </a:r>
            <a:endParaRPr/>
          </a:p>
        </p:txBody>
      </p:sp>
      <p:sp>
        <p:nvSpPr>
          <p:cNvPr id="150" name="CustomShape 3"/>
          <p:cNvSpPr/>
          <p:nvPr/>
        </p:nvSpPr>
        <p:spPr>
          <a:xfrm>
            <a:off x="452160" y="1676520"/>
            <a:ext cx="1075680" cy="91332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User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&amp;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Context</a:t>
            </a:r>
            <a:endParaRPr/>
          </a:p>
        </p:txBody>
      </p:sp>
      <p:sp>
        <p:nvSpPr>
          <p:cNvPr id="151" name="CustomShape 4"/>
          <p:cNvSpPr/>
          <p:nvPr/>
        </p:nvSpPr>
        <p:spPr>
          <a:xfrm>
            <a:off x="1295280" y="1828800"/>
            <a:ext cx="533160" cy="36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52" name="CustomShape 5"/>
          <p:cNvSpPr/>
          <p:nvPr/>
        </p:nvSpPr>
        <p:spPr>
          <a:xfrm>
            <a:off x="4584600" y="1143000"/>
            <a:ext cx="3085920" cy="1736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US" u="sng">
                <a:solidFill>
                  <a:srgbClr val="0070c0"/>
                </a:solidFill>
                <a:latin typeface="Calibri"/>
              </a:rPr>
              <a:t>Data Link 1 SC{H,H,L}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0070c0"/>
                </a:solidFill>
                <a:latin typeface="Calibri"/>
              </a:rPr>
              <a:t>Data Link 2 SC{L,L,H}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0070c0"/>
                </a:solidFill>
                <a:latin typeface="Calibri"/>
              </a:rPr>
              <a:t>Data link 3 SC{L,L,L}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f2f2f2"/>
                </a:solidFill>
                <a:latin typeface="Calibri"/>
              </a:rPr>
              <a:t>Data link 4 SC{H,H,L}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f2f2f2"/>
                </a:solidFill>
                <a:latin typeface="Calibri"/>
              </a:rPr>
              <a:t>Data link 5 SC{H,H,H}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f2f2f2"/>
                </a:solidFill>
                <a:latin typeface="Calibri"/>
              </a:rPr>
              <a:t>Data link 6 SC{H,H,H}</a:t>
            </a:r>
            <a:endParaRPr/>
          </a:p>
        </p:txBody>
      </p:sp>
      <p:sp>
        <p:nvSpPr>
          <p:cNvPr id="153" name="CustomShape 6"/>
          <p:cNvSpPr/>
          <p:nvPr/>
        </p:nvSpPr>
        <p:spPr>
          <a:xfrm flipV="1" rot="10800000">
            <a:off x="1752840" y="913680"/>
            <a:ext cx="1676160" cy="456840"/>
          </a:xfrm>
          <a:prstGeom prst="straightConnector1">
            <a:avLst/>
          </a:prstGeom>
          <a:ln w="158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54" name="CustomShape 7"/>
          <p:cNvSpPr/>
          <p:nvPr/>
        </p:nvSpPr>
        <p:spPr>
          <a:xfrm>
            <a:off x="3962520" y="4419720"/>
            <a:ext cx="380520" cy="3045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f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155" name="CustomShape 8"/>
          <p:cNvSpPr/>
          <p:nvPr/>
        </p:nvSpPr>
        <p:spPr>
          <a:xfrm>
            <a:off x="609480" y="2590920"/>
            <a:ext cx="380520" cy="3045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f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pic>
        <p:nvPicPr>
          <p:cNvPr descr="" id="15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990720"/>
            <a:ext cx="781920" cy="741960"/>
          </a:xfrm>
          <a:prstGeom prst="rect">
            <a:avLst/>
          </a:prstGeom>
        </p:spPr>
      </p:pic>
      <p:sp>
        <p:nvSpPr>
          <p:cNvPr id="157" name="CustomShape 9"/>
          <p:cNvSpPr/>
          <p:nvPr/>
        </p:nvSpPr>
        <p:spPr>
          <a:xfrm>
            <a:off x="5029200" y="3276720"/>
            <a:ext cx="609120" cy="523440"/>
          </a:xfrm>
          <a:prstGeom prst="rect">
            <a:avLst/>
          </a:prstGeom>
          <a:solidFill>
            <a:srgbClr val="ffffff"/>
          </a:solidFill>
          <a:ln w="9360">
            <a:solidFill>
              <a:srgbClr val="d9d9d9"/>
            </a:solidFill>
            <a:miter/>
          </a:ln>
        </p:spPr>
      </p:sp>
      <p:sp>
        <p:nvSpPr>
          <p:cNvPr id="158" name="CustomShape 10"/>
          <p:cNvSpPr/>
          <p:nvPr/>
        </p:nvSpPr>
        <p:spPr>
          <a:xfrm>
            <a:off x="4800600" y="38862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d9d9d9"/>
                </a:solidFill>
                <a:latin typeface="Calibri"/>
              </a:rPr>
              <a:t>SC{L,L,H}</a:t>
            </a:r>
            <a:endParaRPr/>
          </a:p>
        </p:txBody>
      </p:sp>
      <p:sp>
        <p:nvSpPr>
          <p:cNvPr id="159" name="CustomShape 11"/>
          <p:cNvSpPr/>
          <p:nvPr/>
        </p:nvSpPr>
        <p:spPr>
          <a:xfrm>
            <a:off x="6019920" y="3276720"/>
            <a:ext cx="609120" cy="523440"/>
          </a:xfrm>
          <a:prstGeom prst="rect">
            <a:avLst/>
          </a:prstGeom>
          <a:ln w="9360">
            <a:solidFill>
              <a:srgbClr val="d9d9d9"/>
            </a:solidFill>
            <a:miter/>
          </a:ln>
        </p:spPr>
      </p:sp>
      <p:sp>
        <p:nvSpPr>
          <p:cNvPr id="160" name="CustomShape 12"/>
          <p:cNvSpPr/>
          <p:nvPr/>
        </p:nvSpPr>
        <p:spPr>
          <a:xfrm>
            <a:off x="5791320" y="38862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d9d9d9"/>
                </a:solidFill>
                <a:latin typeface="Calibri"/>
              </a:rPr>
              <a:t>SC{L,M,H}</a:t>
            </a:r>
            <a:endParaRPr/>
          </a:p>
        </p:txBody>
      </p:sp>
      <p:sp>
        <p:nvSpPr>
          <p:cNvPr id="161" name="CustomShape 13"/>
          <p:cNvSpPr/>
          <p:nvPr/>
        </p:nvSpPr>
        <p:spPr>
          <a:xfrm>
            <a:off x="7010280" y="3276720"/>
            <a:ext cx="609120" cy="523440"/>
          </a:xfrm>
          <a:prstGeom prst="rect">
            <a:avLst/>
          </a:prstGeom>
          <a:ln w="9360">
            <a:solidFill>
              <a:srgbClr val="d9d9d9"/>
            </a:solidFill>
            <a:miter/>
          </a:ln>
        </p:spPr>
      </p:sp>
      <p:sp>
        <p:nvSpPr>
          <p:cNvPr id="162" name="CustomShape 14"/>
          <p:cNvSpPr/>
          <p:nvPr/>
        </p:nvSpPr>
        <p:spPr>
          <a:xfrm>
            <a:off x="6781680" y="38862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d9d9d9"/>
                </a:solidFill>
                <a:latin typeface="Calibri"/>
              </a:rPr>
              <a:t>SC{L,H,H}</a:t>
            </a:r>
            <a:endParaRPr/>
          </a:p>
        </p:txBody>
      </p:sp>
      <p:sp>
        <p:nvSpPr>
          <p:cNvPr id="163" name="CustomShape 15"/>
          <p:cNvSpPr/>
          <p:nvPr/>
        </p:nvSpPr>
        <p:spPr>
          <a:xfrm>
            <a:off x="5105520" y="4648320"/>
            <a:ext cx="609120" cy="523440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/>
          </a:ln>
        </p:spPr>
      </p:sp>
      <p:sp>
        <p:nvSpPr>
          <p:cNvPr id="164" name="CustomShape 16"/>
          <p:cNvSpPr/>
          <p:nvPr/>
        </p:nvSpPr>
        <p:spPr>
          <a:xfrm>
            <a:off x="4876920" y="52578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d9d9d9"/>
                </a:solidFill>
                <a:latin typeface="Calibri"/>
              </a:rPr>
              <a:t>SC{H,H,H}</a:t>
            </a:r>
            <a:endParaRPr/>
          </a:p>
        </p:txBody>
      </p:sp>
      <p:sp>
        <p:nvSpPr>
          <p:cNvPr id="165" name="CustomShape 17"/>
          <p:cNvSpPr/>
          <p:nvPr/>
        </p:nvSpPr>
        <p:spPr>
          <a:xfrm>
            <a:off x="6095880" y="4648320"/>
            <a:ext cx="609120" cy="523440"/>
          </a:xfrm>
          <a:prstGeom prst="rect">
            <a:avLst/>
          </a:prstGeom>
          <a:solidFill>
            <a:srgbClr val="ffffcc"/>
          </a:solidFill>
          <a:ln w="9360">
            <a:solidFill>
              <a:srgbClr val="d9d9d9"/>
            </a:solidFill>
            <a:miter/>
          </a:ln>
        </p:spPr>
      </p:sp>
      <p:sp>
        <p:nvSpPr>
          <p:cNvPr id="166" name="CustomShape 18"/>
          <p:cNvSpPr/>
          <p:nvPr/>
        </p:nvSpPr>
        <p:spPr>
          <a:xfrm>
            <a:off x="5867280" y="52578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d9d9d9"/>
                </a:solidFill>
                <a:latin typeface="Calibri"/>
              </a:rPr>
              <a:t>SC{H,M,L}</a:t>
            </a:r>
            <a:endParaRPr/>
          </a:p>
        </p:txBody>
      </p:sp>
      <p:sp>
        <p:nvSpPr>
          <p:cNvPr id="167" name="CustomShape 19"/>
          <p:cNvSpPr/>
          <p:nvPr/>
        </p:nvSpPr>
        <p:spPr>
          <a:xfrm>
            <a:off x="7086600" y="4648320"/>
            <a:ext cx="609120" cy="523440"/>
          </a:xfrm>
          <a:prstGeom prst="rect">
            <a:avLst/>
          </a:prstGeom>
          <a:solidFill>
            <a:srgbClr val="ffffcc"/>
          </a:solidFill>
          <a:ln w="9360">
            <a:solidFill>
              <a:srgbClr val="d9d9d9"/>
            </a:solidFill>
            <a:miter/>
          </a:ln>
        </p:spPr>
      </p:sp>
      <p:sp>
        <p:nvSpPr>
          <p:cNvPr id="168" name="CustomShape 20"/>
          <p:cNvSpPr/>
          <p:nvPr/>
        </p:nvSpPr>
        <p:spPr>
          <a:xfrm>
            <a:off x="6858000" y="52578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d9d9d9"/>
                </a:solidFill>
                <a:latin typeface="Calibri"/>
              </a:rPr>
              <a:t>SC{H,L,L}</a:t>
            </a:r>
            <a:endParaRPr/>
          </a:p>
        </p:txBody>
      </p:sp>
      <p:sp>
        <p:nvSpPr>
          <p:cNvPr id="169" name="CustomShape 21"/>
          <p:cNvSpPr/>
          <p:nvPr/>
        </p:nvSpPr>
        <p:spPr>
          <a:xfrm>
            <a:off x="4876920" y="3124080"/>
            <a:ext cx="2971440" cy="1066320"/>
          </a:xfrm>
          <a:prstGeom prst="rect">
            <a:avLst/>
          </a:prstGeom>
          <a:ln w="25560">
            <a:solidFill>
              <a:srgbClr val="d9d9d9"/>
            </a:solidFill>
            <a:custDash>
              <a:ds d="284000" sp="213000"/>
            </a:custDash>
            <a:round/>
          </a:ln>
        </p:spPr>
      </p:sp>
      <p:sp>
        <p:nvSpPr>
          <p:cNvPr id="170" name="CustomShape 22"/>
          <p:cNvSpPr/>
          <p:nvPr/>
        </p:nvSpPr>
        <p:spPr>
          <a:xfrm>
            <a:off x="4876920" y="4572000"/>
            <a:ext cx="2971440" cy="1066320"/>
          </a:xfrm>
          <a:prstGeom prst="rect">
            <a:avLst/>
          </a:prstGeom>
          <a:ln w="25560">
            <a:solidFill>
              <a:srgbClr val="d9d9d9"/>
            </a:solidFill>
            <a:custDash>
              <a:ds d="284000" sp="213000"/>
            </a:custDash>
            <a:round/>
          </a:ln>
        </p:spPr>
      </p:sp>
      <p:sp>
        <p:nvSpPr>
          <p:cNvPr id="171" name="CustomShape 23"/>
          <p:cNvSpPr/>
          <p:nvPr/>
        </p:nvSpPr>
        <p:spPr>
          <a:xfrm>
            <a:off x="1752480" y="914400"/>
            <a:ext cx="1828440" cy="3047760"/>
          </a:xfrm>
          <a:prstGeom prst="rect">
            <a:avLst/>
          </a:prstGeom>
          <a:ln w="25560">
            <a:solidFill>
              <a:srgbClr val="000000"/>
            </a:solidFill>
            <a:custDash>
              <a:ds d="284000" sp="213000"/>
            </a:custDash>
            <a:round/>
          </a:ln>
        </p:spPr>
      </p:sp>
      <p:sp>
        <p:nvSpPr>
          <p:cNvPr id="172" name="CustomShape 24"/>
          <p:cNvSpPr/>
          <p:nvPr/>
        </p:nvSpPr>
        <p:spPr>
          <a:xfrm>
            <a:off x="1785240" y="4114800"/>
            <a:ext cx="1683720" cy="91332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Usage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Management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System</a:t>
            </a:r>
            <a:endParaRPr/>
          </a:p>
        </p:txBody>
      </p:sp>
      <p:sp>
        <p:nvSpPr>
          <p:cNvPr id="173" name="CustomShape 25"/>
          <p:cNvSpPr/>
          <p:nvPr/>
        </p:nvSpPr>
        <p:spPr>
          <a:xfrm flipH="1">
            <a:off x="3581280" y="1447920"/>
            <a:ext cx="1523520" cy="1980720"/>
          </a:xfrm>
          <a:prstGeom prst="straightConnector1">
            <a:avLst/>
          </a:prstGeom>
          <a:ln w="158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4" name="CustomShape 26"/>
          <p:cNvSpPr/>
          <p:nvPr/>
        </p:nvSpPr>
        <p:spPr>
          <a:xfrm>
            <a:off x="4038480" y="1828800"/>
            <a:ext cx="380520" cy="3045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f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175" name="CustomShape 27"/>
          <p:cNvSpPr/>
          <p:nvPr/>
        </p:nvSpPr>
        <p:spPr>
          <a:xfrm>
            <a:off x="3581280" y="3505320"/>
            <a:ext cx="1523520" cy="1371240"/>
          </a:xfrm>
          <a:prstGeom prst="straightConnector1">
            <a:avLst/>
          </a:prstGeom>
          <a:ln w="158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6" name="CustomShape 28"/>
          <p:cNvSpPr/>
          <p:nvPr/>
        </p:nvSpPr>
        <p:spPr>
          <a:xfrm>
            <a:off x="7315200" y="1143000"/>
            <a:ext cx="228240" cy="38052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77" name="CustomShape 29"/>
          <p:cNvSpPr/>
          <p:nvPr/>
        </p:nvSpPr>
        <p:spPr>
          <a:xfrm>
            <a:off x="5367960" y="2819520"/>
            <a:ext cx="158184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d9d9d9"/>
                </a:solidFill>
                <a:latin typeface="Calibri"/>
              </a:rPr>
              <a:t>Public Cloud</a:t>
            </a:r>
            <a:endParaRPr/>
          </a:p>
        </p:txBody>
      </p:sp>
      <p:sp>
        <p:nvSpPr>
          <p:cNvPr id="178" name="CustomShape 30"/>
          <p:cNvSpPr/>
          <p:nvPr/>
        </p:nvSpPr>
        <p:spPr>
          <a:xfrm>
            <a:off x="5349600" y="4267080"/>
            <a:ext cx="170352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d9d9d9"/>
                </a:solidFill>
                <a:latin typeface="Calibri"/>
              </a:rPr>
              <a:t>Private Cloud</a:t>
            </a:r>
            <a:endParaRPr/>
          </a:p>
        </p:txBody>
      </p:sp>
      <p:sp>
        <p:nvSpPr>
          <p:cNvPr id="179" name="CustomShape 31"/>
          <p:cNvSpPr/>
          <p:nvPr/>
        </p:nvSpPr>
        <p:spPr>
          <a:xfrm flipV="1" rot="10800000">
            <a:off x="228960" y="1675800"/>
            <a:ext cx="837720" cy="456840"/>
          </a:xfrm>
          <a:prstGeom prst="straightConnector1">
            <a:avLst/>
          </a:prstGeom>
          <a:ln w="9360">
            <a:solidFill>
              <a:srgbClr val="ff0000"/>
            </a:solidFill>
            <a:custDash>
              <a:ds d="140000" sp="105000"/>
            </a:custDash>
            <a:round/>
            <a:tailEnd len="med" type="triangle" w="med"/>
          </a:ln>
        </p:spPr>
      </p:sp>
      <p:sp>
        <p:nvSpPr>
          <p:cNvPr id="180" name="CustomShape 32"/>
          <p:cNvSpPr/>
          <p:nvPr/>
        </p:nvSpPr>
        <p:spPr>
          <a:xfrm>
            <a:off x="205560" y="2895480"/>
            <a:ext cx="1173240" cy="63900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Context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Changes</a:t>
            </a:r>
            <a:endParaRPr/>
          </a:p>
        </p:txBody>
      </p:sp>
      <p:sp>
        <p:nvSpPr>
          <p:cNvPr id="181" name="CustomShape 33"/>
          <p:cNvSpPr/>
          <p:nvPr/>
        </p:nvSpPr>
        <p:spPr>
          <a:xfrm flipV="1" rot="10800000">
            <a:off x="1829160" y="1065960"/>
            <a:ext cx="1599840" cy="456840"/>
          </a:xfrm>
          <a:prstGeom prst="straightConnector1">
            <a:avLst/>
          </a:prstGeom>
          <a:ln w="15840">
            <a:solidFill>
              <a:srgbClr val="ff0000"/>
            </a:solidFill>
            <a:custDash>
              <a:ds d="176000" sp="132000"/>
            </a:custDash>
            <a:round/>
            <a:tailEnd len="med" type="triangle" w="med"/>
          </a:ln>
        </p:spPr>
      </p:sp>
      <p:sp>
        <p:nvSpPr>
          <p:cNvPr id="182" name="CustomShape 34"/>
          <p:cNvSpPr/>
          <p:nvPr/>
        </p:nvSpPr>
        <p:spPr>
          <a:xfrm>
            <a:off x="3657600" y="3733920"/>
            <a:ext cx="1447560" cy="1294920"/>
          </a:xfrm>
          <a:prstGeom prst="straightConnector1">
            <a:avLst/>
          </a:prstGeom>
          <a:ln w="15840">
            <a:solidFill>
              <a:srgbClr val="ff0000"/>
            </a:solidFill>
            <a:custDash>
              <a:ds d="176000" sp="132000"/>
            </a:custDash>
            <a:round/>
            <a:tailEnd len="med" type="triangle" w="med"/>
          </a:ln>
        </p:spPr>
      </p:sp>
    </p:spTree>
  </p:cSld>
  <p:timing>
    <p:tnLst>
      <p:par>
        <p:cTn dur="indefinite" id="179" nodeType="tmRoot" restart="never">
          <p:childTnLst>
            <p:seq>
              <p:cTn dur="indefinite" id="180" nodeType="mainSeq">
                <p:childTnLst>
                  <p:par>
                    <p:cTn fill="hold" id="181">
                      <p:stCondLst>
                        <p:cond delay="indefinite"/>
                      </p:stCondLst>
                      <p:childTnLst>
                        <p:par>
                          <p:cTn fill="hold" id="182">
                            <p:stCondLst>
                              <p:cond delay="0"/>
                            </p:stCondLst>
                            <p:childTnLst>
                              <p:par>
                                <p:cTn fill="hold" id="183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8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86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88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89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91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2">
                      <p:stCondLst>
                        <p:cond delay="indefinite"/>
                      </p:stCondLst>
                      <p:childTnLst>
                        <p:par>
                          <p:cTn fill="hold" id="193">
                            <p:stCondLst>
                              <p:cond delay="0"/>
                            </p:stCondLst>
                            <p:childTnLst>
                              <p:par>
                                <p:cTn fill="hold" id="194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96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97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99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00" nodeType="withEffect" presetClass="emph" presetID="3" presetSubtype="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1">
                      <p:stCondLst>
                        <p:cond delay="indefinite"/>
                      </p:stCondLst>
                      <p:childTnLst>
                        <p:par>
                          <p:cTn fill="hold" id="202">
                            <p:stCondLst>
                              <p:cond delay="0"/>
                            </p:stCondLst>
                            <p:childTnLst>
                              <p:par>
                                <p:cTn fill="hold" id="203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0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06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08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09" nodeType="with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2000" fill="hold" id="210"/>
                                        <p:tgtEl>
                                          <p:spTgt spid="1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762120" y="0"/>
            <a:ext cx="8229240" cy="4870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Operation with Usage Management</a:t>
            </a:r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6414840" y="740880"/>
            <a:ext cx="1237680" cy="3139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Amazon S3</a:t>
            </a:r>
            <a:endParaRPr/>
          </a:p>
        </p:txBody>
      </p:sp>
      <p:sp>
        <p:nvSpPr>
          <p:cNvPr id="185" name="CustomShape 3"/>
          <p:cNvSpPr/>
          <p:nvPr/>
        </p:nvSpPr>
        <p:spPr>
          <a:xfrm>
            <a:off x="479160" y="1282680"/>
            <a:ext cx="1574280" cy="3034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User &amp; Context</a:t>
            </a:r>
            <a:endParaRPr/>
          </a:p>
        </p:txBody>
      </p:sp>
      <p:sp>
        <p:nvSpPr>
          <p:cNvPr id="186" name="CustomShape 4"/>
          <p:cNvSpPr/>
          <p:nvPr/>
        </p:nvSpPr>
        <p:spPr>
          <a:xfrm>
            <a:off x="1984680" y="1434960"/>
            <a:ext cx="1391040" cy="36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87" name="CustomShape 5"/>
          <p:cNvSpPr/>
          <p:nvPr/>
        </p:nvSpPr>
        <p:spPr>
          <a:xfrm>
            <a:off x="4838040" y="1057320"/>
            <a:ext cx="380520" cy="3045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f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3</a:t>
            </a:r>
            <a:endParaRPr/>
          </a:p>
        </p:txBody>
      </p:sp>
      <p:pic>
        <p:nvPicPr>
          <p:cNvPr descr="" id="18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69880" y="526320"/>
            <a:ext cx="781920" cy="741960"/>
          </a:xfrm>
          <a:prstGeom prst="rect">
            <a:avLst/>
          </a:prstGeom>
        </p:spPr>
      </p:pic>
      <p:sp>
        <p:nvSpPr>
          <p:cNvPr id="189" name="CustomShape 6"/>
          <p:cNvSpPr/>
          <p:nvPr/>
        </p:nvSpPr>
        <p:spPr>
          <a:xfrm>
            <a:off x="5001120" y="3797280"/>
            <a:ext cx="609120" cy="523440"/>
          </a:xfrm>
          <a:prstGeom prst="rect">
            <a:avLst/>
          </a:prstGeom>
          <a:solidFill>
            <a:srgbClr val="ffffff"/>
          </a:solidFill>
          <a:ln w="9360">
            <a:solidFill>
              <a:srgbClr val="d9d9d9"/>
            </a:solidFill>
            <a:miter/>
          </a:ln>
        </p:spPr>
      </p:sp>
      <p:sp>
        <p:nvSpPr>
          <p:cNvPr id="190" name="CustomShape 7"/>
          <p:cNvSpPr/>
          <p:nvPr/>
        </p:nvSpPr>
        <p:spPr>
          <a:xfrm>
            <a:off x="4772520" y="4406760"/>
            <a:ext cx="1066320" cy="272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d9d9d9"/>
                </a:solidFill>
                <a:latin typeface="Calibri"/>
              </a:rPr>
              <a:t>Level{A}</a:t>
            </a:r>
            <a:endParaRPr/>
          </a:p>
        </p:txBody>
      </p:sp>
      <p:sp>
        <p:nvSpPr>
          <p:cNvPr id="191" name="CustomShape 8"/>
          <p:cNvSpPr/>
          <p:nvPr/>
        </p:nvSpPr>
        <p:spPr>
          <a:xfrm>
            <a:off x="5991840" y="3797280"/>
            <a:ext cx="609120" cy="523440"/>
          </a:xfrm>
          <a:prstGeom prst="rect">
            <a:avLst/>
          </a:prstGeom>
          <a:ln w="9360">
            <a:solidFill>
              <a:srgbClr val="d9d9d9"/>
            </a:solidFill>
            <a:miter/>
          </a:ln>
        </p:spPr>
      </p:sp>
      <p:sp>
        <p:nvSpPr>
          <p:cNvPr id="192" name="CustomShape 9"/>
          <p:cNvSpPr/>
          <p:nvPr/>
        </p:nvSpPr>
        <p:spPr>
          <a:xfrm>
            <a:off x="5763240" y="4406760"/>
            <a:ext cx="1066320" cy="272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d9d9d9"/>
                </a:solidFill>
                <a:latin typeface="Calibri"/>
              </a:rPr>
              <a:t>Level{B}</a:t>
            </a:r>
            <a:endParaRPr/>
          </a:p>
        </p:txBody>
      </p:sp>
      <p:sp>
        <p:nvSpPr>
          <p:cNvPr id="193" name="CustomShape 10"/>
          <p:cNvSpPr/>
          <p:nvPr/>
        </p:nvSpPr>
        <p:spPr>
          <a:xfrm>
            <a:off x="6982200" y="3797280"/>
            <a:ext cx="609120" cy="523440"/>
          </a:xfrm>
          <a:prstGeom prst="rect">
            <a:avLst/>
          </a:prstGeom>
          <a:ln w="9360">
            <a:solidFill>
              <a:srgbClr val="d9d9d9"/>
            </a:solidFill>
            <a:miter/>
          </a:ln>
        </p:spPr>
      </p:sp>
      <p:sp>
        <p:nvSpPr>
          <p:cNvPr id="194" name="CustomShape 11"/>
          <p:cNvSpPr/>
          <p:nvPr/>
        </p:nvSpPr>
        <p:spPr>
          <a:xfrm>
            <a:off x="6753600" y="4406760"/>
            <a:ext cx="1066320" cy="272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d9d9d9"/>
                </a:solidFill>
                <a:latin typeface="Calibri"/>
              </a:rPr>
              <a:t>Level{C}</a:t>
            </a:r>
            <a:endParaRPr/>
          </a:p>
        </p:txBody>
      </p:sp>
      <p:sp>
        <p:nvSpPr>
          <p:cNvPr id="195" name="CustomShape 12"/>
          <p:cNvSpPr/>
          <p:nvPr/>
        </p:nvSpPr>
        <p:spPr>
          <a:xfrm>
            <a:off x="5077440" y="5168880"/>
            <a:ext cx="609120" cy="523440"/>
          </a:xfrm>
          <a:prstGeom prst="rect">
            <a:avLst/>
          </a:prstGeom>
          <a:solidFill>
            <a:srgbClr val="ffffcc"/>
          </a:solidFill>
          <a:ln w="9360">
            <a:solidFill>
              <a:srgbClr val="d9d9d9"/>
            </a:solidFill>
            <a:miter/>
          </a:ln>
        </p:spPr>
      </p:sp>
      <p:sp>
        <p:nvSpPr>
          <p:cNvPr id="196" name="CustomShape 13"/>
          <p:cNvSpPr/>
          <p:nvPr/>
        </p:nvSpPr>
        <p:spPr>
          <a:xfrm>
            <a:off x="4848840" y="5778360"/>
            <a:ext cx="1066320" cy="272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d9d9d9"/>
                </a:solidFill>
                <a:latin typeface="Calibri"/>
              </a:rPr>
              <a:t>Level{A}</a:t>
            </a:r>
            <a:endParaRPr/>
          </a:p>
        </p:txBody>
      </p:sp>
      <p:sp>
        <p:nvSpPr>
          <p:cNvPr id="197" name="CustomShape 14"/>
          <p:cNvSpPr/>
          <p:nvPr/>
        </p:nvSpPr>
        <p:spPr>
          <a:xfrm>
            <a:off x="6067800" y="5168880"/>
            <a:ext cx="609120" cy="523440"/>
          </a:xfrm>
          <a:prstGeom prst="rect">
            <a:avLst/>
          </a:prstGeom>
          <a:solidFill>
            <a:srgbClr val="ffffcc"/>
          </a:solidFill>
          <a:ln w="9360">
            <a:solidFill>
              <a:srgbClr val="d9d9d9"/>
            </a:solidFill>
            <a:miter/>
          </a:ln>
        </p:spPr>
      </p:sp>
      <p:sp>
        <p:nvSpPr>
          <p:cNvPr id="198" name="CustomShape 15"/>
          <p:cNvSpPr/>
          <p:nvPr/>
        </p:nvSpPr>
        <p:spPr>
          <a:xfrm>
            <a:off x="5839200" y="5778360"/>
            <a:ext cx="1066320" cy="272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d9d9d9"/>
                </a:solidFill>
                <a:latin typeface="Calibri"/>
              </a:rPr>
              <a:t>Level{B}</a:t>
            </a:r>
            <a:endParaRPr/>
          </a:p>
        </p:txBody>
      </p:sp>
      <p:sp>
        <p:nvSpPr>
          <p:cNvPr id="199" name="CustomShape 16"/>
          <p:cNvSpPr/>
          <p:nvPr/>
        </p:nvSpPr>
        <p:spPr>
          <a:xfrm>
            <a:off x="7058520" y="5168880"/>
            <a:ext cx="609120" cy="523440"/>
          </a:xfrm>
          <a:prstGeom prst="rect">
            <a:avLst/>
          </a:prstGeom>
          <a:solidFill>
            <a:srgbClr val="ffffcc"/>
          </a:solidFill>
          <a:ln w="9360">
            <a:solidFill>
              <a:srgbClr val="d9d9d9"/>
            </a:solidFill>
            <a:miter/>
          </a:ln>
        </p:spPr>
      </p:sp>
      <p:sp>
        <p:nvSpPr>
          <p:cNvPr id="200" name="CustomShape 17"/>
          <p:cNvSpPr/>
          <p:nvPr/>
        </p:nvSpPr>
        <p:spPr>
          <a:xfrm>
            <a:off x="6829920" y="5778360"/>
            <a:ext cx="1066320" cy="272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d9d9d9"/>
                </a:solidFill>
                <a:latin typeface="Calibri"/>
              </a:rPr>
              <a:t>Level{C}</a:t>
            </a:r>
            <a:endParaRPr/>
          </a:p>
        </p:txBody>
      </p:sp>
      <p:sp>
        <p:nvSpPr>
          <p:cNvPr id="201" name="CustomShape 18"/>
          <p:cNvSpPr/>
          <p:nvPr/>
        </p:nvSpPr>
        <p:spPr>
          <a:xfrm>
            <a:off x="4848840" y="3644640"/>
            <a:ext cx="2971440" cy="1066320"/>
          </a:xfrm>
          <a:prstGeom prst="rect">
            <a:avLst/>
          </a:prstGeom>
          <a:ln w="25560">
            <a:solidFill>
              <a:srgbClr val="d9d9d9"/>
            </a:solidFill>
            <a:custDash>
              <a:ds d="284000" sp="213000"/>
            </a:custDash>
            <a:round/>
          </a:ln>
        </p:spPr>
      </p:sp>
      <p:sp>
        <p:nvSpPr>
          <p:cNvPr id="202" name="CustomShape 19"/>
          <p:cNvSpPr/>
          <p:nvPr/>
        </p:nvSpPr>
        <p:spPr>
          <a:xfrm>
            <a:off x="4848840" y="5092560"/>
            <a:ext cx="2971440" cy="1066320"/>
          </a:xfrm>
          <a:prstGeom prst="rect">
            <a:avLst/>
          </a:prstGeom>
          <a:ln w="25560">
            <a:solidFill>
              <a:srgbClr val="d9d9d9"/>
            </a:solidFill>
            <a:custDash>
              <a:ds d="284000" sp="213000"/>
            </a:custDash>
            <a:round/>
          </a:ln>
        </p:spPr>
      </p:sp>
      <p:sp>
        <p:nvSpPr>
          <p:cNvPr id="203" name="CustomShape 20"/>
          <p:cNvSpPr/>
          <p:nvPr/>
        </p:nvSpPr>
        <p:spPr>
          <a:xfrm>
            <a:off x="3370320" y="1069200"/>
            <a:ext cx="1342080" cy="1110960"/>
          </a:xfrm>
          <a:prstGeom prst="rect">
            <a:avLst/>
          </a:prstGeom>
          <a:ln w="25560">
            <a:solidFill>
              <a:srgbClr val="000000"/>
            </a:solidFill>
            <a:custDash>
              <a:ds d="284000" sp="213000"/>
            </a:custDash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UMM</a:t>
            </a:r>
            <a:endParaRPr/>
          </a:p>
        </p:txBody>
      </p:sp>
      <p:sp>
        <p:nvSpPr>
          <p:cNvPr id="204" name="CustomShape 21"/>
          <p:cNvSpPr/>
          <p:nvPr/>
        </p:nvSpPr>
        <p:spPr>
          <a:xfrm>
            <a:off x="787680" y="4508640"/>
            <a:ext cx="2700720" cy="1155240"/>
          </a:xfrm>
          <a:prstGeom prst="rect">
            <a:avLst/>
          </a:prstGeom>
          <a:ln cap="rnd">
            <a:solidFill>
              <a:srgbClr val="ff0000"/>
            </a:solidFill>
            <a:custDash>
              <a:ds d="105000" sp="35000"/>
            </a:custDash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Usage Management Framework controls use of the resource within the VM environment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05" name="CustomShape 22"/>
          <p:cNvSpPr/>
          <p:nvPr/>
        </p:nvSpPr>
        <p:spPr>
          <a:xfrm>
            <a:off x="2280240" y="1013040"/>
            <a:ext cx="380520" cy="3045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f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206" name="CustomShape 23"/>
          <p:cNvSpPr/>
          <p:nvPr/>
        </p:nvSpPr>
        <p:spPr>
          <a:xfrm>
            <a:off x="8750160" y="1564920"/>
            <a:ext cx="210600" cy="38052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07" name="CustomShape 24"/>
          <p:cNvSpPr/>
          <p:nvPr/>
        </p:nvSpPr>
        <p:spPr>
          <a:xfrm>
            <a:off x="5480280" y="3227400"/>
            <a:ext cx="106344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d9d9d9"/>
                </a:solidFill>
                <a:latin typeface="Calibri"/>
              </a:rPr>
              <a:t>Cloud A</a:t>
            </a:r>
            <a:endParaRPr/>
          </a:p>
        </p:txBody>
      </p:sp>
      <p:sp>
        <p:nvSpPr>
          <p:cNvPr id="208" name="CustomShape 25"/>
          <p:cNvSpPr/>
          <p:nvPr/>
        </p:nvSpPr>
        <p:spPr>
          <a:xfrm>
            <a:off x="5563800" y="4759560"/>
            <a:ext cx="106344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d9d9d9"/>
                </a:solidFill>
                <a:latin typeface="Calibri"/>
              </a:rPr>
              <a:t>Cloud B</a:t>
            </a:r>
            <a:endParaRPr/>
          </a:p>
        </p:txBody>
      </p:sp>
      <p:sp>
        <p:nvSpPr>
          <p:cNvPr id="209" name="CustomShape 26"/>
          <p:cNvSpPr/>
          <p:nvPr/>
        </p:nvSpPr>
        <p:spPr>
          <a:xfrm>
            <a:off x="703440" y="1814760"/>
            <a:ext cx="1927080" cy="54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Access</a:t>
            </a:r>
            <a:r>
              <a:rPr b="1" lang="en-US" sz="1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Control DB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210" name="Table 27"/>
          <p:cNvGraphicFramePr/>
          <p:nvPr/>
        </p:nvGraphicFramePr>
        <p:xfrm>
          <a:off x="407880" y="2180520"/>
          <a:ext cx="2391120" cy="1371240"/>
        </p:xfrm>
        <a:graphic>
          <a:graphicData uri="http://schemas.openxmlformats.org/drawingml/2006/table">
            <a:tbl>
              <a:tblPr/>
              <a:tblGrid>
                <a:gridCol w="671040"/>
                <a:gridCol w="923040"/>
                <a:gridCol w="797040"/>
              </a:tblGrid>
              <a:tr h="2743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Person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Password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Context</a:t>
                      </a:r>
                      <a:endParaRPr/>
                    </a:p>
                  </a:txBody>
                  <a:tcPr/>
                </a:tc>
              </a:tr>
              <a:tr h="2743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Joe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/>
                    </a:p>
                  </a:txBody>
                  <a:tcPr/>
                </a:tc>
              </a:tr>
              <a:tr h="2743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Joe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/>
                    </a:p>
                  </a:txBody>
                  <a:tcPr/>
                </a:tc>
              </a:tr>
              <a:tr h="2743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Bill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XXY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/>
                    </a:p>
                  </a:txBody>
                  <a:tcPr/>
                </a:tc>
              </a:tr>
              <a:tr h="27396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Tom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XXZ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1" name="CustomShape 28"/>
          <p:cNvSpPr/>
          <p:nvPr/>
        </p:nvSpPr>
        <p:spPr>
          <a:xfrm flipV="1" rot="10800000">
            <a:off x="2251080" y="1377720"/>
            <a:ext cx="562320" cy="492120"/>
          </a:xfrm>
          <a:prstGeom prst="straightConnector1">
            <a:avLst/>
          </a:prstGeom>
          <a:ln w="15840">
            <a:solidFill>
              <a:srgbClr val="000000"/>
            </a:solidFill>
            <a:custDash>
              <a:ds d="176000" sp="132000"/>
            </a:custDash>
            <a:round/>
            <a:tailEnd len="med" type="triangle" w="med"/>
          </a:ln>
        </p:spPr>
      </p:sp>
      <p:graphicFrame>
        <p:nvGraphicFramePr>
          <p:cNvPr id="212" name="Table 29"/>
          <p:cNvGraphicFramePr/>
          <p:nvPr/>
        </p:nvGraphicFramePr>
        <p:xfrm>
          <a:off x="5359680" y="1069200"/>
          <a:ext cx="3263400" cy="1919880"/>
        </p:xfrm>
        <a:graphic>
          <a:graphicData uri="http://schemas.openxmlformats.org/drawingml/2006/table">
            <a:tbl>
              <a:tblPr/>
              <a:tblGrid>
                <a:gridCol w="1087560"/>
                <a:gridCol w="1087560"/>
                <a:gridCol w="1088280"/>
              </a:tblGrid>
              <a:tr h="2743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Bucket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Data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Metadata</a:t>
                      </a:r>
                      <a:endParaRPr/>
                    </a:p>
                  </a:txBody>
                  <a:tcPr/>
                </a:tc>
              </a:tr>
              <a:tr h="2743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ECE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D1(A)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D1m</a:t>
                      </a:r>
                      <a:endParaRPr/>
                    </a:p>
                  </a:txBody>
                  <a:tcPr/>
                </a:tc>
              </a:tr>
              <a:tr h="2743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D2(B)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D2m</a:t>
                      </a:r>
                      <a:endParaRPr/>
                    </a:p>
                  </a:txBody>
                  <a:tcPr/>
                </a:tc>
              </a:tr>
              <a:tr h="2743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D3(C)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D3m</a:t>
                      </a:r>
                      <a:endParaRPr/>
                    </a:p>
                  </a:txBody>
                  <a:tcPr/>
                </a:tc>
              </a:tr>
              <a:tr h="2743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Informatics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DI1(B)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DI1m</a:t>
                      </a:r>
                      <a:endParaRPr/>
                    </a:p>
                  </a:txBody>
                  <a:tcPr/>
                </a:tc>
              </a:tr>
              <a:tr h="2743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DI2(B)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DI2m</a:t>
                      </a:r>
                      <a:endParaRPr/>
                    </a:p>
                  </a:txBody>
                  <a:tcPr/>
                </a:tc>
              </a:tr>
              <a:tr h="2743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DI3(C)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DI3m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3" name="CustomShape 30"/>
          <p:cNvSpPr/>
          <p:nvPr/>
        </p:nvSpPr>
        <p:spPr>
          <a:xfrm>
            <a:off x="1411560" y="1027080"/>
            <a:ext cx="687240" cy="3034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Joe, B</a:t>
            </a:r>
            <a:endParaRPr/>
          </a:p>
        </p:txBody>
      </p:sp>
      <p:sp>
        <p:nvSpPr>
          <p:cNvPr id="214" name="CustomShape 31"/>
          <p:cNvSpPr/>
          <p:nvPr/>
        </p:nvSpPr>
        <p:spPr>
          <a:xfrm>
            <a:off x="2923560" y="2660040"/>
            <a:ext cx="228240" cy="38052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15" name="CustomShape 32"/>
          <p:cNvSpPr/>
          <p:nvPr/>
        </p:nvSpPr>
        <p:spPr>
          <a:xfrm>
            <a:off x="4712760" y="1434960"/>
            <a:ext cx="646920" cy="360"/>
          </a:xfrm>
          <a:prstGeom prst="straightConnector1">
            <a:avLst/>
          </a:prstGeom>
          <a:ln w="158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16" name="CustomShape 33"/>
          <p:cNvSpPr/>
          <p:nvPr/>
        </p:nvSpPr>
        <p:spPr>
          <a:xfrm>
            <a:off x="3318840" y="2698560"/>
            <a:ext cx="380520" cy="3045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f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217" name="CustomShape 34"/>
          <p:cNvSpPr/>
          <p:nvPr/>
        </p:nvSpPr>
        <p:spPr>
          <a:xfrm>
            <a:off x="8736120" y="1829880"/>
            <a:ext cx="210600" cy="38052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18" name="CustomShape 35"/>
          <p:cNvSpPr/>
          <p:nvPr/>
        </p:nvSpPr>
        <p:spPr>
          <a:xfrm>
            <a:off x="8750160" y="2125440"/>
            <a:ext cx="210600" cy="38052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19" name="CustomShape 36"/>
          <p:cNvSpPr/>
          <p:nvPr/>
        </p:nvSpPr>
        <p:spPr>
          <a:xfrm>
            <a:off x="8747640" y="2392560"/>
            <a:ext cx="210600" cy="38052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20" name="CustomShape 37"/>
          <p:cNvSpPr/>
          <p:nvPr/>
        </p:nvSpPr>
        <p:spPr>
          <a:xfrm>
            <a:off x="8733600" y="2688120"/>
            <a:ext cx="210600" cy="38052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21" name="CustomShape 38"/>
          <p:cNvSpPr/>
          <p:nvPr/>
        </p:nvSpPr>
        <p:spPr>
          <a:xfrm>
            <a:off x="6471000" y="1913040"/>
            <a:ext cx="2152080" cy="266760"/>
          </a:xfrm>
          <a:prstGeom prst="rect">
            <a:avLst/>
          </a:prstGeom>
          <a:ln w="25560">
            <a:solidFill>
              <a:srgbClr val="ff0000"/>
            </a:solidFill>
            <a:round/>
          </a:ln>
        </p:spPr>
      </p:sp>
      <p:sp>
        <p:nvSpPr>
          <p:cNvPr id="222" name="CustomShape 39"/>
          <p:cNvSpPr/>
          <p:nvPr/>
        </p:nvSpPr>
        <p:spPr>
          <a:xfrm>
            <a:off x="4417200" y="2166480"/>
            <a:ext cx="2194200" cy="599760"/>
          </a:xfrm>
          <a:prstGeom prst="rect">
            <a:avLst/>
          </a:prstGeom>
          <a:ln w="15840">
            <a:solidFill>
              <a:srgbClr val="000000"/>
            </a:solidFill>
            <a:custDash>
              <a:ds d="176000" sp="132000"/>
            </a:custDash>
            <a:round/>
            <a:tailEnd len="med" type="triangle" w="med"/>
          </a:ln>
        </p:spPr>
      </p:sp>
      <p:sp>
        <p:nvSpPr>
          <p:cNvPr id="223" name="CustomShape 40"/>
          <p:cNvSpPr/>
          <p:nvPr/>
        </p:nvSpPr>
        <p:spPr>
          <a:xfrm>
            <a:off x="4136040" y="2180520"/>
            <a:ext cx="3516480" cy="1085040"/>
          </a:xfrm>
          <a:prstGeom prst="rect">
            <a:avLst/>
          </a:prstGeom>
          <a:ln w="15840">
            <a:solidFill>
              <a:srgbClr val="000000"/>
            </a:solidFill>
            <a:custDash>
              <a:ds d="176000" sp="132000"/>
            </a:custDash>
            <a:round/>
            <a:tailEnd len="med" type="triangle" w="med"/>
          </a:ln>
        </p:spPr>
      </p:sp>
      <p:sp>
        <p:nvSpPr>
          <p:cNvPr id="224" name="CustomShape 41"/>
          <p:cNvSpPr/>
          <p:nvPr/>
        </p:nvSpPr>
        <p:spPr>
          <a:xfrm>
            <a:off x="4222800" y="2180520"/>
            <a:ext cx="2853000" cy="1786320"/>
          </a:xfrm>
          <a:prstGeom prst="rect">
            <a:avLst/>
          </a:prstGeom>
          <a:ln w="15840">
            <a:solidFill>
              <a:srgbClr val="000000"/>
            </a:solidFill>
            <a:custDash>
              <a:ds d="176000" sp="132000"/>
            </a:custDash>
            <a:round/>
            <a:tailEnd len="med" type="triangle" w="med"/>
          </a:ln>
        </p:spPr>
      </p:sp>
      <p:sp>
        <p:nvSpPr>
          <p:cNvPr id="225" name="CustomShape 42"/>
          <p:cNvSpPr/>
          <p:nvPr/>
        </p:nvSpPr>
        <p:spPr>
          <a:xfrm>
            <a:off x="3530880" y="2208600"/>
            <a:ext cx="3516480" cy="1884600"/>
          </a:xfrm>
          <a:prstGeom prst="rect">
            <a:avLst/>
          </a:prstGeom>
          <a:ln w="15840">
            <a:solidFill>
              <a:srgbClr val="000000"/>
            </a:solidFill>
            <a:custDash>
              <a:ds d="176000" sp="132000"/>
            </a:custDash>
            <a:round/>
            <a:tailEnd len="med" type="triangle" w="med"/>
          </a:ln>
        </p:spPr>
      </p:sp>
      <p:sp>
        <p:nvSpPr>
          <p:cNvPr id="226" name="CustomShape 43"/>
          <p:cNvSpPr/>
          <p:nvPr/>
        </p:nvSpPr>
        <p:spPr>
          <a:xfrm>
            <a:off x="3808800" y="3502800"/>
            <a:ext cx="380520" cy="3045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f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6</a:t>
            </a:r>
            <a:endParaRPr/>
          </a:p>
        </p:txBody>
      </p:sp>
      <p:sp>
        <p:nvSpPr>
          <p:cNvPr id="227" name="CustomShape 44"/>
          <p:cNvSpPr/>
          <p:nvPr/>
        </p:nvSpPr>
        <p:spPr>
          <a:xfrm>
            <a:off x="6015240" y="1587240"/>
            <a:ext cx="380520" cy="3045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f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228" name="CustomShape 45"/>
          <p:cNvSpPr/>
          <p:nvPr/>
        </p:nvSpPr>
        <p:spPr>
          <a:xfrm>
            <a:off x="4903920" y="2346840"/>
            <a:ext cx="380520" cy="3045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f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5</a:t>
            </a:r>
            <a:endParaRPr/>
          </a:p>
        </p:txBody>
      </p:sp>
      <p:sp>
        <p:nvSpPr>
          <p:cNvPr id="229" name="CustomShape 46"/>
          <p:cNvSpPr/>
          <p:nvPr/>
        </p:nvSpPr>
        <p:spPr>
          <a:xfrm>
            <a:off x="3530880" y="4347000"/>
            <a:ext cx="3741480" cy="632520"/>
          </a:xfrm>
          <a:prstGeom prst="rect">
            <a:avLst/>
          </a:prstGeom>
          <a:ln w="15840">
            <a:solidFill>
              <a:srgbClr val="ff0000"/>
            </a:solidFill>
            <a:custDash>
              <a:ds d="176000" sp="132000"/>
            </a:custDash>
            <a:round/>
            <a:tailEnd len="med" type="triangle" w="med"/>
          </a:ln>
        </p:spPr>
      </p:sp>
      <p:sp>
        <p:nvSpPr>
          <p:cNvPr id="230" name="CustomShape 47"/>
          <p:cNvSpPr/>
          <p:nvPr/>
        </p:nvSpPr>
        <p:spPr>
          <a:xfrm>
            <a:off x="4101840" y="4569480"/>
            <a:ext cx="380520" cy="3045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f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7</a:t>
            </a:r>
            <a:endParaRPr/>
          </a:p>
        </p:txBody>
      </p:sp>
    </p:spTree>
  </p:cSld>
  <p:timing>
    <p:tnLst>
      <p:par>
        <p:cTn dur="indefinite" id="211" nodeType="tmRoot" restart="never">
          <p:childTnLst>
            <p:seq>
              <p:cTn dur="indefinite" id="212" nodeType="mainSeq">
                <p:childTnLst>
                  <p:par>
                    <p:cTn fill="hold" id="213">
                      <p:stCondLst>
                        <p:cond delay="indefinite"/>
                      </p:stCondLst>
                      <p:childTnLst>
                        <p:par>
                          <p:cTn fill="hold" id="214">
                            <p:stCondLst>
                              <p:cond delay="0"/>
                            </p:stCondLst>
                            <p:childTnLst>
                              <p:par>
                                <p:cTn fill="hold" id="215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17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18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2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21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23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24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26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27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29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30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32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3">
                      <p:stCondLst>
                        <p:cond delay="indefinite"/>
                      </p:stCondLst>
                      <p:childTnLst>
                        <p:par>
                          <p:cTn fill="hold" id="234">
                            <p:stCondLst>
                              <p:cond delay="0"/>
                            </p:stCondLst>
                            <p:childTnLst>
                              <p:par>
                                <p:cTn fill="hold" id="235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37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38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4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1">
                      <p:stCondLst>
                        <p:cond delay="indefinite"/>
                      </p:stCondLst>
                      <p:childTnLst>
                        <p:par>
                          <p:cTn fill="hold" id="242">
                            <p:stCondLst>
                              <p:cond delay="0"/>
                            </p:stCondLst>
                            <p:childTnLst>
                              <p:par>
                                <p:cTn fill="hold" id="243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4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46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48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49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51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52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54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55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57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58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6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61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63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4">
                      <p:stCondLst>
                        <p:cond delay="indefinite"/>
                      </p:stCondLst>
                      <p:childTnLst>
                        <p:par>
                          <p:cTn fill="hold" id="265">
                            <p:stCondLst>
                              <p:cond delay="0"/>
                            </p:stCondLst>
                            <p:childTnLst>
                              <p:par>
                                <p:cTn fill="hold" id="266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68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69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71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2">
                      <p:stCondLst>
                        <p:cond delay="indefinite"/>
                      </p:stCondLst>
                      <p:childTnLst>
                        <p:par>
                          <p:cTn fill="hold" id="273">
                            <p:stCondLst>
                              <p:cond delay="0"/>
                            </p:stCondLst>
                            <p:childTnLst>
                              <p:par>
                                <p:cTn fill="hold" id="274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76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77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79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80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82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3">
                      <p:stCondLst>
                        <p:cond delay="indefinite"/>
                      </p:stCondLst>
                      <p:childTnLst>
                        <p:par>
                          <p:cTn fill="hold" id="284">
                            <p:stCondLst>
                              <p:cond delay="0"/>
                            </p:stCondLst>
                            <p:childTnLst>
                              <p:par>
                                <p:cTn fill="hold" id="285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87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88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9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91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293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94" nodeType="with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2000" fill="hold" id="295"/>
                                        <p:tgtEl>
                                          <p:spTgt spid="1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fill="hold" id="296" nodeType="with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2000" fill="hold" id="297"/>
                                        <p:tgtEl>
                                          <p:spTgt spid="2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8">
                      <p:stCondLst>
                        <p:cond delay="indefinite"/>
                      </p:stCondLst>
                      <p:childTnLst>
                        <p:par>
                          <p:cTn fill="hold" id="299">
                            <p:stCondLst>
                              <p:cond delay="0"/>
                            </p:stCondLst>
                            <p:childTnLst>
                              <p:par>
                                <p:cTn fill="hold" id="300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302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03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30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06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308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09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762120" y="0"/>
            <a:ext cx="8229240" cy="4870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Operation – Dynamic Re-Configuration 3</a:t>
            </a:r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1905120" y="1219320"/>
            <a:ext cx="1523520" cy="15235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User Identification and context checking</a:t>
            </a:r>
            <a:endParaRPr/>
          </a:p>
        </p:txBody>
      </p:sp>
      <p:sp>
        <p:nvSpPr>
          <p:cNvPr id="233" name="CustomShape 3"/>
          <p:cNvSpPr/>
          <p:nvPr/>
        </p:nvSpPr>
        <p:spPr>
          <a:xfrm>
            <a:off x="452160" y="1676520"/>
            <a:ext cx="1075680" cy="91332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User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&amp;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Context</a:t>
            </a:r>
            <a:endParaRPr/>
          </a:p>
        </p:txBody>
      </p:sp>
      <p:sp>
        <p:nvSpPr>
          <p:cNvPr id="234" name="CustomShape 4"/>
          <p:cNvSpPr/>
          <p:nvPr/>
        </p:nvSpPr>
        <p:spPr>
          <a:xfrm>
            <a:off x="1295280" y="1828800"/>
            <a:ext cx="533160" cy="36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35" name="CustomShape 5"/>
          <p:cNvSpPr/>
          <p:nvPr/>
        </p:nvSpPr>
        <p:spPr>
          <a:xfrm>
            <a:off x="4586760" y="1143000"/>
            <a:ext cx="3040200" cy="17362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 u="sng">
                <a:solidFill>
                  <a:srgbClr val="0070c0"/>
                </a:solidFill>
                <a:latin typeface="Calibri"/>
              </a:rPr>
              <a:t>Data Link 1 SC{H,H,L}</a:t>
            </a:r>
            <a:endParaRPr/>
          </a:p>
          <a:p>
            <a:pPr>
              <a:lnSpc>
                <a:spcPct val="100000"/>
              </a:lnSpc>
            </a:pPr>
            <a:r>
              <a:rPr b="1" lang="en-US" u="sng">
                <a:solidFill>
                  <a:srgbClr val="0070c0"/>
                </a:solidFill>
                <a:latin typeface="Calibri"/>
              </a:rPr>
              <a:t>Data Link 2 SC{H,L,L}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0070c0"/>
                </a:solidFill>
                <a:latin typeface="Calibri"/>
              </a:rPr>
              <a:t>Data link 3 SC{L,L,L}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f2f2f2"/>
                </a:solidFill>
                <a:latin typeface="Calibri"/>
              </a:rPr>
              <a:t>Data link 4 SC{H,H,L}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f2f2f2"/>
                </a:solidFill>
                <a:latin typeface="Calibri"/>
              </a:rPr>
              <a:t>Data link 5 SC{H,H,H}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f2f2f2"/>
                </a:solidFill>
                <a:latin typeface="Calibri"/>
              </a:rPr>
              <a:t>Data link 6 SC{H,H,H}</a:t>
            </a:r>
            <a:endParaRPr/>
          </a:p>
        </p:txBody>
      </p:sp>
      <p:sp>
        <p:nvSpPr>
          <p:cNvPr id="236" name="CustomShape 6"/>
          <p:cNvSpPr/>
          <p:nvPr/>
        </p:nvSpPr>
        <p:spPr>
          <a:xfrm flipV="1" rot="10800000">
            <a:off x="1829160" y="1380240"/>
            <a:ext cx="1599840" cy="223920"/>
          </a:xfrm>
          <a:prstGeom prst="straightConnector1">
            <a:avLst/>
          </a:prstGeom>
          <a:ln w="158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37" name="CustomShape 7"/>
          <p:cNvSpPr/>
          <p:nvPr/>
        </p:nvSpPr>
        <p:spPr>
          <a:xfrm>
            <a:off x="4038480" y="3200400"/>
            <a:ext cx="380520" cy="3045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f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4</a:t>
            </a:r>
            <a:endParaRPr/>
          </a:p>
        </p:txBody>
      </p:sp>
      <p:sp>
        <p:nvSpPr>
          <p:cNvPr id="238" name="CustomShape 8"/>
          <p:cNvSpPr/>
          <p:nvPr/>
        </p:nvSpPr>
        <p:spPr>
          <a:xfrm>
            <a:off x="7696080" y="914400"/>
            <a:ext cx="380520" cy="3045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f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1</a:t>
            </a:r>
            <a:endParaRPr/>
          </a:p>
        </p:txBody>
      </p:sp>
      <p:pic>
        <p:nvPicPr>
          <p:cNvPr descr="" id="23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990720"/>
            <a:ext cx="781920" cy="741960"/>
          </a:xfrm>
          <a:prstGeom prst="rect">
            <a:avLst/>
          </a:prstGeom>
        </p:spPr>
      </p:pic>
      <p:sp>
        <p:nvSpPr>
          <p:cNvPr id="240" name="CustomShape 9"/>
          <p:cNvSpPr/>
          <p:nvPr/>
        </p:nvSpPr>
        <p:spPr>
          <a:xfrm>
            <a:off x="5029200" y="3276720"/>
            <a:ext cx="609120" cy="523440"/>
          </a:xfrm>
          <a:prstGeom prst="rect">
            <a:avLst/>
          </a:prstGeom>
          <a:solidFill>
            <a:srgbClr val="ffffff"/>
          </a:solidFill>
          <a:ln w="9360">
            <a:solidFill>
              <a:srgbClr val="d9d9d9"/>
            </a:solidFill>
            <a:miter/>
          </a:ln>
        </p:spPr>
      </p:sp>
      <p:sp>
        <p:nvSpPr>
          <p:cNvPr id="241" name="CustomShape 10"/>
          <p:cNvSpPr/>
          <p:nvPr/>
        </p:nvSpPr>
        <p:spPr>
          <a:xfrm>
            <a:off x="4800600" y="38862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d9d9d9"/>
                </a:solidFill>
                <a:latin typeface="Calibri"/>
              </a:rPr>
              <a:t>SC{L,L,H}</a:t>
            </a:r>
            <a:endParaRPr/>
          </a:p>
        </p:txBody>
      </p:sp>
      <p:sp>
        <p:nvSpPr>
          <p:cNvPr id="242" name="CustomShape 11"/>
          <p:cNvSpPr/>
          <p:nvPr/>
        </p:nvSpPr>
        <p:spPr>
          <a:xfrm>
            <a:off x="6019920" y="3276720"/>
            <a:ext cx="609120" cy="523440"/>
          </a:xfrm>
          <a:prstGeom prst="rect">
            <a:avLst/>
          </a:prstGeom>
          <a:ln w="9360">
            <a:solidFill>
              <a:srgbClr val="d9d9d9"/>
            </a:solidFill>
            <a:miter/>
          </a:ln>
        </p:spPr>
      </p:sp>
      <p:sp>
        <p:nvSpPr>
          <p:cNvPr id="243" name="CustomShape 12"/>
          <p:cNvSpPr/>
          <p:nvPr/>
        </p:nvSpPr>
        <p:spPr>
          <a:xfrm>
            <a:off x="5791320" y="38862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d9d9d9"/>
                </a:solidFill>
                <a:latin typeface="Calibri"/>
              </a:rPr>
              <a:t>SC{L,M,H}</a:t>
            </a:r>
            <a:endParaRPr/>
          </a:p>
        </p:txBody>
      </p:sp>
      <p:sp>
        <p:nvSpPr>
          <p:cNvPr id="244" name="CustomShape 13"/>
          <p:cNvSpPr/>
          <p:nvPr/>
        </p:nvSpPr>
        <p:spPr>
          <a:xfrm>
            <a:off x="7010280" y="3276720"/>
            <a:ext cx="609120" cy="523440"/>
          </a:xfrm>
          <a:prstGeom prst="rect">
            <a:avLst/>
          </a:prstGeom>
          <a:ln w="9360">
            <a:solidFill>
              <a:srgbClr val="d9d9d9"/>
            </a:solidFill>
            <a:miter/>
          </a:ln>
        </p:spPr>
      </p:sp>
      <p:sp>
        <p:nvSpPr>
          <p:cNvPr id="245" name="CustomShape 14"/>
          <p:cNvSpPr/>
          <p:nvPr/>
        </p:nvSpPr>
        <p:spPr>
          <a:xfrm>
            <a:off x="6781680" y="38862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d9d9d9"/>
                </a:solidFill>
                <a:latin typeface="Calibri"/>
              </a:rPr>
              <a:t>SC{L,H,H}</a:t>
            </a:r>
            <a:endParaRPr/>
          </a:p>
        </p:txBody>
      </p:sp>
      <p:sp>
        <p:nvSpPr>
          <p:cNvPr id="246" name="CustomShape 15"/>
          <p:cNvSpPr/>
          <p:nvPr/>
        </p:nvSpPr>
        <p:spPr>
          <a:xfrm>
            <a:off x="5105520" y="4648320"/>
            <a:ext cx="609120" cy="523440"/>
          </a:xfrm>
          <a:prstGeom prst="rect">
            <a:avLst/>
          </a:prstGeom>
          <a:solidFill>
            <a:srgbClr val="ffffcc"/>
          </a:solidFill>
          <a:ln w="9360">
            <a:solidFill>
              <a:srgbClr val="d9d9d9"/>
            </a:solidFill>
            <a:miter/>
          </a:ln>
        </p:spPr>
      </p:sp>
      <p:sp>
        <p:nvSpPr>
          <p:cNvPr id="247" name="CustomShape 16"/>
          <p:cNvSpPr/>
          <p:nvPr/>
        </p:nvSpPr>
        <p:spPr>
          <a:xfrm>
            <a:off x="4876920" y="52578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d9d9d9"/>
                </a:solidFill>
                <a:latin typeface="Calibri"/>
              </a:rPr>
              <a:t>SC{H,H,H}</a:t>
            </a:r>
            <a:endParaRPr/>
          </a:p>
        </p:txBody>
      </p:sp>
      <p:sp>
        <p:nvSpPr>
          <p:cNvPr id="248" name="CustomShape 17"/>
          <p:cNvSpPr/>
          <p:nvPr/>
        </p:nvSpPr>
        <p:spPr>
          <a:xfrm>
            <a:off x="6095880" y="4648320"/>
            <a:ext cx="609120" cy="523440"/>
          </a:xfrm>
          <a:prstGeom prst="rect">
            <a:avLst/>
          </a:prstGeom>
          <a:solidFill>
            <a:srgbClr val="ffffcc"/>
          </a:solidFill>
          <a:ln w="9360">
            <a:solidFill>
              <a:srgbClr val="d9d9d9"/>
            </a:solidFill>
            <a:miter/>
          </a:ln>
        </p:spPr>
      </p:sp>
      <p:sp>
        <p:nvSpPr>
          <p:cNvPr id="249" name="CustomShape 18"/>
          <p:cNvSpPr/>
          <p:nvPr/>
        </p:nvSpPr>
        <p:spPr>
          <a:xfrm>
            <a:off x="5867280" y="52578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d9d9d9"/>
                </a:solidFill>
                <a:latin typeface="Calibri"/>
              </a:rPr>
              <a:t>SC{H,M,L}</a:t>
            </a:r>
            <a:endParaRPr/>
          </a:p>
        </p:txBody>
      </p:sp>
      <p:sp>
        <p:nvSpPr>
          <p:cNvPr id="250" name="CustomShape 19"/>
          <p:cNvSpPr/>
          <p:nvPr/>
        </p:nvSpPr>
        <p:spPr>
          <a:xfrm>
            <a:off x="7086600" y="4648320"/>
            <a:ext cx="609120" cy="523440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/>
          </a:ln>
        </p:spPr>
      </p:sp>
      <p:sp>
        <p:nvSpPr>
          <p:cNvPr id="251" name="CustomShape 20"/>
          <p:cNvSpPr/>
          <p:nvPr/>
        </p:nvSpPr>
        <p:spPr>
          <a:xfrm>
            <a:off x="6858000" y="5257800"/>
            <a:ext cx="1066320" cy="5158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alibri"/>
              </a:rPr>
              <a:t>SC{H,L,L}</a:t>
            </a:r>
            <a:endParaRPr/>
          </a:p>
        </p:txBody>
      </p:sp>
      <p:sp>
        <p:nvSpPr>
          <p:cNvPr id="252" name="CustomShape 21"/>
          <p:cNvSpPr/>
          <p:nvPr/>
        </p:nvSpPr>
        <p:spPr>
          <a:xfrm>
            <a:off x="4876920" y="3124080"/>
            <a:ext cx="2971440" cy="1066320"/>
          </a:xfrm>
          <a:prstGeom prst="rect">
            <a:avLst/>
          </a:prstGeom>
          <a:ln w="25560">
            <a:solidFill>
              <a:srgbClr val="d9d9d9"/>
            </a:solidFill>
            <a:custDash>
              <a:ds d="284000" sp="213000"/>
            </a:custDash>
            <a:round/>
          </a:ln>
        </p:spPr>
      </p:sp>
      <p:sp>
        <p:nvSpPr>
          <p:cNvPr id="253" name="CustomShape 22"/>
          <p:cNvSpPr/>
          <p:nvPr/>
        </p:nvSpPr>
        <p:spPr>
          <a:xfrm>
            <a:off x="4876920" y="4572000"/>
            <a:ext cx="2971440" cy="1066320"/>
          </a:xfrm>
          <a:prstGeom prst="rect">
            <a:avLst/>
          </a:prstGeom>
          <a:ln w="25560">
            <a:solidFill>
              <a:srgbClr val="d9d9d9"/>
            </a:solidFill>
            <a:custDash>
              <a:ds d="284000" sp="213000"/>
            </a:custDash>
            <a:round/>
          </a:ln>
        </p:spPr>
      </p:sp>
      <p:sp>
        <p:nvSpPr>
          <p:cNvPr id="254" name="CustomShape 23"/>
          <p:cNvSpPr/>
          <p:nvPr/>
        </p:nvSpPr>
        <p:spPr>
          <a:xfrm>
            <a:off x="1752480" y="914400"/>
            <a:ext cx="1828440" cy="3047760"/>
          </a:xfrm>
          <a:prstGeom prst="rect">
            <a:avLst/>
          </a:prstGeom>
          <a:ln w="25560">
            <a:solidFill>
              <a:srgbClr val="000000"/>
            </a:solidFill>
            <a:custDash>
              <a:ds d="284000" sp="213000"/>
            </a:custDash>
            <a:round/>
          </a:ln>
        </p:spPr>
      </p:sp>
      <p:sp>
        <p:nvSpPr>
          <p:cNvPr id="255" name="CustomShape 24"/>
          <p:cNvSpPr/>
          <p:nvPr/>
        </p:nvSpPr>
        <p:spPr>
          <a:xfrm>
            <a:off x="1785240" y="4114800"/>
            <a:ext cx="1683720" cy="91332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Usage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Management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System</a:t>
            </a:r>
            <a:endParaRPr/>
          </a:p>
        </p:txBody>
      </p:sp>
      <p:sp>
        <p:nvSpPr>
          <p:cNvPr id="256" name="CustomShape 25"/>
          <p:cNvSpPr/>
          <p:nvPr/>
        </p:nvSpPr>
        <p:spPr>
          <a:xfrm flipH="1">
            <a:off x="3580560" y="1752480"/>
            <a:ext cx="1447560" cy="1676160"/>
          </a:xfrm>
          <a:prstGeom prst="straightConnector1">
            <a:avLst/>
          </a:prstGeom>
          <a:ln w="158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57" name="CustomShape 26"/>
          <p:cNvSpPr/>
          <p:nvPr/>
        </p:nvSpPr>
        <p:spPr>
          <a:xfrm>
            <a:off x="3886200" y="2057400"/>
            <a:ext cx="380520" cy="3045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f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258" name="CustomShape 27"/>
          <p:cNvSpPr/>
          <p:nvPr/>
        </p:nvSpPr>
        <p:spPr>
          <a:xfrm>
            <a:off x="3657600" y="3429000"/>
            <a:ext cx="3549240" cy="1359720"/>
          </a:xfrm>
          <a:prstGeom prst="straightConnector1">
            <a:avLst/>
          </a:prstGeom>
          <a:ln w="158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59" name="CustomShape 28"/>
          <p:cNvSpPr/>
          <p:nvPr/>
        </p:nvSpPr>
        <p:spPr>
          <a:xfrm>
            <a:off x="4114800" y="4038480"/>
            <a:ext cx="380520" cy="3045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f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260" name="CustomShape 29"/>
          <p:cNvSpPr/>
          <p:nvPr/>
        </p:nvSpPr>
        <p:spPr>
          <a:xfrm>
            <a:off x="7315200" y="1447920"/>
            <a:ext cx="228240" cy="38052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61" name="CustomShape 30"/>
          <p:cNvSpPr/>
          <p:nvPr/>
        </p:nvSpPr>
        <p:spPr>
          <a:xfrm>
            <a:off x="5367960" y="2819520"/>
            <a:ext cx="158184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d9d9d9"/>
                </a:solidFill>
                <a:latin typeface="Calibri"/>
              </a:rPr>
              <a:t>Public Cloud</a:t>
            </a:r>
            <a:endParaRPr/>
          </a:p>
        </p:txBody>
      </p:sp>
      <p:sp>
        <p:nvSpPr>
          <p:cNvPr id="262" name="CustomShape 31"/>
          <p:cNvSpPr/>
          <p:nvPr/>
        </p:nvSpPr>
        <p:spPr>
          <a:xfrm>
            <a:off x="5349600" y="4267080"/>
            <a:ext cx="170352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d9d9d9"/>
                </a:solidFill>
                <a:latin typeface="Calibri"/>
              </a:rPr>
              <a:t>Private Cloud</a:t>
            </a:r>
            <a:endParaRPr/>
          </a:p>
        </p:txBody>
      </p:sp>
      <p:sp>
        <p:nvSpPr>
          <p:cNvPr id="263" name="CustomShape 32"/>
          <p:cNvSpPr/>
          <p:nvPr/>
        </p:nvSpPr>
        <p:spPr>
          <a:xfrm flipH="1">
            <a:off x="7238880" y="1143000"/>
            <a:ext cx="1218960" cy="304560"/>
          </a:xfrm>
          <a:prstGeom prst="straightConnector1">
            <a:avLst/>
          </a:prstGeom>
          <a:ln w="9360">
            <a:solidFill>
              <a:srgbClr val="ff0000"/>
            </a:solidFill>
            <a:custDash>
              <a:ds d="140000" sp="105000"/>
            </a:custDash>
            <a:round/>
            <a:tailEnd len="med" type="triangle" w="med"/>
          </a:ln>
        </p:spPr>
      </p:sp>
      <p:sp>
        <p:nvSpPr>
          <p:cNvPr id="264" name="CustomShape 33"/>
          <p:cNvSpPr/>
          <p:nvPr/>
        </p:nvSpPr>
        <p:spPr>
          <a:xfrm>
            <a:off x="7473960" y="1371600"/>
            <a:ext cx="1620000" cy="639000"/>
          </a:xfrm>
          <a:prstGeom prst="rect">
            <a:avLst/>
          </a:prstGeom>
        </p:spPr>
        <p:txBody>
          <a:bodyPr bIns="45000" lIns="90000" rIns="90000" tIns="45000" wrap="none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SC Changes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To SC{L,L,L}</a:t>
            </a:r>
            <a:endParaRPr/>
          </a:p>
        </p:txBody>
      </p:sp>
      <p:sp>
        <p:nvSpPr>
          <p:cNvPr id="265" name="CustomShape 34"/>
          <p:cNvSpPr/>
          <p:nvPr/>
        </p:nvSpPr>
        <p:spPr>
          <a:xfrm flipH="1">
            <a:off x="3580560" y="1752480"/>
            <a:ext cx="1371240" cy="1218960"/>
          </a:xfrm>
          <a:prstGeom prst="straightConnector1">
            <a:avLst/>
          </a:prstGeom>
          <a:ln w="15840">
            <a:solidFill>
              <a:srgbClr val="ff0000"/>
            </a:solidFill>
            <a:custDash>
              <a:ds d="176000" sp="132000"/>
            </a:custDash>
            <a:round/>
            <a:tailEnd len="med" type="triangle" w="med"/>
          </a:ln>
        </p:spPr>
      </p:sp>
      <p:sp>
        <p:nvSpPr>
          <p:cNvPr id="266" name="CustomShape 35"/>
          <p:cNvSpPr/>
          <p:nvPr/>
        </p:nvSpPr>
        <p:spPr>
          <a:xfrm>
            <a:off x="3657600" y="3657600"/>
            <a:ext cx="3549240" cy="1272240"/>
          </a:xfrm>
          <a:prstGeom prst="straightConnector1">
            <a:avLst/>
          </a:prstGeom>
          <a:ln w="15840">
            <a:solidFill>
              <a:srgbClr val="ff0000"/>
            </a:solidFill>
            <a:custDash>
              <a:ds d="176000" sp="132000"/>
            </a:custDash>
            <a:round/>
            <a:tailEnd len="med" type="triangle" w="med"/>
          </a:ln>
        </p:spPr>
      </p:sp>
      <p:sp>
        <p:nvSpPr>
          <p:cNvPr id="267" name="CustomShape 36"/>
          <p:cNvSpPr/>
          <p:nvPr/>
        </p:nvSpPr>
        <p:spPr>
          <a:xfrm>
            <a:off x="3581280" y="3581280"/>
            <a:ext cx="1447560" cy="360"/>
          </a:xfrm>
          <a:prstGeom prst="straightConnector1">
            <a:avLst/>
          </a:prstGeom>
          <a:ln w="15840">
            <a:solidFill>
              <a:srgbClr val="ff0000"/>
            </a:solidFill>
            <a:custDash>
              <a:ds d="176000" sp="132000"/>
            </a:custDash>
            <a:round/>
            <a:tailEnd len="med" type="triangle" w="med"/>
          </a:ln>
        </p:spPr>
      </p:sp>
    </p:spTree>
  </p:cSld>
  <p:timing>
    <p:tnLst>
      <p:par>
        <p:cTn dur="indefinite" id="310" nodeType="tmRoot" restart="never">
          <p:childTnLst>
            <p:seq>
              <p:cTn dur="indefinite" id="311" nodeType="mainSeq">
                <p:childTnLst>
                  <p:par>
                    <p:cTn fill="hold" id="312">
                      <p:stCondLst>
                        <p:cond delay="indefinite"/>
                      </p:stCondLst>
                      <p:childTnLst>
                        <p:par>
                          <p:cTn fill="hold" id="313">
                            <p:stCondLst>
                              <p:cond delay="0"/>
                            </p:stCondLst>
                            <p:childTnLst>
                              <p:par>
                                <p:cTn fill="hold" id="314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316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17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319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20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322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23">
                      <p:stCondLst>
                        <p:cond delay="indefinite"/>
                      </p:stCondLst>
                      <p:childTnLst>
                        <p:par>
                          <p:cTn fill="hold" id="324">
                            <p:stCondLst>
                              <p:cond delay="0"/>
                            </p:stCondLst>
                            <p:childTnLst>
                              <p:par>
                                <p:cTn fill="hold" id="325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327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28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33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1">
                      <p:stCondLst>
                        <p:cond delay="indefinite"/>
                      </p:stCondLst>
                      <p:childTnLst>
                        <p:par>
                          <p:cTn fill="hold" id="332">
                            <p:stCondLst>
                              <p:cond delay="0"/>
                            </p:stCondLst>
                            <p:childTnLst>
                              <p:par>
                                <p:cTn fill="hold" id="333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33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36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338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39" nodeType="with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2000" fill="hold" id="340"/>
                                        <p:tgtEl>
                                          <p:spTgt spid="2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fill="hold" id="341" nodeType="withEffect" presetClass="emph" presetID="3" presetSubtype="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42">
                      <p:stCondLst>
                        <p:cond delay="indefinite"/>
                      </p:stCondLst>
                      <p:childTnLst>
                        <p:par>
                          <p:cTn fill="hold" id="343">
                            <p:stCondLst>
                              <p:cond delay="0"/>
                            </p:stCondLst>
                            <p:childTnLst>
                              <p:par>
                                <p:cTn fill="hold" id="344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346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47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349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50" nodeType="withEffect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2000" fill="hold" id="351"/>
                                        <p:tgtEl>
                                          <p:spTgt spid="2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fill="hold" id="352" nodeType="withEffect" presetClass="emph" presetID="3" presetSubtype="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Span of Control - IaaS</a:t>
            </a:r>
            <a:endParaRPr/>
          </a:p>
        </p:txBody>
      </p:sp>
      <p:pic>
        <p:nvPicPr>
          <p:cNvPr descr="" id="269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2362320"/>
            <a:ext cx="8222400" cy="279756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Application Software and OS Interaction</a:t>
            </a:r>
            <a:endParaRPr/>
          </a:p>
        </p:txBody>
      </p:sp>
      <p:pic>
        <p:nvPicPr>
          <p:cNvPr descr="" id="271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523880" y="2362320"/>
            <a:ext cx="6028920" cy="3678840"/>
          </a:xfrm>
          <a:prstGeom prst="rect">
            <a:avLst/>
          </a:prstGeom>
          <a:ln w="38160">
            <a:solidFill>
              <a:srgbClr val="ffffff"/>
            </a:solidFill>
            <a:miter/>
          </a:ln>
        </p:spPr>
      </p:pic>
      <p:sp>
        <p:nvSpPr>
          <p:cNvPr id="272" name="Line 2"/>
          <p:cNvSpPr/>
          <p:nvPr/>
        </p:nvSpPr>
        <p:spPr>
          <a:xfrm>
            <a:off x="2361960" y="3504960"/>
            <a:ext cx="4343400" cy="0"/>
          </a:xfrm>
          <a:prstGeom prst="line">
            <a:avLst/>
          </a:prstGeom>
          <a:ln w="31680">
            <a:solidFill>
              <a:srgbClr val="ff0000"/>
            </a:solidFill>
            <a:custDash>
              <a:ds d="352000" sp="264000"/>
            </a:custDash>
            <a:round/>
          </a:ln>
        </p:spPr>
      </p:sp>
      <p:sp>
        <p:nvSpPr>
          <p:cNvPr id="273" name="CustomShape 3"/>
          <p:cNvSpPr/>
          <p:nvPr/>
        </p:nvSpPr>
        <p:spPr>
          <a:xfrm>
            <a:off x="6629400" y="2438280"/>
            <a:ext cx="2057040" cy="9133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ff0000"/>
                </a:solidFill>
                <a:latin typeface="Calibri"/>
              </a:rPr>
              <a:t>Potential Point of Control</a:t>
            </a:r>
            <a:endParaRPr/>
          </a:p>
        </p:txBody>
      </p:sp>
      <p:sp>
        <p:nvSpPr>
          <p:cNvPr id="274" name="CustomShape 4"/>
          <p:cNvSpPr/>
          <p:nvPr/>
        </p:nvSpPr>
        <p:spPr>
          <a:xfrm flipV="1">
            <a:off x="6629400" y="3429000"/>
            <a:ext cx="456840" cy="528480"/>
          </a:xfrm>
          <a:prstGeom prst="curvedConnector2">
            <a:avLst/>
          </a:prstGeom>
          <a:solidFill>
            <a:srgbClr val="4f81bd"/>
          </a:solidFill>
          <a:ln w="25560">
            <a:solidFill>
              <a:srgbClr val="ff0000"/>
            </a:solidFill>
            <a:round/>
            <a:tailEnd len="med" type="triangle" w="med"/>
          </a:ln>
        </p:spPr>
      </p:sp>
    </p:spTree>
  </p:cSld>
  <p:timing>
    <p:tnLst>
      <p:par>
        <p:cTn dur="indefinite" id="353" nodeType="tmRoot" restart="never">
          <p:childTnLst>
            <p:seq>
              <p:cTn dur="indefinite" id="354" nodeType="mainSeq">
                <p:childTnLst>
                  <p:par>
                    <p:cTn fill="hold" id="355">
                      <p:stCondLst>
                        <p:cond delay="indefinite"/>
                      </p:stCondLst>
                      <p:childTnLst>
                        <p:par>
                          <p:cTn fill="hold" id="356">
                            <p:stCondLst>
                              <p:cond delay="0"/>
                            </p:stCondLst>
                            <p:childTnLst>
                              <p:par>
                                <p:cTn fill="hold" id="35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359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6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361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363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64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365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367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68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