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wmf" ContentType="image/x-wmf"/>
  <Override PartName="/ppt/media/image4.wmf" ContentType="image/x-wmf"/>
  <Override PartName="/ppt/media/image3.wmf" ContentType="image/x-wmf"/>
  <Override PartName="/ppt/media/image2.wmf" ContentType="image/x-wmf"/>
  <Override PartName="/ppt/media/image1.wmf" ContentType="image/x-wm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9/3/13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4471E9-1472-4C85-9A6C-67747DD934B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9/3/13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A8121B-5D9D-419E-B3F0-61AB7198ADC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Nublu System Description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By: Edward Nava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Layering with VMWare</a:t>
            </a:r>
            <a:endParaRPr/>
          </a:p>
        </p:txBody>
      </p:sp>
      <p:pic>
        <p:nvPicPr>
          <p:cNvPr descr="" id="276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2438280"/>
            <a:ext cx="5200200" cy="3710520"/>
          </a:xfrm>
          <a:prstGeom prst="rect">
            <a:avLst/>
          </a:prstGeom>
        </p:spPr>
      </p:pic>
      <p:sp>
        <p:nvSpPr>
          <p:cNvPr id="277" name="Line 2"/>
          <p:cNvSpPr/>
          <p:nvPr/>
        </p:nvSpPr>
        <p:spPr>
          <a:xfrm>
            <a:off x="3276360" y="4876560"/>
            <a:ext cx="4343400" cy="0"/>
          </a:xfrm>
          <a:prstGeom prst="line">
            <a:avLst/>
          </a:prstGeom>
          <a:ln w="31680">
            <a:solidFill>
              <a:srgbClr val="ff0000"/>
            </a:solidFill>
            <a:custDash>
              <a:ds d="352000" sp="264000"/>
            </a:custDash>
            <a:round/>
          </a:ln>
        </p:spPr>
      </p:sp>
      <p:sp>
        <p:nvSpPr>
          <p:cNvPr id="278" name="CustomShape 3"/>
          <p:cNvSpPr/>
          <p:nvPr/>
        </p:nvSpPr>
        <p:spPr>
          <a:xfrm>
            <a:off x="7467480" y="3962520"/>
            <a:ext cx="167616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Potential Point of Control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 rot="5400000">
            <a:off x="6934320" y="4419360"/>
            <a:ext cx="456840" cy="456840"/>
          </a:xfrm>
          <a:prstGeom prst="curvedConnector3">
            <a:avLst>
              <a:gd fmla="val 820" name="adj1"/>
            </a:avLst>
          </a:prstGeom>
          <a:solidFill>
            <a:srgbClr val="4f81bd"/>
          </a:solidFill>
          <a:ln w="255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dur="indefinite" id="369" nodeType="tmRoot" restart="never">
          <p:childTnLst>
            <p:seq>
              <p:cTn dur="indefinite" id="370" nodeType="mainSeq">
                <p:childTnLst>
                  <p:par>
                    <p:cTn fill="hold" id="371">
                      <p:stCondLst>
                        <p:cond delay="indefinite"/>
                      </p:stCondLst>
                      <p:childTnLst>
                        <p:par>
                          <p:cTn fill="hold" id="372">
                            <p:stCondLst>
                              <p:cond delay="0"/>
                            </p:stCondLst>
                            <p:childTnLst>
                              <p:par>
                                <p:cTn fill="hold" id="37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5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76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7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9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8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83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4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Key Considerations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interfaces between the application and operating system, and between the operating system and the hardware, lend themselves to the introduction of control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It is highly undesirable to modify the operating system itself because of the size and complexity.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It is also undesirable to modify application software.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Hardware components like the TPM can provide extremely useful capabilities in private cloud environments.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Considerations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Encryption is a key element in information security.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Partially homomorphic encryption can be useful in some applications, but is not a universal solution.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Isolation methods using nested virtualization are very useful.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Key management procedures and certificates will be essential.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Nublu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2193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Concept of operations – resource access and virtual machine instantiation is a function of user authorization, operating context, and usage policies.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Usage Management System: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Controls the initial resource access and cloud computing system provisioning.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Monitors the resource security parameters, cloud computing resource security characteristics, and operator context to provide continuous control.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Operation – Initial Configuration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" name="CustomShape 5"/>
          <p:cNvSpPr/>
          <p:nvPr/>
        </p:nvSpPr>
        <p:spPr>
          <a:xfrm>
            <a:off x="4820400" y="1219320"/>
            <a:ext cx="277344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2 SC{L,L,H}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 flipV="1" rot="10800000">
            <a:off x="1829160" y="1751040"/>
            <a:ext cx="1599840" cy="3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" name="CustomShape 7"/>
          <p:cNvSpPr/>
          <p:nvPr/>
        </p:nvSpPr>
        <p:spPr>
          <a:xfrm>
            <a:off x="1295280" y="13716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3886200" y="12952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87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88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90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92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93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94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95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96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97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98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99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00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01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102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03" name="CustomShape 25"/>
          <p:cNvSpPr/>
          <p:nvPr/>
        </p:nvSpPr>
        <p:spPr>
          <a:xfrm flipH="1">
            <a:off x="3581280" y="2096280"/>
            <a:ext cx="1523520" cy="13323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4" name="CustomShape 26"/>
          <p:cNvSpPr/>
          <p:nvPr/>
        </p:nvSpPr>
        <p:spPr>
          <a:xfrm>
            <a:off x="3962520" y="22860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05" name="CustomShape 27"/>
          <p:cNvSpPr/>
          <p:nvPr/>
        </p:nvSpPr>
        <p:spPr>
          <a:xfrm>
            <a:off x="3657600" y="3429000"/>
            <a:ext cx="1447560" cy="759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6" name="CustomShape 28"/>
          <p:cNvSpPr/>
          <p:nvPr/>
        </p:nvSpPr>
        <p:spPr>
          <a:xfrm>
            <a:off x="4038480" y="31240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07" name="CustomShape 29"/>
          <p:cNvSpPr/>
          <p:nvPr/>
        </p:nvSpPr>
        <p:spPr>
          <a:xfrm>
            <a:off x="7238880" y="14479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08" name="CustomShape 30"/>
          <p:cNvSpPr/>
          <p:nvPr/>
        </p:nvSpPr>
        <p:spPr>
          <a:xfrm>
            <a:off x="7238880" y="175248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9" name="CustomShape 31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110" name="CustomShape 32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3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6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"/>
                                        <p:tgtEl>
                                          <p:spTgt spid="82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4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0"/>
                                        <p:tgtEl>
                                          <p:spTgt spid="82">
                                            <p:txEl>
                                              <p:pRg end="44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6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9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2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8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1"/>
                                        <p:tgtEl>
                                          <p:spTgt spid="8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4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7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3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6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9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2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8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8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84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87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9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93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>
                      <p:stCondLst>
                        <p:cond delay="indefinite"/>
                      </p:stCondLst>
                      <p:childTnLst>
                        <p:par>
                          <p:cTn fill="hold" id="95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98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0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freeze" id="102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03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4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5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freeze" id="106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07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8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9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freeze" id="110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11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2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3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freeze" id="114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15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6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7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>
                      <p:stCondLst>
                        <p:cond delay="indefinite"/>
                      </p:stCondLst>
                      <p:childTnLst>
                        <p:par>
                          <p:cTn fill="hold" id="119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22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2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id="128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3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mph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32"/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33" nodeType="withEffect" presetClass="emph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34"/>
                                        <p:tgtEl>
                                          <p:spTgt spid="8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3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37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– Dynamic Re-Configuration 1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5" name="CustomShape 5"/>
          <p:cNvSpPr/>
          <p:nvPr/>
        </p:nvSpPr>
        <p:spPr>
          <a:xfrm>
            <a:off x="4586760" y="1143000"/>
            <a:ext cx="304020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70c0"/>
                </a:solidFill>
                <a:latin typeface="Calibri"/>
              </a:rPr>
              <a:t>Data Link 2 SC{L,L,H}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 flipV="1" rot="10800000">
            <a:off x="1829160" y="1380240"/>
            <a:ext cx="1599840" cy="2239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7" name="CustomShape 7"/>
          <p:cNvSpPr/>
          <p:nvPr/>
        </p:nvSpPr>
        <p:spPr>
          <a:xfrm>
            <a:off x="4038480" y="42670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18" name="CustomShape 8"/>
          <p:cNvSpPr/>
          <p:nvPr/>
        </p:nvSpPr>
        <p:spPr>
          <a:xfrm>
            <a:off x="7696080" y="914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pic>
        <p:nvPicPr>
          <p:cNvPr descr="" id="1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120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1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122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23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124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25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126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27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128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29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130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31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132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33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34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135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36" name="CustomShape 25"/>
          <p:cNvSpPr/>
          <p:nvPr/>
        </p:nvSpPr>
        <p:spPr>
          <a:xfrm flipH="1">
            <a:off x="3580560" y="1752480"/>
            <a:ext cx="1447560" cy="16761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7" name="CustomShape 26"/>
          <p:cNvSpPr/>
          <p:nvPr/>
        </p:nvSpPr>
        <p:spPr>
          <a:xfrm>
            <a:off x="3886200" y="2057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38" name="CustomShape 27"/>
          <p:cNvSpPr/>
          <p:nvPr/>
        </p:nvSpPr>
        <p:spPr>
          <a:xfrm>
            <a:off x="3657600" y="3429000"/>
            <a:ext cx="1447560" cy="759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9" name="CustomShape 28"/>
          <p:cNvSpPr/>
          <p:nvPr/>
        </p:nvSpPr>
        <p:spPr>
          <a:xfrm>
            <a:off x="4267080" y="36576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40" name="CustomShape 29"/>
          <p:cNvSpPr/>
          <p:nvPr/>
        </p:nvSpPr>
        <p:spPr>
          <a:xfrm>
            <a:off x="7315200" y="144792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30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142" name="CustomShape 31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  <p:sp>
        <p:nvSpPr>
          <p:cNvPr id="143" name="CustomShape 32"/>
          <p:cNvSpPr/>
          <p:nvPr/>
        </p:nvSpPr>
        <p:spPr>
          <a:xfrm flipH="1">
            <a:off x="7238880" y="1143000"/>
            <a:ext cx="1218960" cy="304560"/>
          </a:xfrm>
          <a:prstGeom prst="straightConnector1">
            <a:avLst/>
          </a:prstGeom>
          <a:ln w="9360">
            <a:solidFill>
              <a:srgbClr val="ff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144" name="CustomShape 33"/>
          <p:cNvSpPr/>
          <p:nvPr/>
        </p:nvSpPr>
        <p:spPr>
          <a:xfrm>
            <a:off x="7430040" y="1371600"/>
            <a:ext cx="17082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SC Changes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To SC{H,L,H}</a:t>
            </a:r>
            <a:endParaRPr/>
          </a:p>
        </p:txBody>
      </p:sp>
      <p:sp>
        <p:nvSpPr>
          <p:cNvPr id="145" name="CustomShape 34"/>
          <p:cNvSpPr/>
          <p:nvPr/>
        </p:nvSpPr>
        <p:spPr>
          <a:xfrm flipH="1">
            <a:off x="3580560" y="1752480"/>
            <a:ext cx="1371240" cy="12189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146" name="CustomShape 35"/>
          <p:cNvSpPr/>
          <p:nvPr/>
        </p:nvSpPr>
        <p:spPr>
          <a:xfrm>
            <a:off x="3657600" y="3657600"/>
            <a:ext cx="1447560" cy="114264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147" name="CustomShape 36"/>
          <p:cNvSpPr/>
          <p:nvPr/>
        </p:nvSpPr>
        <p:spPr>
          <a:xfrm>
            <a:off x="3581280" y="3581280"/>
            <a:ext cx="1447560" cy="3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</p:spTree>
  </p:cSld>
  <p:timing>
    <p:tnLst>
      <p:par>
        <p:cTn dur="indefinite" id="138" nodeType="tmRoot" restart="never">
          <p:childTnLst>
            <p:seq>
              <p:cTn dur="indefinite" id="139" nodeType="mainSeq">
                <p:childTnLst>
                  <p:par>
                    <p:cTn fill="hold" id="140">
                      <p:stCondLst>
                        <p:cond delay="indefinite"/>
                      </p:stCondLst>
                      <p:childTnLst>
                        <p:par>
                          <p:cTn fill="hold" id="141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44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47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5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58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63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66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7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168"/>
                                        <p:tgtEl>
                                          <p:spTgt spid="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73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76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7" nodeType="withEffect" presetClass="emph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78"/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– Dynamic Re-Configuration 2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2" name="CustomShape 5"/>
          <p:cNvSpPr/>
          <p:nvPr/>
        </p:nvSpPr>
        <p:spPr>
          <a:xfrm>
            <a:off x="4584600" y="1143000"/>
            <a:ext cx="308592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2 SC{L,L,H}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 flipV="1" rot="10800000">
            <a:off x="1752840" y="913680"/>
            <a:ext cx="1676160" cy="45684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4" name="CustomShape 7"/>
          <p:cNvSpPr/>
          <p:nvPr/>
        </p:nvSpPr>
        <p:spPr>
          <a:xfrm>
            <a:off x="3962520" y="44197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609480" y="25909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pic>
        <p:nvPicPr>
          <p:cNvPr descr="" id="1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157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158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60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161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62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163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164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165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66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167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68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70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71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172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73" name="CustomShape 25"/>
          <p:cNvSpPr/>
          <p:nvPr/>
        </p:nvSpPr>
        <p:spPr>
          <a:xfrm flipH="1">
            <a:off x="3581280" y="1447920"/>
            <a:ext cx="1523520" cy="19807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4" name="CustomShape 26"/>
          <p:cNvSpPr/>
          <p:nvPr/>
        </p:nvSpPr>
        <p:spPr>
          <a:xfrm>
            <a:off x="4038480" y="18288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75" name="CustomShape 27"/>
          <p:cNvSpPr/>
          <p:nvPr/>
        </p:nvSpPr>
        <p:spPr>
          <a:xfrm>
            <a:off x="3581280" y="3505320"/>
            <a:ext cx="1523520" cy="137124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28"/>
          <p:cNvSpPr/>
          <p:nvPr/>
        </p:nvSpPr>
        <p:spPr>
          <a:xfrm>
            <a:off x="7315200" y="114300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29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178" name="CustomShape 30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  <p:sp>
        <p:nvSpPr>
          <p:cNvPr id="179" name="CustomShape 31"/>
          <p:cNvSpPr/>
          <p:nvPr/>
        </p:nvSpPr>
        <p:spPr>
          <a:xfrm flipV="1" rot="10800000">
            <a:off x="228960" y="1675800"/>
            <a:ext cx="837720" cy="456840"/>
          </a:xfrm>
          <a:prstGeom prst="straightConnector1">
            <a:avLst/>
          </a:prstGeom>
          <a:ln w="9360">
            <a:solidFill>
              <a:srgbClr val="ff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180" name="CustomShape 32"/>
          <p:cNvSpPr/>
          <p:nvPr/>
        </p:nvSpPr>
        <p:spPr>
          <a:xfrm>
            <a:off x="205560" y="2895480"/>
            <a:ext cx="117324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Context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Changes</a:t>
            </a:r>
            <a:endParaRPr/>
          </a:p>
        </p:txBody>
      </p:sp>
      <p:sp>
        <p:nvSpPr>
          <p:cNvPr id="181" name="CustomShape 33"/>
          <p:cNvSpPr/>
          <p:nvPr/>
        </p:nvSpPr>
        <p:spPr>
          <a:xfrm flipV="1" rot="10800000">
            <a:off x="1829160" y="1065960"/>
            <a:ext cx="1599840" cy="45684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182" name="CustomShape 34"/>
          <p:cNvSpPr/>
          <p:nvPr/>
        </p:nvSpPr>
        <p:spPr>
          <a:xfrm>
            <a:off x="3657600" y="3733920"/>
            <a:ext cx="1447560" cy="129492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</p:spTree>
  </p:cSld>
  <p:timing>
    <p:tnLst>
      <p:par>
        <p:cTn dur="indefinite" id="179" nodeType="tmRoot" restart="never">
          <p:childTnLst>
            <p:seq>
              <p:cTn dur="indefinite" id="180" nodeType="mainSeq">
                <p:childTnLst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8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88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>
                      <p:stCondLst>
                        <p:cond delay="indefinite"/>
                      </p:stCondLst>
                      <p:childTnLst>
                        <p:par>
                          <p:cTn fill="hold" id="193">
                            <p:stCondLst>
                              <p:cond delay="0"/>
                            </p:stCondLst>
                            <p:childTnLst>
                              <p:par>
                                <p:cTn fill="hold" id="19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6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9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0" nodeType="withEffect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0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08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210"/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with Usage Management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414840" y="740880"/>
            <a:ext cx="1237680" cy="313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Amazon S3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79160" y="1282680"/>
            <a:ext cx="1574280" cy="3034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User &amp; Context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1984680" y="1434960"/>
            <a:ext cx="139104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CustomShape 5"/>
          <p:cNvSpPr/>
          <p:nvPr/>
        </p:nvSpPr>
        <p:spPr>
          <a:xfrm>
            <a:off x="4838040" y="10573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pic>
        <p:nvPicPr>
          <p:cNvPr descr="" id="1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9880" y="526320"/>
            <a:ext cx="781920" cy="741960"/>
          </a:xfrm>
          <a:prstGeom prst="rect">
            <a:avLst/>
          </a:prstGeom>
        </p:spPr>
      </p:pic>
      <p:sp>
        <p:nvSpPr>
          <p:cNvPr id="189" name="CustomShape 6"/>
          <p:cNvSpPr/>
          <p:nvPr/>
        </p:nvSpPr>
        <p:spPr>
          <a:xfrm>
            <a:off x="5001120" y="379728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190" name="CustomShape 7"/>
          <p:cNvSpPr/>
          <p:nvPr/>
        </p:nvSpPr>
        <p:spPr>
          <a:xfrm>
            <a:off x="4772520" y="44067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Level{A}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5991840" y="379728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92" name="CustomShape 9"/>
          <p:cNvSpPr/>
          <p:nvPr/>
        </p:nvSpPr>
        <p:spPr>
          <a:xfrm>
            <a:off x="5763240" y="44067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Level{B}</a:t>
            </a:r>
            <a:endParaRPr/>
          </a:p>
        </p:txBody>
      </p:sp>
      <p:sp>
        <p:nvSpPr>
          <p:cNvPr id="193" name="CustomShape 10"/>
          <p:cNvSpPr/>
          <p:nvPr/>
        </p:nvSpPr>
        <p:spPr>
          <a:xfrm>
            <a:off x="6982200" y="379728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94" name="CustomShape 11"/>
          <p:cNvSpPr/>
          <p:nvPr/>
        </p:nvSpPr>
        <p:spPr>
          <a:xfrm>
            <a:off x="6753600" y="44067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Level{C}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5077440" y="516888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96" name="CustomShape 13"/>
          <p:cNvSpPr/>
          <p:nvPr/>
        </p:nvSpPr>
        <p:spPr>
          <a:xfrm>
            <a:off x="4848840" y="57783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Level{A}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067800" y="516888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98" name="CustomShape 15"/>
          <p:cNvSpPr/>
          <p:nvPr/>
        </p:nvSpPr>
        <p:spPr>
          <a:xfrm>
            <a:off x="5839200" y="57783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Level{B}</a:t>
            </a:r>
            <a:endParaRPr/>
          </a:p>
        </p:txBody>
      </p:sp>
      <p:sp>
        <p:nvSpPr>
          <p:cNvPr id="199" name="CustomShape 16"/>
          <p:cNvSpPr/>
          <p:nvPr/>
        </p:nvSpPr>
        <p:spPr>
          <a:xfrm>
            <a:off x="7058520" y="516888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200" name="CustomShape 17"/>
          <p:cNvSpPr/>
          <p:nvPr/>
        </p:nvSpPr>
        <p:spPr>
          <a:xfrm>
            <a:off x="6829920" y="57783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Level{C}</a:t>
            </a:r>
            <a:endParaRPr/>
          </a:p>
        </p:txBody>
      </p:sp>
      <p:sp>
        <p:nvSpPr>
          <p:cNvPr id="201" name="CustomShape 18"/>
          <p:cNvSpPr/>
          <p:nvPr/>
        </p:nvSpPr>
        <p:spPr>
          <a:xfrm>
            <a:off x="4848840" y="364464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02" name="CustomShape 19"/>
          <p:cNvSpPr/>
          <p:nvPr/>
        </p:nvSpPr>
        <p:spPr>
          <a:xfrm>
            <a:off x="4848840" y="509256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370320" y="1069200"/>
            <a:ext cx="1342080" cy="11109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UMM</a:t>
            </a:r>
            <a:endParaRPr/>
          </a:p>
        </p:txBody>
      </p:sp>
      <p:sp>
        <p:nvSpPr>
          <p:cNvPr id="204" name="CustomShape 21"/>
          <p:cNvSpPr/>
          <p:nvPr/>
        </p:nvSpPr>
        <p:spPr>
          <a:xfrm>
            <a:off x="787680" y="4508640"/>
            <a:ext cx="2700720" cy="1155240"/>
          </a:xfrm>
          <a:prstGeom prst="rect">
            <a:avLst/>
          </a:prstGeom>
          <a:ln cap="rnd">
            <a:solidFill>
              <a:srgbClr val="ff0000"/>
            </a:solidFill>
            <a:custDash>
              <a:ds d="105000" sp="35000"/>
            </a:custDash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Usage Management Framework controls use of the resource within the VM environment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05" name="CustomShape 22"/>
          <p:cNvSpPr/>
          <p:nvPr/>
        </p:nvSpPr>
        <p:spPr>
          <a:xfrm>
            <a:off x="2280240" y="101304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6" name="CustomShape 23"/>
          <p:cNvSpPr/>
          <p:nvPr/>
        </p:nvSpPr>
        <p:spPr>
          <a:xfrm>
            <a:off x="8750160" y="156492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7" name="CustomShape 24"/>
          <p:cNvSpPr/>
          <p:nvPr/>
        </p:nvSpPr>
        <p:spPr>
          <a:xfrm>
            <a:off x="5480280" y="3227400"/>
            <a:ext cx="1063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Cloud A</a:t>
            </a:r>
            <a:endParaRPr/>
          </a:p>
        </p:txBody>
      </p:sp>
      <p:sp>
        <p:nvSpPr>
          <p:cNvPr id="208" name="CustomShape 25"/>
          <p:cNvSpPr/>
          <p:nvPr/>
        </p:nvSpPr>
        <p:spPr>
          <a:xfrm>
            <a:off x="5563800" y="4759560"/>
            <a:ext cx="1063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Cloud B</a:t>
            </a:r>
            <a:endParaRPr/>
          </a:p>
        </p:txBody>
      </p:sp>
      <p:sp>
        <p:nvSpPr>
          <p:cNvPr id="209" name="CustomShape 26"/>
          <p:cNvSpPr/>
          <p:nvPr/>
        </p:nvSpPr>
        <p:spPr>
          <a:xfrm>
            <a:off x="703440" y="1814760"/>
            <a:ext cx="1927080" cy="54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Access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Control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210" name="Table 27"/>
          <p:cNvGraphicFramePr/>
          <p:nvPr/>
        </p:nvGraphicFramePr>
        <p:xfrm>
          <a:off x="407880" y="2180520"/>
          <a:ext cx="2391120" cy="1371240"/>
        </p:xfrm>
        <a:graphic>
          <a:graphicData uri="http://schemas.openxmlformats.org/drawingml/2006/table">
            <a:tbl>
              <a:tblPr/>
              <a:tblGrid>
                <a:gridCol w="671040"/>
                <a:gridCol w="923040"/>
                <a:gridCol w="797040"/>
              </a:tblGrid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Person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Password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Context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Bill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2739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Tom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XXZ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" name="CustomShape 28"/>
          <p:cNvSpPr/>
          <p:nvPr/>
        </p:nvSpPr>
        <p:spPr>
          <a:xfrm flipV="1" rot="10800000">
            <a:off x="2251080" y="1377720"/>
            <a:ext cx="562320" cy="492120"/>
          </a:xfrm>
          <a:prstGeom prst="straightConnector1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graphicFrame>
        <p:nvGraphicFramePr>
          <p:cNvPr id="212" name="Table 29"/>
          <p:cNvGraphicFramePr/>
          <p:nvPr/>
        </p:nvGraphicFramePr>
        <p:xfrm>
          <a:off x="5359680" y="1069200"/>
          <a:ext cx="3263400" cy="1919880"/>
        </p:xfrm>
        <a:graphic>
          <a:graphicData uri="http://schemas.openxmlformats.org/drawingml/2006/table">
            <a:tbl>
              <a:tblPr/>
              <a:tblGrid>
                <a:gridCol w="1087560"/>
                <a:gridCol w="1087560"/>
                <a:gridCol w="1088280"/>
              </a:tblGrid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Bucket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Metadata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ECE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D1(A)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D1m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D2(B)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D2m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D3(C)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D3m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Informatics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DI1(B)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DI1m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DI2(B)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DI2m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DI3(C)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DI3m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3" name="CustomShape 30"/>
          <p:cNvSpPr/>
          <p:nvPr/>
        </p:nvSpPr>
        <p:spPr>
          <a:xfrm>
            <a:off x="1411560" y="1027080"/>
            <a:ext cx="68724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Joe, B</a:t>
            </a:r>
            <a:endParaRPr/>
          </a:p>
        </p:txBody>
      </p:sp>
      <p:sp>
        <p:nvSpPr>
          <p:cNvPr id="214" name="CustomShape 31"/>
          <p:cNvSpPr/>
          <p:nvPr/>
        </p:nvSpPr>
        <p:spPr>
          <a:xfrm>
            <a:off x="2923560" y="266004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5" name="CustomShape 32"/>
          <p:cNvSpPr/>
          <p:nvPr/>
        </p:nvSpPr>
        <p:spPr>
          <a:xfrm>
            <a:off x="4712760" y="1434960"/>
            <a:ext cx="646920" cy="3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6" name="CustomShape 33"/>
          <p:cNvSpPr/>
          <p:nvPr/>
        </p:nvSpPr>
        <p:spPr>
          <a:xfrm>
            <a:off x="3318840" y="269856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7" name="CustomShape 34"/>
          <p:cNvSpPr/>
          <p:nvPr/>
        </p:nvSpPr>
        <p:spPr>
          <a:xfrm>
            <a:off x="8736120" y="182988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8" name="CustomShape 35"/>
          <p:cNvSpPr/>
          <p:nvPr/>
        </p:nvSpPr>
        <p:spPr>
          <a:xfrm>
            <a:off x="8750160" y="212544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9" name="CustomShape 36"/>
          <p:cNvSpPr/>
          <p:nvPr/>
        </p:nvSpPr>
        <p:spPr>
          <a:xfrm>
            <a:off x="8747640" y="239256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20" name="CustomShape 37"/>
          <p:cNvSpPr/>
          <p:nvPr/>
        </p:nvSpPr>
        <p:spPr>
          <a:xfrm>
            <a:off x="8733600" y="268812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21" name="CustomShape 38"/>
          <p:cNvSpPr/>
          <p:nvPr/>
        </p:nvSpPr>
        <p:spPr>
          <a:xfrm>
            <a:off x="6471000" y="1913040"/>
            <a:ext cx="2152080" cy="26676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22" name="CustomShape 39"/>
          <p:cNvSpPr/>
          <p:nvPr/>
        </p:nvSpPr>
        <p:spPr>
          <a:xfrm>
            <a:off x="4417200" y="2166480"/>
            <a:ext cx="2194200" cy="59976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3" name="CustomShape 40"/>
          <p:cNvSpPr/>
          <p:nvPr/>
        </p:nvSpPr>
        <p:spPr>
          <a:xfrm>
            <a:off x="4136040" y="2180520"/>
            <a:ext cx="3516480" cy="108504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4" name="CustomShape 41"/>
          <p:cNvSpPr/>
          <p:nvPr/>
        </p:nvSpPr>
        <p:spPr>
          <a:xfrm>
            <a:off x="4222800" y="2180520"/>
            <a:ext cx="2853000" cy="178632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5" name="CustomShape 42"/>
          <p:cNvSpPr/>
          <p:nvPr/>
        </p:nvSpPr>
        <p:spPr>
          <a:xfrm>
            <a:off x="3530880" y="2208600"/>
            <a:ext cx="3516480" cy="188460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6" name="CustomShape 43"/>
          <p:cNvSpPr/>
          <p:nvPr/>
        </p:nvSpPr>
        <p:spPr>
          <a:xfrm>
            <a:off x="3808800" y="35028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27" name="CustomShape 44"/>
          <p:cNvSpPr/>
          <p:nvPr/>
        </p:nvSpPr>
        <p:spPr>
          <a:xfrm>
            <a:off x="6015240" y="158724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28" name="CustomShape 45"/>
          <p:cNvSpPr/>
          <p:nvPr/>
        </p:nvSpPr>
        <p:spPr>
          <a:xfrm>
            <a:off x="4903920" y="234684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29" name="CustomShape 46"/>
          <p:cNvSpPr/>
          <p:nvPr/>
        </p:nvSpPr>
        <p:spPr>
          <a:xfrm>
            <a:off x="3530880" y="4347000"/>
            <a:ext cx="3741480" cy="632520"/>
          </a:xfrm>
          <a:prstGeom prst="rect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30" name="CustomShape 47"/>
          <p:cNvSpPr/>
          <p:nvPr/>
        </p:nvSpPr>
        <p:spPr>
          <a:xfrm>
            <a:off x="4101840" y="45694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</p:spTree>
  </p:cSld>
  <p:timing>
    <p:tnLst>
      <p:par>
        <p:cTn dur="indefinite" id="211" nodeType="tmRoot" restart="never">
          <p:childTnLst>
            <p:seq>
              <p:cTn dur="indefinite" id="212" nodeType="mainSeq">
                <p:childTnLst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17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3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6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9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3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37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8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5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54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57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6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63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4">
                      <p:stCondLst>
                        <p:cond delay="indefinite"/>
                      </p:stCondLst>
                      <p:childTnLst>
                        <p:par>
                          <p:cTn fill="hold" id="265">
                            <p:stCondLst>
                              <p:cond delay="0"/>
                            </p:stCondLst>
                            <p:childTnLst>
                              <p:par>
                                <p:cTn fill="hold" id="26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68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2">
                      <p:stCondLst>
                        <p:cond delay="indefinite"/>
                      </p:stCondLst>
                      <p:childTnLst>
                        <p:par>
                          <p:cTn fill="hold" id="273">
                            <p:stCondLst>
                              <p:cond delay="0"/>
                            </p:stCondLst>
                            <p:childTnLst>
                              <p:par>
                                <p:cTn fill="hold" id="27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6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9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82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87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9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93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4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295"/>
                                        <p:tgtEl>
                                          <p:spTgt spid="1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296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297"/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8">
                      <p:stCondLst>
                        <p:cond delay="indefinite"/>
                      </p:stCondLst>
                      <p:childTnLst>
                        <p:par>
                          <p:cTn fill="hold" id="299">
                            <p:stCondLst>
                              <p:cond delay="0"/>
                            </p:stCondLst>
                            <p:childTnLst>
                              <p:par>
                                <p:cTn fill="hold" id="30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0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0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08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09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– Dynamic Re-Configuration 3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5" name="CustomShape 5"/>
          <p:cNvSpPr/>
          <p:nvPr/>
        </p:nvSpPr>
        <p:spPr>
          <a:xfrm>
            <a:off x="4586760" y="1143000"/>
            <a:ext cx="304020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70c0"/>
                </a:solidFill>
                <a:latin typeface="Calibri"/>
              </a:rPr>
              <a:t>Data Link 2 SC{H,L,L}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 flipV="1" rot="10800000">
            <a:off x="1829160" y="1380240"/>
            <a:ext cx="1599840" cy="2239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7" name="CustomShape 7"/>
          <p:cNvSpPr/>
          <p:nvPr/>
        </p:nvSpPr>
        <p:spPr>
          <a:xfrm>
            <a:off x="4038480" y="3200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7696080" y="914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pic>
        <p:nvPicPr>
          <p:cNvPr descr="" id="2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240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241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242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243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244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245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246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247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248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249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250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251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252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53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54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255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256" name="CustomShape 25"/>
          <p:cNvSpPr/>
          <p:nvPr/>
        </p:nvSpPr>
        <p:spPr>
          <a:xfrm flipH="1">
            <a:off x="3580560" y="1752480"/>
            <a:ext cx="1447560" cy="16761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7" name="CustomShape 26"/>
          <p:cNvSpPr/>
          <p:nvPr/>
        </p:nvSpPr>
        <p:spPr>
          <a:xfrm>
            <a:off x="3886200" y="2057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8" name="CustomShape 27"/>
          <p:cNvSpPr/>
          <p:nvPr/>
        </p:nvSpPr>
        <p:spPr>
          <a:xfrm>
            <a:off x="3657600" y="3429000"/>
            <a:ext cx="3549240" cy="13597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CustomShape 28"/>
          <p:cNvSpPr/>
          <p:nvPr/>
        </p:nvSpPr>
        <p:spPr>
          <a:xfrm>
            <a:off x="4114800" y="40384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60" name="CustomShape 29"/>
          <p:cNvSpPr/>
          <p:nvPr/>
        </p:nvSpPr>
        <p:spPr>
          <a:xfrm>
            <a:off x="7315200" y="144792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1" name="CustomShape 30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262" name="CustomShape 31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  <p:sp>
        <p:nvSpPr>
          <p:cNvPr id="263" name="CustomShape 32"/>
          <p:cNvSpPr/>
          <p:nvPr/>
        </p:nvSpPr>
        <p:spPr>
          <a:xfrm flipH="1">
            <a:off x="7238880" y="1143000"/>
            <a:ext cx="1218960" cy="304560"/>
          </a:xfrm>
          <a:prstGeom prst="straightConnector1">
            <a:avLst/>
          </a:prstGeom>
          <a:ln w="9360">
            <a:solidFill>
              <a:srgbClr val="ff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264" name="CustomShape 33"/>
          <p:cNvSpPr/>
          <p:nvPr/>
        </p:nvSpPr>
        <p:spPr>
          <a:xfrm>
            <a:off x="7473960" y="1371600"/>
            <a:ext cx="16200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SC Changes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To SC{L,L,L}</a:t>
            </a:r>
            <a:endParaRPr/>
          </a:p>
        </p:txBody>
      </p:sp>
      <p:sp>
        <p:nvSpPr>
          <p:cNvPr id="265" name="CustomShape 34"/>
          <p:cNvSpPr/>
          <p:nvPr/>
        </p:nvSpPr>
        <p:spPr>
          <a:xfrm flipH="1">
            <a:off x="3580560" y="1752480"/>
            <a:ext cx="1371240" cy="12189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66" name="CustomShape 35"/>
          <p:cNvSpPr/>
          <p:nvPr/>
        </p:nvSpPr>
        <p:spPr>
          <a:xfrm>
            <a:off x="3657600" y="3657600"/>
            <a:ext cx="3549240" cy="127224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67" name="CustomShape 36"/>
          <p:cNvSpPr/>
          <p:nvPr/>
        </p:nvSpPr>
        <p:spPr>
          <a:xfrm>
            <a:off x="3581280" y="3581280"/>
            <a:ext cx="1447560" cy="3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</p:spTree>
  </p:cSld>
  <p:timing>
    <p:tnLst>
      <p:par>
        <p:cTn dur="indefinite" id="310" nodeType="tmRoot" restart="never">
          <p:childTnLst>
            <p:seq>
              <p:cTn dur="indefinite" id="311" nodeType="mainSeq">
                <p:childTnLst>
                  <p:par>
                    <p:cTn fill="hold" id="312">
                      <p:stCondLst>
                        <p:cond delay="indefinite"/>
                      </p:stCondLst>
                      <p:childTnLst>
                        <p:par>
                          <p:cTn fill="hold" id="313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16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19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22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3">
                      <p:stCondLst>
                        <p:cond delay="indefinite"/>
                      </p:stCondLst>
                      <p:childTnLst>
                        <p:par>
                          <p:cTn fill="hold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27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>
                      <p:stCondLst>
                        <p:cond delay="indefinite"/>
                      </p:stCondLst>
                      <p:childTnLst>
                        <p:par>
                          <p:cTn fill="hold" id="332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8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340"/>
                                        <p:tgtEl>
                                          <p:spTgt spid="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41" nodeType="withEffect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2">
                      <p:stCondLst>
                        <p:cond delay="indefinite"/>
                      </p:stCondLst>
                      <p:childTnLst>
                        <p:par>
                          <p:cTn fill="hold" id="343">
                            <p:stCondLst>
                              <p:cond delay="0"/>
                            </p:stCondLst>
                            <p:childTnLst>
                              <p:par>
                                <p:cTn fill="hold" id="34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46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49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0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351"/>
                                        <p:tgtEl>
                                          <p:spTgt spid="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52" nodeType="withEffect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Span of Control - IaaS</a:t>
            </a:r>
            <a:endParaRPr/>
          </a:p>
        </p:txBody>
      </p:sp>
      <p:pic>
        <p:nvPicPr>
          <p:cNvPr descr="" id="26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362320"/>
            <a:ext cx="8222400" cy="27975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Application Software and OS Interaction</a:t>
            </a:r>
            <a:endParaRPr/>
          </a:p>
        </p:txBody>
      </p:sp>
      <p:pic>
        <p:nvPicPr>
          <p:cNvPr descr="" id="27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362320"/>
            <a:ext cx="6028920" cy="3678840"/>
          </a:xfrm>
          <a:prstGeom prst="rect">
            <a:avLst/>
          </a:prstGeom>
          <a:ln w="38160">
            <a:solidFill>
              <a:srgbClr val="ffffff"/>
            </a:solidFill>
            <a:miter/>
          </a:ln>
        </p:spPr>
      </p:pic>
      <p:sp>
        <p:nvSpPr>
          <p:cNvPr id="272" name="Line 2"/>
          <p:cNvSpPr/>
          <p:nvPr/>
        </p:nvSpPr>
        <p:spPr>
          <a:xfrm>
            <a:off x="2361960" y="3504960"/>
            <a:ext cx="4343400" cy="0"/>
          </a:xfrm>
          <a:prstGeom prst="line">
            <a:avLst/>
          </a:prstGeom>
          <a:ln w="31680">
            <a:solidFill>
              <a:srgbClr val="ff0000"/>
            </a:solidFill>
            <a:custDash>
              <a:ds d="352000" sp="264000"/>
            </a:custDash>
            <a:round/>
          </a:ln>
        </p:spPr>
      </p:sp>
      <p:sp>
        <p:nvSpPr>
          <p:cNvPr id="273" name="CustomShape 3"/>
          <p:cNvSpPr/>
          <p:nvPr/>
        </p:nvSpPr>
        <p:spPr>
          <a:xfrm>
            <a:off x="6629400" y="2438280"/>
            <a:ext cx="205704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Potential Point of Control</a:t>
            </a:r>
            <a:endParaRPr/>
          </a:p>
        </p:txBody>
      </p:sp>
      <p:sp>
        <p:nvSpPr>
          <p:cNvPr id="274" name="CustomShape 4"/>
          <p:cNvSpPr/>
          <p:nvPr/>
        </p:nvSpPr>
        <p:spPr>
          <a:xfrm flipV="1">
            <a:off x="6629400" y="3429000"/>
            <a:ext cx="456840" cy="528480"/>
          </a:xfrm>
          <a:prstGeom prst="curvedConnector2">
            <a:avLst/>
          </a:prstGeom>
          <a:solidFill>
            <a:srgbClr val="4f81bd"/>
          </a:solidFill>
          <a:ln w="255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dur="indefinite" id="353" nodeType="tmRoot" restart="never">
          <p:childTnLst>
            <p:seq>
              <p:cTn dur="indefinite" id="354" nodeType="mainSeq">
                <p:childTnLst>
                  <p:par>
                    <p:cTn fill="hold" id="355">
                      <p:stCondLst>
                        <p:cond delay="indefinite"/>
                      </p:stCondLst>
                      <p:childTnLst>
                        <p:par>
                          <p:cTn fill="hold" id="356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59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3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4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7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8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