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8" r:id="rId3"/>
    <p:sldId id="260" r:id="rId4"/>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04"/>
    <p:restoredTop sz="94663"/>
  </p:normalViewPr>
  <p:slideViewPr>
    <p:cSldViewPr snapToGrid="0" snapToObjects="1">
      <p:cViewPr>
        <p:scale>
          <a:sx n="110" d="100"/>
          <a:sy n="110" d="100"/>
        </p:scale>
        <p:origin x="1456" y="8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en-GB"/>
              <a:t>Click to edit Master title style</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E72D33E-813A-6147-8BDB-1CDA0AB2F90F}" type="datetimeFigureOut">
              <a:rPr lang="en-US" smtClean="0"/>
              <a:t>11/16/21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67B5D-7D86-284B-93BD-DB3C7E47CC9B}" type="slidenum">
              <a:rPr lang="en-US" smtClean="0"/>
              <a:t>‹#›</a:t>
            </a:fld>
            <a:endParaRPr lang="en-US"/>
          </a:p>
        </p:txBody>
      </p:sp>
    </p:spTree>
    <p:extLst>
      <p:ext uri="{BB962C8B-B14F-4D97-AF65-F5344CB8AC3E}">
        <p14:creationId xmlns:p14="http://schemas.microsoft.com/office/powerpoint/2010/main" val="2005070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E72D33E-813A-6147-8BDB-1CDA0AB2F90F}" type="datetimeFigureOut">
              <a:rPr lang="en-US" smtClean="0"/>
              <a:t>11/16/21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67B5D-7D86-284B-93BD-DB3C7E47CC9B}" type="slidenum">
              <a:rPr lang="en-US" smtClean="0"/>
              <a:t>‹#›</a:t>
            </a:fld>
            <a:endParaRPr lang="en-US"/>
          </a:p>
        </p:txBody>
      </p:sp>
    </p:spTree>
    <p:extLst>
      <p:ext uri="{BB962C8B-B14F-4D97-AF65-F5344CB8AC3E}">
        <p14:creationId xmlns:p14="http://schemas.microsoft.com/office/powerpoint/2010/main" val="205225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E72D33E-813A-6147-8BDB-1CDA0AB2F90F}" type="datetimeFigureOut">
              <a:rPr lang="en-US" smtClean="0"/>
              <a:t>11/16/21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67B5D-7D86-284B-93BD-DB3C7E47CC9B}" type="slidenum">
              <a:rPr lang="en-US" smtClean="0"/>
              <a:t>‹#›</a:t>
            </a:fld>
            <a:endParaRPr lang="en-US"/>
          </a:p>
        </p:txBody>
      </p:sp>
    </p:spTree>
    <p:extLst>
      <p:ext uri="{BB962C8B-B14F-4D97-AF65-F5344CB8AC3E}">
        <p14:creationId xmlns:p14="http://schemas.microsoft.com/office/powerpoint/2010/main" val="2064495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E72D33E-813A-6147-8BDB-1CDA0AB2F90F}" type="datetimeFigureOut">
              <a:rPr lang="en-US" smtClean="0"/>
              <a:t>11/16/21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67B5D-7D86-284B-93BD-DB3C7E47CC9B}" type="slidenum">
              <a:rPr lang="en-US" smtClean="0"/>
              <a:t>‹#›</a:t>
            </a:fld>
            <a:endParaRPr lang="en-US"/>
          </a:p>
        </p:txBody>
      </p:sp>
    </p:spTree>
    <p:extLst>
      <p:ext uri="{BB962C8B-B14F-4D97-AF65-F5344CB8AC3E}">
        <p14:creationId xmlns:p14="http://schemas.microsoft.com/office/powerpoint/2010/main" val="1916596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GB"/>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E72D33E-813A-6147-8BDB-1CDA0AB2F90F}" type="datetimeFigureOut">
              <a:rPr lang="en-US" smtClean="0"/>
              <a:t>11/16/21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67B5D-7D86-284B-93BD-DB3C7E47CC9B}" type="slidenum">
              <a:rPr lang="en-US" smtClean="0"/>
              <a:t>‹#›</a:t>
            </a:fld>
            <a:endParaRPr lang="en-US"/>
          </a:p>
        </p:txBody>
      </p:sp>
    </p:spTree>
    <p:extLst>
      <p:ext uri="{BB962C8B-B14F-4D97-AF65-F5344CB8AC3E}">
        <p14:creationId xmlns:p14="http://schemas.microsoft.com/office/powerpoint/2010/main" val="4019919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E72D33E-813A-6147-8BDB-1CDA0AB2F90F}" type="datetimeFigureOut">
              <a:rPr lang="en-US" smtClean="0"/>
              <a:t>11/16/21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D67B5D-7D86-284B-93BD-DB3C7E47CC9B}" type="slidenum">
              <a:rPr lang="en-US" smtClean="0"/>
              <a:t>‹#›</a:t>
            </a:fld>
            <a:endParaRPr lang="en-US"/>
          </a:p>
        </p:txBody>
      </p:sp>
    </p:spTree>
    <p:extLst>
      <p:ext uri="{BB962C8B-B14F-4D97-AF65-F5344CB8AC3E}">
        <p14:creationId xmlns:p14="http://schemas.microsoft.com/office/powerpoint/2010/main" val="4189708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GB"/>
              <a:t>Click to 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GB"/>
              <a:t>Click to 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E72D33E-813A-6147-8BDB-1CDA0AB2F90F}" type="datetimeFigureOut">
              <a:rPr lang="en-US" smtClean="0"/>
              <a:t>11/16/21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D67B5D-7D86-284B-93BD-DB3C7E47CC9B}" type="slidenum">
              <a:rPr lang="en-US" smtClean="0"/>
              <a:t>‹#›</a:t>
            </a:fld>
            <a:endParaRPr lang="en-US"/>
          </a:p>
        </p:txBody>
      </p:sp>
    </p:spTree>
    <p:extLst>
      <p:ext uri="{BB962C8B-B14F-4D97-AF65-F5344CB8AC3E}">
        <p14:creationId xmlns:p14="http://schemas.microsoft.com/office/powerpoint/2010/main" val="266268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E72D33E-813A-6147-8BDB-1CDA0AB2F90F}" type="datetimeFigureOut">
              <a:rPr lang="en-US" smtClean="0"/>
              <a:t>11/16/21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D67B5D-7D86-284B-93BD-DB3C7E47CC9B}" type="slidenum">
              <a:rPr lang="en-US" smtClean="0"/>
              <a:t>‹#›</a:t>
            </a:fld>
            <a:endParaRPr lang="en-US"/>
          </a:p>
        </p:txBody>
      </p:sp>
    </p:spTree>
    <p:extLst>
      <p:ext uri="{BB962C8B-B14F-4D97-AF65-F5344CB8AC3E}">
        <p14:creationId xmlns:p14="http://schemas.microsoft.com/office/powerpoint/2010/main" val="3536246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2D33E-813A-6147-8BDB-1CDA0AB2F90F}" type="datetimeFigureOut">
              <a:rPr lang="en-US" smtClean="0"/>
              <a:t>11/16/21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D67B5D-7D86-284B-93BD-DB3C7E47CC9B}" type="slidenum">
              <a:rPr lang="en-US" smtClean="0"/>
              <a:t>‹#›</a:t>
            </a:fld>
            <a:endParaRPr lang="en-US"/>
          </a:p>
        </p:txBody>
      </p:sp>
    </p:spTree>
    <p:extLst>
      <p:ext uri="{BB962C8B-B14F-4D97-AF65-F5344CB8AC3E}">
        <p14:creationId xmlns:p14="http://schemas.microsoft.com/office/powerpoint/2010/main" val="3405749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GB"/>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GB"/>
              <a:t>Click to edit Master text styles</a:t>
            </a:r>
          </a:p>
        </p:txBody>
      </p:sp>
      <p:sp>
        <p:nvSpPr>
          <p:cNvPr id="5" name="Date Placeholder 4"/>
          <p:cNvSpPr>
            <a:spLocks noGrp="1"/>
          </p:cNvSpPr>
          <p:nvPr>
            <p:ph type="dt" sz="half" idx="10"/>
          </p:nvPr>
        </p:nvSpPr>
        <p:spPr/>
        <p:txBody>
          <a:bodyPr/>
          <a:lstStyle/>
          <a:p>
            <a:fld id="{6E72D33E-813A-6147-8BDB-1CDA0AB2F90F}" type="datetimeFigureOut">
              <a:rPr lang="en-US" smtClean="0"/>
              <a:t>11/16/21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D67B5D-7D86-284B-93BD-DB3C7E47CC9B}" type="slidenum">
              <a:rPr lang="en-US" smtClean="0"/>
              <a:t>‹#›</a:t>
            </a:fld>
            <a:endParaRPr lang="en-US"/>
          </a:p>
        </p:txBody>
      </p:sp>
    </p:spTree>
    <p:extLst>
      <p:ext uri="{BB962C8B-B14F-4D97-AF65-F5344CB8AC3E}">
        <p14:creationId xmlns:p14="http://schemas.microsoft.com/office/powerpoint/2010/main" val="3539838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GB"/>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GB"/>
              <a:t>Click icon to add picture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GB"/>
              <a:t>Click to edit Master text styles</a:t>
            </a:r>
          </a:p>
        </p:txBody>
      </p:sp>
      <p:sp>
        <p:nvSpPr>
          <p:cNvPr id="5" name="Date Placeholder 4"/>
          <p:cNvSpPr>
            <a:spLocks noGrp="1"/>
          </p:cNvSpPr>
          <p:nvPr>
            <p:ph type="dt" sz="half" idx="10"/>
          </p:nvPr>
        </p:nvSpPr>
        <p:spPr/>
        <p:txBody>
          <a:bodyPr/>
          <a:lstStyle/>
          <a:p>
            <a:fld id="{6E72D33E-813A-6147-8BDB-1CDA0AB2F90F}" type="datetimeFigureOut">
              <a:rPr lang="en-US" smtClean="0"/>
              <a:t>11/16/21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D67B5D-7D86-284B-93BD-DB3C7E47CC9B}" type="slidenum">
              <a:rPr lang="en-US" smtClean="0"/>
              <a:t>‹#›</a:t>
            </a:fld>
            <a:endParaRPr lang="en-US"/>
          </a:p>
        </p:txBody>
      </p:sp>
    </p:spTree>
    <p:extLst>
      <p:ext uri="{BB962C8B-B14F-4D97-AF65-F5344CB8AC3E}">
        <p14:creationId xmlns:p14="http://schemas.microsoft.com/office/powerpoint/2010/main" val="3653323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6E72D33E-813A-6147-8BDB-1CDA0AB2F90F}" type="datetimeFigureOut">
              <a:rPr lang="en-US" smtClean="0"/>
              <a:t>11/16/21</a:t>
            </a:fld>
            <a:endParaRPr lang="en-US"/>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02D67B5D-7D86-284B-93BD-DB3C7E47CC9B}" type="slidenum">
              <a:rPr lang="en-US" smtClean="0"/>
              <a:t>‹#›</a:t>
            </a:fld>
            <a:endParaRPr lang="en-US"/>
          </a:p>
        </p:txBody>
      </p:sp>
    </p:spTree>
    <p:extLst>
      <p:ext uri="{BB962C8B-B14F-4D97-AF65-F5344CB8AC3E}">
        <p14:creationId xmlns:p14="http://schemas.microsoft.com/office/powerpoint/2010/main" val="34506251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3.png"/><Relationship Id="rId3" Type="http://schemas.openxmlformats.org/officeDocument/2006/relationships/hyperlink" Target="https://www.well.ox.ac.uk/study/gms" TargetMode="External"/><Relationship Id="rId21" Type="http://schemas.openxmlformats.org/officeDocument/2006/relationships/image" Target="../media/image19.png"/><Relationship Id="rId7" Type="http://schemas.openxmlformats.org/officeDocument/2006/relationships/image" Target="../media/image1.emf"/><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2.pn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5.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2.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image" Target="../media/image32.png"/><Relationship Id="rId3" Type="http://schemas.openxmlformats.org/officeDocument/2006/relationships/hyperlink" Target="https://doi.org/10.1038/s41467-019-13480-z" TargetMode="External"/><Relationship Id="rId7" Type="http://schemas.openxmlformats.org/officeDocument/2006/relationships/image" Target="../media/image2.emf"/><Relationship Id="rId12" Type="http://schemas.openxmlformats.org/officeDocument/2006/relationships/image" Target="../media/image31.png"/><Relationship Id="rId2" Type="http://schemas.openxmlformats.org/officeDocument/2006/relationships/hyperlink" Target="https://www.well.ox.ac.uk/study/gms" TargetMode="External"/><Relationship Id="rId16"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hyperlink" Target="https://en.wikipedia.org/wiki/Logistic_function" TargetMode="External"/><Relationship Id="rId15" Type="http://schemas.openxmlformats.org/officeDocument/2006/relationships/image" Target="../media/image34.png"/><Relationship Id="rId10" Type="http://schemas.openxmlformats.org/officeDocument/2006/relationships/image" Target="../media/image29.png"/><Relationship Id="rId4" Type="http://schemas.openxmlformats.org/officeDocument/2006/relationships/image" Target="../media/image24.png"/><Relationship Id="rId9" Type="http://schemas.openxmlformats.org/officeDocument/2006/relationships/image" Target="../media/image28.png"/><Relationship Id="rId14" Type="http://schemas.openxmlformats.org/officeDocument/2006/relationships/image" Target="../media/image33.png"/></Relationships>
</file>

<file path=ppt/slides/_rels/slide3.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2.png"/><Relationship Id="rId18" Type="http://schemas.openxmlformats.org/officeDocument/2006/relationships/image" Target="../media/image47.png"/><Relationship Id="rId3" Type="http://schemas.openxmlformats.org/officeDocument/2006/relationships/image" Target="../media/image26.png"/><Relationship Id="rId7" Type="http://schemas.openxmlformats.org/officeDocument/2006/relationships/image" Target="../media/image37.emf"/><Relationship Id="rId12" Type="http://schemas.openxmlformats.org/officeDocument/2006/relationships/hyperlink" Target="https://doi.org/10.1002/gepi.20576" TargetMode="External"/><Relationship Id="rId17" Type="http://schemas.openxmlformats.org/officeDocument/2006/relationships/image" Target="../media/image46.png"/><Relationship Id="rId2" Type="http://schemas.openxmlformats.org/officeDocument/2006/relationships/hyperlink" Target="https://www.well.ox.ac.uk/study/gms" TargetMode="External"/><Relationship Id="rId16" Type="http://schemas.openxmlformats.org/officeDocument/2006/relationships/image" Target="../media/image45.png"/><Relationship Id="rId1" Type="http://schemas.openxmlformats.org/officeDocument/2006/relationships/slideLayout" Target="../slideLayouts/slideLayout1.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27.png"/><Relationship Id="rId15" Type="http://schemas.openxmlformats.org/officeDocument/2006/relationships/image" Target="../media/image44.png"/><Relationship Id="rId10" Type="http://schemas.openxmlformats.org/officeDocument/2006/relationships/image" Target="../media/image40.png"/><Relationship Id="rId4" Type="http://schemas.openxmlformats.org/officeDocument/2006/relationships/hyperlink" Target="https://en.wikipedia.org/wiki/Order_statistic#The_joint_distribution_of_the_order_statistics_of_the_uniform_distribution" TargetMode="External"/><Relationship Id="rId9" Type="http://schemas.openxmlformats.org/officeDocument/2006/relationships/image" Target="../media/image39.png"/><Relationship Id="rId14"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9445D69A-020E-E544-837B-4149DB67D226}"/>
                  </a:ext>
                </a:extLst>
              </p:cNvPr>
              <p:cNvSpPr txBox="1"/>
              <p:nvPr/>
            </p:nvSpPr>
            <p:spPr>
              <a:xfrm>
                <a:off x="1739890" y="6964929"/>
                <a:ext cx="2787807" cy="57278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GB" sz="1400" b="0" i="1" dirty="0" smtClean="0">
                          <a:latin typeface="Cambria Math" panose="02040503050406030204" pitchFamily="18" charset="0"/>
                        </a:rPr>
                        <m:t>𝑃</m:t>
                      </m:r>
                      <m:d>
                        <m:dPr>
                          <m:ctrlPr>
                            <a:rPr lang="en-GB" sz="1400" b="0" i="1" dirty="0" smtClean="0">
                              <a:latin typeface="Cambria Math" panose="02040503050406030204" pitchFamily="18" charset="0"/>
                            </a:rPr>
                          </m:ctrlPr>
                        </m:dPr>
                        <m:e>
                          <m:r>
                            <a:rPr lang="en-GB" sz="1400" b="0" i="1" dirty="0" smtClean="0">
                              <a:latin typeface="Cambria Math" panose="02040503050406030204" pitchFamily="18" charset="0"/>
                            </a:rPr>
                            <m:t>𝑌</m:t>
                          </m:r>
                        </m:e>
                        <m:e>
                          <m:r>
                            <a:rPr lang="en-GB" sz="1400" b="0" i="1" dirty="0" smtClean="0">
                              <a:latin typeface="Cambria Math" panose="02040503050406030204" pitchFamily="18" charset="0"/>
                            </a:rPr>
                            <m:t>𝑋</m:t>
                          </m:r>
                          <m:r>
                            <a:rPr lang="en-GB" sz="1400" b="0" i="1" dirty="0" smtClean="0">
                              <a:latin typeface="Cambria Math" panose="02040503050406030204" pitchFamily="18" charset="0"/>
                            </a:rPr>
                            <m:t>,</m:t>
                          </m:r>
                          <m:r>
                            <a:rPr lang="en-GB" sz="1400" b="0" i="1" dirty="0" smtClean="0">
                              <a:latin typeface="Cambria Math" panose="02040503050406030204" pitchFamily="18" charset="0"/>
                            </a:rPr>
                            <m:t>𝛽</m:t>
                          </m:r>
                        </m:e>
                      </m:d>
                      <m:r>
                        <a:rPr lang="en-GB" sz="1400" b="0" i="1" dirty="0" smtClean="0">
                          <a:latin typeface="Cambria Math" panose="02040503050406030204" pitchFamily="18" charset="0"/>
                        </a:rPr>
                        <m:t>=</m:t>
                      </m:r>
                      <m:f>
                        <m:fPr>
                          <m:ctrlPr>
                            <a:rPr lang="en-GB" sz="1400" b="0" i="1" dirty="0" smtClean="0">
                              <a:latin typeface="Cambria Math" panose="02040503050406030204" pitchFamily="18" charset="0"/>
                            </a:rPr>
                          </m:ctrlPr>
                        </m:fPr>
                        <m:num>
                          <m:r>
                            <a:rPr lang="en-GB" sz="1400" b="0" i="1" dirty="0" smtClean="0">
                              <a:latin typeface="Cambria Math" panose="02040503050406030204" pitchFamily="18" charset="0"/>
                            </a:rPr>
                            <m:t>1</m:t>
                          </m:r>
                        </m:num>
                        <m:den>
                          <m:rad>
                            <m:radPr>
                              <m:degHide m:val="on"/>
                              <m:ctrlPr>
                                <a:rPr lang="en-GB" sz="1400" b="0" i="1" dirty="0" smtClean="0">
                                  <a:latin typeface="Cambria Math" panose="02040503050406030204" pitchFamily="18" charset="0"/>
                                </a:rPr>
                              </m:ctrlPr>
                            </m:radPr>
                            <m:deg/>
                            <m:e>
                              <m:r>
                                <a:rPr lang="en-GB" sz="1400" b="0" i="1" dirty="0" smtClean="0">
                                  <a:latin typeface="Cambria Math" panose="02040503050406030204" pitchFamily="18" charset="0"/>
                                </a:rPr>
                                <m:t>2</m:t>
                              </m:r>
                              <m:r>
                                <a:rPr lang="en-GB" sz="1400" b="0" i="1" dirty="0" smtClean="0">
                                  <a:latin typeface="Cambria Math" panose="02040503050406030204" pitchFamily="18" charset="0"/>
                                </a:rPr>
                                <m:t>𝜋</m:t>
                              </m:r>
                              <m:sSup>
                                <m:sSupPr>
                                  <m:ctrlPr>
                                    <a:rPr lang="en-GB" sz="1400" b="0" i="1" dirty="0" smtClean="0">
                                      <a:latin typeface="Cambria Math" panose="02040503050406030204" pitchFamily="18" charset="0"/>
                                    </a:rPr>
                                  </m:ctrlPr>
                                </m:sSupPr>
                                <m:e>
                                  <m:r>
                                    <a:rPr lang="en-GB" sz="1400" b="0" i="1" dirty="0" smtClean="0">
                                      <a:latin typeface="Cambria Math" panose="02040503050406030204" pitchFamily="18" charset="0"/>
                                    </a:rPr>
                                    <m:t>𝜎</m:t>
                                  </m:r>
                                </m:e>
                                <m:sup>
                                  <m:r>
                                    <a:rPr lang="en-GB" sz="1400" b="0" i="1" dirty="0" smtClean="0">
                                      <a:latin typeface="Cambria Math" panose="02040503050406030204" pitchFamily="18" charset="0"/>
                                    </a:rPr>
                                    <m:t>2</m:t>
                                  </m:r>
                                </m:sup>
                              </m:sSup>
                            </m:e>
                          </m:rad>
                        </m:den>
                      </m:f>
                      <m:r>
                        <a:rPr lang="en-GB" sz="1400" b="0" i="1" dirty="0" smtClean="0">
                          <a:latin typeface="Cambria Math" panose="02040503050406030204" pitchFamily="18" charset="0"/>
                        </a:rPr>
                        <m:t>⋅</m:t>
                      </m:r>
                      <m:sSup>
                        <m:sSupPr>
                          <m:ctrlPr>
                            <a:rPr lang="en-GB" sz="1400" b="0" i="1" dirty="0" smtClean="0">
                              <a:latin typeface="Cambria Math" panose="02040503050406030204" pitchFamily="18" charset="0"/>
                            </a:rPr>
                          </m:ctrlPr>
                        </m:sSupPr>
                        <m:e>
                          <m:r>
                            <a:rPr lang="en-GB" sz="1400" b="0" i="1" dirty="0" smtClean="0">
                              <a:latin typeface="Cambria Math" panose="02040503050406030204" pitchFamily="18" charset="0"/>
                            </a:rPr>
                            <m:t>𝑒</m:t>
                          </m:r>
                        </m:e>
                        <m:sup>
                          <m:r>
                            <a:rPr lang="en-GB" sz="1400" b="0" i="1" dirty="0" smtClean="0">
                              <a:latin typeface="Cambria Math" panose="02040503050406030204" pitchFamily="18" charset="0"/>
                            </a:rPr>
                            <m:t>−</m:t>
                          </m:r>
                          <m:f>
                            <m:fPr>
                              <m:ctrlPr>
                                <a:rPr lang="en-GB" sz="1400" b="0" i="1" dirty="0" smtClean="0">
                                  <a:latin typeface="Cambria Math" panose="02040503050406030204" pitchFamily="18" charset="0"/>
                                </a:rPr>
                              </m:ctrlPr>
                            </m:fPr>
                            <m:num>
                              <m:r>
                                <a:rPr lang="en-GB" sz="1400" b="0" i="1" dirty="0" smtClean="0">
                                  <a:latin typeface="Cambria Math" panose="02040503050406030204" pitchFamily="18" charset="0"/>
                                </a:rPr>
                                <m:t>1</m:t>
                              </m:r>
                            </m:num>
                            <m:den>
                              <m:r>
                                <a:rPr lang="en-GB" sz="1400" b="0" i="1" dirty="0" smtClean="0">
                                  <a:latin typeface="Cambria Math" panose="02040503050406030204" pitchFamily="18" charset="0"/>
                                </a:rPr>
                                <m:t>2</m:t>
                              </m:r>
                            </m:den>
                          </m:f>
                          <m:r>
                            <a:rPr lang="en-GB" sz="1400" b="0" i="1" dirty="0" smtClean="0">
                              <a:latin typeface="Cambria Math" panose="02040503050406030204" pitchFamily="18" charset="0"/>
                            </a:rPr>
                            <m:t>⋅</m:t>
                          </m:r>
                          <m:f>
                            <m:fPr>
                              <m:ctrlPr>
                                <a:rPr lang="en-GB" sz="1400" b="0" i="1" dirty="0" smtClean="0">
                                  <a:latin typeface="Cambria Math" panose="02040503050406030204" pitchFamily="18" charset="0"/>
                                </a:rPr>
                              </m:ctrlPr>
                            </m:fPr>
                            <m:num>
                              <m:sSup>
                                <m:sSupPr>
                                  <m:ctrlPr>
                                    <a:rPr lang="en-GB" sz="1400" b="0" i="1" dirty="0" smtClean="0">
                                      <a:latin typeface="Cambria Math" panose="02040503050406030204" pitchFamily="18" charset="0"/>
                                    </a:rPr>
                                  </m:ctrlPr>
                                </m:sSupPr>
                                <m:e>
                                  <m:d>
                                    <m:dPr>
                                      <m:ctrlPr>
                                        <a:rPr lang="en-GB" sz="1400" b="0" i="1" dirty="0" smtClean="0">
                                          <a:latin typeface="Cambria Math" panose="02040503050406030204" pitchFamily="18" charset="0"/>
                                        </a:rPr>
                                      </m:ctrlPr>
                                    </m:dPr>
                                    <m:e>
                                      <m:r>
                                        <a:rPr lang="en-GB" sz="1400" b="0" i="1" dirty="0" smtClean="0">
                                          <a:latin typeface="Cambria Math" panose="02040503050406030204" pitchFamily="18" charset="0"/>
                                        </a:rPr>
                                        <m:t>𝑌</m:t>
                                      </m:r>
                                      <m:r>
                                        <a:rPr lang="en-GB" sz="1400" b="0" i="1" dirty="0" smtClean="0">
                                          <a:latin typeface="Cambria Math" panose="02040503050406030204" pitchFamily="18" charset="0"/>
                                        </a:rPr>
                                        <m:t>−</m:t>
                                      </m:r>
                                      <m:r>
                                        <a:rPr lang="en-GB" sz="1400" b="0" i="1" dirty="0" smtClean="0">
                                          <a:latin typeface="Cambria Math" panose="02040503050406030204" pitchFamily="18" charset="0"/>
                                        </a:rPr>
                                        <m:t>𝑋</m:t>
                                      </m:r>
                                      <m:r>
                                        <m:rPr>
                                          <m:brk m:alnAt="7"/>
                                        </m:rPr>
                                        <a:rPr lang="en-GB" sz="1400" b="0" i="1" dirty="0" smtClean="0">
                                          <a:latin typeface="Cambria Math" panose="02040503050406030204" pitchFamily="18" charset="0"/>
                                        </a:rPr>
                                        <m:t>𝛽</m:t>
                                      </m:r>
                                    </m:e>
                                  </m:d>
                                </m:e>
                                <m:sup>
                                  <m:r>
                                    <m:rPr>
                                      <m:brk m:alnAt="7"/>
                                    </m:rPr>
                                    <a:rPr lang="en-GB" sz="1400" b="0" i="1" dirty="0" smtClean="0">
                                      <a:latin typeface="Cambria Math" panose="02040503050406030204" pitchFamily="18" charset="0"/>
                                    </a:rPr>
                                    <m:t>2</m:t>
                                  </m:r>
                                </m:sup>
                              </m:sSup>
                            </m:num>
                            <m:den>
                              <m:sSup>
                                <m:sSupPr>
                                  <m:ctrlPr>
                                    <a:rPr lang="en-GB" sz="1400" b="0" i="1" dirty="0" smtClean="0">
                                      <a:latin typeface="Cambria Math" panose="02040503050406030204" pitchFamily="18" charset="0"/>
                                    </a:rPr>
                                  </m:ctrlPr>
                                </m:sSupPr>
                                <m:e>
                                  <m:r>
                                    <a:rPr lang="en-GB" sz="1400" b="0" i="1" dirty="0" smtClean="0">
                                      <a:latin typeface="Cambria Math" panose="02040503050406030204" pitchFamily="18" charset="0"/>
                                    </a:rPr>
                                    <m:t>𝜎</m:t>
                                  </m:r>
                                </m:e>
                                <m:sup>
                                  <m:r>
                                    <a:rPr lang="en-GB" sz="1400" b="0" i="1" dirty="0" smtClean="0">
                                      <a:latin typeface="Cambria Math" panose="02040503050406030204" pitchFamily="18" charset="0"/>
                                    </a:rPr>
                                    <m:t>2</m:t>
                                  </m:r>
                                </m:sup>
                              </m:sSup>
                            </m:den>
                          </m:f>
                        </m:sup>
                      </m:sSup>
                    </m:oMath>
                  </m:oMathPara>
                </a14:m>
                <a:endParaRPr lang="en-US" sz="1400" dirty="0">
                  <a:latin typeface="FoundrySterling-Book" pitchFamily="2" charset="0"/>
                </a:endParaRPr>
              </a:p>
            </p:txBody>
          </p:sp>
        </mc:Choice>
        <mc:Fallback xmlns="">
          <p:sp>
            <p:nvSpPr>
              <p:cNvPr id="41" name="TextBox 40">
                <a:extLst>
                  <a:ext uri="{FF2B5EF4-FFF2-40B4-BE49-F238E27FC236}">
                    <a16:creationId xmlns:a16="http://schemas.microsoft.com/office/drawing/2014/main" id="{9445D69A-020E-E544-837B-4149DB67D226}"/>
                  </a:ext>
                </a:extLst>
              </p:cNvPr>
              <p:cNvSpPr txBox="1">
                <a:spLocks noRot="1" noChangeAspect="1" noMove="1" noResize="1" noEditPoints="1" noAdjustHandles="1" noChangeArrowheads="1" noChangeShapeType="1" noTextEdit="1"/>
              </p:cNvSpPr>
              <p:nvPr/>
            </p:nvSpPr>
            <p:spPr>
              <a:xfrm>
                <a:off x="1739890" y="6964929"/>
                <a:ext cx="2787807" cy="572786"/>
              </a:xfrm>
              <a:prstGeom prst="rect">
                <a:avLst/>
              </a:prstGeom>
              <a:blipFill>
                <a:blip r:embed="rId2"/>
                <a:stretch>
                  <a:fillRect b="-2174"/>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5EE7C2C3-A8CF-634A-8BA7-ACA2DCE7D1CD}"/>
              </a:ext>
            </a:extLst>
          </p:cNvPr>
          <p:cNvSpPr txBox="1"/>
          <p:nvPr/>
        </p:nvSpPr>
        <p:spPr>
          <a:xfrm>
            <a:off x="354792" y="174770"/>
            <a:ext cx="3461204" cy="425373"/>
          </a:xfrm>
          <a:prstGeom prst="rect">
            <a:avLst/>
          </a:prstGeom>
          <a:noFill/>
        </p:spPr>
        <p:txBody>
          <a:bodyPr wrap="none" rtlCol="0">
            <a:spAutoFit/>
          </a:bodyPr>
          <a:lstStyle/>
          <a:p>
            <a:r>
              <a:rPr lang="en-US" sz="2164" b="1" dirty="0">
                <a:latin typeface="FOUNDRYSTERLING-BOOK" pitchFamily="2" charset="0"/>
              </a:rPr>
              <a:t>Linear regression </a:t>
            </a:r>
            <a:r>
              <a:rPr lang="en-US" sz="2164" b="1" dirty="0" err="1">
                <a:latin typeface="FOUNDRYSTERLING-BOOK" pitchFamily="2" charset="0"/>
              </a:rPr>
              <a:t>cheatsheet</a:t>
            </a:r>
            <a:endParaRPr lang="en-US" sz="2164" b="1" dirty="0">
              <a:latin typeface="FOUNDRYSTERLING-BOOK" pitchFamily="2" charset="0"/>
            </a:endParaRPr>
          </a:p>
        </p:txBody>
      </p:sp>
      <p:sp>
        <p:nvSpPr>
          <p:cNvPr id="10" name="TextBox 9">
            <a:extLst>
              <a:ext uri="{FF2B5EF4-FFF2-40B4-BE49-F238E27FC236}">
                <a16:creationId xmlns:a16="http://schemas.microsoft.com/office/drawing/2014/main" id="{959D6CB8-1973-0148-BF2C-86F4FF1BB581}"/>
              </a:ext>
            </a:extLst>
          </p:cNvPr>
          <p:cNvSpPr txBox="1"/>
          <p:nvPr/>
        </p:nvSpPr>
        <p:spPr>
          <a:xfrm>
            <a:off x="368306" y="482284"/>
            <a:ext cx="2573140" cy="258853"/>
          </a:xfrm>
          <a:prstGeom prst="rect">
            <a:avLst/>
          </a:prstGeom>
          <a:noFill/>
        </p:spPr>
        <p:txBody>
          <a:bodyPr wrap="none" rtlCol="0">
            <a:spAutoFit/>
          </a:bodyPr>
          <a:lstStyle/>
          <a:p>
            <a:r>
              <a:rPr lang="en-US" sz="1082" b="1" dirty="0">
                <a:latin typeface="FoundrySterling-Book" pitchFamily="2" charset="0"/>
                <a:ea typeface="Verdana" panose="020B0604030504040204" pitchFamily="34" charset="0"/>
                <a:cs typeface="Verdana" panose="020B0604030504040204" pitchFamily="34" charset="0"/>
              </a:rPr>
              <a:t>Gavin Band, </a:t>
            </a:r>
            <a:r>
              <a:rPr lang="en-US" sz="1082" b="1" dirty="0">
                <a:latin typeface="FoundrySterling-Book" pitchFamily="2" charset="0"/>
                <a:ea typeface="Verdana" panose="020B0604030504040204" pitchFamily="34" charset="0"/>
                <a:cs typeface="Verdana" panose="020B0604030504040204" pitchFamily="34" charset="0"/>
                <a:hlinkClick r:id="rId3"/>
              </a:rPr>
              <a:t>WHG GMS Programme</a:t>
            </a:r>
            <a:r>
              <a:rPr lang="en-US" sz="1082" b="1" dirty="0">
                <a:latin typeface="FoundrySterling-Book" pitchFamily="2" charset="0"/>
                <a:ea typeface="Verdana" panose="020B0604030504040204" pitchFamily="34" charset="0"/>
                <a:cs typeface="Verdana" panose="020B0604030504040204" pitchFamily="34" charset="0"/>
              </a:rPr>
              <a:t> 2021</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D61EBA6-0474-244E-8801-CACA6B9F261D}"/>
                  </a:ext>
                </a:extLst>
              </p:cNvPr>
              <p:cNvSpPr txBox="1"/>
              <p:nvPr/>
            </p:nvSpPr>
            <p:spPr>
              <a:xfrm>
                <a:off x="333508" y="769334"/>
                <a:ext cx="5842815" cy="830997"/>
              </a:xfrm>
              <a:prstGeom prst="rect">
                <a:avLst/>
              </a:prstGeom>
              <a:noFill/>
            </p:spPr>
            <p:txBody>
              <a:bodyPr wrap="square" rtlCol="0">
                <a:spAutoFit/>
              </a:bodyPr>
              <a:lstStyle/>
              <a:p>
                <a:r>
                  <a:rPr lang="en-US" sz="1200" dirty="0">
                    <a:latin typeface="FoundrySterling-Book" pitchFamily="2" charset="0"/>
                  </a:rPr>
                  <a:t>Linear regression models an outcome variable (</a:t>
                </a:r>
                <a14:m>
                  <m:oMath xmlns:m="http://schemas.openxmlformats.org/officeDocument/2006/math">
                    <m:r>
                      <a:rPr lang="en-US" sz="1200" i="1" dirty="0" smtClean="0">
                        <a:latin typeface="Cambria Math" panose="02040503050406030204" pitchFamily="18" charset="0"/>
                      </a:rPr>
                      <m:t>𝑌</m:t>
                    </m:r>
                  </m:oMath>
                </a14:m>
                <a:r>
                  <a:rPr lang="en-US" sz="1200" dirty="0">
                    <a:latin typeface="FoundrySterling-Book" pitchFamily="2" charset="0"/>
                  </a:rPr>
                  <a:t>) in terms of one or more predictor variables (</a:t>
                </a:r>
                <a14:m>
                  <m:oMath xmlns:m="http://schemas.openxmlformats.org/officeDocument/2006/math">
                    <m:r>
                      <a:rPr lang="en-US" sz="1200" i="1" dirty="0" smtClean="0">
                        <a:latin typeface="Cambria Math" panose="02040503050406030204" pitchFamily="18" charset="0"/>
                      </a:rPr>
                      <m:t>𝑋</m:t>
                    </m:r>
                  </m:oMath>
                </a14:m>
                <a:r>
                  <a:rPr lang="en-US" sz="1200" dirty="0">
                    <a:latin typeface="FoundrySterling-Book" pitchFamily="2" charset="0"/>
                  </a:rPr>
                  <a:t>).  The model asserts that </a:t>
                </a:r>
                <a14:m>
                  <m:oMath xmlns:m="http://schemas.openxmlformats.org/officeDocument/2006/math">
                    <m:r>
                      <a:rPr lang="en-US" sz="1200" i="1" dirty="0">
                        <a:latin typeface="Cambria Math" panose="02040503050406030204" pitchFamily="18" charset="0"/>
                      </a:rPr>
                      <m:t>𝑌</m:t>
                    </m:r>
                  </m:oMath>
                </a14:m>
                <a:r>
                  <a:rPr lang="en-US" sz="1200" dirty="0">
                    <a:latin typeface="FoundrySterling-Book" pitchFamily="2" charset="0"/>
                  </a:rPr>
                  <a:t> is a linear combination of columns of </a:t>
                </a:r>
                <a14:m>
                  <m:oMath xmlns:m="http://schemas.openxmlformats.org/officeDocument/2006/math">
                    <m:r>
                      <a:rPr lang="en-US" sz="1200" i="1" dirty="0">
                        <a:latin typeface="Cambria Math" panose="02040503050406030204" pitchFamily="18" charset="0"/>
                      </a:rPr>
                      <m:t>𝑋</m:t>
                    </m:r>
                  </m:oMath>
                </a14:m>
                <a:r>
                  <a:rPr lang="en-US" sz="1200" dirty="0">
                    <a:latin typeface="FoundrySterling-Book" pitchFamily="2" charset="0"/>
                  </a:rPr>
                  <a:t> plus some noise.  The noise is assumed to be Gaussian with some variance </a:t>
                </a:r>
                <a14:m>
                  <m:oMath xmlns:m="http://schemas.openxmlformats.org/officeDocument/2006/math">
                    <m:sSup>
                      <m:sSupPr>
                        <m:ctrlPr>
                          <a:rPr lang="en-GB" sz="1200" b="0" i="1" smtClean="0">
                            <a:latin typeface="Cambria Math" panose="02040503050406030204" pitchFamily="18" charset="0"/>
                          </a:rPr>
                        </m:ctrlPr>
                      </m:sSupPr>
                      <m:e>
                        <m:r>
                          <a:rPr lang="en-GB" sz="1200" b="0" i="1" smtClean="0">
                            <a:latin typeface="Cambria Math" panose="02040503050406030204" pitchFamily="18" charset="0"/>
                          </a:rPr>
                          <m:t>𝜎</m:t>
                        </m:r>
                      </m:e>
                      <m:sup>
                        <m:r>
                          <a:rPr lang="en-GB" sz="1200" b="0" i="1" smtClean="0">
                            <a:latin typeface="Cambria Math" panose="02040503050406030204" pitchFamily="18" charset="0"/>
                          </a:rPr>
                          <m:t>2</m:t>
                        </m:r>
                      </m:sup>
                    </m:sSup>
                  </m:oMath>
                </a14:m>
                <a:r>
                  <a:rPr lang="en-US" sz="1200" dirty="0">
                    <a:latin typeface="FoundrySterling-Book" pitchFamily="2" charset="0"/>
                  </a:rPr>
                  <a:t>. The residual variance is assume to be the same for all data points).</a:t>
                </a:r>
              </a:p>
            </p:txBody>
          </p:sp>
        </mc:Choice>
        <mc:Fallback xmlns="">
          <p:sp>
            <p:nvSpPr>
              <p:cNvPr id="17" name="TextBox 16">
                <a:extLst>
                  <a:ext uri="{FF2B5EF4-FFF2-40B4-BE49-F238E27FC236}">
                    <a16:creationId xmlns:a16="http://schemas.microsoft.com/office/drawing/2014/main" id="{5D61EBA6-0474-244E-8801-CACA6B9F261D}"/>
                  </a:ext>
                </a:extLst>
              </p:cNvPr>
              <p:cNvSpPr txBox="1">
                <a:spLocks noRot="1" noChangeAspect="1" noMove="1" noResize="1" noEditPoints="1" noAdjustHandles="1" noChangeArrowheads="1" noChangeShapeType="1" noTextEdit="1"/>
              </p:cNvSpPr>
              <p:nvPr/>
            </p:nvSpPr>
            <p:spPr>
              <a:xfrm>
                <a:off x="333508" y="769334"/>
                <a:ext cx="5842815" cy="830997"/>
              </a:xfrm>
              <a:prstGeom prst="rect">
                <a:avLst/>
              </a:prstGeom>
              <a:blipFill>
                <a:blip r:embed="rId4"/>
                <a:stretch>
                  <a:fillRect r="-434" b="-29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6399A745-4C91-8044-8C06-FF0079084F88}"/>
                  </a:ext>
                </a:extLst>
              </p:cNvPr>
              <p:cNvSpPr txBox="1"/>
              <p:nvPr/>
            </p:nvSpPr>
            <p:spPr>
              <a:xfrm>
                <a:off x="299009" y="2326852"/>
                <a:ext cx="142128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𝑌</m:t>
                      </m:r>
                      <m:r>
                        <a:rPr lang="en-GB" sz="1400" b="0" i="1" dirty="0" smtClean="0">
                          <a:latin typeface="Cambria Math" panose="02040503050406030204" pitchFamily="18" charset="0"/>
                        </a:rPr>
                        <m:t>=</m:t>
                      </m:r>
                      <m:r>
                        <a:rPr lang="en-GB" sz="1400" b="0" i="1" dirty="0" smtClean="0">
                          <a:latin typeface="Cambria Math" panose="02040503050406030204" pitchFamily="18" charset="0"/>
                        </a:rPr>
                        <m:t>𝜇</m:t>
                      </m:r>
                      <m:r>
                        <a:rPr lang="en-GB" sz="1400" b="0" i="1" dirty="0" smtClean="0">
                          <a:latin typeface="Cambria Math" panose="02040503050406030204" pitchFamily="18" charset="0"/>
                        </a:rPr>
                        <m:t>+</m:t>
                      </m:r>
                      <m:r>
                        <a:rPr lang="en-GB" sz="1400" b="0" i="1" dirty="0" smtClean="0">
                          <a:latin typeface="Cambria Math" panose="02040503050406030204" pitchFamily="18" charset="0"/>
                        </a:rPr>
                        <m:t>𝑋</m:t>
                      </m:r>
                      <m:r>
                        <a:rPr lang="en-GB" sz="1400" b="0" i="1" dirty="0" smtClean="0">
                          <a:latin typeface="Cambria Math" panose="02040503050406030204" pitchFamily="18" charset="0"/>
                        </a:rPr>
                        <m:t>𝛽</m:t>
                      </m:r>
                      <m:r>
                        <a:rPr lang="en-GB" sz="1400" b="0" i="1" dirty="0" smtClean="0">
                          <a:latin typeface="Cambria Math" panose="02040503050406030204" pitchFamily="18" charset="0"/>
                        </a:rPr>
                        <m:t>+</m:t>
                      </m:r>
                      <m:r>
                        <a:rPr lang="en-GB" sz="1400" b="0" i="1" dirty="0" smtClean="0">
                          <a:latin typeface="Cambria Math" panose="02040503050406030204" pitchFamily="18" charset="0"/>
                        </a:rPr>
                        <m:t>𝜖</m:t>
                      </m:r>
                    </m:oMath>
                  </m:oMathPara>
                </a14:m>
                <a:endParaRPr lang="en-US" sz="1400" dirty="0"/>
              </a:p>
            </p:txBody>
          </p:sp>
        </mc:Choice>
        <mc:Fallback xmlns="">
          <p:sp>
            <p:nvSpPr>
              <p:cNvPr id="33" name="TextBox 32">
                <a:extLst>
                  <a:ext uri="{FF2B5EF4-FFF2-40B4-BE49-F238E27FC236}">
                    <a16:creationId xmlns:a16="http://schemas.microsoft.com/office/drawing/2014/main" id="{6399A745-4C91-8044-8C06-FF0079084F88}"/>
                  </a:ext>
                </a:extLst>
              </p:cNvPr>
              <p:cNvSpPr txBox="1">
                <a:spLocks noRot="1" noChangeAspect="1" noMove="1" noResize="1" noEditPoints="1" noAdjustHandles="1" noChangeArrowheads="1" noChangeShapeType="1" noTextEdit="1"/>
              </p:cNvSpPr>
              <p:nvPr/>
            </p:nvSpPr>
            <p:spPr>
              <a:xfrm>
                <a:off x="299009" y="2326852"/>
                <a:ext cx="1421287" cy="307777"/>
              </a:xfrm>
              <a:prstGeom prst="rect">
                <a:avLst/>
              </a:prstGeom>
              <a:blipFill>
                <a:blip r:embed="rId5"/>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7183F2B6-BF24-664F-BEC1-CE3BCA4344D8}"/>
                  </a:ext>
                </a:extLst>
              </p:cNvPr>
              <p:cNvSpPr txBox="1"/>
              <p:nvPr/>
            </p:nvSpPr>
            <p:spPr>
              <a:xfrm>
                <a:off x="3390553" y="1680741"/>
                <a:ext cx="109061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400" b="0" i="1" dirty="0" smtClean="0">
                          <a:latin typeface="Cambria Math" panose="02040503050406030204" pitchFamily="18" charset="0"/>
                        </a:rPr>
                        <m:t>𝜖</m:t>
                      </m:r>
                      <m:r>
                        <a:rPr lang="en-GB" sz="1400" b="0" i="1" dirty="0" smtClean="0">
                          <a:latin typeface="Cambria Math" panose="02040503050406030204" pitchFamily="18" charset="0"/>
                        </a:rPr>
                        <m:t>~</m:t>
                      </m:r>
                      <m:r>
                        <a:rPr lang="en-GB" sz="1400" b="0" i="1" dirty="0" smtClean="0">
                          <a:latin typeface="Cambria Math" panose="02040503050406030204" pitchFamily="18" charset="0"/>
                        </a:rPr>
                        <m:t>𝑁</m:t>
                      </m:r>
                      <m:r>
                        <a:rPr lang="en-GB" sz="1400" b="0" i="1" dirty="0" smtClean="0">
                          <a:latin typeface="Cambria Math" panose="02040503050406030204" pitchFamily="18" charset="0"/>
                        </a:rPr>
                        <m:t>(0,</m:t>
                      </m:r>
                      <m:sSup>
                        <m:sSupPr>
                          <m:ctrlPr>
                            <a:rPr lang="en-GB" sz="1400" b="0" i="1" dirty="0" smtClean="0">
                              <a:latin typeface="Cambria Math" panose="02040503050406030204" pitchFamily="18" charset="0"/>
                            </a:rPr>
                          </m:ctrlPr>
                        </m:sSupPr>
                        <m:e>
                          <m:r>
                            <a:rPr lang="en-GB" sz="1400" b="0" i="1" dirty="0" smtClean="0">
                              <a:latin typeface="Cambria Math" panose="02040503050406030204" pitchFamily="18" charset="0"/>
                            </a:rPr>
                            <m:t>𝜎</m:t>
                          </m:r>
                        </m:e>
                        <m:sup>
                          <m:r>
                            <a:rPr lang="en-GB" sz="1400" b="0" i="1" dirty="0" smtClean="0">
                              <a:latin typeface="Cambria Math" panose="02040503050406030204" pitchFamily="18" charset="0"/>
                            </a:rPr>
                            <m:t>2</m:t>
                          </m:r>
                        </m:sup>
                      </m:sSup>
                      <m:r>
                        <a:rPr lang="en-GB" sz="1400" b="0" i="1" dirty="0" smtClean="0">
                          <a:latin typeface="Cambria Math" panose="02040503050406030204" pitchFamily="18" charset="0"/>
                        </a:rPr>
                        <m:t>)</m:t>
                      </m:r>
                    </m:oMath>
                  </m:oMathPara>
                </a14:m>
                <a:endParaRPr lang="en-US" sz="1400" dirty="0"/>
              </a:p>
            </p:txBody>
          </p:sp>
        </mc:Choice>
        <mc:Fallback xmlns="">
          <p:sp>
            <p:nvSpPr>
              <p:cNvPr id="34" name="TextBox 33">
                <a:extLst>
                  <a:ext uri="{FF2B5EF4-FFF2-40B4-BE49-F238E27FC236}">
                    <a16:creationId xmlns:a16="http://schemas.microsoft.com/office/drawing/2014/main" id="{7183F2B6-BF24-664F-BEC1-CE3BCA4344D8}"/>
                  </a:ext>
                </a:extLst>
              </p:cNvPr>
              <p:cNvSpPr txBox="1">
                <a:spLocks noRot="1" noChangeAspect="1" noMove="1" noResize="1" noEditPoints="1" noAdjustHandles="1" noChangeArrowheads="1" noChangeShapeType="1" noTextEdit="1"/>
              </p:cNvSpPr>
              <p:nvPr/>
            </p:nvSpPr>
            <p:spPr>
              <a:xfrm>
                <a:off x="3390553" y="1680741"/>
                <a:ext cx="1090619" cy="307777"/>
              </a:xfrm>
              <a:prstGeom prst="rect">
                <a:avLst/>
              </a:prstGeom>
              <a:blipFill>
                <a:blip r:embed="rId6"/>
                <a:stretch>
                  <a:fillRect b="-8000"/>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B6A9676A-2EF5-E541-89F2-62A864F14C0F}"/>
              </a:ext>
            </a:extLst>
          </p:cNvPr>
          <p:cNvGrpSpPr/>
          <p:nvPr/>
        </p:nvGrpSpPr>
        <p:grpSpPr>
          <a:xfrm>
            <a:off x="91429" y="3240745"/>
            <a:ext cx="5700034" cy="2862722"/>
            <a:chOff x="7493" y="3605902"/>
            <a:chExt cx="5700034" cy="2862722"/>
          </a:xfrm>
        </p:grpSpPr>
        <p:pic>
          <p:nvPicPr>
            <p:cNvPr id="7" name="Picture 6">
              <a:extLst>
                <a:ext uri="{FF2B5EF4-FFF2-40B4-BE49-F238E27FC236}">
                  <a16:creationId xmlns:a16="http://schemas.microsoft.com/office/drawing/2014/main" id="{DB6A2FD2-8B35-7644-A6AF-3A5D748008B5}"/>
                </a:ext>
              </a:extLst>
            </p:cNvPr>
            <p:cNvPicPr>
              <a:picLocks noChangeAspect="1"/>
            </p:cNvPicPr>
            <p:nvPr/>
          </p:nvPicPr>
          <p:blipFill>
            <a:blip r:embed="rId7"/>
            <a:stretch>
              <a:fillRect/>
            </a:stretch>
          </p:blipFill>
          <p:spPr>
            <a:xfrm>
              <a:off x="569878" y="3684688"/>
              <a:ext cx="3926115" cy="2355669"/>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DC349E8-78A6-5A49-A117-695383DD219A}"/>
                    </a:ext>
                  </a:extLst>
                </p:cNvPr>
                <p:cNvSpPr txBox="1"/>
                <p:nvPr/>
              </p:nvSpPr>
              <p:spPr>
                <a:xfrm>
                  <a:off x="221665" y="4862522"/>
                  <a:ext cx="33650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𝑌</m:t>
                        </m:r>
                      </m:oMath>
                    </m:oMathPara>
                  </a14:m>
                  <a:endParaRPr lang="en-US" sz="1400" dirty="0"/>
                </a:p>
              </p:txBody>
            </p:sp>
          </mc:Choice>
          <mc:Fallback xmlns="">
            <p:sp>
              <p:nvSpPr>
                <p:cNvPr id="8" name="TextBox 7">
                  <a:extLst>
                    <a:ext uri="{FF2B5EF4-FFF2-40B4-BE49-F238E27FC236}">
                      <a16:creationId xmlns:a16="http://schemas.microsoft.com/office/drawing/2014/main" id="{0DC349E8-78A6-5A49-A117-695383DD219A}"/>
                    </a:ext>
                  </a:extLst>
                </p:cNvPr>
                <p:cNvSpPr txBox="1">
                  <a:spLocks noRot="1" noChangeAspect="1" noMove="1" noResize="1" noEditPoints="1" noAdjustHandles="1" noChangeArrowheads="1" noChangeShapeType="1" noTextEdit="1"/>
                </p:cNvSpPr>
                <p:nvPr/>
              </p:nvSpPr>
              <p:spPr>
                <a:xfrm>
                  <a:off x="221665" y="4862522"/>
                  <a:ext cx="336502" cy="30777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5F6A487-C48C-EA4C-B8B8-4F3A762F0F53}"/>
                    </a:ext>
                  </a:extLst>
                </p:cNvPr>
                <p:cNvSpPr txBox="1"/>
                <p:nvPr/>
              </p:nvSpPr>
              <p:spPr>
                <a:xfrm>
                  <a:off x="2245598" y="6160847"/>
                  <a:ext cx="34451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400" b="0" i="1" dirty="0" smtClean="0">
                            <a:latin typeface="Cambria Math" panose="02040503050406030204" pitchFamily="18" charset="0"/>
                          </a:rPr>
                          <m:t>𝑋</m:t>
                        </m:r>
                      </m:oMath>
                    </m:oMathPara>
                  </a14:m>
                  <a:endParaRPr lang="en-US" sz="1400" dirty="0"/>
                </a:p>
              </p:txBody>
            </p:sp>
          </mc:Choice>
          <mc:Fallback xmlns="">
            <p:sp>
              <p:nvSpPr>
                <p:cNvPr id="20" name="TextBox 19">
                  <a:extLst>
                    <a:ext uri="{FF2B5EF4-FFF2-40B4-BE49-F238E27FC236}">
                      <a16:creationId xmlns:a16="http://schemas.microsoft.com/office/drawing/2014/main" id="{A5F6A487-C48C-EA4C-B8B8-4F3A762F0F53}"/>
                    </a:ext>
                  </a:extLst>
                </p:cNvPr>
                <p:cNvSpPr txBox="1">
                  <a:spLocks noRot="1" noChangeAspect="1" noMove="1" noResize="1" noEditPoints="1" noAdjustHandles="1" noChangeArrowheads="1" noChangeShapeType="1" noTextEdit="1"/>
                </p:cNvSpPr>
                <p:nvPr/>
              </p:nvSpPr>
              <p:spPr>
                <a:xfrm>
                  <a:off x="2245598" y="6160847"/>
                  <a:ext cx="344517" cy="30777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BA899C0-F8B4-444E-8CB1-F66B9A7AF0A2}"/>
                    </a:ext>
                  </a:extLst>
                </p:cNvPr>
                <p:cNvSpPr txBox="1"/>
                <p:nvPr/>
              </p:nvSpPr>
              <p:spPr>
                <a:xfrm>
                  <a:off x="907645" y="5939054"/>
                  <a:ext cx="304891"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i="1">
                            <a:latin typeface="Cambria Math" panose="02040503050406030204" pitchFamily="18" charset="0"/>
                          </a:rPr>
                          <m:t>0</m:t>
                        </m:r>
                      </m:oMath>
                    </m:oMathPara>
                  </a14:m>
                  <a:endParaRPr lang="en-US" sz="1200" dirty="0"/>
                </a:p>
              </p:txBody>
            </p:sp>
          </mc:Choice>
          <mc:Fallback xmlns="">
            <p:sp>
              <p:nvSpPr>
                <p:cNvPr id="21" name="TextBox 20">
                  <a:extLst>
                    <a:ext uri="{FF2B5EF4-FFF2-40B4-BE49-F238E27FC236}">
                      <a16:creationId xmlns:a16="http://schemas.microsoft.com/office/drawing/2014/main" id="{EBA899C0-F8B4-444E-8CB1-F66B9A7AF0A2}"/>
                    </a:ext>
                  </a:extLst>
                </p:cNvPr>
                <p:cNvSpPr txBox="1">
                  <a:spLocks noRot="1" noChangeAspect="1" noMove="1" noResize="1" noEditPoints="1" noAdjustHandles="1" noChangeArrowheads="1" noChangeShapeType="1" noTextEdit="1"/>
                </p:cNvSpPr>
                <p:nvPr/>
              </p:nvSpPr>
              <p:spPr>
                <a:xfrm>
                  <a:off x="907645" y="5939054"/>
                  <a:ext cx="304891" cy="27699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9035F30-3F1A-9E42-A46E-E81EEF586AD2}"/>
                    </a:ext>
                  </a:extLst>
                </p:cNvPr>
                <p:cNvSpPr txBox="1"/>
                <p:nvPr/>
              </p:nvSpPr>
              <p:spPr>
                <a:xfrm>
                  <a:off x="1594435" y="5939054"/>
                  <a:ext cx="304892"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1</m:t>
                        </m:r>
                      </m:oMath>
                    </m:oMathPara>
                  </a14:m>
                  <a:endParaRPr lang="en-US" sz="1200" dirty="0"/>
                </a:p>
              </p:txBody>
            </p:sp>
          </mc:Choice>
          <mc:Fallback xmlns="">
            <p:sp>
              <p:nvSpPr>
                <p:cNvPr id="22" name="TextBox 21">
                  <a:extLst>
                    <a:ext uri="{FF2B5EF4-FFF2-40B4-BE49-F238E27FC236}">
                      <a16:creationId xmlns:a16="http://schemas.microsoft.com/office/drawing/2014/main" id="{39035F30-3F1A-9E42-A46E-E81EEF586AD2}"/>
                    </a:ext>
                  </a:extLst>
                </p:cNvPr>
                <p:cNvSpPr txBox="1">
                  <a:spLocks noRot="1" noChangeAspect="1" noMove="1" noResize="1" noEditPoints="1" noAdjustHandles="1" noChangeArrowheads="1" noChangeShapeType="1" noTextEdit="1"/>
                </p:cNvSpPr>
                <p:nvPr/>
              </p:nvSpPr>
              <p:spPr>
                <a:xfrm>
                  <a:off x="1594435" y="5939054"/>
                  <a:ext cx="304892" cy="27699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D06E9DA-0F60-8747-8EA6-D0ACBA8B53DC}"/>
                    </a:ext>
                  </a:extLst>
                </p:cNvPr>
                <p:cNvSpPr txBox="1"/>
                <p:nvPr/>
              </p:nvSpPr>
              <p:spPr>
                <a:xfrm>
                  <a:off x="2285058" y="5939054"/>
                  <a:ext cx="304892"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2</m:t>
                        </m:r>
                      </m:oMath>
                    </m:oMathPara>
                  </a14:m>
                  <a:endParaRPr lang="en-US" sz="1200" dirty="0"/>
                </a:p>
              </p:txBody>
            </p:sp>
          </mc:Choice>
          <mc:Fallback xmlns="">
            <p:sp>
              <p:nvSpPr>
                <p:cNvPr id="23" name="TextBox 22">
                  <a:extLst>
                    <a:ext uri="{FF2B5EF4-FFF2-40B4-BE49-F238E27FC236}">
                      <a16:creationId xmlns:a16="http://schemas.microsoft.com/office/drawing/2014/main" id="{0D06E9DA-0F60-8747-8EA6-D0ACBA8B53DC}"/>
                    </a:ext>
                  </a:extLst>
                </p:cNvPr>
                <p:cNvSpPr txBox="1">
                  <a:spLocks noRot="1" noChangeAspect="1" noMove="1" noResize="1" noEditPoints="1" noAdjustHandles="1" noChangeArrowheads="1" noChangeShapeType="1" noTextEdit="1"/>
                </p:cNvSpPr>
                <p:nvPr/>
              </p:nvSpPr>
              <p:spPr>
                <a:xfrm>
                  <a:off x="2285058" y="5939054"/>
                  <a:ext cx="304892" cy="276999"/>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92B680D-1641-4149-8F30-BCF8E8FB4BC5}"/>
                    </a:ext>
                  </a:extLst>
                </p:cNvPr>
                <p:cNvSpPr txBox="1"/>
                <p:nvPr/>
              </p:nvSpPr>
              <p:spPr>
                <a:xfrm>
                  <a:off x="2962571" y="5938887"/>
                  <a:ext cx="304892"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3</m:t>
                        </m:r>
                      </m:oMath>
                    </m:oMathPara>
                  </a14:m>
                  <a:endParaRPr lang="en-US" sz="1200" dirty="0"/>
                </a:p>
              </p:txBody>
            </p:sp>
          </mc:Choice>
          <mc:Fallback xmlns="">
            <p:sp>
              <p:nvSpPr>
                <p:cNvPr id="24" name="TextBox 23">
                  <a:extLst>
                    <a:ext uri="{FF2B5EF4-FFF2-40B4-BE49-F238E27FC236}">
                      <a16:creationId xmlns:a16="http://schemas.microsoft.com/office/drawing/2014/main" id="{B92B680D-1641-4149-8F30-BCF8E8FB4BC5}"/>
                    </a:ext>
                  </a:extLst>
                </p:cNvPr>
                <p:cNvSpPr txBox="1">
                  <a:spLocks noRot="1" noChangeAspect="1" noMove="1" noResize="1" noEditPoints="1" noAdjustHandles="1" noChangeArrowheads="1" noChangeShapeType="1" noTextEdit="1"/>
                </p:cNvSpPr>
                <p:nvPr/>
              </p:nvSpPr>
              <p:spPr>
                <a:xfrm>
                  <a:off x="2962571" y="5938887"/>
                  <a:ext cx="304892" cy="276999"/>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C8323219-BBB6-DD4D-9729-FA8736FBFC1B}"/>
                    </a:ext>
                  </a:extLst>
                </p:cNvPr>
                <p:cNvSpPr txBox="1"/>
                <p:nvPr/>
              </p:nvSpPr>
              <p:spPr>
                <a:xfrm>
                  <a:off x="3649362" y="5938886"/>
                  <a:ext cx="304892"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4</m:t>
                        </m:r>
                      </m:oMath>
                    </m:oMathPara>
                  </a14:m>
                  <a:endParaRPr lang="en-US" sz="1200" dirty="0"/>
                </a:p>
              </p:txBody>
            </p:sp>
          </mc:Choice>
          <mc:Fallback xmlns="">
            <p:sp>
              <p:nvSpPr>
                <p:cNvPr id="25" name="TextBox 24">
                  <a:extLst>
                    <a:ext uri="{FF2B5EF4-FFF2-40B4-BE49-F238E27FC236}">
                      <a16:creationId xmlns:a16="http://schemas.microsoft.com/office/drawing/2014/main" id="{C8323219-BBB6-DD4D-9729-FA8736FBFC1B}"/>
                    </a:ext>
                  </a:extLst>
                </p:cNvPr>
                <p:cNvSpPr txBox="1">
                  <a:spLocks noRot="1" noChangeAspect="1" noMove="1" noResize="1" noEditPoints="1" noAdjustHandles="1" noChangeArrowheads="1" noChangeShapeType="1" noTextEdit="1"/>
                </p:cNvSpPr>
                <p:nvPr/>
              </p:nvSpPr>
              <p:spPr>
                <a:xfrm>
                  <a:off x="3649362" y="5938886"/>
                  <a:ext cx="304892" cy="276999"/>
                </a:xfrm>
                <a:prstGeom prst="rect">
                  <a:avLst/>
                </a:prstGeom>
                <a:blipFill>
                  <a:blip r:embed="rId14"/>
                  <a:stretch>
                    <a:fillRect/>
                  </a:stretch>
                </a:blipFill>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EFBF6B61-2625-CE4D-882D-95EEC4526357}"/>
                </a:ext>
              </a:extLst>
            </p:cNvPr>
            <p:cNvCxnSpPr>
              <a:cxnSpLocks/>
            </p:cNvCxnSpPr>
            <p:nvPr/>
          </p:nvCxnSpPr>
          <p:spPr>
            <a:xfrm flipV="1">
              <a:off x="1060090" y="5146547"/>
              <a:ext cx="0" cy="792339"/>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8147A34-E5B7-7D41-9D19-470155624AD6}"/>
                </a:ext>
              </a:extLst>
            </p:cNvPr>
            <p:cNvCxnSpPr>
              <a:cxnSpLocks/>
            </p:cNvCxnSpPr>
            <p:nvPr/>
          </p:nvCxnSpPr>
          <p:spPr>
            <a:xfrm flipH="1">
              <a:off x="673953" y="5146547"/>
              <a:ext cx="386138"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13324F0-7F67-7842-8E22-23DED0AAE240}"/>
                </a:ext>
              </a:extLst>
            </p:cNvPr>
            <p:cNvCxnSpPr>
              <a:cxnSpLocks/>
            </p:cNvCxnSpPr>
            <p:nvPr/>
          </p:nvCxnSpPr>
          <p:spPr>
            <a:xfrm flipV="1">
              <a:off x="411221" y="5191119"/>
              <a:ext cx="195587" cy="133887"/>
            </a:xfrm>
            <a:prstGeom prst="straightConnector1">
              <a:avLst/>
            </a:pr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821B5D1-3220-D542-A482-2282F8125D38}"/>
                    </a:ext>
                  </a:extLst>
                </p:cNvPr>
                <p:cNvSpPr txBox="1"/>
                <p:nvPr/>
              </p:nvSpPr>
              <p:spPr>
                <a:xfrm>
                  <a:off x="7493" y="5325006"/>
                  <a:ext cx="697828" cy="338554"/>
                </a:xfrm>
                <a:prstGeom prst="rect">
                  <a:avLst/>
                </a:prstGeom>
                <a:noFill/>
              </p:spPr>
              <p:txBody>
                <a:bodyPr wrap="square" rtlCol="0">
                  <a:spAutoFit/>
                </a:bodyPr>
                <a:lstStyle/>
                <a:p>
                  <a:pPr algn="ctr"/>
                  <a:r>
                    <a:rPr lang="en-US" sz="800" dirty="0">
                      <a:solidFill>
                        <a:srgbClr val="C00000"/>
                      </a:solidFill>
                      <a:latin typeface="FoundrySterling-Book" pitchFamily="2" charset="0"/>
                    </a:rPr>
                    <a:t>“intercept”</a:t>
                  </a:r>
                </a:p>
                <a:p>
                  <a:pPr algn="ctr"/>
                  <a:r>
                    <a:rPr lang="en-US" sz="800" dirty="0">
                      <a:solidFill>
                        <a:srgbClr val="C00000"/>
                      </a:solidFill>
                      <a:latin typeface="FoundrySterling-Book" pitchFamily="2" charset="0"/>
                    </a:rPr>
                    <a:t>(</a:t>
                  </a:r>
                  <a14:m>
                    <m:oMath xmlns:m="http://schemas.openxmlformats.org/officeDocument/2006/math">
                      <m:r>
                        <a:rPr lang="en-US" sz="800" i="1" dirty="0" smtClean="0">
                          <a:solidFill>
                            <a:srgbClr val="C00000"/>
                          </a:solidFill>
                          <a:latin typeface="Cambria Math" panose="02040503050406030204" pitchFamily="18" charset="0"/>
                        </a:rPr>
                        <m:t>𝜇</m:t>
                      </m:r>
                    </m:oMath>
                  </a14:m>
                  <a:r>
                    <a:rPr lang="en-US" sz="800" dirty="0">
                      <a:solidFill>
                        <a:srgbClr val="C00000"/>
                      </a:solidFill>
                      <a:latin typeface="FoundrySterling-Book" pitchFamily="2" charset="0"/>
                    </a:rPr>
                    <a:t>) </a:t>
                  </a:r>
                </a:p>
              </p:txBody>
            </p:sp>
          </mc:Choice>
          <mc:Fallback xmlns="">
            <p:sp>
              <p:nvSpPr>
                <p:cNvPr id="29" name="TextBox 28">
                  <a:extLst>
                    <a:ext uri="{FF2B5EF4-FFF2-40B4-BE49-F238E27FC236}">
                      <a16:creationId xmlns:a16="http://schemas.microsoft.com/office/drawing/2014/main" id="{7821B5D1-3220-D542-A482-2282F8125D38}"/>
                    </a:ext>
                  </a:extLst>
                </p:cNvPr>
                <p:cNvSpPr txBox="1">
                  <a:spLocks noRot="1" noChangeAspect="1" noMove="1" noResize="1" noEditPoints="1" noAdjustHandles="1" noChangeArrowheads="1" noChangeShapeType="1" noTextEdit="1"/>
                </p:cNvSpPr>
                <p:nvPr/>
              </p:nvSpPr>
              <p:spPr>
                <a:xfrm>
                  <a:off x="7493" y="5325006"/>
                  <a:ext cx="697828" cy="338554"/>
                </a:xfrm>
                <a:prstGeom prst="rect">
                  <a:avLst/>
                </a:prstGeom>
                <a:blipFill>
                  <a:blip r:embed="rId15"/>
                  <a:stretch>
                    <a:fillRect b="-3571"/>
                  </a:stretch>
                </a:blipFill>
              </p:spPr>
              <p:txBody>
                <a:bodyPr/>
                <a:lstStyle/>
                <a:p>
                  <a:r>
                    <a:rPr lang="en-US">
                      <a:noFill/>
                    </a:rPr>
                    <a:t> </a:t>
                  </a:r>
                </a:p>
              </p:txBody>
            </p:sp>
          </mc:Fallback>
        </mc:AlternateContent>
        <p:cxnSp>
          <p:nvCxnSpPr>
            <p:cNvPr id="44" name="Straight Connector 43">
              <a:extLst>
                <a:ext uri="{FF2B5EF4-FFF2-40B4-BE49-F238E27FC236}">
                  <a16:creationId xmlns:a16="http://schemas.microsoft.com/office/drawing/2014/main" id="{129C72F3-CD88-4C40-861D-1B36880AA27C}"/>
                </a:ext>
              </a:extLst>
            </p:cNvPr>
            <p:cNvCxnSpPr>
              <a:cxnSpLocks/>
            </p:cNvCxnSpPr>
            <p:nvPr/>
          </p:nvCxnSpPr>
          <p:spPr>
            <a:xfrm flipV="1">
              <a:off x="3158533" y="4104512"/>
              <a:ext cx="0" cy="342749"/>
            </a:xfrm>
            <a:prstGeom prst="line">
              <a:avLst/>
            </a:prstGeom>
            <a:ln>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D6CCF57-3F3B-7F46-9FEE-026358BEC2FC}"/>
                </a:ext>
              </a:extLst>
            </p:cNvPr>
            <p:cNvCxnSpPr>
              <a:cxnSpLocks/>
              <a:stCxn id="47" idx="2"/>
            </p:cNvCxnSpPr>
            <p:nvPr/>
          </p:nvCxnSpPr>
          <p:spPr>
            <a:xfrm flipH="1">
              <a:off x="3221927" y="3944456"/>
              <a:ext cx="281522" cy="245187"/>
            </a:xfrm>
            <a:prstGeom prst="straightConnector1">
              <a:avLst/>
            </a:pr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33365FBB-EE15-4B46-88B1-DB74B0C2BAAE}"/>
                </a:ext>
              </a:extLst>
            </p:cNvPr>
            <p:cNvSpPr txBox="1"/>
            <p:nvPr/>
          </p:nvSpPr>
          <p:spPr>
            <a:xfrm>
              <a:off x="3005534" y="3605902"/>
              <a:ext cx="995829" cy="338554"/>
            </a:xfrm>
            <a:prstGeom prst="rect">
              <a:avLst/>
            </a:prstGeom>
            <a:noFill/>
          </p:spPr>
          <p:txBody>
            <a:bodyPr wrap="square" rtlCol="0">
              <a:spAutoFit/>
            </a:bodyPr>
            <a:lstStyle/>
            <a:p>
              <a:pPr algn="ctr"/>
              <a:r>
                <a:rPr lang="en-US" sz="800" dirty="0">
                  <a:solidFill>
                    <a:srgbClr val="C00000"/>
                  </a:solidFill>
                  <a:latin typeface="FoundrySterling-Book" pitchFamily="2" charset="0"/>
                </a:rPr>
                <a:t>“residual” error for this data point</a:t>
              </a:r>
            </a:p>
          </p:txBody>
        </p:sp>
        <p:sp>
          <p:nvSpPr>
            <p:cNvPr id="50" name="Right Triangle 49">
              <a:extLst>
                <a:ext uri="{FF2B5EF4-FFF2-40B4-BE49-F238E27FC236}">
                  <a16:creationId xmlns:a16="http://schemas.microsoft.com/office/drawing/2014/main" id="{B276C4A2-CB28-0642-A844-63AE899C1FD6}"/>
                </a:ext>
              </a:extLst>
            </p:cNvPr>
            <p:cNvSpPr/>
            <p:nvPr/>
          </p:nvSpPr>
          <p:spPr>
            <a:xfrm flipH="1">
              <a:off x="4304371" y="4039391"/>
              <a:ext cx="139390" cy="55756"/>
            </a:xfrm>
            <a:prstGeom prst="rtTriangle">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a:extLst>
                <a:ext uri="{FF2B5EF4-FFF2-40B4-BE49-F238E27FC236}">
                  <a16:creationId xmlns:a16="http://schemas.microsoft.com/office/drawing/2014/main" id="{53629307-2647-FE4A-995E-7B7C50C8BD18}"/>
                </a:ext>
              </a:extLst>
            </p:cNvPr>
            <p:cNvCxnSpPr>
              <a:cxnSpLocks/>
            </p:cNvCxnSpPr>
            <p:nvPr/>
          </p:nvCxnSpPr>
          <p:spPr>
            <a:xfrm flipH="1" flipV="1">
              <a:off x="4502562" y="4086795"/>
              <a:ext cx="160700" cy="93766"/>
            </a:xfrm>
            <a:prstGeom prst="straightConnector1">
              <a:avLst/>
            </a:pr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BA9CFC75-DD0F-4046-A154-02FBFD2138D2}"/>
                    </a:ext>
                  </a:extLst>
                </p:cNvPr>
                <p:cNvSpPr txBox="1"/>
                <p:nvPr/>
              </p:nvSpPr>
              <p:spPr>
                <a:xfrm>
                  <a:off x="4582912" y="4104512"/>
                  <a:ext cx="1124615" cy="221984"/>
                </a:xfrm>
                <a:prstGeom prst="rect">
                  <a:avLst/>
                </a:prstGeom>
                <a:noFill/>
              </p:spPr>
              <p:txBody>
                <a:bodyPr wrap="square" rtlCol="0">
                  <a:spAutoFit/>
                </a:bodyPr>
                <a:lstStyle/>
                <a:p>
                  <a:pPr algn="ctr"/>
                  <a:r>
                    <a:rPr lang="en-US" sz="800" dirty="0">
                      <a:solidFill>
                        <a:srgbClr val="C00000"/>
                      </a:solidFill>
                      <a:latin typeface="FoundrySterling-Book" pitchFamily="2" charset="0"/>
                    </a:rPr>
                    <a:t>Regression “slope” (</a:t>
                  </a:r>
                  <a14:m>
                    <m:oMath xmlns:m="http://schemas.openxmlformats.org/officeDocument/2006/math">
                      <m:acc>
                        <m:accPr>
                          <m:chr m:val="̂"/>
                          <m:ctrlPr>
                            <a:rPr lang="en-GB" sz="800" b="0" i="1" smtClean="0">
                              <a:solidFill>
                                <a:srgbClr val="C00000"/>
                              </a:solidFill>
                              <a:latin typeface="Cambria Math" panose="02040503050406030204" pitchFamily="18" charset="0"/>
                            </a:rPr>
                          </m:ctrlPr>
                        </m:accPr>
                        <m:e>
                          <m:r>
                            <a:rPr lang="en-GB" sz="800" b="0" i="1" smtClean="0">
                              <a:solidFill>
                                <a:srgbClr val="C00000"/>
                              </a:solidFill>
                              <a:latin typeface="Cambria Math" panose="02040503050406030204" pitchFamily="18" charset="0"/>
                            </a:rPr>
                            <m:t>𝛽</m:t>
                          </m:r>
                        </m:e>
                      </m:acc>
                    </m:oMath>
                  </a14:m>
                  <a:r>
                    <a:rPr lang="en-US" sz="800" dirty="0">
                      <a:solidFill>
                        <a:srgbClr val="C00000"/>
                      </a:solidFill>
                      <a:latin typeface="FoundrySterling-Book" pitchFamily="2" charset="0"/>
                    </a:rPr>
                    <a:t>)</a:t>
                  </a:r>
                </a:p>
              </p:txBody>
            </p:sp>
          </mc:Choice>
          <mc:Fallback xmlns="">
            <p:sp>
              <p:nvSpPr>
                <p:cNvPr id="53" name="TextBox 52">
                  <a:extLst>
                    <a:ext uri="{FF2B5EF4-FFF2-40B4-BE49-F238E27FC236}">
                      <a16:creationId xmlns:a16="http://schemas.microsoft.com/office/drawing/2014/main" id="{BA9CFC75-DD0F-4046-A154-02FBFD2138D2}"/>
                    </a:ext>
                  </a:extLst>
                </p:cNvPr>
                <p:cNvSpPr txBox="1">
                  <a:spLocks noRot="1" noChangeAspect="1" noMove="1" noResize="1" noEditPoints="1" noAdjustHandles="1" noChangeArrowheads="1" noChangeShapeType="1" noTextEdit="1"/>
                </p:cNvSpPr>
                <p:nvPr/>
              </p:nvSpPr>
              <p:spPr>
                <a:xfrm>
                  <a:off x="4582912" y="4104512"/>
                  <a:ext cx="1124615" cy="221984"/>
                </a:xfrm>
                <a:prstGeom prst="rect">
                  <a:avLst/>
                </a:prstGeom>
                <a:blipFill>
                  <a:blip r:embed="rId16"/>
                  <a:stretch>
                    <a:fillRect b="-11111"/>
                  </a:stretch>
                </a:blipFill>
              </p:spPr>
              <p:txBody>
                <a:bodyPr/>
                <a:lstStyle/>
                <a:p>
                  <a:r>
                    <a:rPr lang="en-US">
                      <a:noFill/>
                    </a:rPr>
                    <a:t> </a:t>
                  </a:r>
                </a:p>
              </p:txBody>
            </p:sp>
          </mc:Fallback>
        </mc:AlternateContent>
      </p:grpSp>
      <p:cxnSp>
        <p:nvCxnSpPr>
          <p:cNvPr id="56" name="Straight Arrow Connector 55">
            <a:extLst>
              <a:ext uri="{FF2B5EF4-FFF2-40B4-BE49-F238E27FC236}">
                <a16:creationId xmlns:a16="http://schemas.microsoft.com/office/drawing/2014/main" id="{D3D07F3E-C313-2548-8868-05232CC7A9C9}"/>
              </a:ext>
            </a:extLst>
          </p:cNvPr>
          <p:cNvCxnSpPr>
            <a:cxnSpLocks/>
          </p:cNvCxnSpPr>
          <p:nvPr/>
        </p:nvCxnSpPr>
        <p:spPr>
          <a:xfrm flipV="1">
            <a:off x="971085" y="2622159"/>
            <a:ext cx="195587" cy="133887"/>
          </a:xfrm>
          <a:prstGeom prst="straightConnector1">
            <a:avLst/>
          </a:pr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6691450F-E40D-634E-A702-561123A02E72}"/>
                  </a:ext>
                </a:extLst>
              </p:cNvPr>
              <p:cNvSpPr txBox="1"/>
              <p:nvPr/>
            </p:nvSpPr>
            <p:spPr>
              <a:xfrm>
                <a:off x="254654" y="2769714"/>
                <a:ext cx="3135897" cy="338554"/>
              </a:xfrm>
              <a:prstGeom prst="rect">
                <a:avLst/>
              </a:prstGeom>
              <a:noFill/>
            </p:spPr>
            <p:txBody>
              <a:bodyPr wrap="square" rtlCol="0">
                <a:spAutoFit/>
              </a:bodyPr>
              <a:lstStyle/>
              <a:p>
                <a:pPr algn="ctr"/>
                <a:r>
                  <a:rPr lang="en-US" sz="800" dirty="0">
                    <a:solidFill>
                      <a:srgbClr val="C00000"/>
                    </a:solidFill>
                    <a:latin typeface="FoundrySterling-Book" pitchFamily="2" charset="0"/>
                  </a:rPr>
                  <a:t>Matrix multiplication of the </a:t>
                </a:r>
                <a:r>
                  <a:rPr lang="en-US" sz="800" i="1" dirty="0">
                    <a:solidFill>
                      <a:srgbClr val="C00000"/>
                    </a:solidFill>
                    <a:latin typeface="FoundrySterling-Book" pitchFamily="2" charset="0"/>
                  </a:rPr>
                  <a:t>d</a:t>
                </a:r>
                <a:r>
                  <a:rPr lang="en-US" sz="800" dirty="0">
                    <a:solidFill>
                      <a:srgbClr val="C00000"/>
                    </a:solidFill>
                    <a:latin typeface="FoundrySterling-Book" pitchFamily="2" charset="0"/>
                  </a:rPr>
                  <a:t>-dimensional  </a:t>
                </a:r>
                <a:r>
                  <a:rPr lang="en-US" sz="800" i="1" dirty="0">
                    <a:solidFill>
                      <a:srgbClr val="C00000"/>
                    </a:solidFill>
                    <a:latin typeface="FoundrySterling-Book" pitchFamily="2" charset="0"/>
                  </a:rPr>
                  <a:t>row</a:t>
                </a:r>
                <a:r>
                  <a:rPr lang="en-US" sz="800" dirty="0">
                    <a:solidFill>
                      <a:srgbClr val="C00000"/>
                    </a:solidFill>
                    <a:latin typeface="FoundrySterling-Book" pitchFamily="2" charset="0"/>
                  </a:rPr>
                  <a:t> vector of predictors </a:t>
                </a:r>
                <a:r>
                  <a:rPr lang="en-US" sz="800" i="1" dirty="0">
                    <a:solidFill>
                      <a:srgbClr val="C00000"/>
                    </a:solidFill>
                    <a:latin typeface="FoundrySterling-Book" pitchFamily="2" charset="0"/>
                  </a:rPr>
                  <a:t>X</a:t>
                </a:r>
                <a:r>
                  <a:rPr lang="en-US" sz="800" dirty="0">
                    <a:solidFill>
                      <a:srgbClr val="C00000"/>
                    </a:solidFill>
                    <a:latin typeface="FoundrySterling-Book" pitchFamily="2" charset="0"/>
                  </a:rPr>
                  <a:t>  and the d-dimensional </a:t>
                </a:r>
                <a:r>
                  <a:rPr lang="en-US" sz="800" i="1" dirty="0">
                    <a:solidFill>
                      <a:srgbClr val="C00000"/>
                    </a:solidFill>
                    <a:latin typeface="FoundrySterling-Book" pitchFamily="2" charset="0"/>
                  </a:rPr>
                  <a:t>column</a:t>
                </a:r>
                <a:r>
                  <a:rPr lang="en-US" sz="800" dirty="0">
                    <a:solidFill>
                      <a:srgbClr val="C00000"/>
                    </a:solidFill>
                    <a:latin typeface="FoundrySterling-Book" pitchFamily="2" charset="0"/>
                  </a:rPr>
                  <a:t> </a:t>
                </a:r>
                <a:r>
                  <a:rPr lang="en-US" sz="800" i="1" dirty="0">
                    <a:solidFill>
                      <a:srgbClr val="C00000"/>
                    </a:solidFill>
                    <a:latin typeface="FoundrySterling-Book" pitchFamily="2" charset="0"/>
                  </a:rPr>
                  <a:t>vector</a:t>
                </a:r>
                <a:r>
                  <a:rPr lang="en-US" sz="800" dirty="0">
                    <a:solidFill>
                      <a:srgbClr val="C00000"/>
                    </a:solidFill>
                    <a:latin typeface="FoundrySterling-Book" pitchFamily="2" charset="0"/>
                  </a:rPr>
                  <a:t> of of parameters </a:t>
                </a:r>
                <a14:m>
                  <m:oMath xmlns:m="http://schemas.openxmlformats.org/officeDocument/2006/math">
                    <m:r>
                      <a:rPr lang="en-GB" sz="800" b="0" i="1" smtClean="0">
                        <a:solidFill>
                          <a:srgbClr val="C00000"/>
                        </a:solidFill>
                        <a:latin typeface="Cambria Math" panose="02040503050406030204" pitchFamily="18" charset="0"/>
                      </a:rPr>
                      <m:t>𝛽</m:t>
                    </m:r>
                  </m:oMath>
                </a14:m>
                <a:endParaRPr lang="en-US" sz="800" dirty="0">
                  <a:solidFill>
                    <a:srgbClr val="C00000"/>
                  </a:solidFill>
                  <a:latin typeface="FoundrySterling-Book" pitchFamily="2" charset="0"/>
                </a:endParaRPr>
              </a:p>
            </p:txBody>
          </p:sp>
        </mc:Choice>
        <mc:Fallback xmlns="">
          <p:sp>
            <p:nvSpPr>
              <p:cNvPr id="57" name="TextBox 56">
                <a:extLst>
                  <a:ext uri="{FF2B5EF4-FFF2-40B4-BE49-F238E27FC236}">
                    <a16:creationId xmlns:a16="http://schemas.microsoft.com/office/drawing/2014/main" id="{6691450F-E40D-634E-A702-561123A02E72}"/>
                  </a:ext>
                </a:extLst>
              </p:cNvPr>
              <p:cNvSpPr txBox="1">
                <a:spLocks noRot="1" noChangeAspect="1" noMove="1" noResize="1" noEditPoints="1" noAdjustHandles="1" noChangeArrowheads="1" noChangeShapeType="1" noTextEdit="1"/>
              </p:cNvSpPr>
              <p:nvPr/>
            </p:nvSpPr>
            <p:spPr>
              <a:xfrm>
                <a:off x="254654" y="2769714"/>
                <a:ext cx="3135897" cy="338554"/>
              </a:xfrm>
              <a:prstGeom prst="rect">
                <a:avLst/>
              </a:prstGeom>
              <a:blipFill>
                <a:blip r:embed="rId17"/>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E66F4CF6-EE62-EF47-B6B3-2B86135A8772}"/>
                  </a:ext>
                </a:extLst>
              </p:cNvPr>
              <p:cNvSpPr txBox="1"/>
              <p:nvPr/>
            </p:nvSpPr>
            <p:spPr>
              <a:xfrm>
                <a:off x="224579" y="6118459"/>
                <a:ext cx="5830240" cy="830997"/>
              </a:xfrm>
              <a:prstGeom prst="rect">
                <a:avLst/>
              </a:prstGeom>
              <a:noFill/>
            </p:spPr>
            <p:txBody>
              <a:bodyPr wrap="square" rtlCol="0">
                <a:spAutoFit/>
              </a:bodyPr>
              <a:lstStyle/>
              <a:p>
                <a:r>
                  <a:rPr lang="en-US" sz="1200" b="1" dirty="0">
                    <a:latin typeface="FoundrySterling-Book" pitchFamily="2" charset="0"/>
                  </a:rPr>
                  <a:t>The likelihood function.</a:t>
                </a:r>
                <a:r>
                  <a:rPr lang="en-US" sz="1200" dirty="0">
                    <a:latin typeface="FoundrySterling-Book" pitchFamily="2" charset="0"/>
                  </a:rPr>
                  <a:t>  The regression likelihood composes the above into a single formula – the likelihood of </a:t>
                </a:r>
                <a14:m>
                  <m:oMath xmlns:m="http://schemas.openxmlformats.org/officeDocument/2006/math">
                    <m:r>
                      <a:rPr lang="en-US" sz="1200" i="1" dirty="0" smtClean="0">
                        <a:latin typeface="Cambria Math" panose="02040503050406030204" pitchFamily="18" charset="0"/>
                      </a:rPr>
                      <m:t>𝑌</m:t>
                    </m:r>
                    <m:r>
                      <a:rPr lang="en-US" sz="1200" i="1" dirty="0" smtClean="0">
                        <a:latin typeface="Cambria Math" panose="02040503050406030204" pitchFamily="18" charset="0"/>
                      </a:rPr>
                      <m:t> </m:t>
                    </m:r>
                  </m:oMath>
                </a14:m>
                <a:r>
                  <a:rPr lang="en-US" sz="1200" dirty="0">
                    <a:latin typeface="FoundrySterling-Book" pitchFamily="2" charset="0"/>
                  </a:rPr>
                  <a:t>given </a:t>
                </a:r>
                <a14:m>
                  <m:oMath xmlns:m="http://schemas.openxmlformats.org/officeDocument/2006/math">
                    <m:r>
                      <a:rPr lang="en-US" sz="1200" i="1" dirty="0" smtClean="0">
                        <a:latin typeface="Cambria Math" panose="02040503050406030204" pitchFamily="18" charset="0"/>
                      </a:rPr>
                      <m:t>𝑋</m:t>
                    </m:r>
                  </m:oMath>
                </a14:m>
                <a:r>
                  <a:rPr lang="en-US" sz="1200" dirty="0">
                    <a:latin typeface="FoundrySterling-Book" pitchFamily="2" charset="0"/>
                  </a:rPr>
                  <a:t> and the parameters.  (It is simplest to write this if we instead imagine </a:t>
                </a:r>
                <a14:m>
                  <m:oMath xmlns:m="http://schemas.openxmlformats.org/officeDocument/2006/math">
                    <m:r>
                      <a:rPr lang="en-US" sz="1200" i="1" dirty="0" smtClean="0">
                        <a:latin typeface="Cambria Math" panose="02040503050406030204" pitchFamily="18" charset="0"/>
                      </a:rPr>
                      <m:t>𝜇</m:t>
                    </m:r>
                  </m:oMath>
                </a14:m>
                <a:r>
                  <a:rPr lang="en-US" sz="1200" dirty="0">
                    <a:latin typeface="FoundrySterling-Book" pitchFamily="2" charset="0"/>
                  </a:rPr>
                  <a:t> to be the first entry of </a:t>
                </a:r>
                <a14:m>
                  <m:oMath xmlns:m="http://schemas.openxmlformats.org/officeDocument/2006/math">
                    <m:r>
                      <a:rPr lang="en-US" sz="1200" i="1" dirty="0" smtClean="0">
                        <a:latin typeface="Cambria Math" panose="02040503050406030204" pitchFamily="18" charset="0"/>
                      </a:rPr>
                      <m:t>𝛽</m:t>
                    </m:r>
                  </m:oMath>
                </a14:m>
                <a:r>
                  <a:rPr lang="en-US" sz="1200" dirty="0">
                    <a:latin typeface="FoundrySterling-Book" pitchFamily="2" charset="0"/>
                  </a:rPr>
                  <a:t> .  This works out if we add a single 1 as the first entry of </a:t>
                </a:r>
                <a14:m>
                  <m:oMath xmlns:m="http://schemas.openxmlformats.org/officeDocument/2006/math">
                    <m:r>
                      <a:rPr lang="en-US" sz="1200" i="1" dirty="0" smtClean="0">
                        <a:latin typeface="Cambria Math" panose="02040503050406030204" pitchFamily="18" charset="0"/>
                      </a:rPr>
                      <m:t>𝑋</m:t>
                    </m:r>
                  </m:oMath>
                </a14:m>
                <a:r>
                  <a:rPr lang="en-US" sz="1200" dirty="0">
                    <a:latin typeface="FoundrySterling-Book" pitchFamily="2" charset="0"/>
                  </a:rPr>
                  <a:t>:</a:t>
                </a:r>
                <a:endParaRPr lang="en-US" sz="1200" b="1" dirty="0">
                  <a:latin typeface="FoundrySterling-Book" pitchFamily="2" charset="0"/>
                </a:endParaRPr>
              </a:p>
            </p:txBody>
          </p:sp>
        </mc:Choice>
        <mc:Fallback xmlns="">
          <p:sp>
            <p:nvSpPr>
              <p:cNvPr id="59" name="TextBox 58">
                <a:extLst>
                  <a:ext uri="{FF2B5EF4-FFF2-40B4-BE49-F238E27FC236}">
                    <a16:creationId xmlns:a16="http://schemas.microsoft.com/office/drawing/2014/main" id="{E66F4CF6-EE62-EF47-B6B3-2B86135A8772}"/>
                  </a:ext>
                </a:extLst>
              </p:cNvPr>
              <p:cNvSpPr txBox="1">
                <a:spLocks noRot="1" noChangeAspect="1" noMove="1" noResize="1" noEditPoints="1" noAdjustHandles="1" noChangeArrowheads="1" noChangeShapeType="1" noTextEdit="1"/>
              </p:cNvSpPr>
              <p:nvPr/>
            </p:nvSpPr>
            <p:spPr>
              <a:xfrm>
                <a:off x="224579" y="6118459"/>
                <a:ext cx="5830240" cy="830997"/>
              </a:xfrm>
              <a:prstGeom prst="rect">
                <a:avLst/>
              </a:prstGeom>
              <a:blipFill>
                <a:blip r:embed="rId18"/>
                <a:stretch>
                  <a:fillRect r="-652" b="-2985"/>
                </a:stretch>
              </a:blipFill>
            </p:spPr>
            <p:txBody>
              <a:bodyPr/>
              <a:lstStyle/>
              <a:p>
                <a:r>
                  <a:rPr lang="en-US">
                    <a:noFill/>
                  </a:rPr>
                  <a:t> </a:t>
                </a:r>
              </a:p>
            </p:txBody>
          </p:sp>
        </mc:Fallback>
      </mc:AlternateContent>
      <p:sp>
        <p:nvSpPr>
          <p:cNvPr id="61" name="TextBox 60">
            <a:extLst>
              <a:ext uri="{FF2B5EF4-FFF2-40B4-BE49-F238E27FC236}">
                <a16:creationId xmlns:a16="http://schemas.microsoft.com/office/drawing/2014/main" id="{628B3153-096B-5643-B03C-F58860AFF240}"/>
              </a:ext>
            </a:extLst>
          </p:cNvPr>
          <p:cNvSpPr txBox="1"/>
          <p:nvPr/>
        </p:nvSpPr>
        <p:spPr>
          <a:xfrm>
            <a:off x="258241" y="7138149"/>
            <a:ext cx="1409360" cy="276999"/>
          </a:xfrm>
          <a:prstGeom prst="rect">
            <a:avLst/>
          </a:prstGeom>
          <a:noFill/>
        </p:spPr>
        <p:txBody>
          <a:bodyPr wrap="none" rtlCol="0">
            <a:spAutoFit/>
          </a:bodyPr>
          <a:lstStyle/>
          <a:p>
            <a:r>
              <a:rPr lang="en-US" sz="1200" dirty="0">
                <a:latin typeface="FoundrySterling-Book" pitchFamily="2" charset="0"/>
              </a:rPr>
              <a:t>For a single sample:</a:t>
            </a:r>
          </a:p>
        </p:txBody>
      </p:sp>
      <p:cxnSp>
        <p:nvCxnSpPr>
          <p:cNvPr id="62" name="Straight Arrow Connector 61">
            <a:extLst>
              <a:ext uri="{FF2B5EF4-FFF2-40B4-BE49-F238E27FC236}">
                <a16:creationId xmlns:a16="http://schemas.microsoft.com/office/drawing/2014/main" id="{38FCF826-9041-FC49-BA8C-4F5370667BC6}"/>
              </a:ext>
            </a:extLst>
          </p:cNvPr>
          <p:cNvCxnSpPr>
            <a:cxnSpLocks/>
          </p:cNvCxnSpPr>
          <p:nvPr/>
        </p:nvCxnSpPr>
        <p:spPr>
          <a:xfrm flipH="1" flipV="1">
            <a:off x="4341515" y="7135364"/>
            <a:ext cx="160700" cy="93766"/>
          </a:xfrm>
          <a:prstGeom prst="straightConnector1">
            <a:avLst/>
          </a:pr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3B7210AF-4E04-8C48-9E4A-58E7519446E7}"/>
              </a:ext>
            </a:extLst>
          </p:cNvPr>
          <p:cNvSpPr txBox="1"/>
          <p:nvPr/>
        </p:nvSpPr>
        <p:spPr>
          <a:xfrm>
            <a:off x="4481171" y="7174918"/>
            <a:ext cx="1379477" cy="338554"/>
          </a:xfrm>
          <a:prstGeom prst="rect">
            <a:avLst/>
          </a:prstGeom>
          <a:noFill/>
        </p:spPr>
        <p:txBody>
          <a:bodyPr wrap="square" rtlCol="0">
            <a:spAutoFit/>
          </a:bodyPr>
          <a:lstStyle/>
          <a:p>
            <a:r>
              <a:rPr lang="en-US" sz="800" dirty="0">
                <a:solidFill>
                  <a:srgbClr val="C00000"/>
                </a:solidFill>
                <a:latin typeface="FoundrySterling-Book" pitchFamily="2" charset="0"/>
              </a:rPr>
              <a:t>Squared residual (distance) from regression line</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0405B6ED-9D49-F348-B0C0-3DE345725684}"/>
                  </a:ext>
                </a:extLst>
              </p:cNvPr>
              <p:cNvSpPr txBox="1"/>
              <p:nvPr/>
            </p:nvSpPr>
            <p:spPr>
              <a:xfrm>
                <a:off x="254655" y="1681721"/>
                <a:ext cx="303127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𝑌</m:t>
                      </m:r>
                      <m:r>
                        <a:rPr lang="en-GB" sz="1400" b="0" i="1" dirty="0" smtClean="0">
                          <a:latin typeface="Cambria Math" panose="02040503050406030204" pitchFamily="18" charset="0"/>
                        </a:rPr>
                        <m:t>=</m:t>
                      </m:r>
                      <m:r>
                        <a:rPr lang="en-GB" sz="1400" b="0" i="1" dirty="0" smtClean="0">
                          <a:latin typeface="Cambria Math" panose="02040503050406030204" pitchFamily="18" charset="0"/>
                        </a:rPr>
                        <m:t>𝜇</m:t>
                      </m:r>
                      <m:r>
                        <a:rPr lang="en-GB" sz="1400" b="0" i="1" dirty="0" smtClean="0">
                          <a:latin typeface="Cambria Math" panose="02040503050406030204" pitchFamily="18" charset="0"/>
                        </a:rPr>
                        <m:t>+</m:t>
                      </m:r>
                      <m:sSub>
                        <m:sSubPr>
                          <m:ctrlPr>
                            <a:rPr lang="en-GB" sz="1400" b="0" i="1" dirty="0" smtClean="0">
                              <a:latin typeface="Cambria Math" panose="02040503050406030204" pitchFamily="18" charset="0"/>
                            </a:rPr>
                          </m:ctrlPr>
                        </m:sSubPr>
                        <m:e>
                          <m:r>
                            <a:rPr lang="en-GB" sz="1400" b="0" i="1" dirty="0" smtClean="0">
                              <a:latin typeface="Cambria Math" panose="02040503050406030204" pitchFamily="18" charset="0"/>
                            </a:rPr>
                            <m:t>𝑋</m:t>
                          </m:r>
                        </m:e>
                        <m:sub>
                          <m:r>
                            <a:rPr lang="en-GB" sz="1400" b="0" i="1" dirty="0" smtClean="0">
                              <a:latin typeface="Cambria Math" panose="02040503050406030204" pitchFamily="18" charset="0"/>
                            </a:rPr>
                            <m:t>1</m:t>
                          </m:r>
                        </m:sub>
                      </m:sSub>
                      <m:sSub>
                        <m:sSubPr>
                          <m:ctrlPr>
                            <a:rPr lang="en-GB" sz="1400" b="0" i="1" dirty="0" smtClean="0">
                              <a:latin typeface="Cambria Math" panose="02040503050406030204" pitchFamily="18" charset="0"/>
                            </a:rPr>
                          </m:ctrlPr>
                        </m:sSubPr>
                        <m:e>
                          <m:r>
                            <a:rPr lang="en-GB" sz="1400" b="0" i="1" dirty="0" smtClean="0">
                              <a:latin typeface="Cambria Math" panose="02040503050406030204" pitchFamily="18" charset="0"/>
                            </a:rPr>
                            <m:t>𝛽</m:t>
                          </m:r>
                        </m:e>
                        <m:sub>
                          <m:r>
                            <a:rPr lang="en-GB" sz="1400" b="0" i="1" dirty="0" smtClean="0">
                              <a:latin typeface="Cambria Math" panose="02040503050406030204" pitchFamily="18" charset="0"/>
                            </a:rPr>
                            <m:t>1</m:t>
                          </m:r>
                        </m:sub>
                      </m:sSub>
                      <m:r>
                        <a:rPr lang="en-GB" sz="1400" b="0" i="1" dirty="0" smtClean="0">
                          <a:latin typeface="Cambria Math" panose="02040503050406030204" pitchFamily="18" charset="0"/>
                        </a:rPr>
                        <m:t>+</m:t>
                      </m:r>
                      <m:sSub>
                        <m:sSubPr>
                          <m:ctrlPr>
                            <a:rPr lang="en-GB" sz="1400" b="0" i="1" dirty="0" smtClean="0">
                              <a:latin typeface="Cambria Math" panose="02040503050406030204" pitchFamily="18" charset="0"/>
                            </a:rPr>
                          </m:ctrlPr>
                        </m:sSubPr>
                        <m:e>
                          <m:r>
                            <a:rPr lang="en-GB" sz="1400" b="0" i="1" dirty="0" smtClean="0">
                              <a:latin typeface="Cambria Math" panose="02040503050406030204" pitchFamily="18" charset="0"/>
                            </a:rPr>
                            <m:t>𝑋</m:t>
                          </m:r>
                        </m:e>
                        <m:sub>
                          <m:r>
                            <a:rPr lang="en-GB" sz="1400" b="0" i="1" dirty="0" smtClean="0">
                              <a:latin typeface="Cambria Math" panose="02040503050406030204" pitchFamily="18" charset="0"/>
                            </a:rPr>
                            <m:t>2</m:t>
                          </m:r>
                        </m:sub>
                      </m:sSub>
                      <m:sSub>
                        <m:sSubPr>
                          <m:ctrlPr>
                            <a:rPr lang="en-GB" sz="1400" b="0" i="1" dirty="0" smtClean="0">
                              <a:latin typeface="Cambria Math" panose="02040503050406030204" pitchFamily="18" charset="0"/>
                            </a:rPr>
                          </m:ctrlPr>
                        </m:sSubPr>
                        <m:e>
                          <m:r>
                            <a:rPr lang="en-GB" sz="1400" b="0" i="1" dirty="0" smtClean="0">
                              <a:latin typeface="Cambria Math" panose="02040503050406030204" pitchFamily="18" charset="0"/>
                            </a:rPr>
                            <m:t>𝛽</m:t>
                          </m:r>
                        </m:e>
                        <m:sub>
                          <m:r>
                            <a:rPr lang="en-GB" sz="1400" b="0" i="1" dirty="0" smtClean="0">
                              <a:latin typeface="Cambria Math" panose="02040503050406030204" pitchFamily="18" charset="0"/>
                            </a:rPr>
                            <m:t>2</m:t>
                          </m:r>
                        </m:sub>
                      </m:sSub>
                      <m:r>
                        <a:rPr lang="en-GB" sz="1400" b="0" i="1" dirty="0" smtClean="0">
                          <a:latin typeface="Cambria Math" panose="02040503050406030204" pitchFamily="18" charset="0"/>
                        </a:rPr>
                        <m:t>+…</m:t>
                      </m:r>
                      <m:sSub>
                        <m:sSubPr>
                          <m:ctrlPr>
                            <a:rPr lang="en-GB" sz="1400" b="0" i="1" dirty="0" smtClean="0">
                              <a:latin typeface="Cambria Math" panose="02040503050406030204" pitchFamily="18" charset="0"/>
                            </a:rPr>
                          </m:ctrlPr>
                        </m:sSubPr>
                        <m:e>
                          <m:r>
                            <a:rPr lang="en-GB" sz="1400" b="0" i="1" dirty="0" smtClean="0">
                              <a:latin typeface="Cambria Math" panose="02040503050406030204" pitchFamily="18" charset="0"/>
                            </a:rPr>
                            <m:t>𝑋</m:t>
                          </m:r>
                        </m:e>
                        <m:sub>
                          <m:r>
                            <a:rPr lang="en-GB" sz="1400" b="0" i="1" dirty="0" smtClean="0">
                              <a:latin typeface="Cambria Math" panose="02040503050406030204" pitchFamily="18" charset="0"/>
                            </a:rPr>
                            <m:t>𝑑</m:t>
                          </m:r>
                        </m:sub>
                      </m:sSub>
                      <m:sSub>
                        <m:sSubPr>
                          <m:ctrlPr>
                            <a:rPr lang="en-GB" sz="1400" b="0" i="1" dirty="0" smtClean="0">
                              <a:latin typeface="Cambria Math" panose="02040503050406030204" pitchFamily="18" charset="0"/>
                            </a:rPr>
                          </m:ctrlPr>
                        </m:sSubPr>
                        <m:e>
                          <m:r>
                            <a:rPr lang="en-GB" sz="1400" b="0" i="1" dirty="0" smtClean="0">
                              <a:latin typeface="Cambria Math" panose="02040503050406030204" pitchFamily="18" charset="0"/>
                            </a:rPr>
                            <m:t>𝛽</m:t>
                          </m:r>
                        </m:e>
                        <m:sub>
                          <m:r>
                            <a:rPr lang="en-GB" sz="1400" b="0" i="1" dirty="0" smtClean="0">
                              <a:latin typeface="Cambria Math" panose="02040503050406030204" pitchFamily="18" charset="0"/>
                            </a:rPr>
                            <m:t>𝑑</m:t>
                          </m:r>
                        </m:sub>
                      </m:sSub>
                      <m:r>
                        <a:rPr lang="en-GB" sz="1400" b="0" i="1" dirty="0" smtClean="0">
                          <a:latin typeface="Cambria Math" panose="02040503050406030204" pitchFamily="18" charset="0"/>
                        </a:rPr>
                        <m:t>+</m:t>
                      </m:r>
                      <m:r>
                        <a:rPr lang="en-GB" sz="1400" b="0" i="1" dirty="0" smtClean="0">
                          <a:latin typeface="Cambria Math" panose="02040503050406030204" pitchFamily="18" charset="0"/>
                        </a:rPr>
                        <m:t>𝜖</m:t>
                      </m:r>
                    </m:oMath>
                  </m:oMathPara>
                </a14:m>
                <a:endParaRPr lang="en-US" sz="1400" dirty="0"/>
              </a:p>
            </p:txBody>
          </p:sp>
        </mc:Choice>
        <mc:Fallback xmlns="">
          <p:sp>
            <p:nvSpPr>
              <p:cNvPr id="32" name="TextBox 31">
                <a:extLst>
                  <a:ext uri="{FF2B5EF4-FFF2-40B4-BE49-F238E27FC236}">
                    <a16:creationId xmlns:a16="http://schemas.microsoft.com/office/drawing/2014/main" id="{0405B6ED-9D49-F348-B0C0-3DE345725684}"/>
                  </a:ext>
                </a:extLst>
              </p:cNvPr>
              <p:cNvSpPr txBox="1">
                <a:spLocks noRot="1" noChangeAspect="1" noMove="1" noResize="1" noEditPoints="1" noAdjustHandles="1" noChangeArrowheads="1" noChangeShapeType="1" noTextEdit="1"/>
              </p:cNvSpPr>
              <p:nvPr/>
            </p:nvSpPr>
            <p:spPr>
              <a:xfrm>
                <a:off x="254655" y="1681721"/>
                <a:ext cx="3031279" cy="307777"/>
              </a:xfrm>
              <a:prstGeom prst="rect">
                <a:avLst/>
              </a:prstGeom>
              <a:blipFill>
                <a:blip r:embed="rId19"/>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4E7711DC-844A-FA45-A0DA-C6EDDE9A8546}"/>
                  </a:ext>
                </a:extLst>
              </p:cNvPr>
              <p:cNvSpPr txBox="1"/>
              <p:nvPr/>
            </p:nvSpPr>
            <p:spPr>
              <a:xfrm>
                <a:off x="4176277" y="4129172"/>
                <a:ext cx="2224523" cy="994888"/>
              </a:xfrm>
              <a:prstGeom prst="rect">
                <a:avLst/>
              </a:prstGeom>
              <a:noFill/>
            </p:spPr>
            <p:txBody>
              <a:bodyPr wrap="square" rtlCol="0">
                <a:spAutoFit/>
              </a:bodyPr>
              <a:lstStyle/>
              <a:p>
                <a:pPr algn="ctr"/>
                <a:r>
                  <a:rPr lang="en-GB" sz="1200" b="0" dirty="0">
                    <a:solidFill>
                      <a:schemeClr val="tx1"/>
                    </a:solidFill>
                    <a:latin typeface="FoundrySterling-Book" pitchFamily="2" charset="0"/>
                  </a:rPr>
                  <a:t>Interpretation: </a:t>
                </a:r>
                <a14:m>
                  <m:oMath xmlns:m="http://schemas.openxmlformats.org/officeDocument/2006/math">
                    <m:acc>
                      <m:accPr>
                        <m:chr m:val="̂"/>
                        <m:ctrlPr>
                          <a:rPr lang="en-GB" sz="1200" b="0" i="1" smtClean="0">
                            <a:solidFill>
                              <a:schemeClr val="tx1"/>
                            </a:solidFill>
                            <a:latin typeface="Cambria Math" panose="02040503050406030204" pitchFamily="18" charset="0"/>
                          </a:rPr>
                        </m:ctrlPr>
                      </m:accPr>
                      <m:e>
                        <m:r>
                          <a:rPr lang="en-GB" sz="1200" b="0" i="1" smtClean="0">
                            <a:solidFill>
                              <a:schemeClr val="tx1"/>
                            </a:solidFill>
                            <a:latin typeface="Cambria Math" panose="02040503050406030204" pitchFamily="18" charset="0"/>
                          </a:rPr>
                          <m:t>𝛽</m:t>
                        </m:r>
                      </m:e>
                    </m:acc>
                  </m:oMath>
                </a14:m>
                <a:r>
                  <a:rPr lang="en-US" sz="1200" dirty="0">
                    <a:solidFill>
                      <a:schemeClr val="tx1"/>
                    </a:solidFill>
                    <a:latin typeface="FoundrySterling-Book" pitchFamily="2" charset="0"/>
                  </a:rPr>
                  <a:t> is the estimated increase in Y </a:t>
                </a:r>
                <a:r>
                  <a:rPr lang="en-US" sz="1200" i="1" dirty="0">
                    <a:solidFill>
                      <a:schemeClr val="tx1"/>
                    </a:solidFill>
                    <a:latin typeface="FoundrySterling-Book" pitchFamily="2" charset="0"/>
                  </a:rPr>
                  <a:t>associated with</a:t>
                </a:r>
                <a:r>
                  <a:rPr lang="en-US" sz="1200" dirty="0">
                    <a:solidFill>
                      <a:schemeClr val="tx1"/>
                    </a:solidFill>
                    <a:latin typeface="FoundrySterling-Book" pitchFamily="2" charset="0"/>
                  </a:rPr>
                  <a:t> a unit increase in X.  </a:t>
                </a:r>
                <a:r>
                  <a:rPr lang="en-US" sz="1000" dirty="0">
                    <a:solidFill>
                      <a:schemeClr val="tx1"/>
                    </a:solidFill>
                    <a:latin typeface="FoundrySterling-Book" pitchFamily="2" charset="0"/>
                  </a:rPr>
                  <a:t>(The hat has been added to indicate this is an estimate.)</a:t>
                </a:r>
              </a:p>
            </p:txBody>
          </p:sp>
        </mc:Choice>
        <mc:Fallback xmlns="">
          <p:sp>
            <p:nvSpPr>
              <p:cNvPr id="37" name="TextBox 36">
                <a:extLst>
                  <a:ext uri="{FF2B5EF4-FFF2-40B4-BE49-F238E27FC236}">
                    <a16:creationId xmlns:a16="http://schemas.microsoft.com/office/drawing/2014/main" id="{4E7711DC-844A-FA45-A0DA-C6EDDE9A8546}"/>
                  </a:ext>
                </a:extLst>
              </p:cNvPr>
              <p:cNvSpPr txBox="1">
                <a:spLocks noRot="1" noChangeAspect="1" noMove="1" noResize="1" noEditPoints="1" noAdjustHandles="1" noChangeArrowheads="1" noChangeShapeType="1" noTextEdit="1"/>
              </p:cNvSpPr>
              <p:nvPr/>
            </p:nvSpPr>
            <p:spPr>
              <a:xfrm>
                <a:off x="4176277" y="4129172"/>
                <a:ext cx="2224523" cy="994888"/>
              </a:xfrm>
              <a:prstGeom prst="rect">
                <a:avLst/>
              </a:prstGeom>
              <a:blipFill>
                <a:blip r:embed="rId20"/>
                <a:stretch>
                  <a:fillRect b="-250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AB874483-DBE5-B344-9052-5C07130CCB82}"/>
              </a:ext>
            </a:extLst>
          </p:cNvPr>
          <p:cNvSpPr txBox="1"/>
          <p:nvPr/>
        </p:nvSpPr>
        <p:spPr>
          <a:xfrm>
            <a:off x="310543" y="2064111"/>
            <a:ext cx="1762021" cy="276999"/>
          </a:xfrm>
          <a:prstGeom prst="rect">
            <a:avLst/>
          </a:prstGeom>
          <a:noFill/>
        </p:spPr>
        <p:txBody>
          <a:bodyPr wrap="none" rtlCol="0">
            <a:spAutoFit/>
          </a:bodyPr>
          <a:lstStyle/>
          <a:p>
            <a:r>
              <a:rPr lang="en-US" sz="1200" dirty="0">
                <a:latin typeface="FoundrySterling-Book" pitchFamily="2" charset="0"/>
              </a:rPr>
              <a:t>Or using matrix notation:</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9D7A9CB-3C56-8E4A-BAF9-F73CECD092D8}"/>
                  </a:ext>
                </a:extLst>
              </p:cNvPr>
              <p:cNvSpPr txBox="1"/>
              <p:nvPr/>
            </p:nvSpPr>
            <p:spPr>
              <a:xfrm>
                <a:off x="3390552" y="2326852"/>
                <a:ext cx="109061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400" b="0" i="1" dirty="0" smtClean="0">
                          <a:latin typeface="Cambria Math" panose="02040503050406030204" pitchFamily="18" charset="0"/>
                        </a:rPr>
                        <m:t>𝜖</m:t>
                      </m:r>
                      <m:r>
                        <a:rPr lang="en-GB" sz="1400" b="0" i="1" dirty="0" smtClean="0">
                          <a:latin typeface="Cambria Math" panose="02040503050406030204" pitchFamily="18" charset="0"/>
                        </a:rPr>
                        <m:t>~</m:t>
                      </m:r>
                      <m:r>
                        <a:rPr lang="en-GB" sz="1400" b="0" i="1" dirty="0" smtClean="0">
                          <a:latin typeface="Cambria Math" panose="02040503050406030204" pitchFamily="18" charset="0"/>
                        </a:rPr>
                        <m:t>𝑁</m:t>
                      </m:r>
                      <m:r>
                        <a:rPr lang="en-GB" sz="1400" b="0" i="1" dirty="0" smtClean="0">
                          <a:latin typeface="Cambria Math" panose="02040503050406030204" pitchFamily="18" charset="0"/>
                        </a:rPr>
                        <m:t>(0,</m:t>
                      </m:r>
                      <m:sSup>
                        <m:sSupPr>
                          <m:ctrlPr>
                            <a:rPr lang="en-GB" sz="1400" b="0" i="1" dirty="0" smtClean="0">
                              <a:latin typeface="Cambria Math" panose="02040503050406030204" pitchFamily="18" charset="0"/>
                            </a:rPr>
                          </m:ctrlPr>
                        </m:sSupPr>
                        <m:e>
                          <m:r>
                            <a:rPr lang="en-GB" sz="1400" b="0" i="1" dirty="0" smtClean="0">
                              <a:latin typeface="Cambria Math" panose="02040503050406030204" pitchFamily="18" charset="0"/>
                            </a:rPr>
                            <m:t>𝜎</m:t>
                          </m:r>
                        </m:e>
                        <m:sup>
                          <m:r>
                            <a:rPr lang="en-GB" sz="1400" b="0" i="1" dirty="0" smtClean="0">
                              <a:latin typeface="Cambria Math" panose="02040503050406030204" pitchFamily="18" charset="0"/>
                            </a:rPr>
                            <m:t>2</m:t>
                          </m:r>
                        </m:sup>
                      </m:sSup>
                      <m:r>
                        <a:rPr lang="en-GB" sz="1400" b="0" i="1" dirty="0" smtClean="0">
                          <a:latin typeface="Cambria Math" panose="02040503050406030204" pitchFamily="18" charset="0"/>
                        </a:rPr>
                        <m:t>)</m:t>
                      </m:r>
                    </m:oMath>
                  </m:oMathPara>
                </a14:m>
                <a:endParaRPr lang="en-US" sz="1400" dirty="0"/>
              </a:p>
            </p:txBody>
          </p:sp>
        </mc:Choice>
        <mc:Fallback xmlns="">
          <p:sp>
            <p:nvSpPr>
              <p:cNvPr id="39" name="TextBox 38">
                <a:extLst>
                  <a:ext uri="{FF2B5EF4-FFF2-40B4-BE49-F238E27FC236}">
                    <a16:creationId xmlns:a16="http://schemas.microsoft.com/office/drawing/2014/main" id="{19D7A9CB-3C56-8E4A-BAF9-F73CECD092D8}"/>
                  </a:ext>
                </a:extLst>
              </p:cNvPr>
              <p:cNvSpPr txBox="1">
                <a:spLocks noRot="1" noChangeAspect="1" noMove="1" noResize="1" noEditPoints="1" noAdjustHandles="1" noChangeArrowheads="1" noChangeShapeType="1" noTextEdit="1"/>
              </p:cNvSpPr>
              <p:nvPr/>
            </p:nvSpPr>
            <p:spPr>
              <a:xfrm>
                <a:off x="3390552" y="2326852"/>
                <a:ext cx="1090619" cy="307777"/>
              </a:xfrm>
              <a:prstGeom prst="rect">
                <a:avLst/>
              </a:prstGeom>
              <a:blipFill>
                <a:blip r:embed="rId21"/>
                <a:stretch>
                  <a:fillRect b="-8000"/>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79485926-B11E-0F4C-A171-2B1D75C29FCB}"/>
              </a:ext>
            </a:extLst>
          </p:cNvPr>
          <p:cNvSpPr/>
          <p:nvPr/>
        </p:nvSpPr>
        <p:spPr>
          <a:xfrm>
            <a:off x="224578" y="7525990"/>
            <a:ext cx="5261829" cy="461665"/>
          </a:xfrm>
          <a:prstGeom prst="rect">
            <a:avLst/>
          </a:prstGeom>
        </p:spPr>
        <p:txBody>
          <a:bodyPr wrap="square">
            <a:spAutoFit/>
          </a:bodyPr>
          <a:lstStyle/>
          <a:p>
            <a:r>
              <a:rPr lang="en-US" sz="1200" dirty="0">
                <a:latin typeface="FoundrySterling-Book" pitchFamily="2" charset="0"/>
              </a:rPr>
              <a:t>The outcome values are assumed independent of each other (probabilities multiply).  So for multiple samples the likelihood is:</a:t>
            </a:r>
            <a:endParaRPr lang="en-US" sz="1200" dirty="0"/>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BC856661-2F44-E446-80C0-C08420DFBCC6}"/>
                  </a:ext>
                </a:extLst>
              </p:cNvPr>
              <p:cNvSpPr txBox="1"/>
              <p:nvPr/>
            </p:nvSpPr>
            <p:spPr>
              <a:xfrm>
                <a:off x="1735939" y="8000173"/>
                <a:ext cx="3168447" cy="59394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GB" sz="1400" b="0" i="1" dirty="0" smtClean="0">
                          <a:latin typeface="Cambria Math" panose="02040503050406030204" pitchFamily="18" charset="0"/>
                        </a:rPr>
                        <m:t>𝑃</m:t>
                      </m:r>
                      <m:d>
                        <m:dPr>
                          <m:ctrlPr>
                            <a:rPr lang="en-GB" sz="1400" b="0" i="1" dirty="0" smtClean="0">
                              <a:latin typeface="Cambria Math" panose="02040503050406030204" pitchFamily="18" charset="0"/>
                            </a:rPr>
                          </m:ctrlPr>
                        </m:dPr>
                        <m:e>
                          <m:r>
                            <a:rPr lang="en-GB" sz="1400" b="0" i="1" dirty="0" smtClean="0">
                              <a:latin typeface="Cambria Math" panose="02040503050406030204" pitchFamily="18" charset="0"/>
                            </a:rPr>
                            <m:t>𝑌</m:t>
                          </m:r>
                        </m:e>
                        <m:e>
                          <m:r>
                            <a:rPr lang="en-GB" sz="1400" b="0" i="1" dirty="0" smtClean="0">
                              <a:latin typeface="Cambria Math" panose="02040503050406030204" pitchFamily="18" charset="0"/>
                            </a:rPr>
                            <m:t>𝑋</m:t>
                          </m:r>
                          <m:r>
                            <a:rPr lang="en-GB" sz="1400" b="0" i="1" dirty="0" smtClean="0">
                              <a:latin typeface="Cambria Math" panose="02040503050406030204" pitchFamily="18" charset="0"/>
                            </a:rPr>
                            <m:t>,</m:t>
                          </m:r>
                          <m:r>
                            <a:rPr lang="en-GB" sz="1400" b="0" i="1" dirty="0" smtClean="0">
                              <a:latin typeface="Cambria Math" panose="02040503050406030204" pitchFamily="18" charset="0"/>
                            </a:rPr>
                            <m:t>𝛽</m:t>
                          </m:r>
                        </m:e>
                      </m:d>
                      <m:r>
                        <a:rPr lang="en-GB" sz="1400" b="0" i="1" dirty="0" smtClean="0">
                          <a:latin typeface="Cambria Math" panose="02040503050406030204" pitchFamily="18" charset="0"/>
                        </a:rPr>
                        <m:t>=</m:t>
                      </m:r>
                      <m:f>
                        <m:fPr>
                          <m:ctrlPr>
                            <a:rPr lang="en-GB" sz="1400" b="0" i="1" dirty="0" smtClean="0">
                              <a:latin typeface="Cambria Math" panose="02040503050406030204" pitchFamily="18" charset="0"/>
                            </a:rPr>
                          </m:ctrlPr>
                        </m:fPr>
                        <m:num>
                          <m:r>
                            <a:rPr lang="en-GB" sz="1400" b="0" i="1" dirty="0" smtClean="0">
                              <a:latin typeface="Cambria Math" panose="02040503050406030204" pitchFamily="18" charset="0"/>
                            </a:rPr>
                            <m:t>1</m:t>
                          </m:r>
                        </m:num>
                        <m:den>
                          <m:rad>
                            <m:radPr>
                              <m:degHide m:val="on"/>
                              <m:ctrlPr>
                                <a:rPr lang="en-GB" sz="1400" b="0" i="1" dirty="0" smtClean="0">
                                  <a:latin typeface="Cambria Math" panose="02040503050406030204" pitchFamily="18" charset="0"/>
                                </a:rPr>
                              </m:ctrlPr>
                            </m:radPr>
                            <m:deg/>
                            <m:e>
                              <m:r>
                                <a:rPr lang="en-GB" sz="1400" b="0" i="1" dirty="0" smtClean="0">
                                  <a:latin typeface="Cambria Math" panose="02040503050406030204" pitchFamily="18" charset="0"/>
                                </a:rPr>
                                <m:t>2</m:t>
                              </m:r>
                              <m:r>
                                <a:rPr lang="en-GB" sz="1400" b="0" i="1" dirty="0" smtClean="0">
                                  <a:latin typeface="Cambria Math" panose="02040503050406030204" pitchFamily="18" charset="0"/>
                                </a:rPr>
                                <m:t>𝜋</m:t>
                              </m:r>
                              <m:sSup>
                                <m:sSupPr>
                                  <m:ctrlPr>
                                    <a:rPr lang="en-GB" sz="1400" b="0" i="1" dirty="0" smtClean="0">
                                      <a:latin typeface="Cambria Math" panose="02040503050406030204" pitchFamily="18" charset="0"/>
                                    </a:rPr>
                                  </m:ctrlPr>
                                </m:sSupPr>
                                <m:e>
                                  <m:r>
                                    <a:rPr lang="en-GB" sz="1400" b="0" i="1" dirty="0" smtClean="0">
                                      <a:latin typeface="Cambria Math" panose="02040503050406030204" pitchFamily="18" charset="0"/>
                                    </a:rPr>
                                    <m:t>𝜎</m:t>
                                  </m:r>
                                </m:e>
                                <m:sup>
                                  <m:r>
                                    <a:rPr lang="en-GB" sz="1400" b="0" i="1" dirty="0" smtClean="0">
                                      <a:latin typeface="Cambria Math" panose="02040503050406030204" pitchFamily="18" charset="0"/>
                                    </a:rPr>
                                    <m:t>2</m:t>
                                  </m:r>
                                </m:sup>
                              </m:sSup>
                            </m:e>
                          </m:rad>
                        </m:den>
                      </m:f>
                      <m:r>
                        <a:rPr lang="en-GB" sz="1400" b="0" i="1" dirty="0" smtClean="0">
                          <a:latin typeface="Cambria Math" panose="02040503050406030204" pitchFamily="18" charset="0"/>
                        </a:rPr>
                        <m:t>⋅</m:t>
                      </m:r>
                      <m:sSup>
                        <m:sSupPr>
                          <m:ctrlPr>
                            <a:rPr lang="en-GB" sz="1400" b="0" i="1" dirty="0" smtClean="0">
                              <a:latin typeface="Cambria Math" panose="02040503050406030204" pitchFamily="18" charset="0"/>
                            </a:rPr>
                          </m:ctrlPr>
                        </m:sSupPr>
                        <m:e>
                          <m:r>
                            <a:rPr lang="en-GB" sz="1400" b="0" i="1" dirty="0" smtClean="0">
                              <a:latin typeface="Cambria Math" panose="02040503050406030204" pitchFamily="18" charset="0"/>
                            </a:rPr>
                            <m:t>𝑒</m:t>
                          </m:r>
                        </m:e>
                        <m:sup>
                          <m:r>
                            <a:rPr lang="en-GB" sz="1400" b="0" i="1" dirty="0" smtClean="0">
                              <a:latin typeface="Cambria Math" panose="02040503050406030204" pitchFamily="18" charset="0"/>
                            </a:rPr>
                            <m:t>−</m:t>
                          </m:r>
                          <m:f>
                            <m:fPr>
                              <m:ctrlPr>
                                <a:rPr lang="en-GB" sz="1400" b="0" i="1" dirty="0" smtClean="0">
                                  <a:latin typeface="Cambria Math" panose="02040503050406030204" pitchFamily="18" charset="0"/>
                                </a:rPr>
                              </m:ctrlPr>
                            </m:fPr>
                            <m:num>
                              <m:r>
                                <a:rPr lang="en-GB" sz="1400" b="0" i="1" dirty="0" smtClean="0">
                                  <a:latin typeface="Cambria Math" panose="02040503050406030204" pitchFamily="18" charset="0"/>
                                </a:rPr>
                                <m:t>1</m:t>
                              </m:r>
                            </m:num>
                            <m:den>
                              <m:r>
                                <a:rPr lang="en-GB" sz="1400" b="0" i="1" dirty="0" smtClean="0">
                                  <a:latin typeface="Cambria Math" panose="02040503050406030204" pitchFamily="18" charset="0"/>
                                </a:rPr>
                                <m:t>2</m:t>
                              </m:r>
                            </m:den>
                          </m:f>
                          <m:r>
                            <a:rPr lang="en-GB" sz="1400" b="0" i="1" dirty="0" smtClean="0">
                              <a:latin typeface="Cambria Math" panose="02040503050406030204" pitchFamily="18" charset="0"/>
                            </a:rPr>
                            <m:t>⋅</m:t>
                          </m:r>
                          <m:f>
                            <m:fPr>
                              <m:ctrlPr>
                                <a:rPr lang="en-GB" sz="1400" b="0" i="1" dirty="0" smtClean="0">
                                  <a:latin typeface="Cambria Math" panose="02040503050406030204" pitchFamily="18" charset="0"/>
                                </a:rPr>
                              </m:ctrlPr>
                            </m:fPr>
                            <m:num>
                              <m:sSup>
                                <m:sSupPr>
                                  <m:ctrlPr>
                                    <a:rPr lang="en-GB" sz="1400" b="0" i="1" dirty="0" smtClean="0">
                                      <a:latin typeface="Cambria Math" panose="02040503050406030204" pitchFamily="18" charset="0"/>
                                    </a:rPr>
                                  </m:ctrlPr>
                                </m:sSupPr>
                                <m:e>
                                  <m:nary>
                                    <m:naryPr>
                                      <m:chr m:val="∑"/>
                                      <m:supHide m:val="on"/>
                                      <m:ctrlPr>
                                        <a:rPr lang="en-GB" sz="1400" b="0" i="1" dirty="0" smtClean="0">
                                          <a:latin typeface="Cambria Math" panose="02040503050406030204" pitchFamily="18" charset="0"/>
                                        </a:rPr>
                                      </m:ctrlPr>
                                    </m:naryPr>
                                    <m:sub>
                                      <m:r>
                                        <a:rPr lang="en-GB" sz="1400" b="0" i="1" dirty="0" smtClean="0">
                                          <a:latin typeface="Cambria Math" panose="02040503050406030204" pitchFamily="18" charset="0"/>
                                        </a:rPr>
                                        <m:t>𝑛</m:t>
                                      </m:r>
                                    </m:sub>
                                    <m:sup/>
                                    <m:e>
                                      <m:d>
                                        <m:dPr>
                                          <m:ctrlPr>
                                            <a:rPr lang="en-GB" sz="1400" i="1" dirty="0">
                                              <a:latin typeface="Cambria Math" panose="02040503050406030204" pitchFamily="18" charset="0"/>
                                            </a:rPr>
                                          </m:ctrlPr>
                                        </m:dPr>
                                        <m:e>
                                          <m:sSub>
                                            <m:sSubPr>
                                              <m:ctrlPr>
                                                <a:rPr lang="en-GB" sz="1400" b="0" i="1" dirty="0" smtClean="0">
                                                  <a:latin typeface="Cambria Math" panose="02040503050406030204" pitchFamily="18" charset="0"/>
                                                </a:rPr>
                                              </m:ctrlPr>
                                            </m:sSubPr>
                                            <m:e>
                                              <m:r>
                                                <a:rPr lang="en-GB" sz="1400" i="1" dirty="0">
                                                  <a:latin typeface="Cambria Math" panose="02040503050406030204" pitchFamily="18" charset="0"/>
                                                </a:rPr>
                                                <m:t>𝑌</m:t>
                                              </m:r>
                                            </m:e>
                                            <m:sub>
                                              <m:r>
                                                <a:rPr lang="en-GB" sz="1400" b="0" i="1" dirty="0" smtClean="0">
                                                  <a:latin typeface="Cambria Math" panose="02040503050406030204" pitchFamily="18" charset="0"/>
                                                </a:rPr>
                                                <m:t>𝑛</m:t>
                                              </m:r>
                                            </m:sub>
                                          </m:sSub>
                                          <m:r>
                                            <a:rPr lang="en-GB" sz="1400" i="1" dirty="0">
                                              <a:latin typeface="Cambria Math" panose="02040503050406030204" pitchFamily="18" charset="0"/>
                                            </a:rPr>
                                            <m:t>−</m:t>
                                          </m:r>
                                          <m:sSub>
                                            <m:sSubPr>
                                              <m:ctrlPr>
                                                <a:rPr lang="en-GB" sz="1400" b="0" i="1" dirty="0" smtClean="0">
                                                  <a:latin typeface="Cambria Math" panose="02040503050406030204" pitchFamily="18" charset="0"/>
                                                </a:rPr>
                                              </m:ctrlPr>
                                            </m:sSubPr>
                                            <m:e>
                                              <m:r>
                                                <a:rPr lang="en-GB" sz="1400" i="1" dirty="0">
                                                  <a:latin typeface="Cambria Math" panose="02040503050406030204" pitchFamily="18" charset="0"/>
                                                </a:rPr>
                                                <m:t>𝑋</m:t>
                                              </m:r>
                                            </m:e>
                                            <m:sub>
                                              <m:r>
                                                <a:rPr lang="en-GB" sz="1400" b="0" i="1" dirty="0" smtClean="0">
                                                  <a:latin typeface="Cambria Math" panose="02040503050406030204" pitchFamily="18" charset="0"/>
                                                </a:rPr>
                                                <m:t>𝑛</m:t>
                                              </m:r>
                                            </m:sub>
                                          </m:sSub>
                                          <m:r>
                                            <m:rPr>
                                              <m:brk m:alnAt="7"/>
                                            </m:rPr>
                                            <a:rPr lang="en-GB" sz="1400" i="1" dirty="0">
                                              <a:latin typeface="Cambria Math" panose="02040503050406030204" pitchFamily="18" charset="0"/>
                                            </a:rPr>
                                            <m:t>𝛽</m:t>
                                          </m:r>
                                        </m:e>
                                      </m:d>
                                    </m:e>
                                  </m:nary>
                                </m:e>
                                <m:sup>
                                  <m:r>
                                    <m:rPr>
                                      <m:brk m:alnAt="7"/>
                                    </m:rPr>
                                    <a:rPr lang="en-GB" sz="1400" b="0" i="1" dirty="0" smtClean="0">
                                      <a:latin typeface="Cambria Math" panose="02040503050406030204" pitchFamily="18" charset="0"/>
                                    </a:rPr>
                                    <m:t>2</m:t>
                                  </m:r>
                                </m:sup>
                              </m:sSup>
                            </m:num>
                            <m:den>
                              <m:sSup>
                                <m:sSupPr>
                                  <m:ctrlPr>
                                    <a:rPr lang="en-GB" sz="1400" b="0" i="1" dirty="0" smtClean="0">
                                      <a:latin typeface="Cambria Math" panose="02040503050406030204" pitchFamily="18" charset="0"/>
                                    </a:rPr>
                                  </m:ctrlPr>
                                </m:sSupPr>
                                <m:e>
                                  <m:r>
                                    <a:rPr lang="en-GB" sz="1400" b="0" i="1" dirty="0" smtClean="0">
                                      <a:latin typeface="Cambria Math" panose="02040503050406030204" pitchFamily="18" charset="0"/>
                                    </a:rPr>
                                    <m:t>𝜎</m:t>
                                  </m:r>
                                </m:e>
                                <m:sup>
                                  <m:r>
                                    <a:rPr lang="en-GB" sz="1400" b="0" i="1" dirty="0" smtClean="0">
                                      <a:latin typeface="Cambria Math" panose="02040503050406030204" pitchFamily="18" charset="0"/>
                                    </a:rPr>
                                    <m:t>2</m:t>
                                  </m:r>
                                </m:sup>
                              </m:sSup>
                            </m:den>
                          </m:f>
                        </m:sup>
                      </m:sSup>
                    </m:oMath>
                  </m:oMathPara>
                </a14:m>
                <a:endParaRPr lang="en-US" sz="1400" dirty="0">
                  <a:latin typeface="FoundrySterling-Book" pitchFamily="2" charset="0"/>
                </a:endParaRPr>
              </a:p>
            </p:txBody>
          </p:sp>
        </mc:Choice>
        <mc:Fallback xmlns="">
          <p:sp>
            <p:nvSpPr>
              <p:cNvPr id="45" name="TextBox 44">
                <a:extLst>
                  <a:ext uri="{FF2B5EF4-FFF2-40B4-BE49-F238E27FC236}">
                    <a16:creationId xmlns:a16="http://schemas.microsoft.com/office/drawing/2014/main" id="{BC856661-2F44-E446-80C0-C08420DFBCC6}"/>
                  </a:ext>
                </a:extLst>
              </p:cNvPr>
              <p:cNvSpPr txBox="1">
                <a:spLocks noRot="1" noChangeAspect="1" noMove="1" noResize="1" noEditPoints="1" noAdjustHandles="1" noChangeArrowheads="1" noChangeShapeType="1" noTextEdit="1"/>
              </p:cNvSpPr>
              <p:nvPr/>
            </p:nvSpPr>
            <p:spPr>
              <a:xfrm>
                <a:off x="1735939" y="8000173"/>
                <a:ext cx="3168447" cy="593945"/>
              </a:xfrm>
              <a:prstGeom prst="rect">
                <a:avLst/>
              </a:prstGeom>
              <a:blipFill>
                <a:blip r:embed="rId22"/>
                <a:stretch>
                  <a:fillRect t="-27083" b="-8333"/>
                </a:stretch>
              </a:blipFill>
            </p:spPr>
            <p:txBody>
              <a:bodyPr/>
              <a:lstStyle/>
              <a:p>
                <a:r>
                  <a:rPr lang="en-US">
                    <a:noFill/>
                  </a:rPr>
                  <a:t> </a:t>
                </a:r>
              </a:p>
            </p:txBody>
          </p:sp>
        </mc:Fallback>
      </mc:AlternateContent>
      <p:cxnSp>
        <p:nvCxnSpPr>
          <p:cNvPr id="48" name="Straight Arrow Connector 47">
            <a:extLst>
              <a:ext uri="{FF2B5EF4-FFF2-40B4-BE49-F238E27FC236}">
                <a16:creationId xmlns:a16="http://schemas.microsoft.com/office/drawing/2014/main" id="{14D72354-C8A2-AA43-B829-A797EE0AB491}"/>
              </a:ext>
            </a:extLst>
          </p:cNvPr>
          <p:cNvCxnSpPr>
            <a:cxnSpLocks/>
            <a:stCxn id="49" idx="1"/>
          </p:cNvCxnSpPr>
          <p:nvPr/>
        </p:nvCxnSpPr>
        <p:spPr>
          <a:xfrm flipH="1">
            <a:off x="4579930" y="8099325"/>
            <a:ext cx="167268" cy="77468"/>
          </a:xfrm>
          <a:prstGeom prst="straightConnector1">
            <a:avLst/>
          </a:pr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6A08107-A48C-C046-BC40-AAC148B4249B}"/>
              </a:ext>
            </a:extLst>
          </p:cNvPr>
          <p:cNvSpPr txBox="1"/>
          <p:nvPr/>
        </p:nvSpPr>
        <p:spPr>
          <a:xfrm>
            <a:off x="4747198" y="7930048"/>
            <a:ext cx="1113450" cy="338554"/>
          </a:xfrm>
          <a:prstGeom prst="rect">
            <a:avLst/>
          </a:prstGeom>
          <a:noFill/>
        </p:spPr>
        <p:txBody>
          <a:bodyPr wrap="square" rtlCol="0">
            <a:spAutoFit/>
          </a:bodyPr>
          <a:lstStyle/>
          <a:p>
            <a:r>
              <a:rPr lang="en-US" sz="800" dirty="0">
                <a:solidFill>
                  <a:srgbClr val="C00000"/>
                </a:solidFill>
                <a:latin typeface="FoundrySterling-Book" pitchFamily="2" charset="0"/>
              </a:rPr>
              <a:t>“sum of squared errors”</a:t>
            </a: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D7B228C4-2107-584C-8C31-F0AD613A8531}"/>
                  </a:ext>
                </a:extLst>
              </p:cNvPr>
              <p:cNvSpPr txBox="1"/>
              <p:nvPr/>
            </p:nvSpPr>
            <p:spPr>
              <a:xfrm>
                <a:off x="224578" y="8176792"/>
                <a:ext cx="1510350" cy="461665"/>
              </a:xfrm>
              <a:prstGeom prst="rect">
                <a:avLst/>
              </a:prstGeom>
              <a:noFill/>
            </p:spPr>
            <p:txBody>
              <a:bodyPr wrap="none" rtlCol="0">
                <a:spAutoFit/>
              </a:bodyPr>
              <a:lstStyle/>
              <a:p>
                <a:r>
                  <a:rPr lang="en-US" sz="1200" dirty="0">
                    <a:latin typeface="FoundrySterling-Book" pitchFamily="2" charset="0"/>
                  </a:rPr>
                  <a:t>For multiple samples:</a:t>
                </a:r>
              </a:p>
              <a:p>
                <a:pPr algn="ctr"/>
                <a:r>
                  <a:rPr lang="en-US" sz="1200" dirty="0"/>
                  <a:t>(</a:t>
                </a:r>
                <a14:m>
                  <m:oMath xmlns:m="http://schemas.openxmlformats.org/officeDocument/2006/math">
                    <m:r>
                      <a:rPr lang="en-US" sz="1200" i="1" dirty="0" smtClean="0">
                        <a:latin typeface="Cambria Math" panose="02040503050406030204" pitchFamily="18" charset="0"/>
                      </a:rPr>
                      <m:t>𝑛</m:t>
                    </m:r>
                    <m:r>
                      <a:rPr lang="en-US" sz="1200" i="1" dirty="0" smtClean="0">
                        <a:latin typeface="Cambria Math" panose="02040503050406030204" pitchFamily="18" charset="0"/>
                      </a:rPr>
                      <m:t>=1,…,</m:t>
                    </m:r>
                    <m:r>
                      <a:rPr lang="en-US" sz="1200" i="1" dirty="0">
                        <a:latin typeface="Cambria Math" panose="02040503050406030204" pitchFamily="18" charset="0"/>
                      </a:rPr>
                      <m:t>𝑁</m:t>
                    </m:r>
                    <m:r>
                      <a:rPr lang="en-GB" sz="1200" b="0" i="1" dirty="0" smtClean="0">
                        <a:latin typeface="Cambria Math" panose="02040503050406030204" pitchFamily="18" charset="0"/>
                      </a:rPr>
                      <m:t>)</m:t>
                    </m:r>
                  </m:oMath>
                </a14:m>
                <a:endParaRPr lang="en-US" sz="1200" dirty="0">
                  <a:latin typeface="FoundrySterling-Book" pitchFamily="2" charset="0"/>
                </a:endParaRPr>
              </a:p>
            </p:txBody>
          </p:sp>
        </mc:Choice>
        <mc:Fallback xmlns="">
          <p:sp>
            <p:nvSpPr>
              <p:cNvPr id="52" name="TextBox 51">
                <a:extLst>
                  <a:ext uri="{FF2B5EF4-FFF2-40B4-BE49-F238E27FC236}">
                    <a16:creationId xmlns:a16="http://schemas.microsoft.com/office/drawing/2014/main" id="{D7B228C4-2107-584C-8C31-F0AD613A8531}"/>
                  </a:ext>
                </a:extLst>
              </p:cNvPr>
              <p:cNvSpPr txBox="1">
                <a:spLocks noRot="1" noChangeAspect="1" noMove="1" noResize="1" noEditPoints="1" noAdjustHandles="1" noChangeArrowheads="1" noChangeShapeType="1" noTextEdit="1"/>
              </p:cNvSpPr>
              <p:nvPr/>
            </p:nvSpPr>
            <p:spPr>
              <a:xfrm>
                <a:off x="224578" y="8176792"/>
                <a:ext cx="1510350" cy="461665"/>
              </a:xfrm>
              <a:prstGeom prst="rect">
                <a:avLst/>
              </a:prstGeom>
              <a:blipFill>
                <a:blip r:embed="rId23"/>
                <a:stretch>
                  <a:fillRect b="-5263"/>
                </a:stretch>
              </a:blipFill>
            </p:spPr>
            <p:txBody>
              <a:bodyPr/>
              <a:lstStyle/>
              <a:p>
                <a:r>
                  <a:rPr lang="en-US">
                    <a:noFill/>
                  </a:rPr>
                  <a:t> </a:t>
                </a:r>
              </a:p>
            </p:txBody>
          </p:sp>
        </mc:Fallback>
      </mc:AlternateContent>
      <p:cxnSp>
        <p:nvCxnSpPr>
          <p:cNvPr id="54" name="Straight Arrow Connector 53">
            <a:extLst>
              <a:ext uri="{FF2B5EF4-FFF2-40B4-BE49-F238E27FC236}">
                <a16:creationId xmlns:a16="http://schemas.microsoft.com/office/drawing/2014/main" id="{5415BB19-5CB3-DC4D-8834-4B88B73855BB}"/>
              </a:ext>
            </a:extLst>
          </p:cNvPr>
          <p:cNvCxnSpPr>
            <a:cxnSpLocks/>
          </p:cNvCxnSpPr>
          <p:nvPr/>
        </p:nvCxnSpPr>
        <p:spPr>
          <a:xfrm flipH="1" flipV="1">
            <a:off x="3697198" y="8444698"/>
            <a:ext cx="214784" cy="95540"/>
          </a:xfrm>
          <a:prstGeom prst="straightConnector1">
            <a:avLst/>
          </a:pr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57E6E4A9-DAB3-9E48-9C5C-34415FE3A600}"/>
              </a:ext>
            </a:extLst>
          </p:cNvPr>
          <p:cNvSpPr txBox="1"/>
          <p:nvPr/>
        </p:nvSpPr>
        <p:spPr>
          <a:xfrm>
            <a:off x="3951091" y="8430233"/>
            <a:ext cx="2394707" cy="461664"/>
          </a:xfrm>
          <a:prstGeom prst="rect">
            <a:avLst/>
          </a:prstGeom>
          <a:noFill/>
        </p:spPr>
        <p:txBody>
          <a:bodyPr wrap="square" rtlCol="0">
            <a:spAutoFit/>
          </a:bodyPr>
          <a:lstStyle/>
          <a:p>
            <a:r>
              <a:rPr lang="en-US" sz="800" dirty="0">
                <a:solidFill>
                  <a:srgbClr val="C00000"/>
                </a:solidFill>
                <a:latin typeface="FoundrySterling-Book" pitchFamily="2" charset="0"/>
              </a:rPr>
              <a:t>The exponent is negative.  </a:t>
            </a:r>
            <a:r>
              <a:rPr lang="en-US" sz="800" dirty="0" err="1">
                <a:solidFill>
                  <a:srgbClr val="C00000"/>
                </a:solidFill>
                <a:latin typeface="FoundrySterling-Book" pitchFamily="2" charset="0"/>
              </a:rPr>
              <a:t>Maximising</a:t>
            </a:r>
            <a:r>
              <a:rPr lang="en-US" sz="800" dirty="0">
                <a:solidFill>
                  <a:srgbClr val="C00000"/>
                </a:solidFill>
                <a:latin typeface="FoundrySterling-Book" pitchFamily="2" charset="0"/>
              </a:rPr>
              <a:t> the likelihood is therefore the same as minimizing the sum of squared errors – it finds the ‘best-fitting line’.</a:t>
            </a:r>
          </a:p>
        </p:txBody>
      </p:sp>
      <p:sp>
        <p:nvSpPr>
          <p:cNvPr id="58" name="TextBox 57">
            <a:extLst>
              <a:ext uri="{FF2B5EF4-FFF2-40B4-BE49-F238E27FC236}">
                <a16:creationId xmlns:a16="http://schemas.microsoft.com/office/drawing/2014/main" id="{68B89278-13EF-EF44-B259-3910010B9810}"/>
              </a:ext>
            </a:extLst>
          </p:cNvPr>
          <p:cNvSpPr txBox="1"/>
          <p:nvPr/>
        </p:nvSpPr>
        <p:spPr>
          <a:xfrm>
            <a:off x="6640713" y="769334"/>
            <a:ext cx="3268844" cy="276999"/>
          </a:xfrm>
          <a:prstGeom prst="rect">
            <a:avLst/>
          </a:prstGeom>
          <a:noFill/>
        </p:spPr>
        <p:txBody>
          <a:bodyPr wrap="none" rtlCol="0">
            <a:spAutoFit/>
          </a:bodyPr>
          <a:lstStyle/>
          <a:p>
            <a:r>
              <a:rPr lang="en-GB" sz="1200" dirty="0">
                <a:latin typeface="FoundrySterling-Book" pitchFamily="2" charset="0"/>
              </a:rPr>
              <a:t>Basic linear regression (maximum likelihood) in R:</a:t>
            </a:r>
            <a:endParaRPr lang="en-US" sz="1200" dirty="0">
              <a:latin typeface="FoundrySterling-Book" pitchFamily="2" charset="0"/>
            </a:endParaRPr>
          </a:p>
        </p:txBody>
      </p:sp>
      <p:sp>
        <p:nvSpPr>
          <p:cNvPr id="12" name="TextBox 11">
            <a:extLst>
              <a:ext uri="{FF2B5EF4-FFF2-40B4-BE49-F238E27FC236}">
                <a16:creationId xmlns:a16="http://schemas.microsoft.com/office/drawing/2014/main" id="{824A0BAA-5E2A-EB46-B0DF-1AA5ED6B292F}"/>
              </a:ext>
            </a:extLst>
          </p:cNvPr>
          <p:cNvSpPr txBox="1"/>
          <p:nvPr/>
        </p:nvSpPr>
        <p:spPr>
          <a:xfrm>
            <a:off x="6640712" y="1055671"/>
            <a:ext cx="5348087" cy="2708434"/>
          </a:xfrm>
          <a:prstGeom prst="rect">
            <a:avLst/>
          </a:prstGeom>
          <a:solidFill>
            <a:schemeClr val="bg1">
              <a:lumMod val="95000"/>
            </a:schemeClr>
          </a:solidFill>
        </p:spPr>
        <p:txBody>
          <a:bodyPr wrap="square" rtlCol="0">
            <a:spAutoFit/>
          </a:bodyPr>
          <a:lstStyle/>
          <a:p>
            <a:r>
              <a:rPr lang="en-US" sz="1000" dirty="0">
                <a:latin typeface="Courier" pitchFamily="2" charset="0"/>
                <a:ea typeface="Verdana" panose="020B0604030504040204" pitchFamily="34" charset="0"/>
                <a:cs typeface="Verdana" panose="020B0604030504040204" pitchFamily="34" charset="0"/>
              </a:rPr>
              <a:t>&gt; fit = </a:t>
            </a:r>
            <a:r>
              <a:rPr lang="en-US" sz="1000" dirty="0" err="1">
                <a:latin typeface="Courier" pitchFamily="2" charset="0"/>
                <a:ea typeface="Verdana" panose="020B0604030504040204" pitchFamily="34" charset="0"/>
                <a:cs typeface="Verdana" panose="020B0604030504040204" pitchFamily="34" charset="0"/>
              </a:rPr>
              <a:t>lm</a:t>
            </a:r>
            <a:r>
              <a:rPr lang="en-US" sz="1000" dirty="0">
                <a:latin typeface="Courier" pitchFamily="2" charset="0"/>
                <a:ea typeface="Verdana" panose="020B0604030504040204" pitchFamily="34" charset="0"/>
                <a:cs typeface="Verdana" panose="020B0604030504040204" pitchFamily="34" charset="0"/>
              </a:rPr>
              <a:t>( Y ~ X, data = D )</a:t>
            </a:r>
          </a:p>
          <a:p>
            <a:pPr marL="171450" indent="-171450">
              <a:buFont typeface="Wingdings" pitchFamily="2" charset="2"/>
              <a:buChar char="Ø"/>
            </a:pPr>
            <a:endParaRPr lang="en-US" sz="1000" dirty="0">
              <a:latin typeface="Courier" pitchFamily="2" charset="0"/>
              <a:ea typeface="Verdana" panose="020B0604030504040204" pitchFamily="34" charset="0"/>
              <a:cs typeface="Verdana" panose="020B0604030504040204" pitchFamily="34" charset="0"/>
            </a:endParaRPr>
          </a:p>
          <a:p>
            <a:r>
              <a:rPr lang="en-US" sz="1000" dirty="0">
                <a:latin typeface="Courier" pitchFamily="2" charset="0"/>
                <a:ea typeface="Verdana" panose="020B0604030504040204" pitchFamily="34" charset="0"/>
                <a:cs typeface="Verdana" panose="020B0604030504040204" pitchFamily="34" charset="0"/>
              </a:rPr>
              <a:t>&gt; coefficients(fit)</a:t>
            </a:r>
          </a:p>
          <a:p>
            <a:r>
              <a:rPr lang="en-US" sz="1000" dirty="0">
                <a:latin typeface="Courier" pitchFamily="2" charset="0"/>
                <a:ea typeface="Verdana" panose="020B0604030504040204" pitchFamily="34" charset="0"/>
                <a:cs typeface="Verdana" panose="020B0604030504040204" pitchFamily="34" charset="0"/>
              </a:rPr>
              <a:t> (Intercept)            X </a:t>
            </a:r>
          </a:p>
          <a:p>
            <a:r>
              <a:rPr lang="en-US" sz="1000" dirty="0">
                <a:latin typeface="Courier" pitchFamily="2" charset="0"/>
                <a:ea typeface="Verdana" panose="020B0604030504040204" pitchFamily="34" charset="0"/>
                <a:cs typeface="Verdana" panose="020B0604030504040204" pitchFamily="34" charset="0"/>
              </a:rPr>
              <a:t>0.0007606242 0.3135072376 </a:t>
            </a:r>
          </a:p>
          <a:p>
            <a:endParaRPr lang="en-US" sz="1000" dirty="0">
              <a:latin typeface="Courier" pitchFamily="2" charset="0"/>
              <a:ea typeface="Verdana" panose="020B0604030504040204" pitchFamily="34" charset="0"/>
              <a:cs typeface="Verdana" panose="020B0604030504040204" pitchFamily="34" charset="0"/>
            </a:endParaRPr>
          </a:p>
          <a:p>
            <a:r>
              <a:rPr lang="en-US" sz="1000" dirty="0">
                <a:latin typeface="Courier" pitchFamily="2" charset="0"/>
                <a:ea typeface="Verdana" panose="020B0604030504040204" pitchFamily="34" charset="0"/>
                <a:cs typeface="Verdana" panose="020B0604030504040204" pitchFamily="34" charset="0"/>
              </a:rPr>
              <a:t>&gt; </a:t>
            </a:r>
            <a:r>
              <a:rPr lang="en-US" sz="1000" dirty="0" err="1">
                <a:latin typeface="Courier" pitchFamily="2" charset="0"/>
                <a:ea typeface="Verdana" panose="020B0604030504040204" pitchFamily="34" charset="0"/>
                <a:cs typeface="Verdana" panose="020B0604030504040204" pitchFamily="34" charset="0"/>
              </a:rPr>
              <a:t>logLik</a:t>
            </a:r>
            <a:r>
              <a:rPr lang="en-US" sz="1000" dirty="0">
                <a:latin typeface="Courier" pitchFamily="2" charset="0"/>
                <a:ea typeface="Verdana" panose="020B0604030504040204" pitchFamily="34" charset="0"/>
                <a:cs typeface="Verdana" panose="020B0604030504040204" pitchFamily="34" charset="0"/>
              </a:rPr>
              <a:t>(fit)</a:t>
            </a:r>
          </a:p>
          <a:p>
            <a:r>
              <a:rPr lang="en-US" sz="1000" dirty="0">
                <a:latin typeface="Courier" pitchFamily="2" charset="0"/>
                <a:ea typeface="Verdana" panose="020B0604030504040204" pitchFamily="34" charset="0"/>
                <a:cs typeface="Verdana" panose="020B0604030504040204" pitchFamily="34" charset="0"/>
              </a:rPr>
              <a:t>'log </a:t>
            </a:r>
            <a:r>
              <a:rPr lang="en-US" sz="1000" dirty="0" err="1">
                <a:latin typeface="Courier" pitchFamily="2" charset="0"/>
                <a:ea typeface="Verdana" panose="020B0604030504040204" pitchFamily="34" charset="0"/>
                <a:cs typeface="Verdana" panose="020B0604030504040204" pitchFamily="34" charset="0"/>
              </a:rPr>
              <a:t>Lik</a:t>
            </a:r>
            <a:r>
              <a:rPr lang="en-US" sz="1000" dirty="0">
                <a:latin typeface="Courier" pitchFamily="2" charset="0"/>
                <a:ea typeface="Verdana" panose="020B0604030504040204" pitchFamily="34" charset="0"/>
                <a:cs typeface="Verdana" panose="020B0604030504040204" pitchFamily="34" charset="0"/>
              </a:rPr>
              <a:t>.' -132.981 (df=3)</a:t>
            </a:r>
          </a:p>
          <a:p>
            <a:endParaRPr lang="en-US" sz="1000" dirty="0">
              <a:latin typeface="Courier" pitchFamily="2" charset="0"/>
              <a:ea typeface="Verdana" panose="020B0604030504040204" pitchFamily="34" charset="0"/>
              <a:cs typeface="Verdana" panose="020B0604030504040204" pitchFamily="34" charset="0"/>
            </a:endParaRPr>
          </a:p>
          <a:p>
            <a:r>
              <a:rPr lang="en-GB" sz="1000" dirty="0">
                <a:latin typeface="Courier" pitchFamily="2" charset="0"/>
              </a:rPr>
              <a:t>&gt; residuals(fit)</a:t>
            </a:r>
          </a:p>
          <a:p>
            <a:r>
              <a:rPr lang="en-GB" sz="1000" dirty="0">
                <a:latin typeface="Courier" pitchFamily="2" charset="0"/>
              </a:rPr>
              <a:t>         1          2          3          4 </a:t>
            </a:r>
          </a:p>
          <a:p>
            <a:r>
              <a:rPr lang="en-GB" sz="1000" dirty="0">
                <a:latin typeface="Courier" pitchFamily="2" charset="0"/>
              </a:rPr>
              <a:t>-0.6115976 -0.3239313  0.7034511 -0.2934937 . . .</a:t>
            </a:r>
          </a:p>
          <a:p>
            <a:endParaRPr lang="en-US" sz="1000" dirty="0">
              <a:latin typeface="Courier" pitchFamily="2" charset="0"/>
              <a:ea typeface="Verdana" panose="020B0604030504040204" pitchFamily="34" charset="0"/>
              <a:cs typeface="Verdana" panose="020B0604030504040204" pitchFamily="34" charset="0"/>
            </a:endParaRPr>
          </a:p>
          <a:p>
            <a:r>
              <a:rPr lang="en-US" sz="1000" dirty="0">
                <a:latin typeface="Courier" pitchFamily="2" charset="0"/>
                <a:ea typeface="Verdana" panose="020B0604030504040204" pitchFamily="34" charset="0"/>
                <a:cs typeface="Verdana" panose="020B0604030504040204" pitchFamily="34" charset="0"/>
              </a:rPr>
              <a:t>&gt; summary(fit)$coefficients</a:t>
            </a:r>
          </a:p>
          <a:p>
            <a:r>
              <a:rPr lang="en-US" sz="1000" dirty="0">
                <a:latin typeface="Courier" pitchFamily="2" charset="0"/>
                <a:ea typeface="Verdana" panose="020B0604030504040204" pitchFamily="34" charset="0"/>
                <a:cs typeface="Verdana" panose="020B0604030504040204" pitchFamily="34" charset="0"/>
              </a:rPr>
              <a:t>                Estimate Std. Error     t value     </a:t>
            </a:r>
            <a:r>
              <a:rPr lang="en-US" sz="1000" dirty="0" err="1">
                <a:latin typeface="Courier" pitchFamily="2" charset="0"/>
                <a:ea typeface="Verdana" panose="020B0604030504040204" pitchFamily="34" charset="0"/>
                <a:cs typeface="Verdana" panose="020B0604030504040204" pitchFamily="34" charset="0"/>
              </a:rPr>
              <a:t>Pr</a:t>
            </a:r>
            <a:r>
              <a:rPr lang="en-US" sz="1000" dirty="0">
                <a:latin typeface="Courier" pitchFamily="2" charset="0"/>
                <a:ea typeface="Verdana" panose="020B0604030504040204" pitchFamily="34" charset="0"/>
                <a:cs typeface="Verdana" panose="020B0604030504040204" pitchFamily="34" charset="0"/>
              </a:rPr>
              <a:t>(&gt;|t|)</a:t>
            </a:r>
          </a:p>
          <a:p>
            <a:r>
              <a:rPr lang="en-US" sz="1000" dirty="0">
                <a:latin typeface="Courier" pitchFamily="2" charset="0"/>
                <a:ea typeface="Verdana" panose="020B0604030504040204" pitchFamily="34" charset="0"/>
                <a:cs typeface="Verdana" panose="020B0604030504040204" pitchFamily="34" charset="0"/>
              </a:rPr>
              <a:t>(Intercept) 0.0007606242 0.09412669 0.008080856 0.9935689071</a:t>
            </a:r>
          </a:p>
          <a:p>
            <a:r>
              <a:rPr lang="en-US" sz="1000" dirty="0">
                <a:latin typeface="Courier" pitchFamily="2" charset="0"/>
                <a:ea typeface="Verdana" panose="020B0604030504040204" pitchFamily="34" charset="0"/>
                <a:cs typeface="Verdana" panose="020B0604030504040204" pitchFamily="34" charset="0"/>
              </a:rPr>
              <a:t>X           0.3135072376 0.08512788 3.682780013 0.0003778035</a:t>
            </a:r>
          </a:p>
        </p:txBody>
      </p:sp>
      <p:sp>
        <p:nvSpPr>
          <p:cNvPr id="65" name="TextBox 64">
            <a:extLst>
              <a:ext uri="{FF2B5EF4-FFF2-40B4-BE49-F238E27FC236}">
                <a16:creationId xmlns:a16="http://schemas.microsoft.com/office/drawing/2014/main" id="{907AA86E-3C7D-DF40-8387-66591AE6C689}"/>
              </a:ext>
            </a:extLst>
          </p:cNvPr>
          <p:cNvSpPr txBox="1"/>
          <p:nvPr/>
        </p:nvSpPr>
        <p:spPr>
          <a:xfrm>
            <a:off x="6639815" y="5945152"/>
            <a:ext cx="5830239" cy="3354765"/>
          </a:xfrm>
          <a:prstGeom prst="rect">
            <a:avLst/>
          </a:prstGeom>
          <a:solidFill>
            <a:schemeClr val="bg1">
              <a:lumMod val="95000"/>
            </a:schemeClr>
          </a:solidFill>
        </p:spPr>
        <p:txBody>
          <a:bodyPr wrap="square" rtlCol="0">
            <a:spAutoFit/>
          </a:bodyPr>
          <a:lstStyle/>
          <a:p>
            <a:r>
              <a:rPr lang="en-US" sz="1000" dirty="0">
                <a:latin typeface="Courier" pitchFamily="2" charset="0"/>
                <a:ea typeface="Verdana" panose="020B0604030504040204" pitchFamily="34" charset="0"/>
                <a:cs typeface="Verdana" panose="020B0604030504040204" pitchFamily="34" charset="0"/>
              </a:rPr>
              <a:t>&gt; library( </a:t>
            </a:r>
            <a:r>
              <a:rPr lang="en-US" sz="1000" dirty="0" err="1">
                <a:latin typeface="Courier" pitchFamily="2" charset="0"/>
                <a:ea typeface="Verdana" panose="020B0604030504040204" pitchFamily="34" charset="0"/>
                <a:cs typeface="Verdana" panose="020B0604030504040204" pitchFamily="34" charset="0"/>
              </a:rPr>
              <a:t>bmrs</a:t>
            </a:r>
            <a:r>
              <a:rPr lang="en-US" sz="1000" dirty="0">
                <a:latin typeface="Courier" pitchFamily="2" charset="0"/>
                <a:ea typeface="Verdana" panose="020B0604030504040204" pitchFamily="34" charset="0"/>
                <a:cs typeface="Verdana" panose="020B0604030504040204" pitchFamily="34" charset="0"/>
              </a:rPr>
              <a:t> )</a:t>
            </a:r>
          </a:p>
          <a:p>
            <a:pPr marL="171450" indent="-171450">
              <a:buFont typeface="Wingdings" pitchFamily="2" charset="2"/>
              <a:buChar char="Ø"/>
            </a:pPr>
            <a:endParaRPr lang="en-US" sz="1000" dirty="0">
              <a:latin typeface="Courier" pitchFamily="2" charset="0"/>
              <a:ea typeface="Verdana" panose="020B0604030504040204" pitchFamily="34" charset="0"/>
              <a:cs typeface="Verdana" panose="020B0604030504040204" pitchFamily="34" charset="0"/>
            </a:endParaRPr>
          </a:p>
          <a:p>
            <a:r>
              <a:rPr lang="en-US" sz="1000" dirty="0">
                <a:latin typeface="Courier" pitchFamily="2" charset="0"/>
                <a:ea typeface="Verdana" panose="020B0604030504040204" pitchFamily="34" charset="0"/>
                <a:cs typeface="Verdana" panose="020B0604030504040204" pitchFamily="34" charset="0"/>
              </a:rPr>
              <a:t>&gt; fit = </a:t>
            </a:r>
            <a:r>
              <a:rPr lang="en-US" sz="1000" dirty="0" err="1">
                <a:latin typeface="Courier" pitchFamily="2" charset="0"/>
                <a:ea typeface="Verdana" panose="020B0604030504040204" pitchFamily="34" charset="0"/>
                <a:cs typeface="Verdana" panose="020B0604030504040204" pitchFamily="34" charset="0"/>
              </a:rPr>
              <a:t>brm</a:t>
            </a:r>
            <a:r>
              <a:rPr lang="en-US" sz="1000" dirty="0">
                <a:latin typeface="Courier" pitchFamily="2" charset="0"/>
                <a:ea typeface="Verdana" panose="020B0604030504040204" pitchFamily="34" charset="0"/>
                <a:cs typeface="Verdana" panose="020B0604030504040204" pitchFamily="34" charset="0"/>
              </a:rPr>
              <a:t>(</a:t>
            </a:r>
          </a:p>
          <a:p>
            <a:r>
              <a:rPr lang="en-US" sz="1000" dirty="0">
                <a:latin typeface="Courier" pitchFamily="2" charset="0"/>
                <a:ea typeface="Verdana" panose="020B0604030504040204" pitchFamily="34" charset="0"/>
                <a:cs typeface="Verdana" panose="020B0604030504040204" pitchFamily="34" charset="0"/>
              </a:rPr>
              <a:t>	Y ~ X,</a:t>
            </a:r>
          </a:p>
          <a:p>
            <a:r>
              <a:rPr lang="en-US" sz="1000" dirty="0">
                <a:latin typeface="Courier" pitchFamily="2" charset="0"/>
                <a:ea typeface="Verdana" panose="020B0604030504040204" pitchFamily="34" charset="0"/>
                <a:cs typeface="Verdana" panose="020B0604030504040204" pitchFamily="34" charset="0"/>
              </a:rPr>
              <a:t>	data = data,</a:t>
            </a:r>
          </a:p>
          <a:p>
            <a:r>
              <a:rPr lang="en-US" sz="1000" dirty="0">
                <a:latin typeface="Courier" pitchFamily="2" charset="0"/>
                <a:ea typeface="Verdana" panose="020B0604030504040204" pitchFamily="34" charset="0"/>
                <a:cs typeface="Verdana" panose="020B0604030504040204" pitchFamily="34" charset="0"/>
              </a:rPr>
              <a:t>	prior = </a:t>
            </a:r>
            <a:r>
              <a:rPr lang="en-US" sz="1000" dirty="0" err="1">
                <a:latin typeface="Courier" pitchFamily="2" charset="0"/>
                <a:ea typeface="Verdana" panose="020B0604030504040204" pitchFamily="34" charset="0"/>
                <a:cs typeface="Verdana" panose="020B0604030504040204" pitchFamily="34" charset="0"/>
              </a:rPr>
              <a:t>set_prior</a:t>
            </a:r>
            <a:r>
              <a:rPr lang="en-US" sz="1000" dirty="0">
                <a:latin typeface="Courier" pitchFamily="2" charset="0"/>
                <a:ea typeface="Verdana" panose="020B0604030504040204" pitchFamily="34" charset="0"/>
                <a:cs typeface="Verdana" panose="020B0604030504040204" pitchFamily="34" charset="0"/>
              </a:rPr>
              <a:t>( “normal(0,1)” )</a:t>
            </a:r>
          </a:p>
          <a:p>
            <a:r>
              <a:rPr lang="en-US" sz="1000" dirty="0">
                <a:latin typeface="Courier" pitchFamily="2" charset="0"/>
                <a:ea typeface="Verdana" panose="020B0604030504040204" pitchFamily="34" charset="0"/>
                <a:cs typeface="Verdana" panose="020B0604030504040204" pitchFamily="34" charset="0"/>
              </a:rPr>
              <a:t>)</a:t>
            </a:r>
          </a:p>
          <a:p>
            <a:endParaRPr lang="en-US" sz="1000" dirty="0">
              <a:latin typeface="Courier" pitchFamily="2" charset="0"/>
              <a:ea typeface="Verdana" panose="020B0604030504040204" pitchFamily="34" charset="0"/>
              <a:cs typeface="Verdana" panose="020B0604030504040204" pitchFamily="34" charset="0"/>
            </a:endParaRPr>
          </a:p>
          <a:p>
            <a:r>
              <a:rPr lang="en-US" sz="1000" dirty="0">
                <a:latin typeface="Courier" pitchFamily="2" charset="0"/>
                <a:ea typeface="Verdana" panose="020B0604030504040204" pitchFamily="34" charset="0"/>
                <a:cs typeface="Verdana" panose="020B0604030504040204" pitchFamily="34" charset="0"/>
              </a:rPr>
              <a:t>&gt;</a:t>
            </a:r>
            <a:r>
              <a:rPr lang="en-GB" sz="1000" dirty="0">
                <a:latin typeface="Courier" pitchFamily="2" charset="0"/>
              </a:rPr>
              <a:t> </a:t>
            </a:r>
            <a:r>
              <a:rPr lang="en-GB" sz="1000" dirty="0" err="1">
                <a:latin typeface="Courier" pitchFamily="2" charset="0"/>
              </a:rPr>
              <a:t>fit$fit</a:t>
            </a:r>
            <a:endParaRPr lang="en-GB" sz="1000" dirty="0">
              <a:latin typeface="Courier" pitchFamily="2" charset="0"/>
            </a:endParaRPr>
          </a:p>
          <a:p>
            <a:r>
              <a:rPr lang="en-GB" sz="800" dirty="0">
                <a:latin typeface="Courier" pitchFamily="2" charset="0"/>
              </a:rPr>
              <a:t>Inference for Stan model: ca2436c230608c2ca38ebc402110120d.</a:t>
            </a:r>
          </a:p>
          <a:p>
            <a:r>
              <a:rPr lang="en-GB" sz="800" dirty="0">
                <a:latin typeface="Courier" pitchFamily="2" charset="0"/>
              </a:rPr>
              <a:t>4 chains, each with </a:t>
            </a:r>
            <a:r>
              <a:rPr lang="en-GB" sz="800" dirty="0" err="1">
                <a:latin typeface="Courier" pitchFamily="2" charset="0"/>
              </a:rPr>
              <a:t>iter</a:t>
            </a:r>
            <a:r>
              <a:rPr lang="en-GB" sz="800" dirty="0">
                <a:latin typeface="Courier" pitchFamily="2" charset="0"/>
              </a:rPr>
              <a:t>=2000; warmup=1000; thin=1; </a:t>
            </a:r>
          </a:p>
          <a:p>
            <a:r>
              <a:rPr lang="en-GB" sz="800" dirty="0">
                <a:latin typeface="Courier" pitchFamily="2" charset="0"/>
              </a:rPr>
              <a:t>post-warmup draws per chain=1000, total post-warmup draws=4000.</a:t>
            </a:r>
          </a:p>
          <a:p>
            <a:r>
              <a:rPr lang="en-GB" sz="800" dirty="0">
                <a:latin typeface="Courier" pitchFamily="2" charset="0"/>
              </a:rPr>
              <a:t>              mean </a:t>
            </a:r>
            <a:r>
              <a:rPr lang="en-GB" sz="800" dirty="0" err="1">
                <a:latin typeface="Courier" pitchFamily="2" charset="0"/>
              </a:rPr>
              <a:t>se_mean</a:t>
            </a:r>
            <a:r>
              <a:rPr lang="en-GB" sz="800" dirty="0">
                <a:latin typeface="Courier" pitchFamily="2" charset="0"/>
              </a:rPr>
              <a:t>   </a:t>
            </a:r>
            <a:r>
              <a:rPr lang="en-GB" sz="800" dirty="0" err="1">
                <a:latin typeface="Courier" pitchFamily="2" charset="0"/>
              </a:rPr>
              <a:t>sd</a:t>
            </a:r>
            <a:r>
              <a:rPr lang="en-GB" sz="800" dirty="0">
                <a:latin typeface="Courier" pitchFamily="2" charset="0"/>
              </a:rPr>
              <a:t>   2.5%    25%    50%    75%  97.5% </a:t>
            </a:r>
            <a:r>
              <a:rPr lang="en-GB" sz="800" dirty="0" err="1">
                <a:latin typeface="Courier" pitchFamily="2" charset="0"/>
              </a:rPr>
              <a:t>n_eff</a:t>
            </a:r>
            <a:r>
              <a:rPr lang="en-GB" sz="800" dirty="0">
                <a:latin typeface="Courier" pitchFamily="2" charset="0"/>
              </a:rPr>
              <a:t> </a:t>
            </a:r>
            <a:r>
              <a:rPr lang="en-GB" sz="800" dirty="0" err="1">
                <a:latin typeface="Courier" pitchFamily="2" charset="0"/>
              </a:rPr>
              <a:t>Rhat</a:t>
            </a:r>
            <a:endParaRPr lang="en-GB" sz="800" dirty="0">
              <a:latin typeface="Courier" pitchFamily="2" charset="0"/>
            </a:endParaRPr>
          </a:p>
          <a:p>
            <a:r>
              <a:rPr lang="en-GB" sz="800" dirty="0" err="1">
                <a:latin typeface="Courier" pitchFamily="2" charset="0"/>
              </a:rPr>
              <a:t>b_Intercept</a:t>
            </a:r>
            <a:r>
              <a:rPr lang="en-GB" sz="800" dirty="0">
                <a:latin typeface="Courier" pitchFamily="2" charset="0"/>
              </a:rPr>
              <a:t>   0.25    0.00 0.05   0.16   0.22   0.25   0.28   0.34  3549    1</a:t>
            </a:r>
          </a:p>
          <a:p>
            <a:r>
              <a:rPr lang="en-GB" sz="800" dirty="0" err="1">
                <a:latin typeface="Courier" pitchFamily="2" charset="0"/>
              </a:rPr>
              <a:t>b_X</a:t>
            </a:r>
            <a:r>
              <a:rPr lang="en-GB" sz="800" dirty="0">
                <a:latin typeface="Courier" pitchFamily="2" charset="0"/>
              </a:rPr>
              <a:t>          -0.05    0.00 0.04  -0.13  -0.08  -0.05  -0.02   0.03  4293    1</a:t>
            </a:r>
          </a:p>
          <a:p>
            <a:r>
              <a:rPr lang="en-GB" sz="800" dirty="0">
                <a:latin typeface="Courier" pitchFamily="2" charset="0"/>
              </a:rPr>
              <a:t>sigma         0.45    0.00 0.03   0.39   0.42   0.44   0.47   0.51  3729    1</a:t>
            </a:r>
          </a:p>
          <a:p>
            <a:r>
              <a:rPr lang="en-GB" sz="800" dirty="0" err="1">
                <a:latin typeface="Courier" pitchFamily="2" charset="0"/>
              </a:rPr>
              <a:t>lp</a:t>
            </a:r>
            <a:r>
              <a:rPr lang="en-GB" sz="800" dirty="0">
                <a:latin typeface="Courier" pitchFamily="2" charset="0"/>
              </a:rPr>
              <a:t>__        -65.24    0.03 1.25 -68.44 -65.82 -64.91 -64.32 -63.81  1972    1</a:t>
            </a:r>
          </a:p>
          <a:p>
            <a:br>
              <a:rPr lang="en-GB" sz="800" dirty="0">
                <a:latin typeface="Courier" pitchFamily="2" charset="0"/>
              </a:rPr>
            </a:br>
            <a:endParaRPr lang="en-GB" sz="800" dirty="0">
              <a:latin typeface="Courier" pitchFamily="2" charset="0"/>
            </a:endParaRPr>
          </a:p>
          <a:p>
            <a:r>
              <a:rPr lang="en-GB" sz="800" dirty="0">
                <a:latin typeface="Courier" pitchFamily="2" charset="0"/>
              </a:rPr>
              <a:t>Samples were drawn using NUTS(</a:t>
            </a:r>
            <a:r>
              <a:rPr lang="en-GB" sz="800" dirty="0" err="1">
                <a:latin typeface="Courier" pitchFamily="2" charset="0"/>
              </a:rPr>
              <a:t>diag_e</a:t>
            </a:r>
            <a:r>
              <a:rPr lang="en-GB" sz="800" dirty="0">
                <a:latin typeface="Courier" pitchFamily="2" charset="0"/>
              </a:rPr>
              <a:t>) at Thu Nov 11 17:56:07 2021.</a:t>
            </a:r>
          </a:p>
          <a:p>
            <a:r>
              <a:rPr lang="en-GB" sz="800" dirty="0">
                <a:latin typeface="Courier" pitchFamily="2" charset="0"/>
              </a:rPr>
              <a:t>For each parameter, </a:t>
            </a:r>
            <a:r>
              <a:rPr lang="en-GB" sz="800" dirty="0" err="1">
                <a:latin typeface="Courier" pitchFamily="2" charset="0"/>
              </a:rPr>
              <a:t>n_eff</a:t>
            </a:r>
            <a:r>
              <a:rPr lang="en-GB" sz="800" dirty="0">
                <a:latin typeface="Courier" pitchFamily="2" charset="0"/>
              </a:rPr>
              <a:t> is a crude measure of effective sample size,</a:t>
            </a:r>
          </a:p>
          <a:p>
            <a:r>
              <a:rPr lang="en-GB" sz="800" dirty="0">
                <a:latin typeface="Courier" pitchFamily="2" charset="0"/>
              </a:rPr>
              <a:t>and </a:t>
            </a:r>
            <a:r>
              <a:rPr lang="en-GB" sz="800" dirty="0" err="1">
                <a:latin typeface="Courier" pitchFamily="2" charset="0"/>
              </a:rPr>
              <a:t>Rhat</a:t>
            </a:r>
            <a:r>
              <a:rPr lang="en-GB" sz="800" dirty="0">
                <a:latin typeface="Courier" pitchFamily="2" charset="0"/>
              </a:rPr>
              <a:t> is the potential scale reduction factor on split chains (at </a:t>
            </a:r>
          </a:p>
          <a:p>
            <a:r>
              <a:rPr lang="en-GB" sz="800" dirty="0">
                <a:latin typeface="Courier" pitchFamily="2" charset="0"/>
              </a:rPr>
              <a:t>convergence, </a:t>
            </a:r>
            <a:r>
              <a:rPr lang="en-GB" sz="800" dirty="0" err="1">
                <a:latin typeface="Courier" pitchFamily="2" charset="0"/>
              </a:rPr>
              <a:t>Rhat</a:t>
            </a:r>
            <a:r>
              <a:rPr lang="en-GB" sz="800" dirty="0">
                <a:latin typeface="Courier" pitchFamily="2" charset="0"/>
              </a:rPr>
              <a:t>=1).</a:t>
            </a:r>
          </a:p>
          <a:p>
            <a:endParaRPr lang="en-US" sz="1000" dirty="0">
              <a:latin typeface="Courier" pitchFamily="2" charset="0"/>
              <a:ea typeface="Verdana" panose="020B0604030504040204" pitchFamily="34" charset="0"/>
              <a:cs typeface="Verdana" panose="020B0604030504040204" pitchFamily="34" charset="0"/>
            </a:endParaRPr>
          </a:p>
        </p:txBody>
      </p:sp>
      <p:sp>
        <p:nvSpPr>
          <p:cNvPr id="66" name="TextBox 65">
            <a:extLst>
              <a:ext uri="{FF2B5EF4-FFF2-40B4-BE49-F238E27FC236}">
                <a16:creationId xmlns:a16="http://schemas.microsoft.com/office/drawing/2014/main" id="{0C8B286B-3DA5-A340-8E63-CD992DC901B2}"/>
              </a:ext>
            </a:extLst>
          </p:cNvPr>
          <p:cNvSpPr txBox="1"/>
          <p:nvPr/>
        </p:nvSpPr>
        <p:spPr>
          <a:xfrm>
            <a:off x="6650201" y="5668153"/>
            <a:ext cx="5346335" cy="276999"/>
          </a:xfrm>
          <a:prstGeom prst="rect">
            <a:avLst/>
          </a:prstGeom>
          <a:noFill/>
        </p:spPr>
        <p:txBody>
          <a:bodyPr wrap="none" rtlCol="0">
            <a:spAutoFit/>
          </a:bodyPr>
          <a:lstStyle/>
          <a:p>
            <a:r>
              <a:rPr lang="en-GB" sz="1200" dirty="0">
                <a:latin typeface="FoundrySterling-Book" pitchFamily="2" charset="0"/>
              </a:rPr>
              <a:t>But what if you want to fit with prior information included?  Use </a:t>
            </a:r>
            <a:r>
              <a:rPr lang="en-GB" sz="1200" dirty="0">
                <a:latin typeface="Courier" pitchFamily="2" charset="0"/>
              </a:rPr>
              <a:t>brms </a:t>
            </a:r>
            <a:r>
              <a:rPr lang="en-GB" sz="1200" dirty="0">
                <a:latin typeface="FoundrySterling-Book" pitchFamily="2" charset="0"/>
              </a:rPr>
              <a:t>package:</a:t>
            </a:r>
            <a:endParaRPr lang="en-US" sz="1200" dirty="0">
              <a:latin typeface="FoundrySterling-Book" pitchFamily="2" charset="0"/>
            </a:endParaRPr>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E48C297A-992E-5E41-A5DB-1BFD143DD7D2}"/>
                  </a:ext>
                </a:extLst>
              </p:cNvPr>
              <p:cNvSpPr txBox="1"/>
              <p:nvPr/>
            </p:nvSpPr>
            <p:spPr>
              <a:xfrm>
                <a:off x="7686989" y="4866120"/>
                <a:ext cx="3168447" cy="53072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nor/>
                        </m:rPr>
                        <a:rPr lang="en-GB" sz="1400" b="0" i="0" smtClean="0">
                          <a:latin typeface="Cambria Math" panose="02040503050406030204" pitchFamily="18" charset="0"/>
                        </a:rPr>
                        <m:t>se</m:t>
                      </m:r>
                      <m:d>
                        <m:dPr>
                          <m:ctrlPr>
                            <a:rPr lang="en-GB" sz="1400" b="0" i="1" smtClean="0">
                              <a:latin typeface="Cambria Math" panose="02040503050406030204" pitchFamily="18" charset="0"/>
                            </a:rPr>
                          </m:ctrlPr>
                        </m:dPr>
                        <m:e>
                          <m:acc>
                            <m:accPr>
                              <m:chr m:val="̂"/>
                              <m:ctrlPr>
                                <a:rPr lang="en-GB" sz="1400" b="0" i="1" smtClean="0">
                                  <a:latin typeface="Cambria Math" panose="02040503050406030204" pitchFamily="18" charset="0"/>
                                </a:rPr>
                              </m:ctrlPr>
                            </m:accPr>
                            <m:e>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𝛽</m:t>
                                  </m:r>
                                </m:e>
                                <m:sub>
                                  <m:r>
                                    <a:rPr lang="en-GB" sz="1400" b="0" i="1" smtClean="0">
                                      <a:latin typeface="Cambria Math" panose="02040503050406030204" pitchFamily="18" charset="0"/>
                                    </a:rPr>
                                    <m:t>𝑗</m:t>
                                  </m:r>
                                </m:sub>
                              </m:sSub>
                            </m:e>
                          </m:acc>
                        </m:e>
                      </m:d>
                      <m:r>
                        <a:rPr lang="en-GB" sz="1400" b="0" i="1" smtClean="0">
                          <a:latin typeface="Cambria Math" panose="02040503050406030204" pitchFamily="18" charset="0"/>
                        </a:rPr>
                        <m:t>= </m:t>
                      </m:r>
                      <m:rad>
                        <m:radPr>
                          <m:degHide m:val="on"/>
                          <m:ctrlPr>
                            <a:rPr lang="en-GB" sz="1400" b="0" i="1" smtClean="0">
                              <a:latin typeface="Cambria Math" panose="02040503050406030204" pitchFamily="18" charset="0"/>
                            </a:rPr>
                          </m:ctrlPr>
                        </m:radPr>
                        <m:deg/>
                        <m:e>
                          <m:sSup>
                            <m:sSupPr>
                              <m:ctrlPr>
                                <a:rPr lang="en-GB" sz="1400" b="0" i="1" smtClean="0">
                                  <a:latin typeface="Cambria Math" panose="02040503050406030204" pitchFamily="18" charset="0"/>
                                </a:rPr>
                              </m:ctrlPr>
                            </m:sSupPr>
                            <m:e>
                              <m:r>
                                <a:rPr lang="en-GB" sz="1400" b="0" i="1" smtClean="0">
                                  <a:latin typeface="Cambria Math" panose="02040503050406030204" pitchFamily="18" charset="0"/>
                                </a:rPr>
                                <m:t>𝜎</m:t>
                              </m:r>
                            </m:e>
                            <m:sup>
                              <m:r>
                                <a:rPr lang="en-GB" sz="1400" b="0" i="1" smtClean="0">
                                  <a:latin typeface="Cambria Math" panose="02040503050406030204" pitchFamily="18" charset="0"/>
                                </a:rPr>
                                <m:t>2</m:t>
                              </m:r>
                            </m:sup>
                          </m:sSup>
                          <m:sSup>
                            <m:sSupPr>
                              <m:ctrlPr>
                                <a:rPr lang="en-GB" sz="1400" b="0" i="1" smtClean="0">
                                  <a:latin typeface="Cambria Math" panose="02040503050406030204" pitchFamily="18" charset="0"/>
                                </a:rPr>
                              </m:ctrlPr>
                            </m:sSupPr>
                            <m:e>
                              <m:sSub>
                                <m:sSubPr>
                                  <m:ctrlPr>
                                    <a:rPr lang="en-GB" sz="1400" b="0" i="1" smtClean="0">
                                      <a:latin typeface="Cambria Math" panose="02040503050406030204" pitchFamily="18" charset="0"/>
                                    </a:rPr>
                                  </m:ctrlPr>
                                </m:sSubPr>
                                <m:e>
                                  <m:d>
                                    <m:dPr>
                                      <m:ctrlPr>
                                        <a:rPr lang="en-GB" sz="1400" b="0" i="1" smtClean="0">
                                          <a:latin typeface="Cambria Math" panose="02040503050406030204" pitchFamily="18" charset="0"/>
                                        </a:rPr>
                                      </m:ctrlPr>
                                    </m:dPr>
                                    <m:e>
                                      <m:sSup>
                                        <m:sSupPr>
                                          <m:ctrlPr>
                                            <a:rPr lang="en-GB" sz="1400" b="0" i="1" smtClean="0">
                                              <a:latin typeface="Cambria Math" panose="02040503050406030204" pitchFamily="18" charset="0"/>
                                            </a:rPr>
                                          </m:ctrlPr>
                                        </m:sSupPr>
                                        <m:e>
                                          <m:r>
                                            <a:rPr lang="en-GB" sz="1400" b="0" i="1" smtClean="0">
                                              <a:latin typeface="Cambria Math" panose="02040503050406030204" pitchFamily="18" charset="0"/>
                                            </a:rPr>
                                            <m:t>𝑋</m:t>
                                          </m:r>
                                        </m:e>
                                        <m:sup>
                                          <m:r>
                                            <a:rPr lang="en-GB" sz="1400" b="0" i="1" smtClean="0">
                                              <a:latin typeface="Cambria Math" panose="02040503050406030204" pitchFamily="18" charset="0"/>
                                            </a:rPr>
                                            <m:t>𝑡</m:t>
                                          </m:r>
                                        </m:sup>
                                      </m:sSup>
                                      <m:r>
                                        <a:rPr lang="en-GB" sz="1400" b="0" i="1" smtClean="0">
                                          <a:latin typeface="Cambria Math" panose="02040503050406030204" pitchFamily="18" charset="0"/>
                                        </a:rPr>
                                        <m:t>𝑋</m:t>
                                      </m:r>
                                    </m:e>
                                  </m:d>
                                </m:e>
                                <m:sub>
                                  <m:r>
                                    <a:rPr lang="en-GB" sz="1400" b="0" i="1" smtClean="0">
                                      <a:latin typeface="Cambria Math" panose="02040503050406030204" pitchFamily="18" charset="0"/>
                                    </a:rPr>
                                    <m:t>𝑗𝑗</m:t>
                                  </m:r>
                                </m:sub>
                              </m:sSub>
                            </m:e>
                            <m:sup>
                              <m:r>
                                <a:rPr lang="en-GB" sz="1400" b="0" i="1" smtClean="0">
                                  <a:latin typeface="Cambria Math" panose="02040503050406030204" pitchFamily="18" charset="0"/>
                                </a:rPr>
                                <m:t>−1</m:t>
                              </m:r>
                            </m:sup>
                          </m:sSup>
                        </m:e>
                      </m:rad>
                    </m:oMath>
                  </m:oMathPara>
                </a14:m>
                <a:endParaRPr lang="en-US" sz="1400" dirty="0">
                  <a:latin typeface="FoundrySterling-Book" pitchFamily="2" charset="0"/>
                </a:endParaRPr>
              </a:p>
            </p:txBody>
          </p:sp>
        </mc:Choice>
        <mc:Fallback xmlns="">
          <p:sp>
            <p:nvSpPr>
              <p:cNvPr id="60" name="TextBox 59">
                <a:extLst>
                  <a:ext uri="{FF2B5EF4-FFF2-40B4-BE49-F238E27FC236}">
                    <a16:creationId xmlns:a16="http://schemas.microsoft.com/office/drawing/2014/main" id="{E48C297A-992E-5E41-A5DB-1BFD143DD7D2}"/>
                  </a:ext>
                </a:extLst>
              </p:cNvPr>
              <p:cNvSpPr txBox="1">
                <a:spLocks noRot="1" noChangeAspect="1" noMove="1" noResize="1" noEditPoints="1" noAdjustHandles="1" noChangeArrowheads="1" noChangeShapeType="1" noTextEdit="1"/>
              </p:cNvSpPr>
              <p:nvPr/>
            </p:nvSpPr>
            <p:spPr>
              <a:xfrm>
                <a:off x="7686989" y="4866120"/>
                <a:ext cx="3168447" cy="530723"/>
              </a:xfrm>
              <a:prstGeom prst="rect">
                <a:avLst/>
              </a:prstGeom>
              <a:blipFill>
                <a:blip r:embed="rId24"/>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B20A858E-6010-A447-B922-76A47E5E6BCE}"/>
              </a:ext>
            </a:extLst>
          </p:cNvPr>
          <p:cNvSpPr txBox="1"/>
          <p:nvPr/>
        </p:nvSpPr>
        <p:spPr>
          <a:xfrm>
            <a:off x="6639815" y="3924701"/>
            <a:ext cx="2844048" cy="276999"/>
          </a:xfrm>
          <a:prstGeom prst="rect">
            <a:avLst/>
          </a:prstGeom>
          <a:noFill/>
        </p:spPr>
        <p:txBody>
          <a:bodyPr wrap="none" rtlCol="0">
            <a:spAutoFit/>
          </a:bodyPr>
          <a:lstStyle/>
          <a:p>
            <a:r>
              <a:rPr lang="en-US" sz="1200" dirty="0">
                <a:latin typeface="FoundrySterling-Book" pitchFamily="2" charset="0"/>
              </a:rPr>
              <a:t>This turns out to have an analytic solution:</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9EE5F84-B06D-FC46-9870-EFA6BCF6CF1B}"/>
                  </a:ext>
                </a:extLst>
              </p:cNvPr>
              <p:cNvSpPr txBox="1"/>
              <p:nvPr/>
            </p:nvSpPr>
            <p:spPr>
              <a:xfrm>
                <a:off x="8065945" y="4241225"/>
                <a:ext cx="1367105" cy="2870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GB" sz="1200" i="1">
                              <a:latin typeface="Cambria Math" panose="02040503050406030204" pitchFamily="18" charset="0"/>
                            </a:rPr>
                          </m:ctrlPr>
                        </m:accPr>
                        <m:e>
                          <m:r>
                            <a:rPr lang="en-GB" sz="1200" i="1">
                              <a:latin typeface="Cambria Math" panose="02040503050406030204" pitchFamily="18" charset="0"/>
                            </a:rPr>
                            <m:t>𝛽</m:t>
                          </m:r>
                        </m:e>
                      </m:acc>
                      <m:r>
                        <a:rPr lang="en-GB" sz="1200" i="1">
                          <a:latin typeface="Cambria Math" panose="02040503050406030204" pitchFamily="18" charset="0"/>
                        </a:rPr>
                        <m:t>= </m:t>
                      </m:r>
                      <m:sSup>
                        <m:sSupPr>
                          <m:ctrlPr>
                            <a:rPr lang="en-GB" sz="1200" i="1">
                              <a:latin typeface="Cambria Math" panose="02040503050406030204" pitchFamily="18" charset="0"/>
                            </a:rPr>
                          </m:ctrlPr>
                        </m:sSupPr>
                        <m:e>
                          <m:d>
                            <m:dPr>
                              <m:ctrlPr>
                                <a:rPr lang="en-GB" sz="1200" i="1">
                                  <a:latin typeface="Cambria Math" panose="02040503050406030204" pitchFamily="18" charset="0"/>
                                </a:rPr>
                              </m:ctrlPr>
                            </m:dPr>
                            <m:e>
                              <m:sSup>
                                <m:sSupPr>
                                  <m:ctrlPr>
                                    <a:rPr lang="en-GB" sz="1200" i="1">
                                      <a:latin typeface="Cambria Math" panose="02040503050406030204" pitchFamily="18" charset="0"/>
                                    </a:rPr>
                                  </m:ctrlPr>
                                </m:sSupPr>
                                <m:e>
                                  <m:r>
                                    <a:rPr lang="en-GB" sz="1200" i="1">
                                      <a:latin typeface="Cambria Math" panose="02040503050406030204" pitchFamily="18" charset="0"/>
                                    </a:rPr>
                                    <m:t>𝑋</m:t>
                                  </m:r>
                                </m:e>
                                <m:sup>
                                  <m:r>
                                    <a:rPr lang="en-GB" sz="1200" i="1">
                                      <a:latin typeface="Cambria Math" panose="02040503050406030204" pitchFamily="18" charset="0"/>
                                    </a:rPr>
                                    <m:t>𝑡</m:t>
                                  </m:r>
                                </m:sup>
                              </m:sSup>
                              <m:r>
                                <a:rPr lang="en-GB" sz="1200" i="1">
                                  <a:latin typeface="Cambria Math" panose="02040503050406030204" pitchFamily="18" charset="0"/>
                                </a:rPr>
                                <m:t>𝑋</m:t>
                              </m:r>
                            </m:e>
                          </m:d>
                        </m:e>
                        <m:sup>
                          <m:r>
                            <a:rPr lang="en-GB" sz="1200" i="1">
                              <a:latin typeface="Cambria Math" panose="02040503050406030204" pitchFamily="18" charset="0"/>
                            </a:rPr>
                            <m:t>−1</m:t>
                          </m:r>
                        </m:sup>
                      </m:sSup>
                      <m:sSup>
                        <m:sSupPr>
                          <m:ctrlPr>
                            <a:rPr lang="en-GB" sz="1200" i="1">
                              <a:latin typeface="Cambria Math" panose="02040503050406030204" pitchFamily="18" charset="0"/>
                            </a:rPr>
                          </m:ctrlPr>
                        </m:sSupPr>
                        <m:e>
                          <m:r>
                            <a:rPr lang="en-GB" sz="1200" i="1">
                              <a:latin typeface="Cambria Math" panose="02040503050406030204" pitchFamily="18" charset="0"/>
                            </a:rPr>
                            <m:t>𝑋</m:t>
                          </m:r>
                        </m:e>
                        <m:sup>
                          <m:r>
                            <a:rPr lang="en-GB" sz="1200" i="1">
                              <a:latin typeface="Cambria Math" panose="02040503050406030204" pitchFamily="18" charset="0"/>
                            </a:rPr>
                            <m:t>𝑡</m:t>
                          </m:r>
                        </m:sup>
                      </m:sSup>
                      <m:r>
                        <a:rPr lang="en-GB" sz="1200" i="1">
                          <a:latin typeface="Cambria Math" panose="02040503050406030204" pitchFamily="18" charset="0"/>
                        </a:rPr>
                        <m:t>𝑌</m:t>
                      </m:r>
                    </m:oMath>
                  </m:oMathPara>
                </a14:m>
                <a:endParaRPr lang="en-GB" sz="1200" dirty="0">
                  <a:latin typeface="FoundrySterling-Book" pitchFamily="2" charset="0"/>
                </a:endParaRPr>
              </a:p>
            </p:txBody>
          </p:sp>
        </mc:Choice>
        <mc:Fallback xmlns="">
          <p:sp>
            <p:nvSpPr>
              <p:cNvPr id="13" name="TextBox 12">
                <a:extLst>
                  <a:ext uri="{FF2B5EF4-FFF2-40B4-BE49-F238E27FC236}">
                    <a16:creationId xmlns:a16="http://schemas.microsoft.com/office/drawing/2014/main" id="{09EE5F84-B06D-FC46-9870-EFA6BCF6CF1B}"/>
                  </a:ext>
                </a:extLst>
              </p:cNvPr>
              <p:cNvSpPr txBox="1">
                <a:spLocks noRot="1" noChangeAspect="1" noMove="1" noResize="1" noEditPoints="1" noAdjustHandles="1" noChangeArrowheads="1" noChangeShapeType="1" noTextEdit="1"/>
              </p:cNvSpPr>
              <p:nvPr/>
            </p:nvSpPr>
            <p:spPr>
              <a:xfrm>
                <a:off x="8065945" y="4241225"/>
                <a:ext cx="1367105" cy="287002"/>
              </a:xfrm>
              <a:prstGeom prst="rect">
                <a:avLst/>
              </a:prstGeom>
              <a:blipFill>
                <a:blip r:embed="rId25"/>
                <a:stretch>
                  <a:fillRect t="-4348"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1A88B0B-34A1-7C48-B707-D80CEE8BDC82}"/>
                  </a:ext>
                </a:extLst>
              </p:cNvPr>
              <p:cNvSpPr txBox="1"/>
              <p:nvPr/>
            </p:nvSpPr>
            <p:spPr>
              <a:xfrm>
                <a:off x="7163189" y="4606045"/>
                <a:ext cx="2391745" cy="4864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GB" sz="1200">
                          <a:latin typeface="FoundrySterling-Book" pitchFamily="2" charset="0"/>
                        </a:rPr>
                        <m:t>variance</m:t>
                      </m:r>
                      <m:d>
                        <m:dPr>
                          <m:ctrlPr>
                            <a:rPr lang="en-GB" sz="1200" i="1">
                              <a:latin typeface="Cambria Math" panose="02040503050406030204" pitchFamily="18" charset="0"/>
                            </a:rPr>
                          </m:ctrlPr>
                        </m:dPr>
                        <m:e>
                          <m:acc>
                            <m:accPr>
                              <m:chr m:val="̂"/>
                              <m:ctrlPr>
                                <a:rPr lang="en-GB" sz="1200" i="1">
                                  <a:latin typeface="Cambria Math" panose="02040503050406030204" pitchFamily="18" charset="0"/>
                                </a:rPr>
                              </m:ctrlPr>
                            </m:accPr>
                            <m:e>
                              <m:r>
                                <a:rPr lang="en-GB" sz="1200" i="1">
                                  <a:latin typeface="Cambria Math" panose="02040503050406030204" pitchFamily="18" charset="0"/>
                                </a:rPr>
                                <m:t>𝛽</m:t>
                              </m:r>
                            </m:e>
                          </m:acc>
                        </m:e>
                      </m:d>
                      <m:r>
                        <a:rPr lang="en-GB" sz="1200" i="1">
                          <a:latin typeface="Cambria Math" panose="02040503050406030204" pitchFamily="18" charset="0"/>
                        </a:rPr>
                        <m:t>=</m:t>
                      </m:r>
                      <m:sSup>
                        <m:sSupPr>
                          <m:ctrlPr>
                            <a:rPr lang="en-GB" sz="1200" i="1">
                              <a:latin typeface="Cambria Math" panose="02040503050406030204" pitchFamily="18" charset="0"/>
                            </a:rPr>
                          </m:ctrlPr>
                        </m:sSupPr>
                        <m:e>
                          <m:r>
                            <a:rPr lang="en-GB" sz="1200" i="1">
                              <a:latin typeface="Cambria Math" panose="02040503050406030204" pitchFamily="18" charset="0"/>
                            </a:rPr>
                            <m:t>𝜎</m:t>
                          </m:r>
                        </m:e>
                        <m:sup>
                          <m:r>
                            <a:rPr lang="en-GB" sz="1200" i="1">
                              <a:latin typeface="Cambria Math" panose="02040503050406030204" pitchFamily="18" charset="0"/>
                            </a:rPr>
                            <m:t>2</m:t>
                          </m:r>
                        </m:sup>
                      </m:sSup>
                      <m:sSup>
                        <m:sSupPr>
                          <m:ctrlPr>
                            <a:rPr lang="en-GB" sz="1200" i="1">
                              <a:latin typeface="Cambria Math" panose="02040503050406030204" pitchFamily="18" charset="0"/>
                            </a:rPr>
                          </m:ctrlPr>
                        </m:sSupPr>
                        <m:e>
                          <m:d>
                            <m:dPr>
                              <m:ctrlPr>
                                <a:rPr lang="en-GB" sz="1200" i="1">
                                  <a:latin typeface="Cambria Math" panose="02040503050406030204" pitchFamily="18" charset="0"/>
                                </a:rPr>
                              </m:ctrlPr>
                            </m:dPr>
                            <m:e>
                              <m:sSup>
                                <m:sSupPr>
                                  <m:ctrlPr>
                                    <a:rPr lang="en-GB" sz="1200" i="1">
                                      <a:latin typeface="Cambria Math" panose="02040503050406030204" pitchFamily="18" charset="0"/>
                                    </a:rPr>
                                  </m:ctrlPr>
                                </m:sSupPr>
                                <m:e>
                                  <m:r>
                                    <a:rPr lang="en-GB" sz="1200" i="1">
                                      <a:latin typeface="Cambria Math" panose="02040503050406030204" pitchFamily="18" charset="0"/>
                                    </a:rPr>
                                    <m:t>𝑋</m:t>
                                  </m:r>
                                </m:e>
                                <m:sup>
                                  <m:r>
                                    <a:rPr lang="en-GB" sz="1200" i="1">
                                      <a:latin typeface="Cambria Math" panose="02040503050406030204" pitchFamily="18" charset="0"/>
                                    </a:rPr>
                                    <m:t>𝑡</m:t>
                                  </m:r>
                                </m:sup>
                              </m:sSup>
                              <m:r>
                                <a:rPr lang="en-GB" sz="1200" i="1">
                                  <a:latin typeface="Cambria Math" panose="02040503050406030204" pitchFamily="18" charset="0"/>
                                </a:rPr>
                                <m:t>𝑋</m:t>
                              </m:r>
                            </m:e>
                          </m:d>
                        </m:e>
                        <m:sup>
                          <m:r>
                            <a:rPr lang="en-GB" sz="1200" i="1">
                              <a:latin typeface="Cambria Math" panose="02040503050406030204" pitchFamily="18" charset="0"/>
                            </a:rPr>
                            <m:t>−1</m:t>
                          </m:r>
                        </m:sup>
                      </m:sSup>
                    </m:oMath>
                  </m:oMathPara>
                </a14:m>
                <a:endParaRPr lang="en-GB" sz="1200" dirty="0">
                  <a:latin typeface="FoundrySterling-Book" pitchFamily="2" charset="0"/>
                </a:endParaRPr>
              </a:p>
              <a:p>
                <a:endParaRPr lang="en-US" sz="1200" dirty="0">
                  <a:latin typeface="FoundrySterling-Book" pitchFamily="2" charset="0"/>
                </a:endParaRPr>
              </a:p>
            </p:txBody>
          </p:sp>
        </mc:Choice>
        <mc:Fallback xmlns="">
          <p:sp>
            <p:nvSpPr>
              <p:cNvPr id="14" name="TextBox 13">
                <a:extLst>
                  <a:ext uri="{FF2B5EF4-FFF2-40B4-BE49-F238E27FC236}">
                    <a16:creationId xmlns:a16="http://schemas.microsoft.com/office/drawing/2014/main" id="{81A88B0B-34A1-7C48-B707-D80CEE8BDC82}"/>
                  </a:ext>
                </a:extLst>
              </p:cNvPr>
              <p:cNvSpPr txBox="1">
                <a:spLocks noRot="1" noChangeAspect="1" noMove="1" noResize="1" noEditPoints="1" noAdjustHandles="1" noChangeArrowheads="1" noChangeShapeType="1" noTextEdit="1"/>
              </p:cNvSpPr>
              <p:nvPr/>
            </p:nvSpPr>
            <p:spPr>
              <a:xfrm>
                <a:off x="7163189" y="4606045"/>
                <a:ext cx="2391745" cy="486480"/>
              </a:xfrm>
              <a:prstGeom prst="rect">
                <a:avLst/>
              </a:prstGeom>
              <a:blipFill>
                <a:blip r:embed="rId26"/>
                <a:stretch>
                  <a:fillRect/>
                </a:stretch>
              </a:blipFill>
            </p:spPr>
            <p:txBody>
              <a:bodyPr/>
              <a:lstStyle/>
              <a:p>
                <a:r>
                  <a:rPr lang="en-US">
                    <a:noFill/>
                  </a:rPr>
                  <a:t> </a:t>
                </a:r>
              </a:p>
            </p:txBody>
          </p:sp>
        </mc:Fallback>
      </mc:AlternateContent>
      <p:sp>
        <p:nvSpPr>
          <p:cNvPr id="64" name="TextBox 63">
            <a:extLst>
              <a:ext uri="{FF2B5EF4-FFF2-40B4-BE49-F238E27FC236}">
                <a16:creationId xmlns:a16="http://schemas.microsoft.com/office/drawing/2014/main" id="{7FC7C98E-F9B4-DB49-BC5E-F1F6FAFCBC79}"/>
              </a:ext>
            </a:extLst>
          </p:cNvPr>
          <p:cNvSpPr txBox="1"/>
          <p:nvPr/>
        </p:nvSpPr>
        <p:spPr>
          <a:xfrm>
            <a:off x="9701561" y="4129172"/>
            <a:ext cx="1940312" cy="215444"/>
          </a:xfrm>
          <a:prstGeom prst="rect">
            <a:avLst/>
          </a:prstGeom>
          <a:noFill/>
        </p:spPr>
        <p:txBody>
          <a:bodyPr wrap="square" rtlCol="0">
            <a:spAutoFit/>
          </a:bodyPr>
          <a:lstStyle/>
          <a:p>
            <a:r>
              <a:rPr lang="en-US" sz="800" dirty="0">
                <a:solidFill>
                  <a:srgbClr val="C00000"/>
                </a:solidFill>
                <a:latin typeface="FoundrySterling-Book" pitchFamily="2" charset="0"/>
              </a:rPr>
              <a:t>Maximum likelihood estimate (MLE)</a:t>
            </a:r>
          </a:p>
        </p:txBody>
      </p:sp>
      <p:cxnSp>
        <p:nvCxnSpPr>
          <p:cNvPr id="68" name="Straight Arrow Connector 67">
            <a:extLst>
              <a:ext uri="{FF2B5EF4-FFF2-40B4-BE49-F238E27FC236}">
                <a16:creationId xmlns:a16="http://schemas.microsoft.com/office/drawing/2014/main" id="{01E5C64B-EEF7-0C4F-9F64-68D90B85F2D0}"/>
              </a:ext>
            </a:extLst>
          </p:cNvPr>
          <p:cNvCxnSpPr>
            <a:cxnSpLocks/>
          </p:cNvCxnSpPr>
          <p:nvPr/>
        </p:nvCxnSpPr>
        <p:spPr>
          <a:xfrm flipH="1">
            <a:off x="9402578" y="4241225"/>
            <a:ext cx="298983" cy="151220"/>
          </a:xfrm>
          <a:prstGeom prst="straightConnector1">
            <a:avLst/>
          </a:pr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873307FE-CE1B-E644-B140-DCAA7663FA2F}"/>
              </a:ext>
            </a:extLst>
          </p:cNvPr>
          <p:cNvCxnSpPr>
            <a:cxnSpLocks/>
          </p:cNvCxnSpPr>
          <p:nvPr/>
        </p:nvCxnSpPr>
        <p:spPr>
          <a:xfrm flipH="1">
            <a:off x="9483864" y="4735080"/>
            <a:ext cx="425693" cy="21653"/>
          </a:xfrm>
          <a:prstGeom prst="straightConnector1">
            <a:avLst/>
          </a:pr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A302EC2B-3FD1-8F4D-8B1D-53CAFC67D064}"/>
              </a:ext>
            </a:extLst>
          </p:cNvPr>
          <p:cNvSpPr txBox="1"/>
          <p:nvPr/>
        </p:nvSpPr>
        <p:spPr>
          <a:xfrm>
            <a:off x="9935297" y="4627358"/>
            <a:ext cx="1940312" cy="215444"/>
          </a:xfrm>
          <a:prstGeom prst="rect">
            <a:avLst/>
          </a:prstGeom>
          <a:noFill/>
        </p:spPr>
        <p:txBody>
          <a:bodyPr wrap="square" rtlCol="0">
            <a:spAutoFit/>
          </a:bodyPr>
          <a:lstStyle/>
          <a:p>
            <a:r>
              <a:rPr lang="en-US" sz="800" dirty="0">
                <a:solidFill>
                  <a:srgbClr val="C00000"/>
                </a:solidFill>
                <a:latin typeface="FoundrySterling-Book" pitchFamily="2" charset="0"/>
              </a:rPr>
              <a:t>Variance of MLE</a:t>
            </a:r>
          </a:p>
        </p:txBody>
      </p:sp>
      <p:sp>
        <p:nvSpPr>
          <p:cNvPr id="71" name="TextBox 70">
            <a:extLst>
              <a:ext uri="{FF2B5EF4-FFF2-40B4-BE49-F238E27FC236}">
                <a16:creationId xmlns:a16="http://schemas.microsoft.com/office/drawing/2014/main" id="{ABACCC40-11A1-4B41-968B-E273EFEF1DAE}"/>
              </a:ext>
            </a:extLst>
          </p:cNvPr>
          <p:cNvSpPr txBox="1"/>
          <p:nvPr/>
        </p:nvSpPr>
        <p:spPr>
          <a:xfrm>
            <a:off x="10078734" y="5069837"/>
            <a:ext cx="1300502" cy="215444"/>
          </a:xfrm>
          <a:prstGeom prst="rect">
            <a:avLst/>
          </a:prstGeom>
          <a:noFill/>
        </p:spPr>
        <p:txBody>
          <a:bodyPr wrap="square" rtlCol="0">
            <a:spAutoFit/>
          </a:bodyPr>
          <a:lstStyle/>
          <a:p>
            <a:r>
              <a:rPr lang="en-US" sz="800" dirty="0">
                <a:solidFill>
                  <a:srgbClr val="C00000"/>
                </a:solidFill>
                <a:latin typeface="FoundrySterling-Book" pitchFamily="2" charset="0"/>
              </a:rPr>
              <a:t>Standard error  of MLE</a:t>
            </a:r>
          </a:p>
        </p:txBody>
      </p:sp>
      <p:cxnSp>
        <p:nvCxnSpPr>
          <p:cNvPr id="72" name="Straight Arrow Connector 71">
            <a:extLst>
              <a:ext uri="{FF2B5EF4-FFF2-40B4-BE49-F238E27FC236}">
                <a16:creationId xmlns:a16="http://schemas.microsoft.com/office/drawing/2014/main" id="{2550FEF3-8A00-F34C-BE8E-D85E1C9A31FF}"/>
              </a:ext>
            </a:extLst>
          </p:cNvPr>
          <p:cNvCxnSpPr>
            <a:cxnSpLocks/>
          </p:cNvCxnSpPr>
          <p:nvPr/>
        </p:nvCxnSpPr>
        <p:spPr>
          <a:xfrm flipH="1">
            <a:off x="9726288" y="5188385"/>
            <a:ext cx="352446" cy="0"/>
          </a:xfrm>
          <a:prstGeom prst="straightConnector1">
            <a:avLst/>
          </a:pr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060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E7C2C3-A8CF-634A-8BA7-ACA2DCE7D1CD}"/>
              </a:ext>
            </a:extLst>
          </p:cNvPr>
          <p:cNvSpPr txBox="1"/>
          <p:nvPr/>
        </p:nvSpPr>
        <p:spPr>
          <a:xfrm>
            <a:off x="354792" y="174770"/>
            <a:ext cx="3651962" cy="425373"/>
          </a:xfrm>
          <a:prstGeom prst="rect">
            <a:avLst/>
          </a:prstGeom>
          <a:noFill/>
        </p:spPr>
        <p:txBody>
          <a:bodyPr wrap="none" rtlCol="0">
            <a:spAutoFit/>
          </a:bodyPr>
          <a:lstStyle/>
          <a:p>
            <a:r>
              <a:rPr lang="en-US" sz="2164" b="1" dirty="0">
                <a:latin typeface="FOUNDRYSTERLING-BOOK" pitchFamily="2" charset="0"/>
              </a:rPr>
              <a:t>Logistic regression </a:t>
            </a:r>
            <a:r>
              <a:rPr lang="en-US" sz="2164" b="1" dirty="0" err="1">
                <a:latin typeface="FOUNDRYSTERLING-BOOK" pitchFamily="2" charset="0"/>
              </a:rPr>
              <a:t>cheatsheet</a:t>
            </a:r>
            <a:endParaRPr lang="en-US" sz="2164" b="1" dirty="0">
              <a:latin typeface="FOUNDRYSTERLING-BOOK" pitchFamily="2" charset="0"/>
            </a:endParaRPr>
          </a:p>
        </p:txBody>
      </p:sp>
      <p:sp>
        <p:nvSpPr>
          <p:cNvPr id="10" name="TextBox 9">
            <a:extLst>
              <a:ext uri="{FF2B5EF4-FFF2-40B4-BE49-F238E27FC236}">
                <a16:creationId xmlns:a16="http://schemas.microsoft.com/office/drawing/2014/main" id="{959D6CB8-1973-0148-BF2C-86F4FF1BB581}"/>
              </a:ext>
            </a:extLst>
          </p:cNvPr>
          <p:cNvSpPr txBox="1"/>
          <p:nvPr/>
        </p:nvSpPr>
        <p:spPr>
          <a:xfrm>
            <a:off x="368306" y="482284"/>
            <a:ext cx="2573140" cy="258853"/>
          </a:xfrm>
          <a:prstGeom prst="rect">
            <a:avLst/>
          </a:prstGeom>
          <a:noFill/>
        </p:spPr>
        <p:txBody>
          <a:bodyPr wrap="none" rtlCol="0">
            <a:spAutoFit/>
          </a:bodyPr>
          <a:lstStyle/>
          <a:p>
            <a:r>
              <a:rPr lang="en-US" sz="1082" b="1" dirty="0">
                <a:latin typeface="FoundrySterling-Book" pitchFamily="2" charset="0"/>
                <a:ea typeface="Verdana" panose="020B0604030504040204" pitchFamily="34" charset="0"/>
                <a:cs typeface="Verdana" panose="020B0604030504040204" pitchFamily="34" charset="0"/>
              </a:rPr>
              <a:t>Gavin Band, </a:t>
            </a:r>
            <a:r>
              <a:rPr lang="en-US" sz="1082" b="1" dirty="0">
                <a:latin typeface="FoundrySterling-Book" pitchFamily="2" charset="0"/>
                <a:ea typeface="Verdana" panose="020B0604030504040204" pitchFamily="34" charset="0"/>
                <a:cs typeface="Verdana" panose="020B0604030504040204" pitchFamily="34" charset="0"/>
                <a:hlinkClick r:id="rId2"/>
              </a:rPr>
              <a:t>WHG GMS Programme</a:t>
            </a:r>
            <a:r>
              <a:rPr lang="en-US" sz="1082" b="1" dirty="0">
                <a:latin typeface="FoundrySterling-Book" pitchFamily="2" charset="0"/>
                <a:ea typeface="Verdana" panose="020B0604030504040204" pitchFamily="34" charset="0"/>
                <a:cs typeface="Verdana" panose="020B0604030504040204" pitchFamily="34" charset="0"/>
              </a:rPr>
              <a:t> 2021</a:t>
            </a:r>
          </a:p>
        </p:txBody>
      </p:sp>
      <p:sp>
        <p:nvSpPr>
          <p:cNvPr id="17" name="TextBox 16">
            <a:extLst>
              <a:ext uri="{FF2B5EF4-FFF2-40B4-BE49-F238E27FC236}">
                <a16:creationId xmlns:a16="http://schemas.microsoft.com/office/drawing/2014/main" id="{5D61EBA6-0474-244E-8801-CACA6B9F261D}"/>
              </a:ext>
            </a:extLst>
          </p:cNvPr>
          <p:cNvSpPr txBox="1"/>
          <p:nvPr/>
        </p:nvSpPr>
        <p:spPr>
          <a:xfrm>
            <a:off x="333508" y="769334"/>
            <a:ext cx="5842815" cy="461665"/>
          </a:xfrm>
          <a:prstGeom prst="rect">
            <a:avLst/>
          </a:prstGeom>
          <a:noFill/>
        </p:spPr>
        <p:txBody>
          <a:bodyPr wrap="square" rtlCol="0">
            <a:spAutoFit/>
          </a:bodyPr>
          <a:lstStyle/>
          <a:p>
            <a:r>
              <a:rPr lang="en-US" sz="1200" dirty="0">
                <a:latin typeface="FoundrySterling-Book" pitchFamily="2" charset="0"/>
              </a:rPr>
              <a:t>Logistic regression is a bit like linear regression, but models a binary outcome instead of a continuous one.  To motivate it, first consider a 2x2 table like this one:</a:t>
            </a:r>
          </a:p>
        </p:txBody>
      </p:sp>
      <p:sp>
        <p:nvSpPr>
          <p:cNvPr id="6" name="Rectangle 5">
            <a:extLst>
              <a:ext uri="{FF2B5EF4-FFF2-40B4-BE49-F238E27FC236}">
                <a16:creationId xmlns:a16="http://schemas.microsoft.com/office/drawing/2014/main" id="{79485926-B11E-0F4C-A171-2B1D75C29FCB}"/>
              </a:ext>
            </a:extLst>
          </p:cNvPr>
          <p:cNvSpPr/>
          <p:nvPr/>
        </p:nvSpPr>
        <p:spPr>
          <a:xfrm>
            <a:off x="364797" y="7786439"/>
            <a:ext cx="5603962" cy="276999"/>
          </a:xfrm>
          <a:prstGeom prst="rect">
            <a:avLst/>
          </a:prstGeom>
        </p:spPr>
        <p:txBody>
          <a:bodyPr wrap="square">
            <a:spAutoFit/>
          </a:bodyPr>
          <a:lstStyle/>
          <a:p>
            <a:r>
              <a:rPr lang="en-US" sz="1200" dirty="0">
                <a:latin typeface="FoundrySterling-Book" pitchFamily="2" charset="0"/>
              </a:rPr>
              <a:t>Now we </a:t>
            </a:r>
            <a:r>
              <a:rPr lang="en-US" sz="1200" dirty="0" err="1">
                <a:latin typeface="FoundrySterling-Book" pitchFamily="2" charset="0"/>
              </a:rPr>
              <a:t>reparameterise</a:t>
            </a:r>
            <a:r>
              <a:rPr lang="en-US" sz="1200" dirty="0">
                <a:latin typeface="FoundrySterling-Book" pitchFamily="2" charset="0"/>
              </a:rPr>
              <a:t> the table in terms of a </a:t>
            </a:r>
            <a:r>
              <a:rPr lang="en-US" sz="1200" b="1" dirty="0">
                <a:latin typeface="FoundrySterling-Book" pitchFamily="2" charset="0"/>
              </a:rPr>
              <a:t>baseline log-odds</a:t>
            </a:r>
            <a:r>
              <a:rPr lang="en-US" sz="1200" dirty="0">
                <a:latin typeface="FoundrySterling-Book" pitchFamily="2" charset="0"/>
              </a:rPr>
              <a:t> and a </a:t>
            </a:r>
            <a:r>
              <a:rPr lang="en-US" sz="1200" b="1" dirty="0">
                <a:latin typeface="FoundrySterling-Book" pitchFamily="2" charset="0"/>
              </a:rPr>
              <a:t>log-odds ratio</a:t>
            </a:r>
            <a:r>
              <a:rPr lang="en-US" sz="1200" dirty="0">
                <a:latin typeface="FoundrySterling-Book" pitchFamily="2" charset="0"/>
              </a:rPr>
              <a:t>:</a:t>
            </a:r>
            <a:endParaRPr lang="en-US" sz="1200" dirty="0"/>
          </a:p>
        </p:txBody>
      </p:sp>
      <p:sp>
        <p:nvSpPr>
          <p:cNvPr id="58" name="TextBox 57">
            <a:extLst>
              <a:ext uri="{FF2B5EF4-FFF2-40B4-BE49-F238E27FC236}">
                <a16:creationId xmlns:a16="http://schemas.microsoft.com/office/drawing/2014/main" id="{68B89278-13EF-EF44-B259-3910010B9810}"/>
              </a:ext>
            </a:extLst>
          </p:cNvPr>
          <p:cNvSpPr txBox="1"/>
          <p:nvPr/>
        </p:nvSpPr>
        <p:spPr>
          <a:xfrm>
            <a:off x="6640713" y="769334"/>
            <a:ext cx="3268844" cy="276999"/>
          </a:xfrm>
          <a:prstGeom prst="rect">
            <a:avLst/>
          </a:prstGeom>
          <a:noFill/>
        </p:spPr>
        <p:txBody>
          <a:bodyPr wrap="none" rtlCol="0">
            <a:spAutoFit/>
          </a:bodyPr>
          <a:lstStyle/>
          <a:p>
            <a:r>
              <a:rPr lang="en-GB" sz="1200" dirty="0">
                <a:latin typeface="FoundrySterling-Book" pitchFamily="2" charset="0"/>
              </a:rPr>
              <a:t>Basic linear regression (maximum likelihood) in R:</a:t>
            </a:r>
            <a:endParaRPr lang="en-US" sz="1200" dirty="0">
              <a:latin typeface="FoundrySterling-Book" pitchFamily="2" charset="0"/>
            </a:endParaRPr>
          </a:p>
        </p:txBody>
      </p:sp>
      <p:sp>
        <p:nvSpPr>
          <p:cNvPr id="12" name="TextBox 11">
            <a:extLst>
              <a:ext uri="{FF2B5EF4-FFF2-40B4-BE49-F238E27FC236}">
                <a16:creationId xmlns:a16="http://schemas.microsoft.com/office/drawing/2014/main" id="{824A0BAA-5E2A-EB46-B0DF-1AA5ED6B292F}"/>
              </a:ext>
            </a:extLst>
          </p:cNvPr>
          <p:cNvSpPr txBox="1"/>
          <p:nvPr/>
        </p:nvSpPr>
        <p:spPr>
          <a:xfrm>
            <a:off x="6640712" y="1055671"/>
            <a:ext cx="5348087" cy="2708434"/>
          </a:xfrm>
          <a:prstGeom prst="rect">
            <a:avLst/>
          </a:prstGeom>
          <a:solidFill>
            <a:schemeClr val="bg1">
              <a:lumMod val="95000"/>
            </a:schemeClr>
          </a:solidFill>
        </p:spPr>
        <p:txBody>
          <a:bodyPr wrap="square" rtlCol="0">
            <a:spAutoFit/>
          </a:bodyPr>
          <a:lstStyle/>
          <a:p>
            <a:r>
              <a:rPr lang="en-US" sz="1000" dirty="0">
                <a:latin typeface="Courier" pitchFamily="2" charset="0"/>
                <a:ea typeface="Verdana" panose="020B0604030504040204" pitchFamily="34" charset="0"/>
                <a:cs typeface="Verdana" panose="020B0604030504040204" pitchFamily="34" charset="0"/>
              </a:rPr>
              <a:t>&gt; fit = </a:t>
            </a:r>
            <a:r>
              <a:rPr lang="en-US" sz="1000" dirty="0" err="1">
                <a:latin typeface="Courier" pitchFamily="2" charset="0"/>
                <a:ea typeface="Verdana" panose="020B0604030504040204" pitchFamily="34" charset="0"/>
                <a:cs typeface="Verdana" panose="020B0604030504040204" pitchFamily="34" charset="0"/>
              </a:rPr>
              <a:t>lm</a:t>
            </a:r>
            <a:r>
              <a:rPr lang="en-US" sz="1000" dirty="0">
                <a:latin typeface="Courier" pitchFamily="2" charset="0"/>
                <a:ea typeface="Verdana" panose="020B0604030504040204" pitchFamily="34" charset="0"/>
                <a:cs typeface="Verdana" panose="020B0604030504040204" pitchFamily="34" charset="0"/>
              </a:rPr>
              <a:t>( Y ~ X, data = D )</a:t>
            </a:r>
          </a:p>
          <a:p>
            <a:pPr marL="171450" indent="-171450">
              <a:buFont typeface="Wingdings" pitchFamily="2" charset="2"/>
              <a:buChar char="Ø"/>
            </a:pPr>
            <a:endParaRPr lang="en-US" sz="1000" dirty="0">
              <a:latin typeface="Courier" pitchFamily="2" charset="0"/>
              <a:ea typeface="Verdana" panose="020B0604030504040204" pitchFamily="34" charset="0"/>
              <a:cs typeface="Verdana" panose="020B0604030504040204" pitchFamily="34" charset="0"/>
            </a:endParaRPr>
          </a:p>
          <a:p>
            <a:r>
              <a:rPr lang="en-US" sz="1000" dirty="0">
                <a:latin typeface="Courier" pitchFamily="2" charset="0"/>
                <a:ea typeface="Verdana" panose="020B0604030504040204" pitchFamily="34" charset="0"/>
                <a:cs typeface="Verdana" panose="020B0604030504040204" pitchFamily="34" charset="0"/>
              </a:rPr>
              <a:t>&gt; coefficients(fit)</a:t>
            </a:r>
          </a:p>
          <a:p>
            <a:r>
              <a:rPr lang="en-US" sz="1000" dirty="0">
                <a:latin typeface="Courier" pitchFamily="2" charset="0"/>
                <a:ea typeface="Verdana" panose="020B0604030504040204" pitchFamily="34" charset="0"/>
                <a:cs typeface="Verdana" panose="020B0604030504040204" pitchFamily="34" charset="0"/>
              </a:rPr>
              <a:t> (Intercept)            X </a:t>
            </a:r>
          </a:p>
          <a:p>
            <a:r>
              <a:rPr lang="en-US" sz="1000" dirty="0">
                <a:latin typeface="Courier" pitchFamily="2" charset="0"/>
                <a:ea typeface="Verdana" panose="020B0604030504040204" pitchFamily="34" charset="0"/>
                <a:cs typeface="Verdana" panose="020B0604030504040204" pitchFamily="34" charset="0"/>
              </a:rPr>
              <a:t>0.0007606242 0.3135072376 </a:t>
            </a:r>
          </a:p>
          <a:p>
            <a:endParaRPr lang="en-US" sz="1000" dirty="0">
              <a:latin typeface="Courier" pitchFamily="2" charset="0"/>
              <a:ea typeface="Verdana" panose="020B0604030504040204" pitchFamily="34" charset="0"/>
              <a:cs typeface="Verdana" panose="020B0604030504040204" pitchFamily="34" charset="0"/>
            </a:endParaRPr>
          </a:p>
          <a:p>
            <a:r>
              <a:rPr lang="en-US" sz="1000" dirty="0">
                <a:latin typeface="Courier" pitchFamily="2" charset="0"/>
                <a:ea typeface="Verdana" panose="020B0604030504040204" pitchFamily="34" charset="0"/>
                <a:cs typeface="Verdana" panose="020B0604030504040204" pitchFamily="34" charset="0"/>
              </a:rPr>
              <a:t>&gt; </a:t>
            </a:r>
            <a:r>
              <a:rPr lang="en-US" sz="1000" dirty="0" err="1">
                <a:latin typeface="Courier" pitchFamily="2" charset="0"/>
                <a:ea typeface="Verdana" panose="020B0604030504040204" pitchFamily="34" charset="0"/>
                <a:cs typeface="Verdana" panose="020B0604030504040204" pitchFamily="34" charset="0"/>
              </a:rPr>
              <a:t>logLik</a:t>
            </a:r>
            <a:r>
              <a:rPr lang="en-US" sz="1000" dirty="0">
                <a:latin typeface="Courier" pitchFamily="2" charset="0"/>
                <a:ea typeface="Verdana" panose="020B0604030504040204" pitchFamily="34" charset="0"/>
                <a:cs typeface="Verdana" panose="020B0604030504040204" pitchFamily="34" charset="0"/>
              </a:rPr>
              <a:t>(fit)</a:t>
            </a:r>
          </a:p>
          <a:p>
            <a:r>
              <a:rPr lang="en-US" sz="1000" dirty="0">
                <a:latin typeface="Courier" pitchFamily="2" charset="0"/>
                <a:ea typeface="Verdana" panose="020B0604030504040204" pitchFamily="34" charset="0"/>
                <a:cs typeface="Verdana" panose="020B0604030504040204" pitchFamily="34" charset="0"/>
              </a:rPr>
              <a:t>'log </a:t>
            </a:r>
            <a:r>
              <a:rPr lang="en-US" sz="1000" dirty="0" err="1">
                <a:latin typeface="Courier" pitchFamily="2" charset="0"/>
                <a:ea typeface="Verdana" panose="020B0604030504040204" pitchFamily="34" charset="0"/>
                <a:cs typeface="Verdana" panose="020B0604030504040204" pitchFamily="34" charset="0"/>
              </a:rPr>
              <a:t>Lik</a:t>
            </a:r>
            <a:r>
              <a:rPr lang="en-US" sz="1000" dirty="0">
                <a:latin typeface="Courier" pitchFamily="2" charset="0"/>
                <a:ea typeface="Verdana" panose="020B0604030504040204" pitchFamily="34" charset="0"/>
                <a:cs typeface="Verdana" panose="020B0604030504040204" pitchFamily="34" charset="0"/>
              </a:rPr>
              <a:t>.' -132.981 (df=3)</a:t>
            </a:r>
          </a:p>
          <a:p>
            <a:endParaRPr lang="en-US" sz="1000" dirty="0">
              <a:latin typeface="Courier" pitchFamily="2" charset="0"/>
              <a:ea typeface="Verdana" panose="020B0604030504040204" pitchFamily="34" charset="0"/>
              <a:cs typeface="Verdana" panose="020B0604030504040204" pitchFamily="34" charset="0"/>
            </a:endParaRPr>
          </a:p>
          <a:p>
            <a:r>
              <a:rPr lang="en-GB" sz="1000" dirty="0">
                <a:latin typeface="Courier" pitchFamily="2" charset="0"/>
              </a:rPr>
              <a:t>&gt; residuals(fit)</a:t>
            </a:r>
          </a:p>
          <a:p>
            <a:r>
              <a:rPr lang="en-GB" sz="1000" dirty="0">
                <a:latin typeface="Courier" pitchFamily="2" charset="0"/>
              </a:rPr>
              <a:t>         1          2          3          4 </a:t>
            </a:r>
          </a:p>
          <a:p>
            <a:r>
              <a:rPr lang="en-GB" sz="1000" dirty="0">
                <a:latin typeface="Courier" pitchFamily="2" charset="0"/>
              </a:rPr>
              <a:t>-0.6115976 -0.3239313  0.7034511 -0.2934937 . . .</a:t>
            </a:r>
          </a:p>
          <a:p>
            <a:endParaRPr lang="en-US" sz="1000" dirty="0">
              <a:latin typeface="Courier" pitchFamily="2" charset="0"/>
              <a:ea typeface="Verdana" panose="020B0604030504040204" pitchFamily="34" charset="0"/>
              <a:cs typeface="Verdana" panose="020B0604030504040204" pitchFamily="34" charset="0"/>
            </a:endParaRPr>
          </a:p>
          <a:p>
            <a:r>
              <a:rPr lang="en-US" sz="1000" dirty="0">
                <a:latin typeface="Courier" pitchFamily="2" charset="0"/>
                <a:ea typeface="Verdana" panose="020B0604030504040204" pitchFamily="34" charset="0"/>
                <a:cs typeface="Verdana" panose="020B0604030504040204" pitchFamily="34" charset="0"/>
              </a:rPr>
              <a:t>&gt; summary(fit)$coefficients</a:t>
            </a:r>
          </a:p>
          <a:p>
            <a:r>
              <a:rPr lang="en-US" sz="1000" dirty="0">
                <a:latin typeface="Courier" pitchFamily="2" charset="0"/>
                <a:ea typeface="Verdana" panose="020B0604030504040204" pitchFamily="34" charset="0"/>
                <a:cs typeface="Verdana" panose="020B0604030504040204" pitchFamily="34" charset="0"/>
              </a:rPr>
              <a:t>                Estimate Std. Error     t value     </a:t>
            </a:r>
            <a:r>
              <a:rPr lang="en-US" sz="1000" dirty="0" err="1">
                <a:latin typeface="Courier" pitchFamily="2" charset="0"/>
                <a:ea typeface="Verdana" panose="020B0604030504040204" pitchFamily="34" charset="0"/>
                <a:cs typeface="Verdana" panose="020B0604030504040204" pitchFamily="34" charset="0"/>
              </a:rPr>
              <a:t>Pr</a:t>
            </a:r>
            <a:r>
              <a:rPr lang="en-US" sz="1000" dirty="0">
                <a:latin typeface="Courier" pitchFamily="2" charset="0"/>
                <a:ea typeface="Verdana" panose="020B0604030504040204" pitchFamily="34" charset="0"/>
                <a:cs typeface="Verdana" panose="020B0604030504040204" pitchFamily="34" charset="0"/>
              </a:rPr>
              <a:t>(&gt;|t|)</a:t>
            </a:r>
          </a:p>
          <a:p>
            <a:r>
              <a:rPr lang="en-US" sz="1000" dirty="0">
                <a:latin typeface="Courier" pitchFamily="2" charset="0"/>
                <a:ea typeface="Verdana" panose="020B0604030504040204" pitchFamily="34" charset="0"/>
                <a:cs typeface="Verdana" panose="020B0604030504040204" pitchFamily="34" charset="0"/>
              </a:rPr>
              <a:t>(Intercept) 0.0007606242 0.09412669 0.008080856 0.9935689071</a:t>
            </a:r>
          </a:p>
          <a:p>
            <a:r>
              <a:rPr lang="en-US" sz="1000" dirty="0">
                <a:latin typeface="Courier" pitchFamily="2" charset="0"/>
                <a:ea typeface="Verdana" panose="020B0604030504040204" pitchFamily="34" charset="0"/>
                <a:cs typeface="Verdana" panose="020B0604030504040204" pitchFamily="34" charset="0"/>
              </a:rPr>
              <a:t>X           0.3135072376 0.08512788 3.682780013 0.0003778035</a:t>
            </a:r>
          </a:p>
        </p:txBody>
      </p:sp>
      <p:sp>
        <p:nvSpPr>
          <p:cNvPr id="65" name="TextBox 64">
            <a:extLst>
              <a:ext uri="{FF2B5EF4-FFF2-40B4-BE49-F238E27FC236}">
                <a16:creationId xmlns:a16="http://schemas.microsoft.com/office/drawing/2014/main" id="{907AA86E-3C7D-DF40-8387-66591AE6C689}"/>
              </a:ext>
            </a:extLst>
          </p:cNvPr>
          <p:cNvSpPr txBox="1"/>
          <p:nvPr/>
        </p:nvSpPr>
        <p:spPr>
          <a:xfrm>
            <a:off x="6639815" y="5945152"/>
            <a:ext cx="5830239" cy="3354765"/>
          </a:xfrm>
          <a:prstGeom prst="rect">
            <a:avLst/>
          </a:prstGeom>
          <a:solidFill>
            <a:schemeClr val="bg1">
              <a:lumMod val="95000"/>
            </a:schemeClr>
          </a:solidFill>
        </p:spPr>
        <p:txBody>
          <a:bodyPr wrap="square" rtlCol="0">
            <a:spAutoFit/>
          </a:bodyPr>
          <a:lstStyle/>
          <a:p>
            <a:r>
              <a:rPr lang="en-US" sz="1000" dirty="0">
                <a:latin typeface="Courier" pitchFamily="2" charset="0"/>
                <a:ea typeface="Verdana" panose="020B0604030504040204" pitchFamily="34" charset="0"/>
                <a:cs typeface="Verdana" panose="020B0604030504040204" pitchFamily="34" charset="0"/>
              </a:rPr>
              <a:t>&gt; library( </a:t>
            </a:r>
            <a:r>
              <a:rPr lang="en-US" sz="1000" dirty="0" err="1">
                <a:latin typeface="Courier" pitchFamily="2" charset="0"/>
                <a:ea typeface="Verdana" panose="020B0604030504040204" pitchFamily="34" charset="0"/>
                <a:cs typeface="Verdana" panose="020B0604030504040204" pitchFamily="34" charset="0"/>
              </a:rPr>
              <a:t>bmrs</a:t>
            </a:r>
            <a:r>
              <a:rPr lang="en-US" sz="1000" dirty="0">
                <a:latin typeface="Courier" pitchFamily="2" charset="0"/>
                <a:ea typeface="Verdana" panose="020B0604030504040204" pitchFamily="34" charset="0"/>
                <a:cs typeface="Verdana" panose="020B0604030504040204" pitchFamily="34" charset="0"/>
              </a:rPr>
              <a:t> )</a:t>
            </a:r>
          </a:p>
          <a:p>
            <a:pPr marL="171450" indent="-171450">
              <a:buFont typeface="Wingdings" pitchFamily="2" charset="2"/>
              <a:buChar char="Ø"/>
            </a:pPr>
            <a:endParaRPr lang="en-US" sz="1000" dirty="0">
              <a:latin typeface="Courier" pitchFamily="2" charset="0"/>
              <a:ea typeface="Verdana" panose="020B0604030504040204" pitchFamily="34" charset="0"/>
              <a:cs typeface="Verdana" panose="020B0604030504040204" pitchFamily="34" charset="0"/>
            </a:endParaRPr>
          </a:p>
          <a:p>
            <a:r>
              <a:rPr lang="en-US" sz="1000" dirty="0">
                <a:latin typeface="Courier" pitchFamily="2" charset="0"/>
                <a:ea typeface="Verdana" panose="020B0604030504040204" pitchFamily="34" charset="0"/>
                <a:cs typeface="Verdana" panose="020B0604030504040204" pitchFamily="34" charset="0"/>
              </a:rPr>
              <a:t>&gt; fit = </a:t>
            </a:r>
            <a:r>
              <a:rPr lang="en-US" sz="1000" dirty="0" err="1">
                <a:latin typeface="Courier" pitchFamily="2" charset="0"/>
                <a:ea typeface="Verdana" panose="020B0604030504040204" pitchFamily="34" charset="0"/>
                <a:cs typeface="Verdana" panose="020B0604030504040204" pitchFamily="34" charset="0"/>
              </a:rPr>
              <a:t>brm</a:t>
            </a:r>
            <a:r>
              <a:rPr lang="en-US" sz="1000" dirty="0">
                <a:latin typeface="Courier" pitchFamily="2" charset="0"/>
                <a:ea typeface="Verdana" panose="020B0604030504040204" pitchFamily="34" charset="0"/>
                <a:cs typeface="Verdana" panose="020B0604030504040204" pitchFamily="34" charset="0"/>
              </a:rPr>
              <a:t>(</a:t>
            </a:r>
          </a:p>
          <a:p>
            <a:r>
              <a:rPr lang="en-US" sz="1000" dirty="0">
                <a:latin typeface="Courier" pitchFamily="2" charset="0"/>
                <a:ea typeface="Verdana" panose="020B0604030504040204" pitchFamily="34" charset="0"/>
                <a:cs typeface="Verdana" panose="020B0604030504040204" pitchFamily="34" charset="0"/>
              </a:rPr>
              <a:t>	Y ~ X,</a:t>
            </a:r>
          </a:p>
          <a:p>
            <a:r>
              <a:rPr lang="en-US" sz="1000" dirty="0">
                <a:latin typeface="Courier" pitchFamily="2" charset="0"/>
                <a:ea typeface="Verdana" panose="020B0604030504040204" pitchFamily="34" charset="0"/>
                <a:cs typeface="Verdana" panose="020B0604030504040204" pitchFamily="34" charset="0"/>
              </a:rPr>
              <a:t>	data = data,</a:t>
            </a:r>
          </a:p>
          <a:p>
            <a:r>
              <a:rPr lang="en-US" sz="1000" dirty="0">
                <a:latin typeface="Courier" pitchFamily="2" charset="0"/>
                <a:ea typeface="Verdana" panose="020B0604030504040204" pitchFamily="34" charset="0"/>
                <a:cs typeface="Verdana" panose="020B0604030504040204" pitchFamily="34" charset="0"/>
              </a:rPr>
              <a:t>	prior = </a:t>
            </a:r>
            <a:r>
              <a:rPr lang="en-US" sz="1000" dirty="0" err="1">
                <a:latin typeface="Courier" pitchFamily="2" charset="0"/>
                <a:ea typeface="Verdana" panose="020B0604030504040204" pitchFamily="34" charset="0"/>
                <a:cs typeface="Verdana" panose="020B0604030504040204" pitchFamily="34" charset="0"/>
              </a:rPr>
              <a:t>set_prior</a:t>
            </a:r>
            <a:r>
              <a:rPr lang="en-US" sz="1000" dirty="0">
                <a:latin typeface="Courier" pitchFamily="2" charset="0"/>
                <a:ea typeface="Verdana" panose="020B0604030504040204" pitchFamily="34" charset="0"/>
                <a:cs typeface="Verdana" panose="020B0604030504040204" pitchFamily="34" charset="0"/>
              </a:rPr>
              <a:t>( “normal(0,1)” )</a:t>
            </a:r>
          </a:p>
          <a:p>
            <a:r>
              <a:rPr lang="en-US" sz="1000" dirty="0">
                <a:latin typeface="Courier" pitchFamily="2" charset="0"/>
                <a:ea typeface="Verdana" panose="020B0604030504040204" pitchFamily="34" charset="0"/>
                <a:cs typeface="Verdana" panose="020B0604030504040204" pitchFamily="34" charset="0"/>
              </a:rPr>
              <a:t>)</a:t>
            </a:r>
          </a:p>
          <a:p>
            <a:endParaRPr lang="en-US" sz="1000" dirty="0">
              <a:latin typeface="Courier" pitchFamily="2" charset="0"/>
              <a:ea typeface="Verdana" panose="020B0604030504040204" pitchFamily="34" charset="0"/>
              <a:cs typeface="Verdana" panose="020B0604030504040204" pitchFamily="34" charset="0"/>
            </a:endParaRPr>
          </a:p>
          <a:p>
            <a:r>
              <a:rPr lang="en-US" sz="1000" dirty="0">
                <a:latin typeface="Courier" pitchFamily="2" charset="0"/>
                <a:ea typeface="Verdana" panose="020B0604030504040204" pitchFamily="34" charset="0"/>
                <a:cs typeface="Verdana" panose="020B0604030504040204" pitchFamily="34" charset="0"/>
              </a:rPr>
              <a:t>&gt;</a:t>
            </a:r>
            <a:r>
              <a:rPr lang="en-GB" sz="1000" dirty="0">
                <a:latin typeface="Courier" pitchFamily="2" charset="0"/>
              </a:rPr>
              <a:t> </a:t>
            </a:r>
            <a:r>
              <a:rPr lang="en-GB" sz="1000" dirty="0" err="1">
                <a:latin typeface="Courier" pitchFamily="2" charset="0"/>
              </a:rPr>
              <a:t>fit$fit</a:t>
            </a:r>
            <a:endParaRPr lang="en-GB" sz="1000" dirty="0">
              <a:latin typeface="Courier" pitchFamily="2" charset="0"/>
            </a:endParaRPr>
          </a:p>
          <a:p>
            <a:r>
              <a:rPr lang="en-GB" sz="800" dirty="0">
                <a:latin typeface="Courier" pitchFamily="2" charset="0"/>
              </a:rPr>
              <a:t>Inference for Stan model: ca2436c230608c2ca38ebc402110120d.</a:t>
            </a:r>
          </a:p>
          <a:p>
            <a:r>
              <a:rPr lang="en-GB" sz="800" dirty="0">
                <a:latin typeface="Courier" pitchFamily="2" charset="0"/>
              </a:rPr>
              <a:t>4 chains, each with </a:t>
            </a:r>
            <a:r>
              <a:rPr lang="en-GB" sz="800" dirty="0" err="1">
                <a:latin typeface="Courier" pitchFamily="2" charset="0"/>
              </a:rPr>
              <a:t>iter</a:t>
            </a:r>
            <a:r>
              <a:rPr lang="en-GB" sz="800" dirty="0">
                <a:latin typeface="Courier" pitchFamily="2" charset="0"/>
              </a:rPr>
              <a:t>=2000; warmup=1000; thin=1; </a:t>
            </a:r>
          </a:p>
          <a:p>
            <a:r>
              <a:rPr lang="en-GB" sz="800" dirty="0">
                <a:latin typeface="Courier" pitchFamily="2" charset="0"/>
              </a:rPr>
              <a:t>post-warmup draws per chain=1000, total post-warmup draws=4000.</a:t>
            </a:r>
          </a:p>
          <a:p>
            <a:r>
              <a:rPr lang="en-GB" sz="800" dirty="0">
                <a:latin typeface="Courier" pitchFamily="2" charset="0"/>
              </a:rPr>
              <a:t>              mean </a:t>
            </a:r>
            <a:r>
              <a:rPr lang="en-GB" sz="800" dirty="0" err="1">
                <a:latin typeface="Courier" pitchFamily="2" charset="0"/>
              </a:rPr>
              <a:t>se_mean</a:t>
            </a:r>
            <a:r>
              <a:rPr lang="en-GB" sz="800" dirty="0">
                <a:latin typeface="Courier" pitchFamily="2" charset="0"/>
              </a:rPr>
              <a:t>   </a:t>
            </a:r>
            <a:r>
              <a:rPr lang="en-GB" sz="800" dirty="0" err="1">
                <a:latin typeface="Courier" pitchFamily="2" charset="0"/>
              </a:rPr>
              <a:t>sd</a:t>
            </a:r>
            <a:r>
              <a:rPr lang="en-GB" sz="800" dirty="0">
                <a:latin typeface="Courier" pitchFamily="2" charset="0"/>
              </a:rPr>
              <a:t>   2.5%    25%    50%    75%  97.5% </a:t>
            </a:r>
            <a:r>
              <a:rPr lang="en-GB" sz="800" dirty="0" err="1">
                <a:latin typeface="Courier" pitchFamily="2" charset="0"/>
              </a:rPr>
              <a:t>n_eff</a:t>
            </a:r>
            <a:r>
              <a:rPr lang="en-GB" sz="800" dirty="0">
                <a:latin typeface="Courier" pitchFamily="2" charset="0"/>
              </a:rPr>
              <a:t> </a:t>
            </a:r>
            <a:r>
              <a:rPr lang="en-GB" sz="800" dirty="0" err="1">
                <a:latin typeface="Courier" pitchFamily="2" charset="0"/>
              </a:rPr>
              <a:t>Rhat</a:t>
            </a:r>
            <a:endParaRPr lang="en-GB" sz="800" dirty="0">
              <a:latin typeface="Courier" pitchFamily="2" charset="0"/>
            </a:endParaRPr>
          </a:p>
          <a:p>
            <a:r>
              <a:rPr lang="en-GB" sz="800" dirty="0" err="1">
                <a:latin typeface="Courier" pitchFamily="2" charset="0"/>
              </a:rPr>
              <a:t>b_Intercept</a:t>
            </a:r>
            <a:r>
              <a:rPr lang="en-GB" sz="800" dirty="0">
                <a:latin typeface="Courier" pitchFamily="2" charset="0"/>
              </a:rPr>
              <a:t>   0.25    0.00 0.05   0.16   0.22   0.25   0.28   0.34  3549    1</a:t>
            </a:r>
          </a:p>
          <a:p>
            <a:r>
              <a:rPr lang="en-GB" sz="800" dirty="0" err="1">
                <a:latin typeface="Courier" pitchFamily="2" charset="0"/>
              </a:rPr>
              <a:t>b_X</a:t>
            </a:r>
            <a:r>
              <a:rPr lang="en-GB" sz="800" dirty="0">
                <a:latin typeface="Courier" pitchFamily="2" charset="0"/>
              </a:rPr>
              <a:t>          -0.05    0.00 0.04  -0.13  -0.08  -0.05  -0.02   0.03  4293    1</a:t>
            </a:r>
          </a:p>
          <a:p>
            <a:r>
              <a:rPr lang="en-GB" sz="800" dirty="0">
                <a:latin typeface="Courier" pitchFamily="2" charset="0"/>
              </a:rPr>
              <a:t>sigma         0.45    0.00 0.03   0.39   0.42   0.44   0.47   0.51  3729    1</a:t>
            </a:r>
          </a:p>
          <a:p>
            <a:r>
              <a:rPr lang="en-GB" sz="800" dirty="0" err="1">
                <a:latin typeface="Courier" pitchFamily="2" charset="0"/>
              </a:rPr>
              <a:t>lp</a:t>
            </a:r>
            <a:r>
              <a:rPr lang="en-GB" sz="800" dirty="0">
                <a:latin typeface="Courier" pitchFamily="2" charset="0"/>
              </a:rPr>
              <a:t>__        -65.24    0.03 1.25 -68.44 -65.82 -64.91 -64.32 -63.81  1972    1</a:t>
            </a:r>
          </a:p>
          <a:p>
            <a:br>
              <a:rPr lang="en-GB" sz="800" dirty="0">
                <a:latin typeface="Courier" pitchFamily="2" charset="0"/>
              </a:rPr>
            </a:br>
            <a:endParaRPr lang="en-GB" sz="800" dirty="0">
              <a:latin typeface="Courier" pitchFamily="2" charset="0"/>
            </a:endParaRPr>
          </a:p>
          <a:p>
            <a:r>
              <a:rPr lang="en-GB" sz="800" dirty="0">
                <a:latin typeface="Courier" pitchFamily="2" charset="0"/>
              </a:rPr>
              <a:t>Samples were drawn using NUTS(</a:t>
            </a:r>
            <a:r>
              <a:rPr lang="en-GB" sz="800" dirty="0" err="1">
                <a:latin typeface="Courier" pitchFamily="2" charset="0"/>
              </a:rPr>
              <a:t>diag_e</a:t>
            </a:r>
            <a:r>
              <a:rPr lang="en-GB" sz="800" dirty="0">
                <a:latin typeface="Courier" pitchFamily="2" charset="0"/>
              </a:rPr>
              <a:t>) at Thu Nov 11 17:56:07 2021.</a:t>
            </a:r>
          </a:p>
          <a:p>
            <a:r>
              <a:rPr lang="en-GB" sz="800" dirty="0">
                <a:latin typeface="Courier" pitchFamily="2" charset="0"/>
              </a:rPr>
              <a:t>For each parameter, </a:t>
            </a:r>
            <a:r>
              <a:rPr lang="en-GB" sz="800" dirty="0" err="1">
                <a:latin typeface="Courier" pitchFamily="2" charset="0"/>
              </a:rPr>
              <a:t>n_eff</a:t>
            </a:r>
            <a:r>
              <a:rPr lang="en-GB" sz="800" dirty="0">
                <a:latin typeface="Courier" pitchFamily="2" charset="0"/>
              </a:rPr>
              <a:t> is a crude measure of effective sample size,</a:t>
            </a:r>
          </a:p>
          <a:p>
            <a:r>
              <a:rPr lang="en-GB" sz="800" dirty="0">
                <a:latin typeface="Courier" pitchFamily="2" charset="0"/>
              </a:rPr>
              <a:t>and </a:t>
            </a:r>
            <a:r>
              <a:rPr lang="en-GB" sz="800" dirty="0" err="1">
                <a:latin typeface="Courier" pitchFamily="2" charset="0"/>
              </a:rPr>
              <a:t>Rhat</a:t>
            </a:r>
            <a:r>
              <a:rPr lang="en-GB" sz="800" dirty="0">
                <a:latin typeface="Courier" pitchFamily="2" charset="0"/>
              </a:rPr>
              <a:t> is the potential scale reduction factor on split chains (at </a:t>
            </a:r>
          </a:p>
          <a:p>
            <a:r>
              <a:rPr lang="en-GB" sz="800" dirty="0">
                <a:latin typeface="Courier" pitchFamily="2" charset="0"/>
              </a:rPr>
              <a:t>convergence, </a:t>
            </a:r>
            <a:r>
              <a:rPr lang="en-GB" sz="800" dirty="0" err="1">
                <a:latin typeface="Courier" pitchFamily="2" charset="0"/>
              </a:rPr>
              <a:t>Rhat</a:t>
            </a:r>
            <a:r>
              <a:rPr lang="en-GB" sz="800" dirty="0">
                <a:latin typeface="Courier" pitchFamily="2" charset="0"/>
              </a:rPr>
              <a:t>=1).</a:t>
            </a:r>
          </a:p>
          <a:p>
            <a:endParaRPr lang="en-US" sz="1000" dirty="0">
              <a:latin typeface="Courier" pitchFamily="2" charset="0"/>
              <a:ea typeface="Verdana" panose="020B0604030504040204" pitchFamily="34" charset="0"/>
              <a:cs typeface="Verdana" panose="020B0604030504040204" pitchFamily="34" charset="0"/>
            </a:endParaRPr>
          </a:p>
        </p:txBody>
      </p:sp>
      <p:graphicFrame>
        <p:nvGraphicFramePr>
          <p:cNvPr id="67" name="Table 66">
            <a:extLst>
              <a:ext uri="{FF2B5EF4-FFF2-40B4-BE49-F238E27FC236}">
                <a16:creationId xmlns:a16="http://schemas.microsoft.com/office/drawing/2014/main" id="{631AEA67-53B9-6041-8059-0C7CE5C71B53}"/>
              </a:ext>
            </a:extLst>
          </p:cNvPr>
          <p:cNvGraphicFramePr>
            <a:graphicFrameLocks noGrp="1"/>
          </p:cNvGraphicFramePr>
          <p:nvPr>
            <p:extLst>
              <p:ext uri="{D42A27DB-BD31-4B8C-83A1-F6EECF244321}">
                <p14:modId xmlns:p14="http://schemas.microsoft.com/office/powerpoint/2010/main" val="3205772888"/>
              </p:ext>
            </p:extLst>
          </p:nvPr>
        </p:nvGraphicFramePr>
        <p:xfrm>
          <a:off x="418260" y="1368557"/>
          <a:ext cx="2770945" cy="1315720"/>
        </p:xfrm>
        <a:graphic>
          <a:graphicData uri="http://schemas.openxmlformats.org/drawingml/2006/table">
            <a:tbl>
              <a:tblPr firstRow="1" bandRow="1">
                <a:tableStyleId>{2D5ABB26-0587-4C30-8999-92F81FD0307C}</a:tableStyleId>
              </a:tblPr>
              <a:tblGrid>
                <a:gridCol w="957459">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899086">
                  <a:extLst>
                    <a:ext uri="{9D8B030D-6E8A-4147-A177-3AD203B41FA5}">
                      <a16:colId xmlns:a16="http://schemas.microsoft.com/office/drawing/2014/main" val="20002"/>
                    </a:ext>
                  </a:extLst>
                </a:gridCol>
              </a:tblGrid>
              <a:tr h="370840">
                <a:tc>
                  <a:txBody>
                    <a:bodyPr/>
                    <a:lstStyle/>
                    <a:p>
                      <a:endParaRPr lang="en-US" sz="1000" dirty="0">
                        <a:latin typeface="Lucida Console"/>
                        <a:cs typeface="Lucida Console"/>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000" dirty="0">
                          <a:latin typeface="Lucida Console"/>
                          <a:cs typeface="Lucida Console"/>
                        </a:rPr>
                        <a:t>non</a:t>
                      </a:r>
                      <a:r>
                        <a:rPr lang="en-US" sz="1000" baseline="0" dirty="0">
                          <a:latin typeface="Lucida Console"/>
                          <a:cs typeface="Lucida Console"/>
                        </a:rPr>
                        <a:t> </a:t>
                      </a:r>
                      <a:r>
                        <a:rPr lang="en-US" sz="1000" dirty="0">
                          <a:latin typeface="Lucida Console"/>
                          <a:cs typeface="Lucida Console"/>
                        </a:rPr>
                        <a:t>O bld. grp.</a:t>
                      </a:r>
                    </a:p>
                  </a:txBody>
                  <a:tcPr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US" sz="1000" dirty="0">
                          <a:latin typeface="Lucida Console"/>
                          <a:cs typeface="Lucida Console"/>
                        </a:rPr>
                        <a:t>O </a:t>
                      </a:r>
                      <a:r>
                        <a:rPr lang="en-US" sz="1000" dirty="0" err="1">
                          <a:latin typeface="Lucida Console"/>
                          <a:cs typeface="Lucida Console"/>
                        </a:rPr>
                        <a:t>bld.grp</a:t>
                      </a:r>
                      <a:endParaRPr lang="en-US" sz="1000" dirty="0">
                        <a:latin typeface="Lucida Console"/>
                        <a:cs typeface="Lucida Console"/>
                      </a:endParaRPr>
                    </a:p>
                  </a:txBody>
                  <a:tcPr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70840">
                <a:tc>
                  <a:txBody>
                    <a:bodyPr/>
                    <a:lstStyle/>
                    <a:p>
                      <a:pPr marL="0" marR="0" lvl="0" indent="0" algn="r" defTabSz="1280160" rtl="0" eaLnBrk="1" fontAlgn="auto" latinLnBrk="0" hangingPunct="1">
                        <a:lnSpc>
                          <a:spcPct val="100000"/>
                        </a:lnSpc>
                        <a:spcBef>
                          <a:spcPts val="0"/>
                        </a:spcBef>
                        <a:spcAft>
                          <a:spcPts val="0"/>
                        </a:spcAft>
                        <a:buClrTx/>
                        <a:buSzTx/>
                        <a:buFontTx/>
                        <a:buNone/>
                        <a:tabLst/>
                        <a:defRPr/>
                      </a:pPr>
                      <a:r>
                        <a:rPr lang="en-US" sz="1000" dirty="0">
                          <a:latin typeface="Lucida Console"/>
                          <a:cs typeface="Lucida Console"/>
                        </a:rPr>
                        <a:t>Population controls</a:t>
                      </a:r>
                    </a:p>
                    <a:p>
                      <a:pPr algn="r"/>
                      <a:r>
                        <a:rPr lang="en-US" sz="1000" dirty="0">
                          <a:latin typeface="Lucida Console"/>
                          <a:cs typeface="Lucida Console"/>
                        </a:rPr>
                        <a:t>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is-IS" sz="1000" dirty="0">
                          <a:latin typeface="Lucida Console"/>
                          <a:cs typeface="Lucida Console"/>
                        </a:rPr>
                        <a:t>3420 (a)</a:t>
                      </a:r>
                      <a:endParaRPr lang="en-US" sz="1000" dirty="0">
                        <a:latin typeface="Lucida Console"/>
                        <a:cs typeface="Lucida Console"/>
                      </a:endParaRP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is-IS" sz="1000" dirty="0">
                          <a:latin typeface="Lucida Console"/>
                          <a:cs typeface="Lucida Console"/>
                        </a:rPr>
                        <a:t>3925 (b)</a:t>
                      </a:r>
                      <a:endParaRPr lang="en-US" sz="1000" dirty="0">
                        <a:latin typeface="Lucida Console"/>
                        <a:cs typeface="Lucida Console"/>
                      </a:endParaRPr>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370840">
                <a:tc>
                  <a:txBody>
                    <a:bodyPr/>
                    <a:lstStyle/>
                    <a:p>
                      <a:pPr algn="r"/>
                      <a:r>
                        <a:rPr lang="en-US" sz="1000" dirty="0">
                          <a:latin typeface="Lucida Console"/>
                          <a:cs typeface="Lucida Console"/>
                        </a:rPr>
                        <a:t>Cases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sz="1000" dirty="0">
                        <a:latin typeface="Lucida Console"/>
                        <a:cs typeface="Lucida Console"/>
                      </a:endParaRP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is-IS" sz="1000" dirty="0">
                          <a:latin typeface="Lucida Console"/>
                          <a:cs typeface="Lucida Console"/>
                        </a:rPr>
                        <a:t>2738 (d)</a:t>
                      </a:r>
                      <a:endParaRPr lang="en-US" sz="1000" dirty="0">
                        <a:latin typeface="Lucida Console"/>
                        <a:cs typeface="Lucida Console"/>
                      </a:endParaRPr>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bl>
          </a:graphicData>
        </a:graphic>
      </p:graphicFrame>
      <p:sp>
        <p:nvSpPr>
          <p:cNvPr id="73" name="TextBox 72">
            <a:extLst>
              <a:ext uri="{FF2B5EF4-FFF2-40B4-BE49-F238E27FC236}">
                <a16:creationId xmlns:a16="http://schemas.microsoft.com/office/drawing/2014/main" id="{C5114378-A17A-524C-8857-EBC1A0D8F451}"/>
              </a:ext>
            </a:extLst>
          </p:cNvPr>
          <p:cNvSpPr txBox="1"/>
          <p:nvPr/>
        </p:nvSpPr>
        <p:spPr>
          <a:xfrm>
            <a:off x="3378948" y="1354257"/>
            <a:ext cx="2966850" cy="707886"/>
          </a:xfrm>
          <a:prstGeom prst="rect">
            <a:avLst/>
          </a:prstGeom>
          <a:noFill/>
        </p:spPr>
        <p:txBody>
          <a:bodyPr wrap="square" rtlCol="0">
            <a:spAutoFit/>
          </a:bodyPr>
          <a:lstStyle/>
          <a:p>
            <a:r>
              <a:rPr lang="en-US" sz="1000" dirty="0">
                <a:solidFill>
                  <a:prstClr val="black"/>
                </a:solidFill>
                <a:latin typeface="FoundrySterling-Book"/>
                <a:cs typeface="FoundrySterling-Book"/>
              </a:rPr>
              <a:t>Data from MalariaGEN, “Insights into malaria susceptibility from the genomes of 17,000 individuals”, </a:t>
            </a:r>
            <a:r>
              <a:rPr lang="en-GB" sz="1000" dirty="0">
                <a:solidFill>
                  <a:prstClr val="black"/>
                </a:solidFill>
                <a:latin typeface="FoundrySterling-Book"/>
                <a:cs typeface="FoundrySterling-Book"/>
                <a:hlinkClick r:id="rId3"/>
              </a:rPr>
              <a:t>https://doi.org/10.1038/s41467-019-13480-z</a:t>
            </a:r>
            <a:r>
              <a:rPr lang="en-GB" sz="1000" dirty="0">
                <a:solidFill>
                  <a:prstClr val="black"/>
                </a:solidFill>
                <a:latin typeface="FoundrySterling-Book"/>
                <a:cs typeface="FoundrySterling-Book"/>
              </a:rPr>
              <a:t> </a:t>
            </a:r>
            <a:endParaRPr lang="en-US" sz="1000" dirty="0">
              <a:solidFill>
                <a:prstClr val="black"/>
              </a:solidFill>
              <a:latin typeface="FoundrySterling-Book"/>
              <a:cs typeface="FoundrySterling-Book"/>
            </a:endParaRPr>
          </a:p>
        </p:txBody>
      </p:sp>
      <p:sp>
        <p:nvSpPr>
          <p:cNvPr id="74" name="TextBox 73">
            <a:extLst>
              <a:ext uri="{FF2B5EF4-FFF2-40B4-BE49-F238E27FC236}">
                <a16:creationId xmlns:a16="http://schemas.microsoft.com/office/drawing/2014/main" id="{F7BF630F-710A-8E4F-AE69-28E5A95C83AA}"/>
              </a:ext>
            </a:extLst>
          </p:cNvPr>
          <p:cNvSpPr txBox="1"/>
          <p:nvPr/>
        </p:nvSpPr>
        <p:spPr>
          <a:xfrm>
            <a:off x="3378948" y="2075304"/>
            <a:ext cx="2736499" cy="646331"/>
          </a:xfrm>
          <a:prstGeom prst="rect">
            <a:avLst/>
          </a:prstGeom>
          <a:noFill/>
        </p:spPr>
        <p:txBody>
          <a:bodyPr wrap="square" rtlCol="0">
            <a:spAutoFit/>
          </a:bodyPr>
          <a:lstStyle/>
          <a:p>
            <a:r>
              <a:rPr lang="en-US" sz="1200" dirty="0">
                <a:latin typeface="FoundrySterling-Book" pitchFamily="2" charset="0"/>
              </a:rPr>
              <a:t>We’d like to know if the frequency differs between cases and controls – is there evidence that O is protective?</a:t>
            </a:r>
          </a:p>
        </p:txBody>
      </p:sp>
      <p:sp>
        <p:nvSpPr>
          <p:cNvPr id="75" name="TextBox 74">
            <a:extLst>
              <a:ext uri="{FF2B5EF4-FFF2-40B4-BE49-F238E27FC236}">
                <a16:creationId xmlns:a16="http://schemas.microsoft.com/office/drawing/2014/main" id="{BC52B5C0-CFAA-7241-BA49-D829E1513412}"/>
              </a:ext>
            </a:extLst>
          </p:cNvPr>
          <p:cNvSpPr txBox="1"/>
          <p:nvPr/>
        </p:nvSpPr>
        <p:spPr>
          <a:xfrm>
            <a:off x="331546" y="3310864"/>
            <a:ext cx="5842814" cy="276999"/>
          </a:xfrm>
          <a:prstGeom prst="rect">
            <a:avLst/>
          </a:prstGeom>
          <a:noFill/>
        </p:spPr>
        <p:txBody>
          <a:bodyPr wrap="square" rtlCol="0">
            <a:spAutoFit/>
          </a:bodyPr>
          <a:lstStyle/>
          <a:p>
            <a:r>
              <a:rPr lang="en-US" sz="1200" dirty="0">
                <a:latin typeface="FoundrySterling-Book" pitchFamily="2" charset="0"/>
              </a:rPr>
              <a:t>The simplest way to model this is to put a separate frequency in each row:</a:t>
            </a:r>
          </a:p>
        </p:txBody>
      </p:sp>
      <mc:AlternateContent xmlns:mc="http://schemas.openxmlformats.org/markup-compatibility/2006" xmlns:a14="http://schemas.microsoft.com/office/drawing/2010/main">
        <mc:Choice Requires="a14">
          <p:graphicFrame>
            <p:nvGraphicFramePr>
              <p:cNvPr id="76" name="Table 75">
                <a:extLst>
                  <a:ext uri="{FF2B5EF4-FFF2-40B4-BE49-F238E27FC236}">
                    <a16:creationId xmlns:a16="http://schemas.microsoft.com/office/drawing/2014/main" id="{221600A2-F7CD-9644-BD4D-DAF85BD7AD4A}"/>
                  </a:ext>
                </a:extLst>
              </p:cNvPr>
              <p:cNvGraphicFramePr>
                <a:graphicFrameLocks noGrp="1"/>
              </p:cNvGraphicFramePr>
              <p:nvPr>
                <p:extLst>
                  <p:ext uri="{D42A27DB-BD31-4B8C-83A1-F6EECF244321}">
                    <p14:modId xmlns:p14="http://schemas.microsoft.com/office/powerpoint/2010/main" val="841606388"/>
                  </p:ext>
                </p:extLst>
              </p:nvPr>
            </p:nvGraphicFramePr>
            <p:xfrm>
              <a:off x="377014" y="3671813"/>
              <a:ext cx="2562469" cy="1105474"/>
            </p:xfrm>
            <a:graphic>
              <a:graphicData uri="http://schemas.openxmlformats.org/drawingml/2006/table">
                <a:tbl>
                  <a:tblPr firstRow="1" bandRow="1">
                    <a:tableStyleId>{2D5ABB26-0587-4C30-8999-92F81FD0307C}</a:tableStyleId>
                  </a:tblPr>
                  <a:tblGrid>
                    <a:gridCol w="1159834">
                      <a:extLst>
                        <a:ext uri="{9D8B030D-6E8A-4147-A177-3AD203B41FA5}">
                          <a16:colId xmlns:a16="http://schemas.microsoft.com/office/drawing/2014/main" val="20000"/>
                        </a:ext>
                      </a:extLst>
                    </a:gridCol>
                    <a:gridCol w="800736">
                      <a:extLst>
                        <a:ext uri="{9D8B030D-6E8A-4147-A177-3AD203B41FA5}">
                          <a16:colId xmlns:a16="http://schemas.microsoft.com/office/drawing/2014/main" val="20001"/>
                        </a:ext>
                      </a:extLst>
                    </a:gridCol>
                    <a:gridCol w="601899">
                      <a:extLst>
                        <a:ext uri="{9D8B030D-6E8A-4147-A177-3AD203B41FA5}">
                          <a16:colId xmlns:a16="http://schemas.microsoft.com/office/drawing/2014/main" val="20002"/>
                        </a:ext>
                      </a:extLst>
                    </a:gridCol>
                  </a:tblGrid>
                  <a:tr h="298006">
                    <a:tc>
                      <a:txBody>
                        <a:bodyPr/>
                        <a:lstStyle/>
                        <a:p>
                          <a:endParaRPr lang="en-US" sz="1000" dirty="0">
                            <a:latin typeface="Lucida Console"/>
                            <a:cs typeface="Lucida Console"/>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000" dirty="0">
                              <a:latin typeface="Lucida Console"/>
                              <a:cs typeface="Lucida Console"/>
                            </a:rPr>
                            <a:t>non-O</a:t>
                          </a:r>
                        </a:p>
                      </a:txBody>
                      <a:tcPr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000" dirty="0">
                              <a:latin typeface="Lucida Console"/>
                              <a:cs typeface="Lucida Console"/>
                            </a:rPr>
                            <a:t>O</a:t>
                          </a:r>
                        </a:p>
                      </a:txBody>
                      <a:tcPr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03734">
                    <a:tc>
                      <a:txBody>
                        <a:bodyPr/>
                        <a:lstStyle/>
                        <a:p>
                          <a:pPr algn="r"/>
                          <a:r>
                            <a:rPr lang="en-US" sz="1000" dirty="0">
                              <a:latin typeface="Lucida Console"/>
                              <a:cs typeface="Lucida Console"/>
                            </a:rPr>
                            <a:t>controls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000" b="0" i="1" smtClean="0">
                                    <a:latin typeface="Cambria Math" panose="02040503050406030204" pitchFamily="18" charset="0"/>
                                    <a:cs typeface="Lucida Console"/>
                                  </a:rPr>
                                  <m:t>1−</m:t>
                                </m:r>
                                <m:sSub>
                                  <m:sSubPr>
                                    <m:ctrlPr>
                                      <a:rPr lang="en-GB" sz="1000" b="0" i="1" smtClean="0">
                                        <a:latin typeface="Cambria Math" panose="02040503050406030204" pitchFamily="18" charset="0"/>
                                        <a:cs typeface="Lucida Console"/>
                                      </a:rPr>
                                    </m:ctrlPr>
                                  </m:sSubPr>
                                  <m:e>
                                    <m:r>
                                      <a:rPr lang="en-GB" sz="1000" b="0" i="1" smtClean="0">
                                        <a:latin typeface="Cambria Math" panose="02040503050406030204" pitchFamily="18" charset="0"/>
                                        <a:cs typeface="Lucida Console"/>
                                      </a:rPr>
                                      <m:t>𝜃</m:t>
                                    </m:r>
                                  </m:e>
                                  <m:sub>
                                    <m:r>
                                      <a:rPr lang="en-GB" sz="1000" b="0" i="1" smtClean="0">
                                        <a:latin typeface="Cambria Math" panose="02040503050406030204" pitchFamily="18" charset="0"/>
                                        <a:cs typeface="Lucida Console"/>
                                      </a:rPr>
                                      <m:t>1</m:t>
                                    </m:r>
                                  </m:sub>
                                </m:sSub>
                              </m:oMath>
                            </m:oMathPara>
                          </a14:m>
                          <a:endParaRPr lang="en-US" sz="1000" dirty="0">
                            <a:latin typeface="Lucida Console"/>
                            <a:cs typeface="Lucida Console"/>
                          </a:endParaRP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14:m>
                            <m:oMathPara xmlns:m="http://schemas.openxmlformats.org/officeDocument/2006/math">
                              <m:oMathParaPr>
                                <m:jc m:val="centerGroup"/>
                              </m:oMathParaPr>
                              <m:oMath xmlns:m="http://schemas.openxmlformats.org/officeDocument/2006/math">
                                <m:sSub>
                                  <m:sSubPr>
                                    <m:ctrlPr>
                                      <a:rPr lang="en-GB" sz="1000" b="0" i="1" smtClean="0">
                                        <a:latin typeface="Cambria Math" panose="02040503050406030204" pitchFamily="18" charset="0"/>
                                        <a:cs typeface="Lucida Console"/>
                                      </a:rPr>
                                    </m:ctrlPr>
                                  </m:sSubPr>
                                  <m:e>
                                    <m:r>
                                      <a:rPr lang="en-GB" sz="1000" b="0" i="1" smtClean="0">
                                        <a:latin typeface="Cambria Math" panose="02040503050406030204" pitchFamily="18" charset="0"/>
                                        <a:cs typeface="Lucida Console"/>
                                      </a:rPr>
                                      <m:t>𝜃</m:t>
                                    </m:r>
                                  </m:e>
                                  <m:sub>
                                    <m:r>
                                      <a:rPr lang="en-GB" sz="1000" b="0" i="1" smtClean="0">
                                        <a:latin typeface="Cambria Math" panose="02040503050406030204" pitchFamily="18" charset="0"/>
                                        <a:cs typeface="Lucida Console"/>
                                      </a:rPr>
                                      <m:t>1</m:t>
                                    </m:r>
                                  </m:sub>
                                </m:sSub>
                              </m:oMath>
                            </m:oMathPara>
                          </a14:m>
                          <a:endParaRPr lang="en-US" sz="1000" dirty="0">
                            <a:latin typeface="Lucida Console"/>
                            <a:cs typeface="Lucida Console"/>
                          </a:endParaRPr>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403734">
                    <a:tc>
                      <a:txBody>
                        <a:bodyPr/>
                        <a:lstStyle/>
                        <a:p>
                          <a:pPr algn="r"/>
                          <a:r>
                            <a:rPr lang="en-US" sz="1000" dirty="0">
                              <a:latin typeface="Lucida Console"/>
                              <a:cs typeface="Lucida Console"/>
                            </a:rPr>
                            <a:t>cases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000" b="0" i="1" smtClean="0">
                                    <a:latin typeface="Cambria Math" panose="02040503050406030204" pitchFamily="18" charset="0"/>
                                    <a:cs typeface="Lucida Console"/>
                                  </a:rPr>
                                  <m:t>1−</m:t>
                                </m:r>
                                <m:sSub>
                                  <m:sSubPr>
                                    <m:ctrlPr>
                                      <a:rPr lang="en-GB" sz="1000" b="0" i="1" smtClean="0">
                                        <a:latin typeface="Cambria Math" panose="02040503050406030204" pitchFamily="18" charset="0"/>
                                        <a:cs typeface="Lucida Console"/>
                                      </a:rPr>
                                    </m:ctrlPr>
                                  </m:sSubPr>
                                  <m:e>
                                    <m:r>
                                      <a:rPr lang="en-GB" sz="1000" b="0" i="1" smtClean="0">
                                        <a:latin typeface="Cambria Math" panose="02040503050406030204" pitchFamily="18" charset="0"/>
                                        <a:cs typeface="Lucida Console"/>
                                      </a:rPr>
                                      <m:t>𝜃</m:t>
                                    </m:r>
                                  </m:e>
                                  <m:sub>
                                    <m:r>
                                      <a:rPr lang="en-GB" sz="1000" b="0" i="1" smtClean="0">
                                        <a:latin typeface="Cambria Math" panose="02040503050406030204" pitchFamily="18" charset="0"/>
                                        <a:cs typeface="Lucida Console"/>
                                      </a:rPr>
                                      <m:t>2</m:t>
                                    </m:r>
                                  </m:sub>
                                </m:sSub>
                              </m:oMath>
                            </m:oMathPara>
                          </a14:m>
                          <a:endParaRPr lang="en-US" sz="1000" dirty="0">
                            <a:latin typeface="Lucida Console"/>
                            <a:cs typeface="Lucida Console"/>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000" dirty="0">
                            <a:latin typeface="Lucida Console"/>
                            <a:cs typeface="Lucida Console"/>
                          </a:endParaRP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1000" b="0" i="1" smtClean="0">
                                        <a:latin typeface="Cambria Math" panose="02040503050406030204" pitchFamily="18" charset="0"/>
                                        <a:cs typeface="Lucida Console"/>
                                      </a:rPr>
                                    </m:ctrlPr>
                                  </m:sSubPr>
                                  <m:e>
                                    <m:r>
                                      <a:rPr lang="en-GB" sz="1000" b="0" i="1" smtClean="0">
                                        <a:latin typeface="Cambria Math" panose="02040503050406030204" pitchFamily="18" charset="0"/>
                                        <a:cs typeface="Lucida Console"/>
                                      </a:rPr>
                                      <m:t>𝜃</m:t>
                                    </m:r>
                                  </m:e>
                                  <m:sub>
                                    <m:r>
                                      <a:rPr lang="en-GB" sz="1000" b="0" i="1" smtClean="0">
                                        <a:latin typeface="Cambria Math" panose="02040503050406030204" pitchFamily="18" charset="0"/>
                                        <a:cs typeface="Lucida Console"/>
                                      </a:rPr>
                                      <m:t>2</m:t>
                                    </m:r>
                                  </m:sub>
                                </m:sSub>
                              </m:oMath>
                            </m:oMathPara>
                          </a14:m>
                          <a:endParaRPr lang="en-US" sz="1000" dirty="0">
                            <a:latin typeface="Lucida Console"/>
                            <a:cs typeface="Lucida Console"/>
                          </a:endParaRPr>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bl>
              </a:graphicData>
            </a:graphic>
          </p:graphicFrame>
        </mc:Choice>
        <mc:Fallback xmlns="">
          <p:graphicFrame>
            <p:nvGraphicFramePr>
              <p:cNvPr id="76" name="Table 75">
                <a:extLst>
                  <a:ext uri="{FF2B5EF4-FFF2-40B4-BE49-F238E27FC236}">
                    <a16:creationId xmlns:a16="http://schemas.microsoft.com/office/drawing/2014/main" id="{221600A2-F7CD-9644-BD4D-DAF85BD7AD4A}"/>
                  </a:ext>
                </a:extLst>
              </p:cNvPr>
              <p:cNvGraphicFramePr>
                <a:graphicFrameLocks noGrp="1"/>
              </p:cNvGraphicFramePr>
              <p:nvPr>
                <p:extLst>
                  <p:ext uri="{D42A27DB-BD31-4B8C-83A1-F6EECF244321}">
                    <p14:modId xmlns:p14="http://schemas.microsoft.com/office/powerpoint/2010/main" val="841606388"/>
                  </p:ext>
                </p:extLst>
              </p:nvPr>
            </p:nvGraphicFramePr>
            <p:xfrm>
              <a:off x="377014" y="3671813"/>
              <a:ext cx="2562469" cy="1105474"/>
            </p:xfrm>
            <a:graphic>
              <a:graphicData uri="http://schemas.openxmlformats.org/drawingml/2006/table">
                <a:tbl>
                  <a:tblPr firstRow="1" bandRow="1">
                    <a:tableStyleId>{2D5ABB26-0587-4C30-8999-92F81FD0307C}</a:tableStyleId>
                  </a:tblPr>
                  <a:tblGrid>
                    <a:gridCol w="1159834">
                      <a:extLst>
                        <a:ext uri="{9D8B030D-6E8A-4147-A177-3AD203B41FA5}">
                          <a16:colId xmlns:a16="http://schemas.microsoft.com/office/drawing/2014/main" val="20000"/>
                        </a:ext>
                      </a:extLst>
                    </a:gridCol>
                    <a:gridCol w="800736">
                      <a:extLst>
                        <a:ext uri="{9D8B030D-6E8A-4147-A177-3AD203B41FA5}">
                          <a16:colId xmlns:a16="http://schemas.microsoft.com/office/drawing/2014/main" val="20001"/>
                        </a:ext>
                      </a:extLst>
                    </a:gridCol>
                    <a:gridCol w="601899">
                      <a:extLst>
                        <a:ext uri="{9D8B030D-6E8A-4147-A177-3AD203B41FA5}">
                          <a16:colId xmlns:a16="http://schemas.microsoft.com/office/drawing/2014/main" val="20002"/>
                        </a:ext>
                      </a:extLst>
                    </a:gridCol>
                  </a:tblGrid>
                  <a:tr h="298006">
                    <a:tc>
                      <a:txBody>
                        <a:bodyPr/>
                        <a:lstStyle/>
                        <a:p>
                          <a:endParaRPr lang="en-US" sz="1000" dirty="0">
                            <a:latin typeface="Lucida Console"/>
                            <a:cs typeface="Lucida Console"/>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000" dirty="0">
                              <a:latin typeface="Lucida Console"/>
                              <a:cs typeface="Lucida Console"/>
                            </a:rPr>
                            <a:t>non-O</a:t>
                          </a:r>
                        </a:p>
                      </a:txBody>
                      <a:tcPr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000" dirty="0">
                              <a:latin typeface="Lucida Console"/>
                              <a:cs typeface="Lucida Console"/>
                            </a:rPr>
                            <a:t>O</a:t>
                          </a:r>
                        </a:p>
                      </a:txBody>
                      <a:tcPr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03734">
                    <a:tc>
                      <a:txBody>
                        <a:bodyPr/>
                        <a:lstStyle/>
                        <a:p>
                          <a:pPr algn="r"/>
                          <a:r>
                            <a:rPr lang="en-US" sz="1000" dirty="0">
                              <a:latin typeface="Lucida Console"/>
                              <a:cs typeface="Lucida Console"/>
                            </a:rPr>
                            <a:t>controls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147619" t="-78125" r="-77778" b="-103125"/>
                          </a:stretch>
                        </a:blipFill>
                      </a:tcPr>
                    </a:tc>
                    <a:tc>
                      <a:txBody>
                        <a:bodyPr/>
                        <a:lstStyle/>
                        <a:p>
                          <a:endParaRPr lang="en-US"/>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325000" t="-78125" r="-2083" b="-103125"/>
                          </a:stretch>
                        </a:blipFill>
                      </a:tcPr>
                    </a:tc>
                    <a:extLst>
                      <a:ext uri="{0D108BD9-81ED-4DB2-BD59-A6C34878D82A}">
                        <a16:rowId xmlns:a16="http://schemas.microsoft.com/office/drawing/2014/main" val="10001"/>
                      </a:ext>
                    </a:extLst>
                  </a:tr>
                  <a:tr h="403734">
                    <a:tc>
                      <a:txBody>
                        <a:bodyPr/>
                        <a:lstStyle/>
                        <a:p>
                          <a:pPr algn="r"/>
                          <a:r>
                            <a:rPr lang="en-US" sz="1000" dirty="0">
                              <a:latin typeface="Lucida Console"/>
                              <a:cs typeface="Lucida Console"/>
                            </a:rPr>
                            <a:t>cases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blipFill>
                          <a:blip r:embed="rId4"/>
                          <a:stretch>
                            <a:fillRect l="-147619" t="-178125" r="-77778" b="-3125"/>
                          </a:stretch>
                        </a:blipFill>
                      </a:tcPr>
                    </a:tc>
                    <a:tc>
                      <a:txBody>
                        <a:bodyPr/>
                        <a:lstStyle/>
                        <a:p>
                          <a:endParaRPr lang="en-US"/>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blipFill>
                          <a:blip r:embed="rId4"/>
                          <a:stretch>
                            <a:fillRect l="-325000" t="-178125" r="-2083" b="-3125"/>
                          </a:stretch>
                        </a:blipFill>
                      </a:tcPr>
                    </a:tc>
                    <a:extLst>
                      <a:ext uri="{0D108BD9-81ED-4DB2-BD59-A6C34878D82A}">
                        <a16:rowId xmlns:a16="http://schemas.microsoft.com/office/drawing/2014/main" val="10002"/>
                      </a:ext>
                    </a:extLst>
                  </a:tr>
                </a:tbl>
              </a:graphicData>
            </a:graphic>
          </p:graphicFrame>
        </mc:Fallback>
      </mc:AlternateContent>
      <p:sp>
        <p:nvSpPr>
          <p:cNvPr id="77" name="TextBox 76">
            <a:extLst>
              <a:ext uri="{FF2B5EF4-FFF2-40B4-BE49-F238E27FC236}">
                <a16:creationId xmlns:a16="http://schemas.microsoft.com/office/drawing/2014/main" id="{FEA545DE-2ABD-5C42-B882-D048BE24BBD7}"/>
              </a:ext>
            </a:extLst>
          </p:cNvPr>
          <p:cNvSpPr txBox="1"/>
          <p:nvPr/>
        </p:nvSpPr>
        <p:spPr>
          <a:xfrm>
            <a:off x="3122187" y="3943869"/>
            <a:ext cx="2736499" cy="830997"/>
          </a:xfrm>
          <a:prstGeom prst="rect">
            <a:avLst/>
          </a:prstGeom>
          <a:noFill/>
        </p:spPr>
        <p:txBody>
          <a:bodyPr wrap="square" rtlCol="0">
            <a:spAutoFit/>
          </a:bodyPr>
          <a:lstStyle/>
          <a:p>
            <a:r>
              <a:rPr lang="en-US" sz="1200" dirty="0">
                <a:latin typeface="FoundrySterling-Book" pitchFamily="2" charset="0"/>
              </a:rPr>
              <a:t>And then say that the counts in each row follow a binomial distribution with the given frequency.  (This was justified as on the sampling </a:t>
            </a:r>
            <a:r>
              <a:rPr lang="en-US" sz="1200" dirty="0" err="1">
                <a:latin typeface="FoundrySterling-Book" pitchFamily="2" charset="0"/>
              </a:rPr>
              <a:t>cheatsheet</a:t>
            </a:r>
            <a:r>
              <a:rPr lang="en-US" sz="1200" dirty="0">
                <a:latin typeface="FoundrySterling-Book" pitchFamily="2" charset="0"/>
              </a:rPr>
              <a:t>.)</a:t>
            </a:r>
          </a:p>
        </p:txBody>
      </p:sp>
      <p:sp>
        <p:nvSpPr>
          <p:cNvPr id="78" name="TextBox 77">
            <a:extLst>
              <a:ext uri="{FF2B5EF4-FFF2-40B4-BE49-F238E27FC236}">
                <a16:creationId xmlns:a16="http://schemas.microsoft.com/office/drawing/2014/main" id="{13422638-90AA-3640-B6B6-2B8330CBF7AB}"/>
              </a:ext>
            </a:extLst>
          </p:cNvPr>
          <p:cNvSpPr txBox="1"/>
          <p:nvPr/>
        </p:nvSpPr>
        <p:spPr>
          <a:xfrm>
            <a:off x="329584" y="4826278"/>
            <a:ext cx="2736499" cy="276999"/>
          </a:xfrm>
          <a:prstGeom prst="rect">
            <a:avLst/>
          </a:prstGeom>
          <a:noFill/>
        </p:spPr>
        <p:txBody>
          <a:bodyPr wrap="square" rtlCol="0">
            <a:spAutoFit/>
          </a:bodyPr>
          <a:lstStyle/>
          <a:p>
            <a:r>
              <a:rPr lang="en-US" sz="1200" dirty="0">
                <a:latin typeface="FoundrySterling-Book" pitchFamily="2" charset="0"/>
              </a:rPr>
              <a:t>The odds ratio is then: </a:t>
            </a:r>
          </a:p>
        </p:txBody>
      </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0EC2563D-1C1E-4749-93DE-2BA202923DB0}"/>
                  </a:ext>
                </a:extLst>
              </p:cNvPr>
              <p:cNvSpPr txBox="1"/>
              <p:nvPr/>
            </p:nvSpPr>
            <p:spPr>
              <a:xfrm>
                <a:off x="331546" y="5541265"/>
                <a:ext cx="5842814" cy="646331"/>
              </a:xfrm>
              <a:prstGeom prst="rect">
                <a:avLst/>
              </a:prstGeom>
              <a:noFill/>
            </p:spPr>
            <p:txBody>
              <a:bodyPr wrap="square" rtlCol="0">
                <a:spAutoFit/>
              </a:bodyPr>
              <a:lstStyle/>
              <a:p>
                <a:r>
                  <a:rPr lang="en-US" sz="1200" dirty="0">
                    <a:latin typeface="FoundrySterling-Book" pitchFamily="2" charset="0"/>
                  </a:rPr>
                  <a:t>IN practice we will use the logarithm of the odds ratio (</a:t>
                </a:r>
                <a:r>
                  <a:rPr lang="en-US" sz="1200" b="1" dirty="0">
                    <a:latin typeface="FoundrySterling-Book" pitchFamily="2" charset="0"/>
                  </a:rPr>
                  <a:t>log odds ratio</a:t>
                </a:r>
                <a:r>
                  <a:rPr lang="en-US" sz="1200" dirty="0">
                    <a:latin typeface="FoundrySterling-Book" pitchFamily="2" charset="0"/>
                  </a:rPr>
                  <a:t>) instead.  It’s nicer because it takes values on the whole real line (while the OR is between 0 and </a:t>
                </a:r>
                <a14:m>
                  <m:oMath xmlns:m="http://schemas.openxmlformats.org/officeDocument/2006/math">
                    <m:r>
                      <a:rPr lang="en-GB" sz="1200" b="0" i="1" smtClean="0">
                        <a:latin typeface="Cambria Math" panose="02040503050406030204" pitchFamily="18" charset="0"/>
                      </a:rPr>
                      <m:t>∞</m:t>
                    </m:r>
                  </m:oMath>
                </a14:m>
                <a:r>
                  <a:rPr lang="en-US" sz="1200" dirty="0">
                    <a:latin typeface="FoundrySterling-Book" pitchFamily="2" charset="0"/>
                  </a:rPr>
                  <a:t>).  To do this, </a:t>
                </a:r>
                <a:r>
                  <a:rPr lang="en-US" sz="1200" b="1" dirty="0">
                    <a:latin typeface="FoundrySterling-Book" pitchFamily="2" charset="0"/>
                  </a:rPr>
                  <a:t>f</a:t>
                </a:r>
                <a:r>
                  <a:rPr lang="en-US" sz="1200" dirty="0">
                    <a:latin typeface="FoundrySterling-Book" pitchFamily="2" charset="0"/>
                  </a:rPr>
                  <a:t>irst define the </a:t>
                </a:r>
                <a:r>
                  <a:rPr lang="en-US" sz="1200" b="1" dirty="0">
                    <a:latin typeface="FoundrySterling-Book" pitchFamily="2" charset="0"/>
                    <a:hlinkClick r:id="rId5"/>
                  </a:rPr>
                  <a:t>logistic function</a:t>
                </a:r>
                <a:r>
                  <a:rPr lang="en-US" sz="1200" b="1" dirty="0">
                    <a:latin typeface="FoundrySterling-Book" pitchFamily="2" charset="0"/>
                  </a:rPr>
                  <a:t>:</a:t>
                </a:r>
              </a:p>
            </p:txBody>
          </p:sp>
        </mc:Choice>
        <mc:Fallback xmlns="">
          <p:sp>
            <p:nvSpPr>
              <p:cNvPr id="79" name="TextBox 78">
                <a:extLst>
                  <a:ext uri="{FF2B5EF4-FFF2-40B4-BE49-F238E27FC236}">
                    <a16:creationId xmlns:a16="http://schemas.microsoft.com/office/drawing/2014/main" id="{0EC2563D-1C1E-4749-93DE-2BA202923DB0}"/>
                  </a:ext>
                </a:extLst>
              </p:cNvPr>
              <p:cNvSpPr txBox="1">
                <a:spLocks noRot="1" noChangeAspect="1" noMove="1" noResize="1" noEditPoints="1" noAdjustHandles="1" noChangeArrowheads="1" noChangeShapeType="1" noTextEdit="1"/>
              </p:cNvSpPr>
              <p:nvPr/>
            </p:nvSpPr>
            <p:spPr>
              <a:xfrm>
                <a:off x="331546" y="5541265"/>
                <a:ext cx="5842814" cy="646331"/>
              </a:xfrm>
              <a:prstGeom prst="rect">
                <a:avLst/>
              </a:prstGeom>
              <a:blipFill>
                <a:blip r:embed="rId6"/>
                <a:stretch>
                  <a:fillRect b="-5769"/>
                </a:stretch>
              </a:blipFill>
            </p:spPr>
            <p:txBody>
              <a:bodyPr/>
              <a:lstStyle/>
              <a:p>
                <a:r>
                  <a:rPr lang="en-US">
                    <a:noFill/>
                  </a:rPr>
                  <a:t> </a:t>
                </a:r>
              </a:p>
            </p:txBody>
          </p:sp>
        </mc:Fallback>
      </mc:AlternateContent>
      <p:pic>
        <p:nvPicPr>
          <p:cNvPr id="80" name="Picture 79" descr="formulae.pdf">
            <a:extLst>
              <a:ext uri="{FF2B5EF4-FFF2-40B4-BE49-F238E27FC236}">
                <a16:creationId xmlns:a16="http://schemas.microsoft.com/office/drawing/2014/main" id="{3263E406-A957-524D-8592-06727854F1AF}"/>
              </a:ext>
            </a:extLst>
          </p:cNvPr>
          <p:cNvPicPr>
            <a:picLocks noChangeAspect="1"/>
          </p:cNvPicPr>
          <p:nvPr/>
        </p:nvPicPr>
        <p:blipFill rotWithShape="1">
          <a:blip r:embed="rId7">
            <a:extLst>
              <a:ext uri="{28A0092B-C50C-407E-A947-70E740481C1C}">
                <a14:useLocalDpi xmlns:a14="http://schemas.microsoft.com/office/drawing/2010/main" val="0"/>
              </a:ext>
            </a:extLst>
          </a:blip>
          <a:srcRect l="42061" t="51780" r="39594" b="45082"/>
          <a:stretch/>
        </p:blipFill>
        <p:spPr>
          <a:xfrm>
            <a:off x="287786" y="6271025"/>
            <a:ext cx="2118549" cy="512969"/>
          </a:xfrm>
          <a:prstGeom prst="rect">
            <a:avLst/>
          </a:prstGeom>
          <a:solidFill>
            <a:srgbClr val="FFFFFF"/>
          </a:solidFill>
        </p:spPr>
      </p:pic>
      <p:grpSp>
        <p:nvGrpSpPr>
          <p:cNvPr id="15" name="Group 14">
            <a:extLst>
              <a:ext uri="{FF2B5EF4-FFF2-40B4-BE49-F238E27FC236}">
                <a16:creationId xmlns:a16="http://schemas.microsoft.com/office/drawing/2014/main" id="{1BA1C5E7-7970-DE47-8263-0A6AEF668556}"/>
              </a:ext>
            </a:extLst>
          </p:cNvPr>
          <p:cNvGrpSpPr/>
          <p:nvPr/>
        </p:nvGrpSpPr>
        <p:grpSpPr>
          <a:xfrm>
            <a:off x="2306524" y="6259261"/>
            <a:ext cx="2144847" cy="1554322"/>
            <a:chOff x="3295175" y="5771567"/>
            <a:chExt cx="2144847" cy="1554322"/>
          </a:xfrm>
        </p:grpSpPr>
        <p:pic>
          <p:nvPicPr>
            <p:cNvPr id="82" name="Picture 81" descr="logistic.pdf">
              <a:extLst>
                <a:ext uri="{FF2B5EF4-FFF2-40B4-BE49-F238E27FC236}">
                  <a16:creationId xmlns:a16="http://schemas.microsoft.com/office/drawing/2014/main" id="{7A93253F-B1F4-C240-A986-60766A865F14}"/>
                </a:ext>
              </a:extLst>
            </p:cNvPr>
            <p:cNvPicPr>
              <a:picLocks noChangeAspect="1"/>
            </p:cNvPicPr>
            <p:nvPr/>
          </p:nvPicPr>
          <p:blipFill rotWithShape="1">
            <a:blip r:embed="rId8">
              <a:extLst>
                <a:ext uri="{28A0092B-C50C-407E-A947-70E740481C1C}">
                  <a14:useLocalDpi xmlns:a14="http://schemas.microsoft.com/office/drawing/2010/main" val="0"/>
                </a:ext>
              </a:extLst>
            </a:blip>
            <a:srcRect l="15115" b="10617"/>
            <a:stretch/>
          </p:blipFill>
          <p:spPr>
            <a:xfrm>
              <a:off x="3468059" y="5771567"/>
              <a:ext cx="1874203" cy="1387176"/>
            </a:xfrm>
            <a:prstGeom prst="rect">
              <a:avLst/>
            </a:prstGeom>
            <a:solidFill>
              <a:srgbClr val="FFFFFF"/>
            </a:solidFill>
            <a:ln>
              <a:noFill/>
            </a:ln>
          </p:spPr>
        </p:pic>
        <p:sp>
          <p:nvSpPr>
            <p:cNvPr id="2" name="TextBox 1">
              <a:extLst>
                <a:ext uri="{FF2B5EF4-FFF2-40B4-BE49-F238E27FC236}">
                  <a16:creationId xmlns:a16="http://schemas.microsoft.com/office/drawing/2014/main" id="{29100714-2CC9-9E44-A3C4-B3823EE58682}"/>
                </a:ext>
              </a:extLst>
            </p:cNvPr>
            <p:cNvSpPr txBox="1"/>
            <p:nvPr/>
          </p:nvSpPr>
          <p:spPr>
            <a:xfrm>
              <a:off x="3295175" y="6746866"/>
              <a:ext cx="260008" cy="246221"/>
            </a:xfrm>
            <a:prstGeom prst="rect">
              <a:avLst/>
            </a:prstGeom>
            <a:noFill/>
          </p:spPr>
          <p:txBody>
            <a:bodyPr wrap="none" rtlCol="0">
              <a:spAutoFit/>
            </a:bodyPr>
            <a:lstStyle/>
            <a:p>
              <a:r>
                <a:rPr lang="en-US" sz="1000" dirty="0">
                  <a:latin typeface="FoundrySterling-Book" pitchFamily="2" charset="0"/>
                </a:rPr>
                <a:t>0</a:t>
              </a:r>
            </a:p>
          </p:txBody>
        </p:sp>
        <p:sp>
          <p:nvSpPr>
            <p:cNvPr id="83" name="TextBox 82">
              <a:extLst>
                <a:ext uri="{FF2B5EF4-FFF2-40B4-BE49-F238E27FC236}">
                  <a16:creationId xmlns:a16="http://schemas.microsoft.com/office/drawing/2014/main" id="{A3BE28EA-0A4B-8D43-BA39-A1854D9CCF8A}"/>
                </a:ext>
              </a:extLst>
            </p:cNvPr>
            <p:cNvSpPr txBox="1"/>
            <p:nvPr/>
          </p:nvSpPr>
          <p:spPr>
            <a:xfrm>
              <a:off x="5180014" y="5786159"/>
              <a:ext cx="260008" cy="246221"/>
            </a:xfrm>
            <a:prstGeom prst="rect">
              <a:avLst/>
            </a:prstGeom>
            <a:noFill/>
          </p:spPr>
          <p:txBody>
            <a:bodyPr wrap="none" rtlCol="0">
              <a:spAutoFit/>
            </a:bodyPr>
            <a:lstStyle/>
            <a:p>
              <a:r>
                <a:rPr lang="en-US" sz="1000" dirty="0">
                  <a:latin typeface="FoundrySterling-Book" pitchFamily="2" charset="0"/>
                </a:rPr>
                <a:t>1</a:t>
              </a:r>
            </a:p>
          </p:txBody>
        </p: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A807B2D4-D6C4-3341-9E77-17B07B7B6327}"/>
                    </a:ext>
                  </a:extLst>
                </p:cNvPr>
                <p:cNvSpPr txBox="1"/>
                <p:nvPr/>
              </p:nvSpPr>
              <p:spPr>
                <a:xfrm>
                  <a:off x="4266918" y="7079668"/>
                  <a:ext cx="287964" cy="2462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000" i="1" dirty="0" smtClean="0">
                            <a:latin typeface="Cambria Math" panose="02040503050406030204" pitchFamily="18" charset="0"/>
                          </a:rPr>
                          <m:t>𝑥</m:t>
                        </m:r>
                      </m:oMath>
                    </m:oMathPara>
                  </a14:m>
                  <a:endParaRPr lang="en-US" sz="1000" dirty="0">
                    <a:latin typeface="FoundrySterling-Book" pitchFamily="2" charset="0"/>
                  </a:endParaRPr>
                </a:p>
              </p:txBody>
            </p:sp>
          </mc:Choice>
          <mc:Fallback xmlns="">
            <p:sp>
              <p:nvSpPr>
                <p:cNvPr id="84" name="TextBox 83">
                  <a:extLst>
                    <a:ext uri="{FF2B5EF4-FFF2-40B4-BE49-F238E27FC236}">
                      <a16:creationId xmlns:a16="http://schemas.microsoft.com/office/drawing/2014/main" id="{A807B2D4-D6C4-3341-9E77-17B07B7B6327}"/>
                    </a:ext>
                  </a:extLst>
                </p:cNvPr>
                <p:cNvSpPr txBox="1">
                  <a:spLocks noRot="1" noChangeAspect="1" noMove="1" noResize="1" noEditPoints="1" noAdjustHandles="1" noChangeArrowheads="1" noChangeShapeType="1" noTextEdit="1"/>
                </p:cNvSpPr>
                <p:nvPr/>
              </p:nvSpPr>
              <p:spPr>
                <a:xfrm>
                  <a:off x="4266918" y="7079668"/>
                  <a:ext cx="287964" cy="246221"/>
                </a:xfrm>
                <a:prstGeom prst="rect">
                  <a:avLst/>
                </a:prstGeom>
                <a:blipFill>
                  <a:blip r:embed="rId9"/>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BA38855-EB87-AA4D-BB10-B2AAC75BA69C}"/>
                  </a:ext>
                </a:extLst>
              </p:cNvPr>
              <p:cNvSpPr txBox="1"/>
              <p:nvPr/>
            </p:nvSpPr>
            <p:spPr>
              <a:xfrm>
                <a:off x="619792" y="8131611"/>
                <a:ext cx="125758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𝜃</m:t>
                          </m:r>
                        </m:e>
                        <m:sub>
                          <m:r>
                            <a:rPr lang="en-GB" sz="1200" b="0" i="1" smtClean="0">
                              <a:latin typeface="Cambria Math" panose="02040503050406030204" pitchFamily="18" charset="0"/>
                            </a:rPr>
                            <m:t>1</m:t>
                          </m:r>
                        </m:sub>
                      </m:sSub>
                      <m:r>
                        <a:rPr lang="en-GB" sz="1200" b="0" i="1" smtClean="0">
                          <a:latin typeface="Cambria Math" panose="02040503050406030204" pitchFamily="18" charset="0"/>
                        </a:rPr>
                        <m:t>=</m:t>
                      </m:r>
                      <m:r>
                        <m:rPr>
                          <m:nor/>
                        </m:rPr>
                        <a:rPr lang="en-GB" sz="1200" b="0" i="0" smtClean="0">
                          <a:latin typeface="FoundrySterling-Book" pitchFamily="2" charset="0"/>
                        </a:rPr>
                        <m:t>logistic</m:t>
                      </m:r>
                      <m:r>
                        <a:rPr lang="en-GB" sz="1200" b="0" i="1" smtClean="0">
                          <a:latin typeface="Cambria Math" panose="02040503050406030204" pitchFamily="18" charset="0"/>
                        </a:rPr>
                        <m:t>(</m:t>
                      </m:r>
                      <m:r>
                        <a:rPr lang="en-GB" sz="1200" b="0" i="1" smtClean="0">
                          <a:latin typeface="Cambria Math" panose="02040503050406030204" pitchFamily="18" charset="0"/>
                        </a:rPr>
                        <m:t>𝜇</m:t>
                      </m:r>
                      <m:r>
                        <a:rPr lang="en-GB" sz="1200" b="0" i="1" smtClean="0">
                          <a:latin typeface="Cambria Math" panose="02040503050406030204" pitchFamily="18" charset="0"/>
                        </a:rPr>
                        <m:t>)</m:t>
                      </m:r>
                    </m:oMath>
                  </m:oMathPara>
                </a14:m>
                <a:endParaRPr lang="en-US" sz="1200" dirty="0">
                  <a:latin typeface="FoundrySterling-Book" pitchFamily="2" charset="0"/>
                </a:endParaRPr>
              </a:p>
            </p:txBody>
          </p:sp>
        </mc:Choice>
        <mc:Fallback xmlns="">
          <p:sp>
            <p:nvSpPr>
              <p:cNvPr id="16" name="TextBox 15">
                <a:extLst>
                  <a:ext uri="{FF2B5EF4-FFF2-40B4-BE49-F238E27FC236}">
                    <a16:creationId xmlns:a16="http://schemas.microsoft.com/office/drawing/2014/main" id="{7BA38855-EB87-AA4D-BB10-B2AAC75BA69C}"/>
                  </a:ext>
                </a:extLst>
              </p:cNvPr>
              <p:cNvSpPr txBox="1">
                <a:spLocks noRot="1" noChangeAspect="1" noMove="1" noResize="1" noEditPoints="1" noAdjustHandles="1" noChangeArrowheads="1" noChangeShapeType="1" noTextEdit="1"/>
              </p:cNvSpPr>
              <p:nvPr/>
            </p:nvSpPr>
            <p:spPr>
              <a:xfrm>
                <a:off x="619792" y="8131611"/>
                <a:ext cx="1257588" cy="276999"/>
              </a:xfrm>
              <a:prstGeom prst="rect">
                <a:avLst/>
              </a:prstGeom>
              <a:blipFill>
                <a:blip r:embed="rId10"/>
                <a:stretch>
                  <a:fillRect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6AE93EB1-1118-4E4C-A5BB-CEEF7D00EF72}"/>
                  </a:ext>
                </a:extLst>
              </p:cNvPr>
              <p:cNvSpPr txBox="1"/>
              <p:nvPr/>
            </p:nvSpPr>
            <p:spPr>
              <a:xfrm>
                <a:off x="622194" y="8380664"/>
                <a:ext cx="152016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𝜃</m:t>
                          </m:r>
                        </m:e>
                        <m:sub>
                          <m:r>
                            <a:rPr lang="en-GB" sz="1200" b="0" i="1" smtClean="0">
                              <a:latin typeface="Cambria Math" panose="02040503050406030204" pitchFamily="18" charset="0"/>
                            </a:rPr>
                            <m:t>2</m:t>
                          </m:r>
                        </m:sub>
                      </m:sSub>
                      <m:r>
                        <a:rPr lang="en-GB" sz="1200" b="0" i="1" smtClean="0">
                          <a:latin typeface="Cambria Math" panose="02040503050406030204" pitchFamily="18" charset="0"/>
                        </a:rPr>
                        <m:t>=</m:t>
                      </m:r>
                      <m:r>
                        <m:rPr>
                          <m:nor/>
                        </m:rPr>
                        <a:rPr lang="en-GB" sz="1200" b="0" i="0" smtClean="0">
                          <a:latin typeface="FoundrySterling-Book" pitchFamily="2" charset="0"/>
                        </a:rPr>
                        <m:t>logistic</m:t>
                      </m:r>
                      <m:r>
                        <a:rPr lang="en-GB" sz="1200" b="0" i="1" smtClean="0">
                          <a:latin typeface="Cambria Math" panose="02040503050406030204" pitchFamily="18" charset="0"/>
                        </a:rPr>
                        <m:t>(</m:t>
                      </m:r>
                      <m:r>
                        <a:rPr lang="en-GB" sz="1200" b="0" i="1" smtClean="0">
                          <a:latin typeface="Cambria Math" panose="02040503050406030204" pitchFamily="18" charset="0"/>
                        </a:rPr>
                        <m:t>𝜇</m:t>
                      </m:r>
                      <m:r>
                        <a:rPr lang="en-GB" sz="1200" b="0" i="1" smtClean="0">
                          <a:latin typeface="Cambria Math" panose="02040503050406030204" pitchFamily="18" charset="0"/>
                        </a:rPr>
                        <m:t>+</m:t>
                      </m:r>
                      <m:r>
                        <a:rPr lang="en-GB" sz="1200" b="0" i="1" smtClean="0">
                          <a:latin typeface="Cambria Math" panose="02040503050406030204" pitchFamily="18" charset="0"/>
                        </a:rPr>
                        <m:t>𝛽</m:t>
                      </m:r>
                      <m:r>
                        <a:rPr lang="en-GB" sz="1200" b="0" i="1" smtClean="0">
                          <a:latin typeface="Cambria Math" panose="02040503050406030204" pitchFamily="18" charset="0"/>
                        </a:rPr>
                        <m:t>)</m:t>
                      </m:r>
                    </m:oMath>
                  </m:oMathPara>
                </a14:m>
                <a:endParaRPr lang="en-US" sz="1200" dirty="0">
                  <a:latin typeface="FoundrySterling-Book" pitchFamily="2" charset="0"/>
                </a:endParaRPr>
              </a:p>
            </p:txBody>
          </p:sp>
        </mc:Choice>
        <mc:Fallback xmlns="">
          <p:sp>
            <p:nvSpPr>
              <p:cNvPr id="87" name="TextBox 86">
                <a:extLst>
                  <a:ext uri="{FF2B5EF4-FFF2-40B4-BE49-F238E27FC236}">
                    <a16:creationId xmlns:a16="http://schemas.microsoft.com/office/drawing/2014/main" id="{6AE93EB1-1118-4E4C-A5BB-CEEF7D00EF72}"/>
                  </a:ext>
                </a:extLst>
              </p:cNvPr>
              <p:cNvSpPr txBox="1">
                <a:spLocks noRot="1" noChangeAspect="1" noMove="1" noResize="1" noEditPoints="1" noAdjustHandles="1" noChangeArrowheads="1" noChangeShapeType="1" noTextEdit="1"/>
              </p:cNvSpPr>
              <p:nvPr/>
            </p:nvSpPr>
            <p:spPr>
              <a:xfrm>
                <a:off x="622194" y="8380664"/>
                <a:ext cx="1520160" cy="276999"/>
              </a:xfrm>
              <a:prstGeom prst="rect">
                <a:avLst/>
              </a:prstGeom>
              <a:blipFill>
                <a:blip r:embed="rId11"/>
                <a:stretch>
                  <a:fillRect b="-9091"/>
                </a:stretch>
              </a:blipFill>
            </p:spPr>
            <p:txBody>
              <a:bodyPr/>
              <a:lstStyle/>
              <a:p>
                <a:r>
                  <a:rPr lang="en-US">
                    <a:noFill/>
                  </a:rPr>
                  <a:t> </a:t>
                </a:r>
              </a:p>
            </p:txBody>
          </p:sp>
        </mc:Fallback>
      </mc:AlternateContent>
      <p:cxnSp>
        <p:nvCxnSpPr>
          <p:cNvPr id="92" name="Straight Arrow Connector 91">
            <a:extLst>
              <a:ext uri="{FF2B5EF4-FFF2-40B4-BE49-F238E27FC236}">
                <a16:creationId xmlns:a16="http://schemas.microsoft.com/office/drawing/2014/main" id="{935A966A-B9C0-D54C-84BF-67E722131127}"/>
              </a:ext>
            </a:extLst>
          </p:cNvPr>
          <p:cNvCxnSpPr>
            <a:cxnSpLocks/>
          </p:cNvCxnSpPr>
          <p:nvPr/>
        </p:nvCxnSpPr>
        <p:spPr>
          <a:xfrm flipH="1" flipV="1">
            <a:off x="822678" y="8657663"/>
            <a:ext cx="41252" cy="152012"/>
          </a:xfrm>
          <a:prstGeom prst="straightConnector1">
            <a:avLst/>
          </a:pr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33D337AC-8B3E-1E41-A577-B82ED75EEA23}"/>
              </a:ext>
            </a:extLst>
          </p:cNvPr>
          <p:cNvSpPr txBox="1"/>
          <p:nvPr/>
        </p:nvSpPr>
        <p:spPr>
          <a:xfrm>
            <a:off x="287786" y="8828873"/>
            <a:ext cx="1111035" cy="338554"/>
          </a:xfrm>
          <a:prstGeom prst="rect">
            <a:avLst/>
          </a:prstGeom>
          <a:noFill/>
        </p:spPr>
        <p:txBody>
          <a:bodyPr wrap="square" rtlCol="0">
            <a:spAutoFit/>
          </a:bodyPr>
          <a:lstStyle/>
          <a:p>
            <a:pPr algn="ctr"/>
            <a:r>
              <a:rPr lang="en-GB" sz="800" dirty="0">
                <a:solidFill>
                  <a:srgbClr val="C00000"/>
                </a:solidFill>
                <a:latin typeface="FoundrySterling-Book" pitchFamily="2" charset="0"/>
              </a:rPr>
              <a:t>Probability / frequency scale</a:t>
            </a:r>
            <a:endParaRPr lang="en-US" sz="800" dirty="0">
              <a:solidFill>
                <a:srgbClr val="C00000"/>
              </a:solidFill>
              <a:latin typeface="FoundrySterling-Book" pitchFamily="2" charset="0"/>
            </a:endParaRPr>
          </a:p>
        </p:txBody>
      </p:sp>
      <p:sp>
        <p:nvSpPr>
          <p:cNvPr id="94" name="TextBox 93">
            <a:extLst>
              <a:ext uri="{FF2B5EF4-FFF2-40B4-BE49-F238E27FC236}">
                <a16:creationId xmlns:a16="http://schemas.microsoft.com/office/drawing/2014/main" id="{2F5DE0E9-4C33-BA4B-BCF4-59285EAC56AA}"/>
              </a:ext>
            </a:extLst>
          </p:cNvPr>
          <p:cNvSpPr txBox="1"/>
          <p:nvPr/>
        </p:nvSpPr>
        <p:spPr>
          <a:xfrm>
            <a:off x="1408274" y="8809675"/>
            <a:ext cx="1342249" cy="215444"/>
          </a:xfrm>
          <a:prstGeom prst="rect">
            <a:avLst/>
          </a:prstGeom>
          <a:noFill/>
        </p:spPr>
        <p:txBody>
          <a:bodyPr wrap="square" rtlCol="0">
            <a:spAutoFit/>
          </a:bodyPr>
          <a:lstStyle/>
          <a:p>
            <a:pPr algn="ctr"/>
            <a:r>
              <a:rPr lang="en-GB" sz="800" dirty="0">
                <a:solidFill>
                  <a:srgbClr val="C00000"/>
                </a:solidFill>
                <a:latin typeface="FoundrySterling-Book" pitchFamily="2" charset="0"/>
              </a:rPr>
              <a:t>Log-odds scale</a:t>
            </a:r>
            <a:endParaRPr lang="en-US" sz="800" dirty="0">
              <a:solidFill>
                <a:srgbClr val="C00000"/>
              </a:solidFill>
              <a:latin typeface="FoundrySterling-Book" pitchFamily="2" charset="0"/>
            </a:endParaRPr>
          </a:p>
        </p:txBody>
      </p:sp>
      <p:cxnSp>
        <p:nvCxnSpPr>
          <p:cNvPr id="95" name="Straight Arrow Connector 94">
            <a:extLst>
              <a:ext uri="{FF2B5EF4-FFF2-40B4-BE49-F238E27FC236}">
                <a16:creationId xmlns:a16="http://schemas.microsoft.com/office/drawing/2014/main" id="{9A2DA7AB-B9D9-FA47-A1B2-BCA9F3FB7554}"/>
              </a:ext>
            </a:extLst>
          </p:cNvPr>
          <p:cNvCxnSpPr>
            <a:cxnSpLocks/>
          </p:cNvCxnSpPr>
          <p:nvPr/>
        </p:nvCxnSpPr>
        <p:spPr>
          <a:xfrm flipH="1" flipV="1">
            <a:off x="1766801" y="8656408"/>
            <a:ext cx="103384" cy="153267"/>
          </a:xfrm>
          <a:prstGeom prst="straightConnector1">
            <a:avLst/>
          </a:pr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244168AA-B39B-1646-A793-A39E2C5E5D7C}"/>
                  </a:ext>
                </a:extLst>
              </p:cNvPr>
              <p:cNvSpPr txBox="1"/>
              <p:nvPr/>
            </p:nvSpPr>
            <p:spPr>
              <a:xfrm>
                <a:off x="4177895" y="8156846"/>
                <a:ext cx="1062021"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𝜇</m:t>
                      </m:r>
                      <m:r>
                        <a:rPr lang="en-GB" sz="1200" b="0" i="1" smtClean="0">
                          <a:latin typeface="Cambria Math" panose="02040503050406030204" pitchFamily="18" charset="0"/>
                        </a:rPr>
                        <m:t>=</m:t>
                      </m:r>
                      <m:r>
                        <m:rPr>
                          <m:nor/>
                        </m:rPr>
                        <a:rPr lang="en-GB" sz="1200" b="0" i="0" smtClean="0">
                          <a:latin typeface="FoundrySterling-Book" pitchFamily="2" charset="0"/>
                        </a:rPr>
                        <m:t>logi</m:t>
                      </m:r>
                      <m:r>
                        <m:rPr>
                          <m:nor/>
                        </m:rPr>
                        <a:rPr lang="en-GB" sz="1200" b="0" i="0" smtClean="0">
                          <a:latin typeface="Cambria Math" panose="02040503050406030204" pitchFamily="18" charset="0"/>
                        </a:rPr>
                        <m:t>t</m:t>
                      </m:r>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𝜃</m:t>
                          </m:r>
                        </m:e>
                        <m:sub>
                          <m:r>
                            <a:rPr lang="en-GB" sz="1200" b="0" i="1" smtClean="0">
                              <a:latin typeface="Cambria Math" panose="02040503050406030204" pitchFamily="18" charset="0"/>
                            </a:rPr>
                            <m:t>1</m:t>
                          </m:r>
                        </m:sub>
                      </m:sSub>
                      <m:r>
                        <a:rPr lang="en-GB" sz="1200" b="0" i="1" smtClean="0">
                          <a:latin typeface="Cambria Math" panose="02040503050406030204" pitchFamily="18" charset="0"/>
                        </a:rPr>
                        <m:t>)</m:t>
                      </m:r>
                    </m:oMath>
                  </m:oMathPara>
                </a14:m>
                <a:endParaRPr lang="en-US" sz="1200" dirty="0">
                  <a:latin typeface="FoundrySterling-Book" pitchFamily="2" charset="0"/>
                </a:endParaRPr>
              </a:p>
            </p:txBody>
          </p:sp>
        </mc:Choice>
        <mc:Fallback xmlns="">
          <p:sp>
            <p:nvSpPr>
              <p:cNvPr id="99" name="TextBox 98">
                <a:extLst>
                  <a:ext uri="{FF2B5EF4-FFF2-40B4-BE49-F238E27FC236}">
                    <a16:creationId xmlns:a16="http://schemas.microsoft.com/office/drawing/2014/main" id="{244168AA-B39B-1646-A793-A39E2C5E5D7C}"/>
                  </a:ext>
                </a:extLst>
              </p:cNvPr>
              <p:cNvSpPr txBox="1">
                <a:spLocks noRot="1" noChangeAspect="1" noMove="1" noResize="1" noEditPoints="1" noAdjustHandles="1" noChangeArrowheads="1" noChangeShapeType="1" noTextEdit="1"/>
              </p:cNvSpPr>
              <p:nvPr/>
            </p:nvSpPr>
            <p:spPr>
              <a:xfrm>
                <a:off x="4177895" y="8156846"/>
                <a:ext cx="1062021" cy="276999"/>
              </a:xfrm>
              <a:prstGeom prst="rect">
                <a:avLst/>
              </a:prstGeom>
              <a:blipFill>
                <a:blip r:embed="rId12"/>
                <a:stretch>
                  <a:fillRect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EFCC92EB-39BD-7C4E-B556-05C89DE1FBBC}"/>
                  </a:ext>
                </a:extLst>
              </p:cNvPr>
              <p:cNvSpPr txBox="1"/>
              <p:nvPr/>
            </p:nvSpPr>
            <p:spPr>
              <a:xfrm>
                <a:off x="4180297" y="8405899"/>
                <a:ext cx="1891672"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𝛽</m:t>
                      </m:r>
                      <m:r>
                        <a:rPr lang="en-GB" sz="1200" b="0" i="1" smtClean="0">
                          <a:latin typeface="Cambria Math" panose="02040503050406030204" pitchFamily="18" charset="0"/>
                        </a:rPr>
                        <m:t>=</m:t>
                      </m:r>
                      <m:r>
                        <m:rPr>
                          <m:nor/>
                        </m:rPr>
                        <a:rPr lang="en-GB" sz="1200" b="0" i="0" smtClean="0">
                          <a:latin typeface="FoundrySterling-Book" pitchFamily="2" charset="0"/>
                        </a:rPr>
                        <m:t>logit</m:t>
                      </m:r>
                      <m:r>
                        <a:rPr lang="en-GB" sz="1200" b="0" i="1" smtClean="0">
                          <a:latin typeface="Cambria Math" panose="02040503050406030204" pitchFamily="18" charset="0"/>
                        </a:rPr>
                        <m:t> </m:t>
                      </m:r>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𝜃</m:t>
                              </m:r>
                            </m:e>
                            <m:sub>
                              <m:r>
                                <a:rPr lang="en-GB" sz="1200" b="0" i="1" smtClean="0">
                                  <a:latin typeface="Cambria Math" panose="02040503050406030204" pitchFamily="18" charset="0"/>
                                </a:rPr>
                                <m:t>2</m:t>
                              </m:r>
                            </m:sub>
                          </m:sSub>
                        </m:e>
                      </m:d>
                      <m:r>
                        <a:rPr lang="en-GB" sz="1200" b="0" i="1" smtClean="0">
                          <a:latin typeface="Cambria Math" panose="02040503050406030204" pitchFamily="18" charset="0"/>
                        </a:rPr>
                        <m:t>−</m:t>
                      </m:r>
                      <m:r>
                        <m:rPr>
                          <m:nor/>
                        </m:rPr>
                        <a:rPr lang="en-GB" sz="1200">
                          <a:latin typeface="FoundrySterling-Book" pitchFamily="2" charset="0"/>
                        </a:rPr>
                        <m:t>logit</m:t>
                      </m:r>
                      <m:r>
                        <a:rPr lang="en-GB" sz="1200" i="1">
                          <a:latin typeface="Cambria Math" panose="02040503050406030204" pitchFamily="18" charset="0"/>
                        </a:rPr>
                        <m:t> (</m:t>
                      </m:r>
                      <m:sSub>
                        <m:sSubPr>
                          <m:ctrlPr>
                            <a:rPr lang="en-GB" sz="1200" i="1">
                              <a:latin typeface="Cambria Math" panose="02040503050406030204" pitchFamily="18" charset="0"/>
                            </a:rPr>
                          </m:ctrlPr>
                        </m:sSubPr>
                        <m:e>
                          <m:r>
                            <a:rPr lang="en-GB" sz="1200" i="1">
                              <a:latin typeface="Cambria Math" panose="02040503050406030204" pitchFamily="18" charset="0"/>
                            </a:rPr>
                            <m:t>𝜃</m:t>
                          </m:r>
                        </m:e>
                        <m:sub>
                          <m:r>
                            <a:rPr lang="en-GB" sz="1200" b="0" i="1" smtClean="0">
                              <a:latin typeface="Cambria Math" panose="02040503050406030204" pitchFamily="18" charset="0"/>
                            </a:rPr>
                            <m:t>1</m:t>
                          </m:r>
                        </m:sub>
                      </m:sSub>
                      <m:r>
                        <a:rPr lang="en-GB" sz="1200" i="1">
                          <a:latin typeface="Cambria Math" panose="02040503050406030204" pitchFamily="18" charset="0"/>
                        </a:rPr>
                        <m:t>)</m:t>
                      </m:r>
                    </m:oMath>
                  </m:oMathPara>
                </a14:m>
                <a:endParaRPr lang="en-US" sz="1200" dirty="0">
                  <a:latin typeface="FoundrySterling-Book" pitchFamily="2" charset="0"/>
                </a:endParaRPr>
              </a:p>
            </p:txBody>
          </p:sp>
        </mc:Choice>
        <mc:Fallback xmlns="">
          <p:sp>
            <p:nvSpPr>
              <p:cNvPr id="100" name="TextBox 99">
                <a:extLst>
                  <a:ext uri="{FF2B5EF4-FFF2-40B4-BE49-F238E27FC236}">
                    <a16:creationId xmlns:a16="http://schemas.microsoft.com/office/drawing/2014/main" id="{EFCC92EB-39BD-7C4E-B556-05C89DE1FBBC}"/>
                  </a:ext>
                </a:extLst>
              </p:cNvPr>
              <p:cNvSpPr txBox="1">
                <a:spLocks noRot="1" noChangeAspect="1" noMove="1" noResize="1" noEditPoints="1" noAdjustHandles="1" noChangeArrowheads="1" noChangeShapeType="1" noTextEdit="1"/>
              </p:cNvSpPr>
              <p:nvPr/>
            </p:nvSpPr>
            <p:spPr>
              <a:xfrm>
                <a:off x="4180297" y="8405899"/>
                <a:ext cx="1891672" cy="276999"/>
              </a:xfrm>
              <a:prstGeom prst="rect">
                <a:avLst/>
              </a:prstGeom>
              <a:blipFill>
                <a:blip r:embed="rId13"/>
                <a:stretch>
                  <a:fillRect b="-8696"/>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95F8615F-A10E-354D-BC12-432880EB3450}"/>
              </a:ext>
            </a:extLst>
          </p:cNvPr>
          <p:cNvSpPr txBox="1"/>
          <p:nvPr/>
        </p:nvSpPr>
        <p:spPr>
          <a:xfrm>
            <a:off x="2630810" y="8182317"/>
            <a:ext cx="1456867" cy="461665"/>
          </a:xfrm>
          <a:prstGeom prst="rect">
            <a:avLst/>
          </a:prstGeom>
          <a:noFill/>
        </p:spPr>
        <p:txBody>
          <a:bodyPr wrap="square" rtlCol="0">
            <a:spAutoFit/>
          </a:bodyPr>
          <a:lstStyle/>
          <a:p>
            <a:pPr algn="r"/>
            <a:r>
              <a:rPr lang="en-US" sz="1200" dirty="0">
                <a:latin typeface="FoundrySterling-Book" pitchFamily="2" charset="0"/>
              </a:rPr>
              <a:t>or written the other way round:</a:t>
            </a:r>
          </a:p>
        </p:txBody>
      </p:sp>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F803E5C2-21F5-3248-9BFD-57D0D9E98EE4}"/>
                  </a:ext>
                </a:extLst>
              </p:cNvPr>
              <p:cNvSpPr txBox="1"/>
              <p:nvPr/>
            </p:nvSpPr>
            <p:spPr>
              <a:xfrm>
                <a:off x="377014" y="2812297"/>
                <a:ext cx="5265905" cy="542008"/>
              </a:xfrm>
              <a:prstGeom prst="rect">
                <a:avLst/>
              </a:prstGeom>
              <a:noFill/>
            </p:spPr>
            <p:txBody>
              <a:bodyPr wrap="square" rtlCol="0">
                <a:spAutoFit/>
              </a:bodyPr>
              <a:lstStyle/>
              <a:p>
                <a:r>
                  <a:rPr lang="en-US" sz="1200" dirty="0">
                    <a:latin typeface="FoundrySterling-Book" pitchFamily="2" charset="0"/>
                  </a:rPr>
                  <a:t>One way to measure this is to compute the </a:t>
                </a:r>
                <a:r>
                  <a:rPr lang="en-US" sz="1200" b="1" i="1" dirty="0">
                    <a:latin typeface="FoundrySterling-Book" pitchFamily="2" charset="0"/>
                  </a:rPr>
                  <a:t>odds ratio</a:t>
                </a:r>
                <a:r>
                  <a:rPr lang="en-US" sz="1200" dirty="0">
                    <a:latin typeface="FoundrySterling-Book" pitchFamily="2" charset="0"/>
                  </a:rPr>
                  <a:t> . The sample odds ratio is just </a:t>
                </a:r>
                <a14:m>
                  <m:oMath xmlns:m="http://schemas.openxmlformats.org/officeDocument/2006/math">
                    <m:f>
                      <m:fPr>
                        <m:ctrlPr>
                          <a:rPr lang="en-US" sz="1200" i="1" smtClean="0">
                            <a:latin typeface="Cambria Math" panose="02040503050406030204" pitchFamily="18" charset="0"/>
                          </a:rPr>
                        </m:ctrlPr>
                      </m:fPr>
                      <m:num>
                        <m:r>
                          <a:rPr lang="en-GB" sz="1200" b="0" i="1" smtClean="0">
                            <a:latin typeface="Cambria Math" panose="02040503050406030204" pitchFamily="18" charset="0"/>
                          </a:rPr>
                          <m:t>𝑎𝑑</m:t>
                        </m:r>
                      </m:num>
                      <m:den>
                        <m:r>
                          <a:rPr lang="en-GB" sz="1200" b="0" i="1" smtClean="0">
                            <a:latin typeface="Cambria Math" panose="02040503050406030204" pitchFamily="18" charset="0"/>
                          </a:rPr>
                          <m:t>𝑏𝑐</m:t>
                        </m:r>
                      </m:den>
                    </m:f>
                  </m:oMath>
                </a14:m>
                <a:r>
                  <a:rPr lang="en-US" sz="1200" dirty="0">
                    <a:latin typeface="FoundrySterling-Book" pitchFamily="2" charset="0"/>
                  </a:rPr>
                  <a:t>.  But this is just a point estimate of the effect size – we want a full model.</a:t>
                </a:r>
              </a:p>
            </p:txBody>
          </p:sp>
        </mc:Choice>
        <mc:Fallback xmlns="">
          <p:sp>
            <p:nvSpPr>
              <p:cNvPr id="101" name="TextBox 100">
                <a:extLst>
                  <a:ext uri="{FF2B5EF4-FFF2-40B4-BE49-F238E27FC236}">
                    <a16:creationId xmlns:a16="http://schemas.microsoft.com/office/drawing/2014/main" id="{F803E5C2-21F5-3248-9BFD-57D0D9E98EE4}"/>
                  </a:ext>
                </a:extLst>
              </p:cNvPr>
              <p:cNvSpPr txBox="1">
                <a:spLocks noRot="1" noChangeAspect="1" noMove="1" noResize="1" noEditPoints="1" noAdjustHandles="1" noChangeArrowheads="1" noChangeShapeType="1" noTextEdit="1"/>
              </p:cNvSpPr>
              <p:nvPr/>
            </p:nvSpPr>
            <p:spPr>
              <a:xfrm>
                <a:off x="377014" y="2812297"/>
                <a:ext cx="5265905" cy="542008"/>
              </a:xfrm>
              <a:prstGeom prst="rect">
                <a:avLst/>
              </a:prstGeom>
              <a:blipFill>
                <a:blip r:embed="rId14"/>
                <a:stretch>
                  <a:fillRect b="-23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D8CCA599-F121-9340-A278-AFA958223DF5}"/>
                  </a:ext>
                </a:extLst>
              </p:cNvPr>
              <p:cNvSpPr txBox="1"/>
              <p:nvPr/>
            </p:nvSpPr>
            <p:spPr>
              <a:xfrm>
                <a:off x="1571233" y="5012096"/>
                <a:ext cx="2736499" cy="4742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𝑂𝑅</m:t>
                      </m:r>
                      <m:r>
                        <a:rPr lang="en-US" sz="1200" i="1" dirty="0" smtClean="0">
                          <a:latin typeface="Cambria Math" panose="02040503050406030204" pitchFamily="18" charset="0"/>
                        </a:rPr>
                        <m:t> =</m:t>
                      </m:r>
                      <m:f>
                        <m:fPr>
                          <m:ctrlPr>
                            <a:rPr lang="en-US" sz="1200" i="1" dirty="0" smtClean="0">
                              <a:latin typeface="Cambria Math" panose="02040503050406030204" pitchFamily="18" charset="0"/>
                            </a:rPr>
                          </m:ctrlPr>
                        </m:fPr>
                        <m:num>
                          <m:sSub>
                            <m:sSubPr>
                              <m:ctrlPr>
                                <a:rPr lang="en-GB" sz="1200" b="0" i="1" dirty="0" smtClean="0">
                                  <a:latin typeface="Cambria Math" panose="02040503050406030204" pitchFamily="18" charset="0"/>
                                </a:rPr>
                              </m:ctrlPr>
                            </m:sSubPr>
                            <m:e>
                              <m:r>
                                <a:rPr lang="en-GB" sz="1200" b="0" i="1" dirty="0" smtClean="0">
                                  <a:latin typeface="Cambria Math" panose="02040503050406030204" pitchFamily="18" charset="0"/>
                                </a:rPr>
                                <m:t>𝜃</m:t>
                              </m:r>
                            </m:e>
                            <m:sub>
                              <m:r>
                                <a:rPr lang="en-GB" sz="1200" b="0" i="1" dirty="0" smtClean="0">
                                  <a:latin typeface="Cambria Math" panose="02040503050406030204" pitchFamily="18" charset="0"/>
                                </a:rPr>
                                <m:t>2</m:t>
                              </m:r>
                            </m:sub>
                          </m:sSub>
                          <m:r>
                            <a:rPr lang="en-GB" sz="1200" b="0" i="1" dirty="0" smtClean="0">
                              <a:latin typeface="Cambria Math" panose="02040503050406030204" pitchFamily="18" charset="0"/>
                            </a:rPr>
                            <m:t>(1−</m:t>
                          </m:r>
                          <m:sSub>
                            <m:sSubPr>
                              <m:ctrlPr>
                                <a:rPr lang="en-GB" sz="1200" b="0" i="1" dirty="0" smtClean="0">
                                  <a:latin typeface="Cambria Math" panose="02040503050406030204" pitchFamily="18" charset="0"/>
                                </a:rPr>
                              </m:ctrlPr>
                            </m:sSubPr>
                            <m:e>
                              <m:r>
                                <a:rPr lang="en-GB" sz="1200" b="0" i="1" dirty="0" smtClean="0">
                                  <a:latin typeface="Cambria Math" panose="02040503050406030204" pitchFamily="18" charset="0"/>
                                </a:rPr>
                                <m:t>𝜃</m:t>
                              </m:r>
                            </m:e>
                            <m:sub>
                              <m:r>
                                <a:rPr lang="en-GB" sz="1200" b="0" i="1" dirty="0" smtClean="0">
                                  <a:latin typeface="Cambria Math" panose="02040503050406030204" pitchFamily="18" charset="0"/>
                                </a:rPr>
                                <m:t>1</m:t>
                              </m:r>
                            </m:sub>
                          </m:sSub>
                          <m:r>
                            <a:rPr lang="en-GB" sz="1200" b="0" i="1" dirty="0" smtClean="0">
                              <a:latin typeface="Cambria Math" panose="02040503050406030204" pitchFamily="18" charset="0"/>
                            </a:rPr>
                            <m:t>)</m:t>
                          </m:r>
                        </m:num>
                        <m:den>
                          <m:sSub>
                            <m:sSubPr>
                              <m:ctrlPr>
                                <a:rPr lang="en-GB" sz="1200" b="0" i="1" dirty="0" smtClean="0">
                                  <a:latin typeface="Cambria Math" panose="02040503050406030204" pitchFamily="18" charset="0"/>
                                </a:rPr>
                              </m:ctrlPr>
                            </m:sSubPr>
                            <m:e>
                              <m:r>
                                <a:rPr lang="en-GB" sz="1200" b="0" i="1" dirty="0" smtClean="0">
                                  <a:latin typeface="Cambria Math" panose="02040503050406030204" pitchFamily="18" charset="0"/>
                                </a:rPr>
                                <m:t>𝜃</m:t>
                              </m:r>
                            </m:e>
                            <m:sub>
                              <m:r>
                                <a:rPr lang="en-GB" sz="1200" b="0" i="1" dirty="0" smtClean="0">
                                  <a:latin typeface="Cambria Math" panose="02040503050406030204" pitchFamily="18" charset="0"/>
                                </a:rPr>
                                <m:t>1</m:t>
                              </m:r>
                            </m:sub>
                          </m:sSub>
                          <m:r>
                            <a:rPr lang="en-GB" sz="1200" b="0" i="1" dirty="0" smtClean="0">
                              <a:latin typeface="Cambria Math" panose="02040503050406030204" pitchFamily="18" charset="0"/>
                            </a:rPr>
                            <m:t>(1−</m:t>
                          </m:r>
                          <m:sSub>
                            <m:sSubPr>
                              <m:ctrlPr>
                                <a:rPr lang="en-GB" sz="1200" b="0" i="1" dirty="0" smtClean="0">
                                  <a:latin typeface="Cambria Math" panose="02040503050406030204" pitchFamily="18" charset="0"/>
                                </a:rPr>
                              </m:ctrlPr>
                            </m:sSubPr>
                            <m:e>
                              <m:r>
                                <a:rPr lang="en-GB" sz="1200" b="0" i="1" dirty="0" smtClean="0">
                                  <a:latin typeface="Cambria Math" panose="02040503050406030204" pitchFamily="18" charset="0"/>
                                </a:rPr>
                                <m:t>𝜃</m:t>
                              </m:r>
                            </m:e>
                            <m:sub>
                              <m:r>
                                <a:rPr lang="en-GB" sz="1200" b="0" i="1" dirty="0" smtClean="0">
                                  <a:latin typeface="Cambria Math" panose="02040503050406030204" pitchFamily="18" charset="0"/>
                                </a:rPr>
                                <m:t>2</m:t>
                              </m:r>
                            </m:sub>
                          </m:sSub>
                          <m:r>
                            <a:rPr lang="en-GB" sz="1200" b="0" i="1" dirty="0" smtClean="0">
                              <a:latin typeface="Cambria Math" panose="02040503050406030204" pitchFamily="18" charset="0"/>
                            </a:rPr>
                            <m:t>)</m:t>
                          </m:r>
                        </m:den>
                      </m:f>
                      <m:r>
                        <a:rPr lang="en-US" sz="1200" i="1" dirty="0" smtClean="0">
                          <a:latin typeface="Cambria Math" panose="02040503050406030204" pitchFamily="18" charset="0"/>
                        </a:rPr>
                        <m:t> </m:t>
                      </m:r>
                    </m:oMath>
                  </m:oMathPara>
                </a14:m>
                <a:endParaRPr lang="en-US" sz="1200" dirty="0">
                  <a:latin typeface="FoundrySterling-Book" pitchFamily="2" charset="0"/>
                </a:endParaRPr>
              </a:p>
            </p:txBody>
          </p:sp>
        </mc:Choice>
        <mc:Fallback xmlns="">
          <p:sp>
            <p:nvSpPr>
              <p:cNvPr id="102" name="TextBox 101">
                <a:extLst>
                  <a:ext uri="{FF2B5EF4-FFF2-40B4-BE49-F238E27FC236}">
                    <a16:creationId xmlns:a16="http://schemas.microsoft.com/office/drawing/2014/main" id="{D8CCA599-F121-9340-A278-AFA958223DF5}"/>
                  </a:ext>
                </a:extLst>
              </p:cNvPr>
              <p:cNvSpPr txBox="1">
                <a:spLocks noRot="1" noChangeAspect="1" noMove="1" noResize="1" noEditPoints="1" noAdjustHandles="1" noChangeArrowheads="1" noChangeShapeType="1" noTextEdit="1"/>
              </p:cNvSpPr>
              <p:nvPr/>
            </p:nvSpPr>
            <p:spPr>
              <a:xfrm>
                <a:off x="1571233" y="5012096"/>
                <a:ext cx="2736499" cy="474232"/>
              </a:xfrm>
              <a:prstGeom prst="rect">
                <a:avLst/>
              </a:prstGeom>
              <a:blipFill>
                <a:blip r:embed="rId15"/>
                <a:stretch>
                  <a:fillRect b="-2564"/>
                </a:stretch>
              </a:blipFill>
            </p:spPr>
            <p:txBody>
              <a:bodyPr/>
              <a:lstStyle/>
              <a:p>
                <a:r>
                  <a:rPr lang="en-US">
                    <a:noFill/>
                  </a:rPr>
                  <a:t> </a:t>
                </a:r>
              </a:p>
            </p:txBody>
          </p:sp>
        </mc:Fallback>
      </mc:AlternateContent>
      <p:sp>
        <p:nvSpPr>
          <p:cNvPr id="31" name="Rectangle 30">
            <a:extLst>
              <a:ext uri="{FF2B5EF4-FFF2-40B4-BE49-F238E27FC236}">
                <a16:creationId xmlns:a16="http://schemas.microsoft.com/office/drawing/2014/main" id="{CD4C1E76-A1EB-ED4F-99C7-E356C613FDF2}"/>
              </a:ext>
            </a:extLst>
          </p:cNvPr>
          <p:cNvSpPr/>
          <p:nvPr/>
        </p:nvSpPr>
        <p:spPr>
          <a:xfrm>
            <a:off x="418855" y="6837417"/>
            <a:ext cx="2521223" cy="584775"/>
          </a:xfrm>
          <a:prstGeom prst="rect">
            <a:avLst/>
          </a:prstGeom>
        </p:spPr>
        <p:txBody>
          <a:bodyPr wrap="square">
            <a:spAutoFit/>
          </a:bodyPr>
          <a:lstStyle/>
          <a:p>
            <a:r>
              <a:rPr lang="en-US" sz="800" dirty="0">
                <a:solidFill>
                  <a:schemeClr val="tx1">
                    <a:lumMod val="65000"/>
                    <a:lumOff val="35000"/>
                  </a:schemeClr>
                </a:solidFill>
                <a:latin typeface="Lucida Console"/>
                <a:cs typeface="Lucida Console"/>
              </a:rPr>
              <a:t># in R</a:t>
            </a:r>
          </a:p>
          <a:p>
            <a:r>
              <a:rPr lang="en-US" sz="800" dirty="0">
                <a:solidFill>
                  <a:schemeClr val="tx1">
                    <a:lumMod val="65000"/>
                    <a:lumOff val="35000"/>
                  </a:schemeClr>
                </a:solidFill>
                <a:latin typeface="Lucida Console"/>
                <a:cs typeface="Lucida Console"/>
              </a:rPr>
              <a:t>logistic &lt;- </a:t>
            </a:r>
            <a:r>
              <a:rPr lang="en-US" sz="800" dirty="0">
                <a:solidFill>
                  <a:schemeClr val="tx2">
                    <a:lumMod val="60000"/>
                    <a:lumOff val="40000"/>
                  </a:schemeClr>
                </a:solidFill>
                <a:latin typeface="Lucida Console"/>
                <a:cs typeface="Lucida Console"/>
              </a:rPr>
              <a:t>function</a:t>
            </a:r>
            <a:r>
              <a:rPr lang="en-US" sz="800" dirty="0">
                <a:solidFill>
                  <a:schemeClr val="tx1">
                    <a:lumMod val="65000"/>
                    <a:lumOff val="35000"/>
                  </a:schemeClr>
                </a:solidFill>
                <a:latin typeface="Lucida Console"/>
                <a:cs typeface="Lucida Console"/>
              </a:rPr>
              <a:t>( x ) {</a:t>
            </a:r>
          </a:p>
          <a:p>
            <a:r>
              <a:rPr lang="en-US" sz="800" dirty="0">
                <a:solidFill>
                  <a:schemeClr val="tx1">
                    <a:lumMod val="65000"/>
                    <a:lumOff val="35000"/>
                  </a:schemeClr>
                </a:solidFill>
                <a:latin typeface="Lucida Console"/>
                <a:cs typeface="Lucida Console"/>
              </a:rPr>
              <a:t>  exp(x) / ( 1 + exp(x))</a:t>
            </a:r>
          </a:p>
          <a:p>
            <a:r>
              <a:rPr lang="en-US" sz="800" dirty="0">
                <a:solidFill>
                  <a:schemeClr val="tx1">
                    <a:lumMod val="65000"/>
                    <a:lumOff val="35000"/>
                  </a:schemeClr>
                </a:solidFill>
                <a:latin typeface="Lucida Console"/>
                <a:cs typeface="Lucida Console"/>
              </a:rPr>
              <a:t>}</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CDCC37F-652A-9245-BFFE-6E8C8F0B9010}"/>
                  </a:ext>
                </a:extLst>
              </p:cNvPr>
              <p:cNvSpPr txBox="1"/>
              <p:nvPr/>
            </p:nvSpPr>
            <p:spPr>
              <a:xfrm>
                <a:off x="4426684" y="6433570"/>
                <a:ext cx="1576521" cy="1002647"/>
              </a:xfrm>
              <a:prstGeom prst="rect">
                <a:avLst/>
              </a:prstGeom>
              <a:noFill/>
            </p:spPr>
            <p:txBody>
              <a:bodyPr wrap="square" rtlCol="0">
                <a:spAutoFit/>
              </a:bodyPr>
              <a:lstStyle/>
              <a:p>
                <a:r>
                  <a:rPr lang="en-US" sz="1000" dirty="0">
                    <a:solidFill>
                      <a:srgbClr val="C00000"/>
                    </a:solidFill>
                    <a:latin typeface="FoundrySterling-Book" pitchFamily="2" charset="0"/>
                  </a:rPr>
                  <a:t>logistic() maps the log-odds scale to the probability scale.  Its inverse is </a:t>
                </a:r>
                <a:r>
                  <a:rPr lang="en-US" sz="1000" b="1" dirty="0">
                    <a:solidFill>
                      <a:srgbClr val="C00000"/>
                    </a:solidFill>
                    <a:latin typeface="FOUNDRYSTERLING-BOOK" pitchFamily="2" charset="0"/>
                  </a:rPr>
                  <a:t>logit</a:t>
                </a:r>
                <a:r>
                  <a:rPr lang="en-US" sz="1000" dirty="0">
                    <a:solidFill>
                      <a:srgbClr val="C00000"/>
                    </a:solidFill>
                    <a:latin typeface="FoundrySterling-Book" pitchFamily="2" charset="0"/>
                  </a:rPr>
                  <a:t>:</a:t>
                </a:r>
              </a:p>
              <a:p>
                <a:pPr/>
                <a14:m>
                  <m:oMathPara xmlns:m="http://schemas.openxmlformats.org/officeDocument/2006/math">
                    <m:oMathParaPr>
                      <m:jc m:val="left"/>
                    </m:oMathParaPr>
                    <m:oMath xmlns:m="http://schemas.openxmlformats.org/officeDocument/2006/math">
                      <m:r>
                        <m:rPr>
                          <m:nor/>
                        </m:rPr>
                        <a:rPr lang="en-GB" sz="1000" i="0" dirty="0" smtClean="0">
                          <a:solidFill>
                            <a:srgbClr val="C00000"/>
                          </a:solidFill>
                          <a:latin typeface="FoundrySterling-Book" pitchFamily="2" charset="0"/>
                        </a:rPr>
                        <m:t>l</m:t>
                      </m:r>
                      <m:r>
                        <m:rPr>
                          <m:nor/>
                        </m:rPr>
                        <a:rPr lang="en-US" sz="1000" i="0" dirty="0" smtClean="0">
                          <a:solidFill>
                            <a:srgbClr val="C00000"/>
                          </a:solidFill>
                          <a:latin typeface="FoundrySterling-Book" pitchFamily="2" charset="0"/>
                        </a:rPr>
                        <m:t>ogit</m:t>
                      </m:r>
                      <m:r>
                        <a:rPr lang="en-US" sz="1000" i="1" dirty="0" smtClean="0">
                          <a:solidFill>
                            <a:srgbClr val="C00000"/>
                          </a:solidFill>
                          <a:latin typeface="Cambria Math" panose="02040503050406030204" pitchFamily="18" charset="0"/>
                        </a:rPr>
                        <m:t>(</m:t>
                      </m:r>
                      <m:r>
                        <a:rPr lang="en-US" sz="1000" i="1" dirty="0" smtClean="0">
                          <a:solidFill>
                            <a:srgbClr val="C00000"/>
                          </a:solidFill>
                          <a:latin typeface="Cambria Math" panose="02040503050406030204" pitchFamily="18" charset="0"/>
                        </a:rPr>
                        <m:t>𝑝</m:t>
                      </m:r>
                      <m:r>
                        <a:rPr lang="en-US" sz="1000" i="1" dirty="0" smtClean="0">
                          <a:solidFill>
                            <a:srgbClr val="C00000"/>
                          </a:solidFill>
                          <a:latin typeface="Cambria Math" panose="02040503050406030204" pitchFamily="18" charset="0"/>
                        </a:rPr>
                        <m:t>) = </m:t>
                      </m:r>
                      <m:r>
                        <m:rPr>
                          <m:sty m:val="p"/>
                        </m:rPr>
                        <a:rPr lang="en-US" sz="1000" i="1" dirty="0" smtClean="0">
                          <a:solidFill>
                            <a:srgbClr val="C00000"/>
                          </a:solidFill>
                          <a:latin typeface="Cambria Math" panose="02040503050406030204" pitchFamily="18" charset="0"/>
                        </a:rPr>
                        <m:t>log</m:t>
                      </m:r>
                      <m:d>
                        <m:dPr>
                          <m:ctrlPr>
                            <a:rPr lang="en-US" sz="1000" i="1" dirty="0" smtClean="0">
                              <a:solidFill>
                                <a:srgbClr val="C00000"/>
                              </a:solidFill>
                              <a:latin typeface="Cambria Math" panose="02040503050406030204" pitchFamily="18" charset="0"/>
                            </a:rPr>
                          </m:ctrlPr>
                        </m:dPr>
                        <m:e>
                          <m:f>
                            <m:fPr>
                              <m:ctrlPr>
                                <a:rPr lang="en-US" sz="1000" i="1" dirty="0" smtClean="0">
                                  <a:solidFill>
                                    <a:srgbClr val="C00000"/>
                                  </a:solidFill>
                                  <a:latin typeface="Cambria Math" panose="02040503050406030204" pitchFamily="18" charset="0"/>
                                </a:rPr>
                              </m:ctrlPr>
                            </m:fPr>
                            <m:num>
                              <m:r>
                                <a:rPr lang="en-GB" sz="1000" b="0" i="1" dirty="0" smtClean="0">
                                  <a:solidFill>
                                    <a:srgbClr val="C00000"/>
                                  </a:solidFill>
                                  <a:latin typeface="Cambria Math" panose="02040503050406030204" pitchFamily="18" charset="0"/>
                                </a:rPr>
                                <m:t>𝑝</m:t>
                              </m:r>
                            </m:num>
                            <m:den>
                              <m:r>
                                <a:rPr lang="en-GB" sz="1000" b="0" i="1" dirty="0" smtClean="0">
                                  <a:solidFill>
                                    <a:srgbClr val="C00000"/>
                                  </a:solidFill>
                                  <a:latin typeface="Cambria Math" panose="02040503050406030204" pitchFamily="18" charset="0"/>
                                </a:rPr>
                                <m:t>1−</m:t>
                              </m:r>
                              <m:r>
                                <a:rPr lang="en-GB" sz="1000" b="0" i="1" dirty="0" smtClean="0">
                                  <a:solidFill>
                                    <a:srgbClr val="C00000"/>
                                  </a:solidFill>
                                  <a:latin typeface="Cambria Math" panose="02040503050406030204" pitchFamily="18" charset="0"/>
                                </a:rPr>
                                <m:t>𝑝</m:t>
                              </m:r>
                            </m:den>
                          </m:f>
                        </m:e>
                      </m:d>
                      <m:r>
                        <a:rPr lang="en-US" sz="1000" i="1" dirty="0" smtClean="0">
                          <a:solidFill>
                            <a:srgbClr val="C00000"/>
                          </a:solidFill>
                          <a:latin typeface="Cambria Math" panose="02040503050406030204" pitchFamily="18" charset="0"/>
                        </a:rPr>
                        <m:t>⁡</m:t>
                      </m:r>
                    </m:oMath>
                  </m:oMathPara>
                </a14:m>
                <a:endParaRPr lang="en-US" sz="1000" dirty="0">
                  <a:solidFill>
                    <a:srgbClr val="C00000"/>
                  </a:solidFill>
                  <a:latin typeface="FoundrySterling-Book" pitchFamily="2" charset="0"/>
                </a:endParaRPr>
              </a:p>
            </p:txBody>
          </p:sp>
        </mc:Choice>
        <mc:Fallback xmlns="">
          <p:sp>
            <p:nvSpPr>
              <p:cNvPr id="35" name="TextBox 34">
                <a:extLst>
                  <a:ext uri="{FF2B5EF4-FFF2-40B4-BE49-F238E27FC236}">
                    <a16:creationId xmlns:a16="http://schemas.microsoft.com/office/drawing/2014/main" id="{DCDCC37F-652A-9245-BFFE-6E8C8F0B9010}"/>
                  </a:ext>
                </a:extLst>
              </p:cNvPr>
              <p:cNvSpPr txBox="1">
                <a:spLocks noRot="1" noChangeAspect="1" noMove="1" noResize="1" noEditPoints="1" noAdjustHandles="1" noChangeArrowheads="1" noChangeShapeType="1" noTextEdit="1"/>
              </p:cNvSpPr>
              <p:nvPr/>
            </p:nvSpPr>
            <p:spPr>
              <a:xfrm>
                <a:off x="4426684" y="6433570"/>
                <a:ext cx="1576521" cy="1002647"/>
              </a:xfrm>
              <a:prstGeom prst="rect">
                <a:avLst/>
              </a:prstGeom>
              <a:blipFill>
                <a:blip r:embed="rId1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8547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E7C2C3-A8CF-634A-8BA7-ACA2DCE7D1CD}"/>
              </a:ext>
            </a:extLst>
          </p:cNvPr>
          <p:cNvSpPr txBox="1"/>
          <p:nvPr/>
        </p:nvSpPr>
        <p:spPr>
          <a:xfrm>
            <a:off x="354792" y="174770"/>
            <a:ext cx="3970959" cy="425373"/>
          </a:xfrm>
          <a:prstGeom prst="rect">
            <a:avLst/>
          </a:prstGeom>
          <a:noFill/>
        </p:spPr>
        <p:txBody>
          <a:bodyPr wrap="none" rtlCol="0">
            <a:spAutoFit/>
          </a:bodyPr>
          <a:lstStyle/>
          <a:p>
            <a:r>
              <a:rPr lang="en-US" sz="2164" b="1" dirty="0">
                <a:latin typeface="FOUNDRYSTERLING-BOOK" pitchFamily="2" charset="0"/>
              </a:rPr>
              <a:t>Interpreting evidence </a:t>
            </a:r>
            <a:r>
              <a:rPr lang="en-US" sz="2164" b="1" dirty="0" err="1">
                <a:latin typeface="FOUNDRYSTERLING-BOOK" pitchFamily="2" charset="0"/>
              </a:rPr>
              <a:t>cheatsheet</a:t>
            </a:r>
            <a:endParaRPr lang="en-US" sz="2164" b="1" dirty="0">
              <a:latin typeface="FOUNDRYSTERLING-BOOK" pitchFamily="2" charset="0"/>
            </a:endParaRPr>
          </a:p>
        </p:txBody>
      </p:sp>
      <p:sp>
        <p:nvSpPr>
          <p:cNvPr id="10" name="TextBox 9">
            <a:extLst>
              <a:ext uri="{FF2B5EF4-FFF2-40B4-BE49-F238E27FC236}">
                <a16:creationId xmlns:a16="http://schemas.microsoft.com/office/drawing/2014/main" id="{959D6CB8-1973-0148-BF2C-86F4FF1BB581}"/>
              </a:ext>
            </a:extLst>
          </p:cNvPr>
          <p:cNvSpPr txBox="1"/>
          <p:nvPr/>
        </p:nvSpPr>
        <p:spPr>
          <a:xfrm>
            <a:off x="368306" y="482284"/>
            <a:ext cx="2573140" cy="258853"/>
          </a:xfrm>
          <a:prstGeom prst="rect">
            <a:avLst/>
          </a:prstGeom>
          <a:noFill/>
        </p:spPr>
        <p:txBody>
          <a:bodyPr wrap="none" rtlCol="0">
            <a:spAutoFit/>
          </a:bodyPr>
          <a:lstStyle/>
          <a:p>
            <a:r>
              <a:rPr lang="en-US" sz="1082" b="1" dirty="0">
                <a:latin typeface="FoundrySterling-Book" pitchFamily="2" charset="0"/>
                <a:ea typeface="Verdana" panose="020B0604030504040204" pitchFamily="34" charset="0"/>
                <a:cs typeface="Verdana" panose="020B0604030504040204" pitchFamily="34" charset="0"/>
              </a:rPr>
              <a:t>Gavin Band, </a:t>
            </a:r>
            <a:r>
              <a:rPr lang="en-US" sz="1082" b="1" dirty="0">
                <a:latin typeface="FoundrySterling-Book" pitchFamily="2" charset="0"/>
                <a:ea typeface="Verdana" panose="020B0604030504040204" pitchFamily="34" charset="0"/>
                <a:cs typeface="Verdana" panose="020B0604030504040204" pitchFamily="34" charset="0"/>
                <a:hlinkClick r:id="rId2"/>
              </a:rPr>
              <a:t>WHG GMS Programme</a:t>
            </a:r>
            <a:r>
              <a:rPr lang="en-US" sz="1082" b="1" dirty="0">
                <a:latin typeface="FoundrySterling-Book" pitchFamily="2" charset="0"/>
                <a:ea typeface="Verdana" panose="020B0604030504040204" pitchFamily="34" charset="0"/>
                <a:cs typeface="Verdana" panose="020B0604030504040204" pitchFamily="34" charset="0"/>
              </a:rPr>
              <a:t> 2021</a:t>
            </a:r>
          </a:p>
        </p:txBody>
      </p:sp>
      <p:sp>
        <p:nvSpPr>
          <p:cNvPr id="17" name="TextBox 16">
            <a:extLst>
              <a:ext uri="{FF2B5EF4-FFF2-40B4-BE49-F238E27FC236}">
                <a16:creationId xmlns:a16="http://schemas.microsoft.com/office/drawing/2014/main" id="{5D61EBA6-0474-244E-8801-CACA6B9F261D}"/>
              </a:ext>
            </a:extLst>
          </p:cNvPr>
          <p:cNvSpPr txBox="1"/>
          <p:nvPr/>
        </p:nvSpPr>
        <p:spPr>
          <a:xfrm>
            <a:off x="333508" y="769334"/>
            <a:ext cx="5842815" cy="646331"/>
          </a:xfrm>
          <a:prstGeom prst="rect">
            <a:avLst/>
          </a:prstGeom>
          <a:noFill/>
        </p:spPr>
        <p:txBody>
          <a:bodyPr wrap="square" rtlCol="0">
            <a:spAutoFit/>
          </a:bodyPr>
          <a:lstStyle/>
          <a:p>
            <a:r>
              <a:rPr lang="en-GB" sz="1200" dirty="0">
                <a:latin typeface="FoundrySterling-Book" pitchFamily="2" charset="0"/>
              </a:rPr>
              <a:t>Let’s suppose you have run your GWAS or other large-scale study, and now you have a bunch of effect size estimates, standard errors, and P-values or Bayes factors.  How do you interpret them?</a:t>
            </a:r>
            <a:endParaRPr lang="en-US" sz="1200" dirty="0">
              <a:latin typeface="FoundrySterling-Book" pitchFamily="2" charset="0"/>
            </a:endParaRPr>
          </a:p>
        </p:txBody>
      </p:sp>
      <mc:AlternateContent xmlns:mc="http://schemas.openxmlformats.org/markup-compatibility/2006">
        <mc:Choice xmlns:a14="http://schemas.microsoft.com/office/drawing/2010/main" Requires="a14">
          <p:sp>
            <p:nvSpPr>
              <p:cNvPr id="67" name="TextBox 66">
                <a:extLst>
                  <a:ext uri="{FF2B5EF4-FFF2-40B4-BE49-F238E27FC236}">
                    <a16:creationId xmlns:a16="http://schemas.microsoft.com/office/drawing/2014/main" id="{54B4D2B9-C002-0E45-8BF6-EABA91B0F722}"/>
                  </a:ext>
                </a:extLst>
              </p:cNvPr>
              <p:cNvSpPr txBox="1"/>
              <p:nvPr/>
            </p:nvSpPr>
            <p:spPr>
              <a:xfrm>
                <a:off x="333508" y="1411727"/>
                <a:ext cx="5842815" cy="656334"/>
              </a:xfrm>
              <a:prstGeom prst="rect">
                <a:avLst/>
              </a:prstGeom>
              <a:noFill/>
            </p:spPr>
            <p:txBody>
              <a:bodyPr wrap="square" rtlCol="0">
                <a:spAutoFit/>
              </a:bodyPr>
              <a:lstStyle/>
              <a:p>
                <a:r>
                  <a:rPr lang="en-GB" sz="1200" b="1" dirty="0">
                    <a:latin typeface="FoundrySterling-Book" pitchFamily="2" charset="0"/>
                  </a:rPr>
                  <a:t>Notation. </a:t>
                </a:r>
                <a:r>
                  <a:rPr lang="en-GB" sz="1200" dirty="0">
                    <a:latin typeface="FoundrySterling-Book" pitchFamily="2" charset="0"/>
                  </a:rPr>
                  <a:t>I’ll write </a:t>
                </a:r>
                <a14:m>
                  <m:oMath xmlns:m="http://schemas.openxmlformats.org/officeDocument/2006/math">
                    <m:sSub>
                      <m:sSubPr>
                        <m:ctrlPr>
                          <a:rPr lang="en-GB" sz="1200" i="1" dirty="0" smtClean="0">
                            <a:latin typeface="Cambria Math" panose="02040503050406030204" pitchFamily="18" charset="0"/>
                          </a:rPr>
                        </m:ctrlPr>
                      </m:sSubPr>
                      <m:e>
                        <m:acc>
                          <m:accPr>
                            <m:chr m:val="̂"/>
                            <m:ctrlPr>
                              <a:rPr lang="en-GB" sz="1200" i="1" dirty="0" smtClean="0">
                                <a:latin typeface="Cambria Math" panose="02040503050406030204" pitchFamily="18" charset="0"/>
                              </a:rPr>
                            </m:ctrlPr>
                          </m:accPr>
                          <m:e>
                            <m:r>
                              <a:rPr lang="en-GB" sz="1200" b="0" i="1" dirty="0" smtClean="0">
                                <a:latin typeface="Cambria Math" panose="02040503050406030204" pitchFamily="18" charset="0"/>
                              </a:rPr>
                              <m:t>𝛽</m:t>
                            </m:r>
                          </m:e>
                        </m:acc>
                      </m:e>
                      <m:sub>
                        <m:r>
                          <a:rPr lang="en-GB" sz="1200" b="0" i="1" dirty="0" smtClean="0">
                            <a:latin typeface="Cambria Math" panose="02040503050406030204" pitchFamily="18" charset="0"/>
                          </a:rPr>
                          <m:t>𝑖</m:t>
                        </m:r>
                      </m:sub>
                    </m:sSub>
                  </m:oMath>
                </a14:m>
                <a:r>
                  <a:rPr lang="en-US" sz="1200" dirty="0">
                    <a:latin typeface="FoundrySterling-Book" pitchFamily="2" charset="0"/>
                  </a:rPr>
                  <a:t>, </a:t>
                </a:r>
                <a14:m>
                  <m:oMath xmlns:m="http://schemas.openxmlformats.org/officeDocument/2006/math">
                    <m:sSub>
                      <m:sSubPr>
                        <m:ctrlPr>
                          <a:rPr lang="en-GB" sz="1200" i="1">
                            <a:latin typeface="Cambria Math" panose="02040503050406030204" pitchFamily="18" charset="0"/>
                          </a:rPr>
                        </m:ctrlPr>
                      </m:sSubPr>
                      <m:e>
                        <m:r>
                          <m:rPr>
                            <m:nor/>
                          </m:rPr>
                          <a:rPr lang="en-GB" sz="1200" b="0" i="0" smtClean="0">
                            <a:latin typeface="Cambria Math" panose="02040503050406030204" pitchFamily="18" charset="0"/>
                          </a:rPr>
                          <m:t>se</m:t>
                        </m:r>
                      </m:e>
                      <m:sub>
                        <m:r>
                          <a:rPr lang="en-GB" sz="1200" i="1">
                            <a:latin typeface="Cambria Math" panose="02040503050406030204" pitchFamily="18" charset="0"/>
                          </a:rPr>
                          <m:t>𝑖</m:t>
                        </m:r>
                      </m:sub>
                    </m:sSub>
                  </m:oMath>
                </a14:m>
                <a:r>
                  <a:rPr lang="en-US" sz="1200" dirty="0">
                    <a:latin typeface="FoundrySterling-Book" pitchFamily="2" charset="0"/>
                  </a:rPr>
                  <a:t> and </a:t>
                </a:r>
                <a14:m>
                  <m:oMath xmlns:m="http://schemas.openxmlformats.org/officeDocument/2006/math">
                    <m:sSub>
                      <m:sSubPr>
                        <m:ctrlPr>
                          <a:rPr lang="en-GB" sz="1200" i="1">
                            <a:latin typeface="Cambria Math" panose="02040503050406030204" pitchFamily="18" charset="0"/>
                          </a:rPr>
                        </m:ctrlPr>
                      </m:sSubPr>
                      <m:e>
                        <m:r>
                          <a:rPr lang="en-GB" sz="1200" i="1">
                            <a:latin typeface="Cambria Math" panose="02040503050406030204" pitchFamily="18" charset="0"/>
                          </a:rPr>
                          <m:t>𝑝</m:t>
                        </m:r>
                      </m:e>
                      <m:sub>
                        <m:r>
                          <a:rPr lang="en-GB" sz="1200" i="1">
                            <a:latin typeface="Cambria Math" panose="02040503050406030204" pitchFamily="18" charset="0"/>
                          </a:rPr>
                          <m:t>𝑖</m:t>
                        </m:r>
                      </m:sub>
                    </m:sSub>
                  </m:oMath>
                </a14:m>
                <a:r>
                  <a:rPr lang="en-US" sz="1200" dirty="0">
                    <a:latin typeface="FoundrySterling-Book" pitchFamily="2" charset="0"/>
                  </a:rPr>
                  <a:t>.</a:t>
                </a:r>
                <a:r>
                  <a:rPr lang="en-GB" sz="1200" dirty="0">
                    <a:latin typeface="FoundrySterling-Book" pitchFamily="2" charset="0"/>
                  </a:rPr>
                  <a:t> for the estimated effect size, standard error, and P-value for the </a:t>
                </a:r>
                <a14:m>
                  <m:oMath xmlns:m="http://schemas.openxmlformats.org/officeDocument/2006/math">
                    <m:r>
                      <a:rPr lang="en-GB" sz="1200" i="1" dirty="0" smtClean="0">
                        <a:latin typeface="Cambria Math" panose="02040503050406030204" pitchFamily="18" charset="0"/>
                      </a:rPr>
                      <m:t>𝑖</m:t>
                    </m:r>
                  </m:oMath>
                </a14:m>
                <a:r>
                  <a:rPr lang="en-GB" sz="1200" dirty="0" err="1">
                    <a:latin typeface="FoundrySterling-Book" pitchFamily="2" charset="0"/>
                  </a:rPr>
                  <a:t>th</a:t>
                </a:r>
                <a:r>
                  <a:rPr lang="en-GB" sz="1200" dirty="0">
                    <a:latin typeface="FoundrySterling-Book" pitchFamily="2" charset="0"/>
                  </a:rPr>
                  <a:t> comparison in your study.  Meanwhile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𝛽</m:t>
                        </m:r>
                      </m:e>
                      <m:sub>
                        <m:r>
                          <a:rPr lang="en-GB" sz="1200" b="0" i="1" smtClean="0">
                            <a:latin typeface="Cambria Math" panose="02040503050406030204" pitchFamily="18" charset="0"/>
                          </a:rPr>
                          <m:t>𝑖</m:t>
                        </m:r>
                      </m:sub>
                    </m:sSub>
                  </m:oMath>
                </a14:m>
                <a:r>
                  <a:rPr lang="en-US" sz="1200" dirty="0">
                    <a:latin typeface="FoundrySterling-Book" pitchFamily="2" charset="0"/>
                  </a:rPr>
                  <a:t> (with  no hat) will denote the </a:t>
                </a:r>
                <a:r>
                  <a:rPr lang="en-US" sz="1200" i="1" dirty="0">
                    <a:latin typeface="FoundrySterling-Book" pitchFamily="2" charset="0"/>
                  </a:rPr>
                  <a:t>true effect for comparison </a:t>
                </a:r>
                <a:r>
                  <a:rPr lang="en-US" sz="1200" i="1" dirty="0" err="1">
                    <a:latin typeface="FoundrySterling-Book" pitchFamily="2" charset="0"/>
                  </a:rPr>
                  <a:t>i</a:t>
                </a:r>
                <a:r>
                  <a:rPr lang="en-US" sz="1200" i="1" dirty="0">
                    <a:latin typeface="FoundrySterling-Book" pitchFamily="2" charset="0"/>
                  </a:rPr>
                  <a:t>.  </a:t>
                </a:r>
                <a:r>
                  <a:rPr lang="en-US" sz="1200" dirty="0">
                    <a:latin typeface="FoundrySterling-Book" pitchFamily="2" charset="0"/>
                  </a:rPr>
                  <a:t>And suppose there are </a:t>
                </a:r>
                <a14:m>
                  <m:oMath xmlns:m="http://schemas.openxmlformats.org/officeDocument/2006/math">
                    <m:r>
                      <a:rPr lang="en-US" sz="1200" i="1" dirty="0" smtClean="0">
                        <a:latin typeface="Cambria Math" panose="02040503050406030204" pitchFamily="18" charset="0"/>
                      </a:rPr>
                      <m:t>𝐾</m:t>
                    </m:r>
                  </m:oMath>
                </a14:m>
                <a:r>
                  <a:rPr lang="en-US" sz="1200" dirty="0">
                    <a:latin typeface="FoundrySterling-Book" pitchFamily="2" charset="0"/>
                  </a:rPr>
                  <a:t> comparisons in total.</a:t>
                </a:r>
              </a:p>
            </p:txBody>
          </p:sp>
        </mc:Choice>
        <mc:Fallback>
          <p:sp>
            <p:nvSpPr>
              <p:cNvPr id="67" name="TextBox 66">
                <a:extLst>
                  <a:ext uri="{FF2B5EF4-FFF2-40B4-BE49-F238E27FC236}">
                    <a16:creationId xmlns:a16="http://schemas.microsoft.com/office/drawing/2014/main" id="{54B4D2B9-C002-0E45-8BF6-EABA91B0F722}"/>
                  </a:ext>
                </a:extLst>
              </p:cNvPr>
              <p:cNvSpPr txBox="1">
                <a:spLocks noRot="1" noChangeAspect="1" noMove="1" noResize="1" noEditPoints="1" noAdjustHandles="1" noChangeArrowheads="1" noChangeShapeType="1" noTextEdit="1"/>
              </p:cNvSpPr>
              <p:nvPr/>
            </p:nvSpPr>
            <p:spPr>
              <a:xfrm>
                <a:off x="333508" y="1411727"/>
                <a:ext cx="5842815" cy="656334"/>
              </a:xfrm>
              <a:prstGeom prst="rect">
                <a:avLst/>
              </a:prstGeom>
              <a:blipFill>
                <a:blip r:embed="rId3"/>
                <a:stretch>
                  <a:fillRect t="-1923" r="-217" b="-769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3" name="TextBox 72">
                <a:extLst>
                  <a:ext uri="{FF2B5EF4-FFF2-40B4-BE49-F238E27FC236}">
                    <a16:creationId xmlns:a16="http://schemas.microsoft.com/office/drawing/2014/main" id="{B76CF4C2-712D-7344-9880-E1013185D9B3}"/>
                  </a:ext>
                </a:extLst>
              </p:cNvPr>
              <p:cNvSpPr txBox="1"/>
              <p:nvPr/>
            </p:nvSpPr>
            <p:spPr>
              <a:xfrm>
                <a:off x="368306" y="6541687"/>
                <a:ext cx="5842815" cy="2041906"/>
              </a:xfrm>
              <a:prstGeom prst="rect">
                <a:avLst/>
              </a:prstGeom>
              <a:noFill/>
            </p:spPr>
            <p:txBody>
              <a:bodyPr wrap="square" rtlCol="0">
                <a:spAutoFit/>
              </a:bodyPr>
              <a:lstStyle/>
              <a:p>
                <a:r>
                  <a:rPr lang="en-GB" sz="1200" b="1" dirty="0">
                    <a:latin typeface="FOUNDRYSTERLING-BOOK" pitchFamily="2" charset="0"/>
                  </a:rPr>
                  <a:t>Interpretation 1</a:t>
                </a:r>
                <a:r>
                  <a:rPr lang="en-GB" sz="1200" dirty="0">
                    <a:latin typeface="FoundrySterling-Book" pitchFamily="2" charset="0"/>
                  </a:rPr>
                  <a:t> – the ‘</a:t>
                </a:r>
                <a:r>
                  <a:rPr lang="en-GB" sz="1200" b="1" dirty="0">
                    <a:latin typeface="FOUNDRYSTERLING-BOOK" pitchFamily="2" charset="0"/>
                  </a:rPr>
                  <a:t>controlling for multiple comparisons</a:t>
                </a:r>
                <a:r>
                  <a:rPr lang="en-GB" sz="1200" dirty="0">
                    <a:latin typeface="FoundrySterling-Book" pitchFamily="2" charset="0"/>
                  </a:rPr>
                  <a:t>’ interpretation.  It typically focusses on the P-values, and works like this: we act as though the worst thing in the world is to make any false positive calls (at all) in our study, and we try to pick a P-value threshold </a:t>
                </a:r>
                <a:r>
                  <a:rPr lang="en-GB" sz="1200" i="1" dirty="0">
                    <a:latin typeface="FOUNDRYSTERLING-BOOK" pitchFamily="2" charset="0"/>
                  </a:rPr>
                  <a:t>T</a:t>
                </a:r>
                <a:r>
                  <a:rPr lang="en-GB" sz="1200" dirty="0">
                    <a:latin typeface="FoundrySterling-Book" pitchFamily="2" charset="0"/>
                  </a:rPr>
                  <a:t> to avoid that.  In other</a:t>
                </a:r>
                <a:r>
                  <a:rPr lang="en-GB" sz="1200" dirty="0">
                    <a:latin typeface="FoundrySterling-Book" pitchFamily="2" charset="0"/>
                  </a:rPr>
                  <a:t> words we try arrange that:</a:t>
                </a:r>
              </a:p>
              <a:p>
                <a:endParaRPr lang="en-GB" sz="600" i="1" dirty="0">
                  <a:latin typeface="FOUNDRYSTERLING-BOOK" pitchFamily="2" charset="0"/>
                </a:endParaRPr>
              </a:p>
              <a:p>
                <a14:m>
                  <m:oMathPara xmlns:m="http://schemas.openxmlformats.org/officeDocument/2006/math">
                    <m:oMathParaPr>
                      <m:jc m:val="centerGroup"/>
                    </m:oMathParaPr>
                    <m:oMath xmlns:m="http://schemas.openxmlformats.org/officeDocument/2006/math">
                      <m:r>
                        <a:rPr lang="en-GB" sz="1200" i="1" dirty="0">
                          <a:latin typeface="Cambria Math" panose="02040503050406030204" pitchFamily="18" charset="0"/>
                        </a:rPr>
                        <m:t>𝑃</m:t>
                      </m:r>
                      <m:d>
                        <m:dPr>
                          <m:ctrlPr>
                            <a:rPr lang="en-GB" sz="1200" i="1" dirty="0" smtClean="0">
                              <a:latin typeface="Cambria Math" panose="02040503050406030204" pitchFamily="18" charset="0"/>
                            </a:rPr>
                          </m:ctrlPr>
                        </m:dPr>
                        <m:e>
                          <m:func>
                            <m:funcPr>
                              <m:ctrlPr>
                                <a:rPr lang="en-GB" sz="1200" i="1" dirty="0">
                                  <a:latin typeface="Cambria Math" panose="02040503050406030204" pitchFamily="18" charset="0"/>
                                </a:rPr>
                              </m:ctrlPr>
                            </m:funcPr>
                            <m:fName>
                              <m:limLow>
                                <m:limLowPr>
                                  <m:ctrlPr>
                                    <a:rPr lang="en-GB" sz="1200" i="1" dirty="0">
                                      <a:latin typeface="Cambria Math" panose="02040503050406030204" pitchFamily="18" charset="0"/>
                                    </a:rPr>
                                  </m:ctrlPr>
                                </m:limLowPr>
                                <m:e>
                                  <m:r>
                                    <m:rPr>
                                      <m:sty m:val="p"/>
                                    </m:rPr>
                                    <a:rPr lang="en-GB" sz="1200" dirty="0">
                                      <a:latin typeface="Cambria Math" panose="02040503050406030204" pitchFamily="18" charset="0"/>
                                    </a:rPr>
                                    <m:t>min</m:t>
                                  </m:r>
                                </m:e>
                                <m:lim>
                                  <m:r>
                                    <a:rPr lang="en-GB" sz="1200" i="1" dirty="0">
                                      <a:latin typeface="Cambria Math" panose="02040503050406030204" pitchFamily="18" charset="0"/>
                                    </a:rPr>
                                    <m:t>𝑖</m:t>
                                  </m:r>
                                </m:lim>
                              </m:limLow>
                            </m:fName>
                            <m:e>
                              <m:sSub>
                                <m:sSubPr>
                                  <m:ctrlPr>
                                    <a:rPr lang="en-GB" sz="1200" i="1" dirty="0">
                                      <a:latin typeface="Cambria Math" panose="02040503050406030204" pitchFamily="18" charset="0"/>
                                    </a:rPr>
                                  </m:ctrlPr>
                                </m:sSubPr>
                                <m:e>
                                  <m:r>
                                    <a:rPr lang="en-GB" sz="1200" i="1" dirty="0">
                                      <a:latin typeface="Cambria Math" panose="02040503050406030204" pitchFamily="18" charset="0"/>
                                    </a:rPr>
                                    <m:t>𝑝</m:t>
                                  </m:r>
                                </m:e>
                                <m:sub>
                                  <m:r>
                                    <a:rPr lang="en-GB" sz="1200" i="1" dirty="0">
                                      <a:latin typeface="Cambria Math" panose="02040503050406030204" pitchFamily="18" charset="0"/>
                                    </a:rPr>
                                    <m:t>𝑖</m:t>
                                  </m:r>
                                </m:sub>
                              </m:sSub>
                            </m:e>
                          </m:func>
                          <m:r>
                            <a:rPr lang="en-GB" sz="1200" i="1" dirty="0">
                              <a:latin typeface="Cambria Math" panose="02040503050406030204" pitchFamily="18" charset="0"/>
                            </a:rPr>
                            <m:t>&lt;</m:t>
                          </m:r>
                          <m:r>
                            <a:rPr lang="en-GB" sz="1200" i="1" dirty="0">
                              <a:latin typeface="Cambria Math" panose="02040503050406030204" pitchFamily="18" charset="0"/>
                            </a:rPr>
                            <m:t>𝑇</m:t>
                          </m:r>
                          <m:r>
                            <a:rPr lang="en-GB" sz="1200" i="1" dirty="0">
                              <a:latin typeface="Cambria Math" panose="02040503050406030204" pitchFamily="18" charset="0"/>
                            </a:rPr>
                            <m:t>|</m:t>
                          </m:r>
                          <m:r>
                            <m:rPr>
                              <m:nor/>
                            </m:rPr>
                            <a:rPr lang="en-GB" sz="1200" dirty="0">
                              <a:latin typeface="FoundrySterling-Book" pitchFamily="2" charset="0"/>
                            </a:rPr>
                            <m:t> </m:t>
                          </m:r>
                          <m:sSub>
                            <m:sSubPr>
                              <m:ctrlPr>
                                <a:rPr lang="en-GB" sz="1200" i="1" dirty="0">
                                  <a:latin typeface="Cambria Math" panose="02040503050406030204" pitchFamily="18" charset="0"/>
                                </a:rPr>
                              </m:ctrlPr>
                            </m:sSubPr>
                            <m:e>
                              <m:r>
                                <m:rPr>
                                  <m:sty m:val="p"/>
                                </m:rPr>
                                <a:rPr lang="en-GB" sz="1200" i="1" dirty="0">
                                  <a:latin typeface="Cambria Math" panose="02040503050406030204" pitchFamily="18" charset="0"/>
                                </a:rPr>
                                <m:t>β</m:t>
                              </m:r>
                            </m:e>
                            <m:sub>
                              <m:r>
                                <a:rPr lang="en-GB" sz="1200" i="1" dirty="0">
                                  <a:latin typeface="Cambria Math" panose="02040503050406030204" pitchFamily="18" charset="0"/>
                                </a:rPr>
                                <m:t>𝑖</m:t>
                              </m:r>
                            </m:sub>
                          </m:sSub>
                          <m:r>
                            <a:rPr lang="en-GB" sz="1200" i="1" dirty="0">
                              <a:latin typeface="Cambria Math" panose="02040503050406030204" pitchFamily="18" charset="0"/>
                            </a:rPr>
                            <m:t>≡0 </m:t>
                          </m:r>
                          <m:r>
                            <m:rPr>
                              <m:nor/>
                            </m:rPr>
                            <a:rPr lang="en-GB" sz="1200" dirty="0">
                              <a:latin typeface="FoundrySterling-Book" pitchFamily="2" charset="0"/>
                            </a:rPr>
                            <m:t>for</m:t>
                          </m:r>
                          <m:r>
                            <m:rPr>
                              <m:nor/>
                            </m:rPr>
                            <a:rPr lang="en-GB" sz="1200" dirty="0">
                              <a:latin typeface="FoundrySterling-Book" pitchFamily="2" charset="0"/>
                            </a:rPr>
                            <m:t> </m:t>
                          </m:r>
                          <m:r>
                            <m:rPr>
                              <m:nor/>
                            </m:rPr>
                            <a:rPr lang="en-GB" sz="1200" dirty="0">
                              <a:latin typeface="FoundrySterling-Book" pitchFamily="2" charset="0"/>
                            </a:rPr>
                            <m:t>all</m:t>
                          </m:r>
                          <m:r>
                            <m:rPr>
                              <m:nor/>
                            </m:rPr>
                            <a:rPr lang="en-GB" sz="1200" dirty="0">
                              <a:latin typeface="FoundrySterling-Book" pitchFamily="2" charset="0"/>
                            </a:rPr>
                            <m:t> </m:t>
                          </m:r>
                          <m:r>
                            <a:rPr lang="en-GB" sz="1200" i="1" dirty="0">
                              <a:latin typeface="Cambria Math" panose="02040503050406030204" pitchFamily="18" charset="0"/>
                            </a:rPr>
                            <m:t>𝑖</m:t>
                          </m:r>
                        </m:e>
                      </m:d>
                      <m:r>
                        <a:rPr lang="en-GB" sz="1200" b="0" i="1" dirty="0" smtClean="0">
                          <a:latin typeface="Cambria Math" panose="02040503050406030204" pitchFamily="18" charset="0"/>
                        </a:rPr>
                        <m:t>&lt;</m:t>
                      </m:r>
                      <m:r>
                        <a:rPr lang="en-GB" sz="1200" b="0" i="1" dirty="0" smtClean="0">
                          <a:latin typeface="Cambria Math" panose="02040503050406030204" pitchFamily="18" charset="0"/>
                        </a:rPr>
                        <m:t>𝛼</m:t>
                      </m:r>
                    </m:oMath>
                  </m:oMathPara>
                </a14:m>
                <a:endParaRPr lang="en-GB" sz="1200" dirty="0">
                  <a:latin typeface="FoundrySterling-Book" pitchFamily="2" charset="0"/>
                </a:endParaRPr>
              </a:p>
              <a:p>
                <a:endParaRPr lang="en-GB" sz="600" dirty="0">
                  <a:latin typeface="FoundrySterling-Book" pitchFamily="2" charset="0"/>
                </a:endParaRPr>
              </a:p>
              <a:p>
                <a:r>
                  <a:rPr lang="en-GB" sz="1200" dirty="0">
                    <a:latin typeface="FoundrySterling-Book" pitchFamily="2" charset="0"/>
                  </a:rPr>
                  <a:t>For some</a:t>
                </a:r>
                <a:r>
                  <a:rPr lang="en-GB" sz="1200" dirty="0">
                    <a:latin typeface="FoundrySterling-Book" pitchFamily="2" charset="0"/>
                  </a:rPr>
                  <a:t> chosen desired false positive rate </a:t>
                </a:r>
                <a14:m>
                  <m:oMath xmlns:m="http://schemas.openxmlformats.org/officeDocument/2006/math">
                    <m:r>
                      <a:rPr lang="en-GB" sz="1200" i="1" dirty="0">
                        <a:latin typeface="Cambria Math" panose="02040503050406030204" pitchFamily="18" charset="0"/>
                      </a:rPr>
                      <m:t>𝛼</m:t>
                    </m:r>
                  </m:oMath>
                </a14:m>
                <a:r>
                  <a:rPr lang="en-US" sz="1200" i="1" dirty="0">
                    <a:latin typeface="FOUNDRYSTERLING-BOOK" pitchFamily="2" charset="0"/>
                  </a:rPr>
                  <a:t>.  </a:t>
                </a:r>
                <a:r>
                  <a:rPr lang="en-US" sz="1200" dirty="0">
                    <a:latin typeface="FoundrySterling-Book" pitchFamily="2" charset="0"/>
                  </a:rPr>
                  <a:t>As expressed above this is all about the minimum P-value, whose </a:t>
                </a:r>
                <a:r>
                  <a:rPr lang="en-US" sz="1200" dirty="0">
                    <a:latin typeface="FoundrySterling-Book" pitchFamily="2" charset="0"/>
                    <a:hlinkClick r:id="rId4"/>
                  </a:rPr>
                  <a:t>distribution is Beta</a:t>
                </a:r>
                <a:r>
                  <a:rPr lang="en-US" sz="1200" dirty="0">
                    <a:latin typeface="FoundrySterling-Book" pitchFamily="2" charset="0"/>
                  </a:rPr>
                  <a:t> as drawn on the above </a:t>
                </a:r>
                <a:r>
                  <a:rPr lang="en-US" sz="1200" dirty="0" err="1">
                    <a:latin typeface="FoundrySterling-Book" pitchFamily="2" charset="0"/>
                  </a:rPr>
                  <a:t>qqplot</a:t>
                </a:r>
                <a:r>
                  <a:rPr lang="en-US" sz="1200" dirty="0">
                    <a:latin typeface="FoundrySterling-Book" pitchFamily="2" charset="0"/>
                  </a:rPr>
                  <a:t>.  The simplest approach is to require </a:t>
                </a:r>
                <a14:m>
                  <m:oMath xmlns:m="http://schemas.openxmlformats.org/officeDocument/2006/math">
                    <m:r>
                      <a:rPr lang="en-GB" sz="1200" b="0" i="1" dirty="0" smtClean="0">
                        <a:latin typeface="Cambria Math" panose="02040503050406030204" pitchFamily="18" charset="0"/>
                      </a:rPr>
                      <m:t>𝑇</m:t>
                    </m:r>
                    <m:r>
                      <a:rPr lang="en-US" sz="1200" i="1" dirty="0" smtClean="0">
                        <a:latin typeface="Cambria Math" panose="02040503050406030204" pitchFamily="18" charset="0"/>
                      </a:rPr>
                      <m:t>=</m:t>
                    </m:r>
                    <m:r>
                      <a:rPr lang="en-GB" sz="1200" b="0" i="1" dirty="0" smtClean="0">
                        <a:latin typeface="Cambria Math" panose="02040503050406030204" pitchFamily="18" charset="0"/>
                      </a:rPr>
                      <m:t>𝛼</m:t>
                    </m:r>
                    <m:r>
                      <a:rPr lang="en-GB" sz="1200" b="0" i="1" dirty="0" smtClean="0">
                        <a:latin typeface="Cambria Math" panose="02040503050406030204" pitchFamily="18" charset="0"/>
                      </a:rPr>
                      <m:t>/</m:t>
                    </m:r>
                    <m:r>
                      <a:rPr lang="en-GB" sz="1200" b="0" i="1" dirty="0" smtClean="0">
                        <a:latin typeface="Cambria Math" panose="02040503050406030204" pitchFamily="18" charset="0"/>
                      </a:rPr>
                      <m:t>𝐾</m:t>
                    </m:r>
                    <m:r>
                      <a:rPr lang="en-US" sz="1200" i="1" dirty="0" smtClean="0">
                        <a:latin typeface="Cambria Math" panose="02040503050406030204" pitchFamily="18" charset="0"/>
                      </a:rPr>
                      <m:t> </m:t>
                    </m:r>
                  </m:oMath>
                </a14:m>
                <a:r>
                  <a:rPr lang="en-US" sz="1200" dirty="0">
                    <a:latin typeface="FoundrySterling-Book" pitchFamily="2" charset="0"/>
                  </a:rPr>
                  <a:t>(</a:t>
                </a:r>
                <a:r>
                  <a:rPr lang="en-US" sz="1200" dirty="0" err="1">
                    <a:latin typeface="FoundrySterling-Book" pitchFamily="2" charset="0"/>
                  </a:rPr>
                  <a:t>Bonferonni</a:t>
                </a:r>
                <a:r>
                  <a:rPr lang="en-US" sz="1200" dirty="0">
                    <a:latin typeface="FoundrySterling-Book" pitchFamily="2" charset="0"/>
                  </a:rPr>
                  <a:t>), which is equivalent to drawing a line at the 97.5% quantile of that Beta distribution and declaring everything above it ‘significant’.</a:t>
                </a:r>
              </a:p>
            </p:txBody>
          </p:sp>
        </mc:Choice>
        <mc:Fallback>
          <p:sp>
            <p:nvSpPr>
              <p:cNvPr id="73" name="TextBox 72">
                <a:extLst>
                  <a:ext uri="{FF2B5EF4-FFF2-40B4-BE49-F238E27FC236}">
                    <a16:creationId xmlns:a16="http://schemas.microsoft.com/office/drawing/2014/main" id="{B76CF4C2-712D-7344-9880-E1013185D9B3}"/>
                  </a:ext>
                </a:extLst>
              </p:cNvPr>
              <p:cNvSpPr txBox="1">
                <a:spLocks noRot="1" noChangeAspect="1" noMove="1" noResize="1" noEditPoints="1" noAdjustHandles="1" noChangeArrowheads="1" noChangeShapeType="1" noTextEdit="1"/>
              </p:cNvSpPr>
              <p:nvPr/>
            </p:nvSpPr>
            <p:spPr>
              <a:xfrm>
                <a:off x="368306" y="6541687"/>
                <a:ext cx="5842815" cy="2041906"/>
              </a:xfrm>
              <a:prstGeom prst="rect">
                <a:avLst/>
              </a:prstGeom>
              <a:blipFill>
                <a:blip r:embed="rId5"/>
                <a:stretch>
                  <a:fillRect b="-124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4" name="TextBox 73">
                <a:extLst>
                  <a:ext uri="{FF2B5EF4-FFF2-40B4-BE49-F238E27FC236}">
                    <a16:creationId xmlns:a16="http://schemas.microsoft.com/office/drawing/2014/main" id="{C63CE1A2-2AD4-574D-AC1A-EFAE5AABE1F7}"/>
                  </a:ext>
                </a:extLst>
              </p:cNvPr>
              <p:cNvSpPr txBox="1"/>
              <p:nvPr/>
            </p:nvSpPr>
            <p:spPr>
              <a:xfrm>
                <a:off x="333508" y="2053829"/>
                <a:ext cx="5842815" cy="2308324"/>
              </a:xfrm>
              <a:prstGeom prst="rect">
                <a:avLst/>
              </a:prstGeom>
              <a:noFill/>
            </p:spPr>
            <p:txBody>
              <a:bodyPr wrap="square" rtlCol="0">
                <a:spAutoFit/>
              </a:bodyPr>
              <a:lstStyle/>
              <a:p>
                <a:r>
                  <a:rPr lang="en-GB" sz="1200" b="1" dirty="0">
                    <a:latin typeface="FoundrySterling-Book" pitchFamily="2" charset="0"/>
                  </a:rPr>
                  <a:t>Model.</a:t>
                </a:r>
                <a:r>
                  <a:rPr lang="en-GB" sz="1200" dirty="0">
                    <a:latin typeface="FoundrySterling-Book" pitchFamily="2" charset="0"/>
                  </a:rPr>
                  <a:t>  To make sense of this, we have to have some sort of model of what’s going on.  We will use the following model in which we imagine that </a:t>
                </a:r>
                <a:r>
                  <a:rPr lang="en-GB" sz="1200" b="1" dirty="0">
                    <a:latin typeface="FoundrySterling-Book" pitchFamily="2" charset="0"/>
                  </a:rPr>
                  <a:t>true nonzero effects are rare</a:t>
                </a:r>
                <a:r>
                  <a:rPr lang="en-GB" sz="1200" dirty="0">
                    <a:latin typeface="FoundrySterling-Book" pitchFamily="2" charset="0"/>
                  </a:rPr>
                  <a:t>, and that they occur with a fixed probability </a:t>
                </a:r>
                <a14:m>
                  <m:oMath xmlns:m="http://schemas.openxmlformats.org/officeDocument/2006/math">
                    <m:r>
                      <m:rPr>
                        <m:sty m:val="p"/>
                      </m:rPr>
                      <a:rPr lang="en-GB" sz="1200" b="0" i="0" smtClean="0">
                        <a:latin typeface="Cambria Math" panose="02040503050406030204" pitchFamily="18" charset="0"/>
                      </a:rPr>
                      <m:t>Π</m:t>
                    </m:r>
                  </m:oMath>
                </a14:m>
                <a:r>
                  <a:rPr lang="en-US" sz="1200" b="1" dirty="0">
                    <a:latin typeface="FoundrySterling-Book" pitchFamily="2" charset="0"/>
                  </a:rPr>
                  <a:t>.</a:t>
                </a:r>
                <a:r>
                  <a:rPr lang="en-US" sz="1200" dirty="0">
                    <a:latin typeface="FoundrySterling-Book" pitchFamily="2" charset="0"/>
                  </a:rPr>
                  <a:t>  That is,</a:t>
                </a:r>
              </a:p>
              <a:p>
                <a:endParaRPr lang="en-US" sz="600" dirty="0">
                  <a:latin typeface="FoundrySterling-Book" pitchFamily="2" charset="0"/>
                </a:endParaRPr>
              </a:p>
              <a:p>
                <a:pPr algn="ctr"/>
                <a14:m>
                  <m:oMath xmlns:m="http://schemas.openxmlformats.org/officeDocument/2006/math">
                    <m:r>
                      <a:rPr lang="en-GB" sz="1200" b="0" i="1" smtClean="0">
                        <a:latin typeface="Cambria Math" panose="02040503050406030204" pitchFamily="18" charset="0"/>
                      </a:rPr>
                      <m:t>𝑃</m:t>
                    </m:r>
                    <m:d>
                      <m:dPr>
                        <m:ctrlPr>
                          <a:rPr lang="en-GB" sz="1200" b="0" i="1" smtClean="0">
                            <a:latin typeface="Cambria Math" panose="02040503050406030204" pitchFamily="18" charset="0"/>
                          </a:rPr>
                        </m:ctrlPr>
                      </m:dPr>
                      <m:e>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𝛽</m:t>
                            </m:r>
                          </m:e>
                          <m:sub>
                            <m:r>
                              <a:rPr lang="en-GB" sz="1200" b="0" i="1" smtClean="0">
                                <a:latin typeface="Cambria Math" panose="02040503050406030204" pitchFamily="18" charset="0"/>
                              </a:rPr>
                              <m:t>𝑖</m:t>
                            </m:r>
                          </m:sub>
                        </m:sSub>
                        <m:r>
                          <a:rPr lang="en-GB" sz="1200" b="0" i="1" smtClean="0">
                            <a:latin typeface="Cambria Math" panose="02040503050406030204" pitchFamily="18" charset="0"/>
                          </a:rPr>
                          <m:t>≠0</m:t>
                        </m:r>
                      </m:e>
                      <m:e>
                        <m:r>
                          <m:rPr>
                            <m:nor/>
                          </m:rPr>
                          <a:rPr lang="en-GB" sz="1200" b="0" i="0" smtClean="0">
                            <a:latin typeface="FoundrySterling-Book" pitchFamily="2" charset="0"/>
                          </a:rPr>
                          <m:t>our</m:t>
                        </m:r>
                        <m:r>
                          <m:rPr>
                            <m:nor/>
                          </m:rPr>
                          <a:rPr lang="en-GB" sz="1200" b="0" i="0" smtClean="0">
                            <a:latin typeface="FoundrySterling-Book" pitchFamily="2" charset="0"/>
                          </a:rPr>
                          <m:t> </m:t>
                        </m:r>
                        <m:r>
                          <m:rPr>
                            <m:nor/>
                          </m:rPr>
                          <a:rPr lang="en-GB" sz="1200" b="0" i="0" smtClean="0">
                            <a:latin typeface="FoundrySterling-Book" pitchFamily="2" charset="0"/>
                          </a:rPr>
                          <m:t>study</m:t>
                        </m:r>
                        <m:r>
                          <m:rPr>
                            <m:nor/>
                          </m:rPr>
                          <a:rPr lang="en-GB" sz="1200" b="0" i="0" smtClean="0">
                            <a:latin typeface="FoundrySterling-Book" pitchFamily="2" charset="0"/>
                          </a:rPr>
                          <m:t> </m:t>
                        </m:r>
                        <m:r>
                          <m:rPr>
                            <m:nor/>
                          </m:rPr>
                          <a:rPr lang="en-GB" sz="1200" b="0" i="0" smtClean="0">
                            <a:latin typeface="FoundrySterling-Book" pitchFamily="2" charset="0"/>
                          </a:rPr>
                          <m:t>design</m:t>
                        </m:r>
                      </m:e>
                    </m:d>
                    <m:r>
                      <a:rPr lang="en-GB" sz="1200" b="0" i="1" smtClean="0">
                        <a:latin typeface="Cambria Math" panose="02040503050406030204" pitchFamily="18" charset="0"/>
                      </a:rPr>
                      <m:t>=</m:t>
                    </m:r>
                    <m:r>
                      <m:rPr>
                        <m:sty m:val="p"/>
                      </m:rPr>
                      <a:rPr lang="en-GB" sz="1200" b="0" i="0" smtClean="0">
                        <a:latin typeface="Cambria Math" panose="02040503050406030204" pitchFamily="18" charset="0"/>
                      </a:rPr>
                      <m:t>Π</m:t>
                    </m:r>
                  </m:oMath>
                </a14:m>
                <a:r>
                  <a:rPr lang="en-US" sz="1200" dirty="0">
                    <a:latin typeface="FoundrySterling-Book" pitchFamily="2" charset="0"/>
                  </a:rPr>
                  <a:t>       (before we see any data).</a:t>
                </a:r>
              </a:p>
              <a:p>
                <a:endParaRPr lang="en-US" sz="600" dirty="0">
                  <a:latin typeface="FoundrySterling-Book" pitchFamily="2" charset="0"/>
                </a:endParaRPr>
              </a:p>
              <a:p>
                <a:r>
                  <a:rPr lang="en-US" sz="1200" dirty="0">
                    <a:latin typeface="FoundrySterling-Book" pitchFamily="2" charset="0"/>
                  </a:rPr>
                  <a:t>First please note that</a:t>
                </a:r>
                <a:r>
                  <a:rPr lang="en-US" sz="1200" b="1" dirty="0">
                    <a:latin typeface="FoundrySterling-Book" pitchFamily="2" charset="0"/>
                  </a:rPr>
                  <a:t> this model is daft.</a:t>
                </a:r>
                <a:r>
                  <a:rPr lang="en-US" sz="1200" dirty="0">
                    <a:latin typeface="FoundrySterling-Book" pitchFamily="2" charset="0"/>
                  </a:rPr>
                  <a:t> </a:t>
                </a:r>
                <a:r>
                  <a:rPr lang="en-US" sz="1200" i="1" dirty="0">
                    <a:latin typeface="FoundrySterling-Book" pitchFamily="2" charset="0"/>
                  </a:rPr>
                  <a:t>Can</a:t>
                </a:r>
                <a:r>
                  <a:rPr lang="en-US" sz="1200" dirty="0">
                    <a:latin typeface="FoundrySterling-Book" pitchFamily="2" charset="0"/>
                  </a:rPr>
                  <a:t> we divide nonzero from zero effects like this?  For example, for a GWAS of polygenic traits it seems quite likely that much of the genome is associated, it’s just that the effects are very small.  This is worth thinking about in interpreting results!  Thinking this way leads to the idea of trying to estimate the distribution of true effects, which is clearly what we want.  Nevertheless this dichotomous model of ‘most things are zero but some aren’t’ does often hold approximately in many studies (like the one depicted below) and we’ll go with it here.</a:t>
                </a:r>
              </a:p>
            </p:txBody>
          </p:sp>
        </mc:Choice>
        <mc:Fallback>
          <p:sp>
            <p:nvSpPr>
              <p:cNvPr id="74" name="TextBox 73">
                <a:extLst>
                  <a:ext uri="{FF2B5EF4-FFF2-40B4-BE49-F238E27FC236}">
                    <a16:creationId xmlns:a16="http://schemas.microsoft.com/office/drawing/2014/main" id="{C63CE1A2-2AD4-574D-AC1A-EFAE5AABE1F7}"/>
                  </a:ext>
                </a:extLst>
              </p:cNvPr>
              <p:cNvSpPr txBox="1">
                <a:spLocks noRot="1" noChangeAspect="1" noMove="1" noResize="1" noEditPoints="1" noAdjustHandles="1" noChangeArrowheads="1" noChangeShapeType="1" noTextEdit="1"/>
              </p:cNvSpPr>
              <p:nvPr/>
            </p:nvSpPr>
            <p:spPr>
              <a:xfrm>
                <a:off x="333508" y="2053829"/>
                <a:ext cx="5842815" cy="2308324"/>
              </a:xfrm>
              <a:prstGeom prst="rect">
                <a:avLst/>
              </a:prstGeom>
              <a:blipFill>
                <a:blip r:embed="rId6"/>
                <a:stretch>
                  <a:fillRect r="-1085" b="-546"/>
                </a:stretch>
              </a:blipFill>
            </p:spPr>
            <p:txBody>
              <a:bodyPr/>
              <a:lstStyle/>
              <a:p>
                <a:r>
                  <a:rPr lang="en-US">
                    <a:noFill/>
                  </a:rPr>
                  <a:t> </a:t>
                </a:r>
              </a:p>
            </p:txBody>
          </p:sp>
        </mc:Fallback>
      </mc:AlternateContent>
      <p:cxnSp>
        <p:nvCxnSpPr>
          <p:cNvPr id="80" name="Straight Arrow Connector 79">
            <a:extLst>
              <a:ext uri="{FF2B5EF4-FFF2-40B4-BE49-F238E27FC236}">
                <a16:creationId xmlns:a16="http://schemas.microsoft.com/office/drawing/2014/main" id="{FFC81B76-AEC5-914F-A7A6-B865F99F9E6D}"/>
              </a:ext>
            </a:extLst>
          </p:cNvPr>
          <p:cNvCxnSpPr>
            <a:cxnSpLocks/>
          </p:cNvCxnSpPr>
          <p:nvPr/>
        </p:nvCxnSpPr>
        <p:spPr>
          <a:xfrm>
            <a:off x="1850619" y="7557979"/>
            <a:ext cx="220456" cy="0"/>
          </a:xfrm>
          <a:prstGeom prst="straightConnector1">
            <a:avLst/>
          </a:pr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41D7E81B-E4AF-9140-B7B6-C1E8B85BD2AF}"/>
              </a:ext>
            </a:extLst>
          </p:cNvPr>
          <p:cNvSpPr txBox="1"/>
          <p:nvPr/>
        </p:nvSpPr>
        <p:spPr>
          <a:xfrm>
            <a:off x="490232" y="7378094"/>
            <a:ext cx="1422973" cy="338554"/>
          </a:xfrm>
          <a:prstGeom prst="rect">
            <a:avLst/>
          </a:prstGeom>
          <a:noFill/>
        </p:spPr>
        <p:txBody>
          <a:bodyPr wrap="square" rtlCol="0">
            <a:spAutoFit/>
          </a:bodyPr>
          <a:lstStyle/>
          <a:p>
            <a:pPr algn="r"/>
            <a:r>
              <a:rPr lang="en-US" sz="800" dirty="0">
                <a:solidFill>
                  <a:srgbClr val="C00000"/>
                </a:solidFill>
                <a:latin typeface="FoundrySterling-Book" pitchFamily="2" charset="0"/>
              </a:rPr>
              <a:t>A probability, or </a:t>
            </a:r>
            <a:r>
              <a:rPr lang="en-US" sz="800" b="1" dirty="0">
                <a:solidFill>
                  <a:srgbClr val="C00000"/>
                </a:solidFill>
                <a:latin typeface="FoundrySterling-Book" pitchFamily="2" charset="0"/>
              </a:rPr>
              <a:t>expectation over repeated studies</a:t>
            </a:r>
          </a:p>
        </p:txBody>
      </p:sp>
      <p:grpSp>
        <p:nvGrpSpPr>
          <p:cNvPr id="82" name="Group 81">
            <a:extLst>
              <a:ext uri="{FF2B5EF4-FFF2-40B4-BE49-F238E27FC236}">
                <a16:creationId xmlns:a16="http://schemas.microsoft.com/office/drawing/2014/main" id="{6886495C-879B-7242-9825-6C201C1F9840}"/>
              </a:ext>
            </a:extLst>
          </p:cNvPr>
          <p:cNvGrpSpPr/>
          <p:nvPr/>
        </p:nvGrpSpPr>
        <p:grpSpPr>
          <a:xfrm>
            <a:off x="1207157" y="4365225"/>
            <a:ext cx="4319902" cy="1991990"/>
            <a:chOff x="685800" y="7106248"/>
            <a:chExt cx="4319902" cy="1991990"/>
          </a:xfrm>
        </p:grpSpPr>
        <p:grpSp>
          <p:nvGrpSpPr>
            <p:cNvPr id="83" name="Group 82">
              <a:extLst>
                <a:ext uri="{FF2B5EF4-FFF2-40B4-BE49-F238E27FC236}">
                  <a16:creationId xmlns:a16="http://schemas.microsoft.com/office/drawing/2014/main" id="{594389F1-CC72-3B43-B779-C79E002BAAB3}"/>
                </a:ext>
              </a:extLst>
            </p:cNvPr>
            <p:cNvGrpSpPr/>
            <p:nvPr/>
          </p:nvGrpSpPr>
          <p:grpSpPr>
            <a:xfrm>
              <a:off x="685801" y="7106248"/>
              <a:ext cx="2844446" cy="1991990"/>
              <a:chOff x="1185334" y="6218880"/>
              <a:chExt cx="2844446" cy="1991990"/>
            </a:xfrm>
          </p:grpSpPr>
          <p:pic>
            <p:nvPicPr>
              <p:cNvPr id="89" name="Picture 88">
                <a:extLst>
                  <a:ext uri="{FF2B5EF4-FFF2-40B4-BE49-F238E27FC236}">
                    <a16:creationId xmlns:a16="http://schemas.microsoft.com/office/drawing/2014/main" id="{78D46893-6B31-6F4B-B406-B698B889525E}"/>
                  </a:ext>
                </a:extLst>
              </p:cNvPr>
              <p:cNvPicPr>
                <a:picLocks noChangeAspect="1"/>
              </p:cNvPicPr>
              <p:nvPr/>
            </p:nvPicPr>
            <p:blipFill rotWithShape="1">
              <a:blip r:embed="rId7"/>
              <a:srcRect l="8694" t="5023" r="50000" b="70812"/>
              <a:stretch/>
            </p:blipFill>
            <p:spPr>
              <a:xfrm>
                <a:off x="1185334" y="6218880"/>
                <a:ext cx="2406054" cy="1991990"/>
              </a:xfrm>
              <a:prstGeom prst="rect">
                <a:avLst/>
              </a:prstGeom>
            </p:spPr>
          </p:pic>
          <p:sp>
            <p:nvSpPr>
              <p:cNvPr id="90" name="Rectangle 89">
                <a:extLst>
                  <a:ext uri="{FF2B5EF4-FFF2-40B4-BE49-F238E27FC236}">
                    <a16:creationId xmlns:a16="http://schemas.microsoft.com/office/drawing/2014/main" id="{812361F6-581E-C645-87D6-1C5E9AF8E66F}"/>
                  </a:ext>
                </a:extLst>
              </p:cNvPr>
              <p:cNvSpPr/>
              <p:nvPr/>
            </p:nvSpPr>
            <p:spPr>
              <a:xfrm>
                <a:off x="2002580" y="7579058"/>
                <a:ext cx="1811867" cy="3961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FB064F4F-4375-984B-B52C-84953C44CF38}"/>
                  </a:ext>
                </a:extLst>
              </p:cNvPr>
              <p:cNvSpPr txBox="1"/>
              <p:nvPr/>
            </p:nvSpPr>
            <p:spPr>
              <a:xfrm>
                <a:off x="1904646" y="7579058"/>
                <a:ext cx="2125134" cy="246221"/>
              </a:xfrm>
              <a:prstGeom prst="rect">
                <a:avLst/>
              </a:prstGeom>
              <a:noFill/>
            </p:spPr>
            <p:txBody>
              <a:bodyPr wrap="square" rtlCol="0">
                <a:spAutoFit/>
              </a:bodyPr>
              <a:lstStyle/>
              <a:p>
                <a:r>
                  <a:rPr lang="en-US" sz="1000" dirty="0">
                    <a:latin typeface="FoundrySterling-Book" pitchFamily="2" charset="0"/>
                  </a:rPr>
                  <a:t>Whole study</a:t>
                </a:r>
                <a:endParaRPr lang="en-US" sz="1000" dirty="0">
                  <a:latin typeface="FoundrySterling-Book" pitchFamily="2" charset="0"/>
                </a:endParaRPr>
              </a:p>
            </p:txBody>
          </p:sp>
          <p:sp>
            <p:nvSpPr>
              <p:cNvPr id="92" name="TextBox 91">
                <a:extLst>
                  <a:ext uri="{FF2B5EF4-FFF2-40B4-BE49-F238E27FC236}">
                    <a16:creationId xmlns:a16="http://schemas.microsoft.com/office/drawing/2014/main" id="{A1830AC4-3F36-DD48-A8BB-9533D4302510}"/>
                  </a:ext>
                </a:extLst>
              </p:cNvPr>
              <p:cNvSpPr txBox="1"/>
              <p:nvPr/>
            </p:nvSpPr>
            <p:spPr>
              <a:xfrm>
                <a:off x="1891381" y="7719288"/>
                <a:ext cx="2125133" cy="246221"/>
              </a:xfrm>
              <a:prstGeom prst="rect">
                <a:avLst/>
              </a:prstGeom>
              <a:noFill/>
            </p:spPr>
            <p:txBody>
              <a:bodyPr wrap="square" rtlCol="0">
                <a:spAutoFit/>
              </a:bodyPr>
              <a:lstStyle/>
              <a:p>
                <a:r>
                  <a:rPr lang="en-US" sz="1000" dirty="0">
                    <a:latin typeface="FoundrySterling-Book" pitchFamily="2" charset="0"/>
                  </a:rPr>
                  <a:t>After removing a signal</a:t>
                </a:r>
                <a:endParaRPr lang="en-US" sz="1000" dirty="0">
                  <a:latin typeface="FoundrySterling-Book" pitchFamily="2" charset="0"/>
                </a:endParaRPr>
              </a:p>
            </p:txBody>
          </p:sp>
        </p:grpSp>
        <p:cxnSp>
          <p:nvCxnSpPr>
            <p:cNvPr id="84" name="Straight Connector 83">
              <a:extLst>
                <a:ext uri="{FF2B5EF4-FFF2-40B4-BE49-F238E27FC236}">
                  <a16:creationId xmlns:a16="http://schemas.microsoft.com/office/drawing/2014/main" id="{1205A865-FD1F-B241-9C11-C79646E50A2A}"/>
                </a:ext>
              </a:extLst>
            </p:cNvPr>
            <p:cNvCxnSpPr>
              <a:cxnSpLocks/>
            </p:cNvCxnSpPr>
            <p:nvPr/>
          </p:nvCxnSpPr>
          <p:spPr>
            <a:xfrm>
              <a:off x="685800" y="7615179"/>
              <a:ext cx="271130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BCB25AAD-6243-1041-8F0D-2FFB53E559CE}"/>
                </a:ext>
              </a:extLst>
            </p:cNvPr>
            <p:cNvCxnSpPr>
              <a:cxnSpLocks/>
            </p:cNvCxnSpPr>
            <p:nvPr/>
          </p:nvCxnSpPr>
          <p:spPr>
            <a:xfrm flipH="1">
              <a:off x="3433399" y="7426978"/>
              <a:ext cx="149773" cy="141318"/>
            </a:xfrm>
            <a:prstGeom prst="straightConnector1">
              <a:avLst/>
            </a:pr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50A36334-C73F-664D-999D-85173814B900}"/>
                </a:ext>
              </a:extLst>
            </p:cNvPr>
            <p:cNvSpPr txBox="1"/>
            <p:nvPr/>
          </p:nvSpPr>
          <p:spPr>
            <a:xfrm>
              <a:off x="3535509" y="7128385"/>
              <a:ext cx="1379477" cy="338554"/>
            </a:xfrm>
            <a:prstGeom prst="rect">
              <a:avLst/>
            </a:prstGeom>
            <a:noFill/>
          </p:spPr>
          <p:txBody>
            <a:bodyPr wrap="square" rtlCol="0">
              <a:spAutoFit/>
            </a:bodyPr>
            <a:lstStyle/>
            <a:p>
              <a:r>
                <a:rPr lang="en-US" sz="800" dirty="0">
                  <a:solidFill>
                    <a:srgbClr val="C00000"/>
                  </a:solidFill>
                  <a:latin typeface="FoundrySterling-Book" pitchFamily="2" charset="0"/>
                </a:rPr>
                <a:t>P-value passes Bonferroni correction if above this line.</a:t>
              </a:r>
            </a:p>
          </p:txBody>
        </p:sp>
        <p:cxnSp>
          <p:nvCxnSpPr>
            <p:cNvPr id="87" name="Straight Arrow Connector 86">
              <a:extLst>
                <a:ext uri="{FF2B5EF4-FFF2-40B4-BE49-F238E27FC236}">
                  <a16:creationId xmlns:a16="http://schemas.microsoft.com/office/drawing/2014/main" id="{73C56F3D-4653-A34B-A6CC-C9552C4F98F0}"/>
                </a:ext>
              </a:extLst>
            </p:cNvPr>
            <p:cNvCxnSpPr>
              <a:cxnSpLocks/>
            </p:cNvCxnSpPr>
            <p:nvPr/>
          </p:nvCxnSpPr>
          <p:spPr>
            <a:xfrm flipH="1" flipV="1">
              <a:off x="2174365" y="8045642"/>
              <a:ext cx="149772" cy="116178"/>
            </a:xfrm>
            <a:prstGeom prst="straightConnector1">
              <a:avLst/>
            </a:pr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8" name="TextBox 87">
                  <a:extLst>
                    <a:ext uri="{FF2B5EF4-FFF2-40B4-BE49-F238E27FC236}">
                      <a16:creationId xmlns:a16="http://schemas.microsoft.com/office/drawing/2014/main" id="{0B76EA8C-7369-0D41-9AE0-5BC31FAEC83F}"/>
                    </a:ext>
                  </a:extLst>
                </p:cNvPr>
                <p:cNvSpPr txBox="1"/>
                <p:nvPr/>
              </p:nvSpPr>
              <p:spPr>
                <a:xfrm>
                  <a:off x="2324136" y="8034617"/>
                  <a:ext cx="2681566" cy="338554"/>
                </a:xfrm>
                <a:prstGeom prst="rect">
                  <a:avLst/>
                </a:prstGeom>
                <a:noFill/>
              </p:spPr>
              <p:txBody>
                <a:bodyPr wrap="square" rtlCol="0">
                  <a:spAutoFit/>
                </a:bodyPr>
                <a:lstStyle/>
                <a:p>
                  <a:r>
                    <a:rPr lang="en-US" sz="800" dirty="0">
                      <a:solidFill>
                        <a:srgbClr val="C00000"/>
                      </a:solidFill>
                      <a:latin typeface="FoundrySterling-Book" pitchFamily="2" charset="0"/>
                    </a:rPr>
                    <a:t>2.5%-97.5% quantiles of a </a:t>
                  </a:r>
                  <a14:m>
                    <m:oMath xmlns:m="http://schemas.openxmlformats.org/officeDocument/2006/math">
                      <m:r>
                        <m:rPr>
                          <m:nor/>
                        </m:rPr>
                        <a:rPr lang="en-US" sz="800" i="0" dirty="0" smtClean="0">
                          <a:solidFill>
                            <a:srgbClr val="C00000"/>
                          </a:solidFill>
                          <a:latin typeface="Cambria Math" panose="02040503050406030204" pitchFamily="18" charset="0"/>
                        </a:rPr>
                        <m:t>Beta</m:t>
                      </m:r>
                      <m:r>
                        <a:rPr lang="en-US" sz="800" i="1" dirty="0" smtClean="0">
                          <a:solidFill>
                            <a:srgbClr val="C00000"/>
                          </a:solidFill>
                          <a:latin typeface="Cambria Math" panose="02040503050406030204" pitchFamily="18" charset="0"/>
                        </a:rPr>
                        <m:t>(</m:t>
                      </m:r>
                      <m:r>
                        <a:rPr lang="en-US" sz="800" i="1" dirty="0">
                          <a:solidFill>
                            <a:srgbClr val="C00000"/>
                          </a:solidFill>
                          <a:latin typeface="Cambria Math" panose="02040503050406030204" pitchFamily="18" charset="0"/>
                        </a:rPr>
                        <m:t>𝑖</m:t>
                      </m:r>
                      <m:r>
                        <a:rPr lang="en-US" sz="800" i="1" dirty="0" smtClean="0">
                          <a:solidFill>
                            <a:srgbClr val="C00000"/>
                          </a:solidFill>
                          <a:latin typeface="Cambria Math" panose="02040503050406030204" pitchFamily="18" charset="0"/>
                        </a:rPr>
                        <m:t>,</m:t>
                      </m:r>
                      <m:r>
                        <a:rPr lang="en-US" sz="800" i="1" dirty="0" smtClean="0">
                          <a:solidFill>
                            <a:srgbClr val="C00000"/>
                          </a:solidFill>
                          <a:latin typeface="Cambria Math" panose="02040503050406030204" pitchFamily="18" charset="0"/>
                        </a:rPr>
                        <m:t>𝐾</m:t>
                      </m:r>
                      <m:r>
                        <a:rPr lang="en-US" sz="800" i="1" dirty="0" smtClean="0">
                          <a:solidFill>
                            <a:srgbClr val="C00000"/>
                          </a:solidFill>
                          <a:latin typeface="Cambria Math" panose="02040503050406030204" pitchFamily="18" charset="0"/>
                        </a:rPr>
                        <m:t>+1−</m:t>
                      </m:r>
                      <m:r>
                        <a:rPr lang="en-US" sz="800" i="1" dirty="0" smtClean="0">
                          <a:solidFill>
                            <a:srgbClr val="C00000"/>
                          </a:solidFill>
                          <a:latin typeface="Cambria Math" panose="02040503050406030204" pitchFamily="18" charset="0"/>
                        </a:rPr>
                        <m:t>𝑖</m:t>
                      </m:r>
                      <m:r>
                        <a:rPr lang="en-US" sz="800" i="1" dirty="0" smtClean="0">
                          <a:solidFill>
                            <a:srgbClr val="C00000"/>
                          </a:solidFill>
                          <a:latin typeface="Cambria Math" panose="02040503050406030204" pitchFamily="18" charset="0"/>
                        </a:rPr>
                        <m:t>)</m:t>
                      </m:r>
                    </m:oMath>
                  </a14:m>
                  <a:r>
                    <a:rPr lang="en-US" sz="800" dirty="0">
                      <a:solidFill>
                        <a:srgbClr val="C00000"/>
                      </a:solidFill>
                      <a:latin typeface="FoundrySterling-Book" pitchFamily="2" charset="0"/>
                    </a:rPr>
                    <a:t> distribution</a:t>
                  </a:r>
                </a:p>
                <a:p>
                  <a:r>
                    <a:rPr lang="en-US" sz="800" dirty="0">
                      <a:solidFill>
                        <a:srgbClr val="C00000"/>
                      </a:solidFill>
                      <a:latin typeface="FoundrySterling-Book" pitchFamily="2" charset="0"/>
                    </a:rPr>
                    <a:t>(E.g. </a:t>
                  </a:r>
                  <a:r>
                    <a:rPr lang="en-US" sz="800" dirty="0" err="1">
                      <a:solidFill>
                        <a:srgbClr val="C00000"/>
                      </a:solidFill>
                      <a:latin typeface="Courier" pitchFamily="2" charset="0"/>
                    </a:rPr>
                    <a:t>qnorm</a:t>
                  </a:r>
                  <a:r>
                    <a:rPr lang="en-US" sz="800" dirty="0">
                      <a:solidFill>
                        <a:srgbClr val="C00000"/>
                      </a:solidFill>
                      <a:latin typeface="Courier" pitchFamily="2" charset="0"/>
                    </a:rPr>
                    <a:t>()</a:t>
                  </a:r>
                  <a:r>
                    <a:rPr lang="en-US" sz="800" dirty="0">
                      <a:solidFill>
                        <a:srgbClr val="C00000"/>
                      </a:solidFill>
                      <a:latin typeface="FoundrySterling-Book" pitchFamily="2" charset="0"/>
                    </a:rPr>
                    <a:t> in R)</a:t>
                  </a:r>
                </a:p>
              </p:txBody>
            </p:sp>
          </mc:Choice>
          <mc:Fallback>
            <p:sp>
              <p:nvSpPr>
                <p:cNvPr id="88" name="TextBox 87">
                  <a:extLst>
                    <a:ext uri="{FF2B5EF4-FFF2-40B4-BE49-F238E27FC236}">
                      <a16:creationId xmlns:a16="http://schemas.microsoft.com/office/drawing/2014/main" id="{0B76EA8C-7369-0D41-9AE0-5BC31FAEC83F}"/>
                    </a:ext>
                  </a:extLst>
                </p:cNvPr>
                <p:cNvSpPr txBox="1">
                  <a:spLocks noRot="1" noChangeAspect="1" noMove="1" noResize="1" noEditPoints="1" noAdjustHandles="1" noChangeArrowheads="1" noChangeShapeType="1" noTextEdit="1"/>
                </p:cNvSpPr>
                <p:nvPr/>
              </p:nvSpPr>
              <p:spPr>
                <a:xfrm>
                  <a:off x="2324136" y="8034617"/>
                  <a:ext cx="2681566" cy="338554"/>
                </a:xfrm>
                <a:prstGeom prst="rect">
                  <a:avLst/>
                </a:prstGeom>
                <a:blipFill>
                  <a:blip r:embed="rId8"/>
                  <a:stretch>
                    <a:fillRect b="-3571"/>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94" name="TextBox 93">
                <a:extLst>
                  <a:ext uri="{FF2B5EF4-FFF2-40B4-BE49-F238E27FC236}">
                    <a16:creationId xmlns:a16="http://schemas.microsoft.com/office/drawing/2014/main" id="{2909066B-D912-2A48-BCDA-C50DA0F95DEF}"/>
                  </a:ext>
                </a:extLst>
              </p:cNvPr>
              <p:cNvSpPr txBox="1"/>
              <p:nvPr/>
            </p:nvSpPr>
            <p:spPr>
              <a:xfrm>
                <a:off x="6400800" y="195141"/>
                <a:ext cx="5842815" cy="1292662"/>
              </a:xfrm>
              <a:prstGeom prst="rect">
                <a:avLst/>
              </a:prstGeom>
              <a:noFill/>
            </p:spPr>
            <p:txBody>
              <a:bodyPr wrap="square" rtlCol="0">
                <a:spAutoFit/>
              </a:bodyPr>
              <a:lstStyle/>
              <a:p>
                <a:r>
                  <a:rPr lang="en-US" sz="1200" b="1" dirty="0">
                    <a:latin typeface="FoundrySterling-Book" pitchFamily="2" charset="0"/>
                  </a:rPr>
                  <a:t>It is true that </a:t>
                </a:r>
                <a:r>
                  <a:rPr lang="en-US" sz="1200" dirty="0">
                    <a:latin typeface="FoundrySterling-Book" pitchFamily="2" charset="0"/>
                  </a:rPr>
                  <a:t>if you were to repeat studies over and over, and use a rule like </a:t>
                </a:r>
                <a:r>
                  <a:rPr lang="en-US" sz="1200" dirty="0" err="1">
                    <a:latin typeface="FoundrySterling-Book" pitchFamily="2" charset="0"/>
                  </a:rPr>
                  <a:t>Bonferonni</a:t>
                </a:r>
                <a:r>
                  <a:rPr lang="en-US" sz="1200" dirty="0">
                    <a:latin typeface="FoundrySterling-Book" pitchFamily="2" charset="0"/>
                  </a:rPr>
                  <a:t> to declare significance at </a:t>
                </a:r>
                <a14:m>
                  <m:oMath xmlns:m="http://schemas.openxmlformats.org/officeDocument/2006/math">
                    <m:r>
                      <a:rPr lang="en-GB" sz="1200" b="0" i="1" smtClean="0">
                        <a:latin typeface="Cambria Math" panose="02040503050406030204" pitchFamily="18" charset="0"/>
                      </a:rPr>
                      <m:t>𝛼</m:t>
                    </m:r>
                    <m:r>
                      <a:rPr lang="en-GB" sz="1200" b="0" i="1" smtClean="0">
                        <a:latin typeface="Cambria Math" panose="02040503050406030204" pitchFamily="18" charset="0"/>
                      </a:rPr>
                      <m:t>=0.05</m:t>
                    </m:r>
                  </m:oMath>
                </a14:m>
                <a:r>
                  <a:rPr lang="en-US" sz="1200" dirty="0">
                    <a:latin typeface="FoundrySterling-Book" pitchFamily="2" charset="0"/>
                  </a:rPr>
                  <a:t>, you would mistakenly declare an association &lt; 5% of the time.</a:t>
                </a:r>
              </a:p>
              <a:p>
                <a:endParaRPr lang="en-US" sz="600" b="1" dirty="0">
                  <a:latin typeface="FoundrySterling-Book" pitchFamily="2" charset="0"/>
                </a:endParaRPr>
              </a:p>
              <a:p>
                <a:r>
                  <a:rPr lang="en-US" sz="1200" b="1" dirty="0">
                    <a:latin typeface="FoundrySterling-Book" pitchFamily="2" charset="0"/>
                  </a:rPr>
                  <a:t>This is however unsatisfying </a:t>
                </a:r>
                <a:r>
                  <a:rPr lang="en-US" sz="1200" dirty="0">
                    <a:latin typeface="FoundrySterling-Book" pitchFamily="2" charset="0"/>
                  </a:rPr>
                  <a:t>because: 1: most people don’t have the luxury of repeating their study over and over, 2: most people have already seen their data and want to know ‘how likely was this signal to be a real association?’</a:t>
                </a:r>
              </a:p>
            </p:txBody>
          </p:sp>
        </mc:Choice>
        <mc:Fallback>
          <p:sp>
            <p:nvSpPr>
              <p:cNvPr id="94" name="TextBox 93">
                <a:extLst>
                  <a:ext uri="{FF2B5EF4-FFF2-40B4-BE49-F238E27FC236}">
                    <a16:creationId xmlns:a16="http://schemas.microsoft.com/office/drawing/2014/main" id="{2909066B-D912-2A48-BCDA-C50DA0F95DEF}"/>
                  </a:ext>
                </a:extLst>
              </p:cNvPr>
              <p:cNvSpPr txBox="1">
                <a:spLocks noRot="1" noChangeAspect="1" noMove="1" noResize="1" noEditPoints="1" noAdjustHandles="1" noChangeArrowheads="1" noChangeShapeType="1" noTextEdit="1"/>
              </p:cNvSpPr>
              <p:nvPr/>
            </p:nvSpPr>
            <p:spPr>
              <a:xfrm>
                <a:off x="6400800" y="195141"/>
                <a:ext cx="5842815" cy="1292662"/>
              </a:xfrm>
              <a:prstGeom prst="rect">
                <a:avLst/>
              </a:prstGeom>
              <a:blipFill>
                <a:blip r:embed="rId9"/>
                <a:stretch>
                  <a:fillRect r="-217" b="-194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5" name="TextBox 94">
                <a:extLst>
                  <a:ext uri="{FF2B5EF4-FFF2-40B4-BE49-F238E27FC236}">
                    <a16:creationId xmlns:a16="http://schemas.microsoft.com/office/drawing/2014/main" id="{1C9AB03E-0DDE-8D4C-8953-BFEEE2BC0C54}"/>
                  </a:ext>
                </a:extLst>
              </p:cNvPr>
              <p:cNvSpPr txBox="1"/>
              <p:nvPr/>
            </p:nvSpPr>
            <p:spPr>
              <a:xfrm>
                <a:off x="6400800" y="1487803"/>
                <a:ext cx="5842815" cy="4278287"/>
              </a:xfrm>
              <a:prstGeom prst="rect">
                <a:avLst/>
              </a:prstGeom>
              <a:noFill/>
            </p:spPr>
            <p:txBody>
              <a:bodyPr wrap="square" rtlCol="0">
                <a:spAutoFit/>
              </a:bodyPr>
              <a:lstStyle/>
              <a:p>
                <a:r>
                  <a:rPr lang="en-GB" sz="1200" b="1" dirty="0">
                    <a:latin typeface="FoundrySterling-Book" pitchFamily="2" charset="0"/>
                  </a:rPr>
                  <a:t>Interpretation 2</a:t>
                </a:r>
                <a:r>
                  <a:rPr lang="en-GB" sz="1200" dirty="0">
                    <a:latin typeface="FoundrySterling-Book" pitchFamily="2" charset="0"/>
                  </a:rPr>
                  <a:t> – the </a:t>
                </a:r>
                <a:r>
                  <a:rPr lang="en-GB" sz="1200" b="1" dirty="0">
                    <a:latin typeface="FoundrySterling-Book" pitchFamily="2" charset="0"/>
                  </a:rPr>
                  <a:t>scientific approach</a:t>
                </a:r>
                <a:r>
                  <a:rPr lang="en-GB" sz="1200" dirty="0">
                    <a:latin typeface="FoundrySterling-Book" pitchFamily="2" charset="0"/>
                  </a:rPr>
                  <a:t>.  How likely is it that an effect is nonzero given we see a P-value smaller than </a:t>
                </a:r>
                <a14:m>
                  <m:oMath xmlns:m="http://schemas.openxmlformats.org/officeDocument/2006/math">
                    <m:r>
                      <a:rPr lang="en-GB" sz="1200" i="1" dirty="0" smtClean="0">
                        <a:latin typeface="Cambria Math" panose="02040503050406030204" pitchFamily="18" charset="0"/>
                      </a:rPr>
                      <m:t>𝑇</m:t>
                    </m:r>
                  </m:oMath>
                </a14:m>
                <a:r>
                  <a:rPr lang="en-GB" sz="1200" dirty="0">
                    <a:latin typeface="FoundrySterling-Book" pitchFamily="2" charset="0"/>
                  </a:rPr>
                  <a:t>?  It is easy to work out:</a:t>
                </a:r>
              </a:p>
              <a:p>
                <a:endParaRPr lang="en-GB" sz="1200" dirty="0">
                  <a:latin typeface="FoundrySterling-Book" pitchFamily="2" charset="0"/>
                </a:endParaRPr>
              </a:p>
              <a:p>
                <a14:m>
                  <m:oMathPara xmlns:m="http://schemas.openxmlformats.org/officeDocument/2006/math">
                    <m:oMathParaPr>
                      <m:jc m:val="centerGroup"/>
                    </m:oMathParaPr>
                    <m:oMath xmlns:m="http://schemas.openxmlformats.org/officeDocument/2006/math">
                      <m:r>
                        <a:rPr lang="en-GB" sz="1200" i="1" dirty="0" smtClean="0">
                          <a:latin typeface="Cambria Math" panose="02040503050406030204" pitchFamily="18" charset="0"/>
                        </a:rPr>
                        <m:t>𝑃</m:t>
                      </m:r>
                      <m:d>
                        <m:dPr>
                          <m:ctrlPr>
                            <a:rPr lang="en-GB" sz="1200" i="1" dirty="0" smtClean="0">
                              <a:latin typeface="Cambria Math" panose="02040503050406030204" pitchFamily="18" charset="0"/>
                            </a:rPr>
                          </m:ctrlPr>
                        </m:dPr>
                        <m:e>
                          <m:r>
                            <a:rPr lang="en-GB" sz="1200" b="0" i="1" dirty="0" smtClean="0">
                              <a:latin typeface="Cambria Math" panose="02040503050406030204" pitchFamily="18" charset="0"/>
                            </a:rPr>
                            <m:t>𝛽</m:t>
                          </m:r>
                          <m:r>
                            <a:rPr lang="en-GB" sz="1200" b="0" i="1" dirty="0" smtClean="0">
                              <a:latin typeface="Cambria Math" panose="02040503050406030204" pitchFamily="18" charset="0"/>
                            </a:rPr>
                            <m:t>≠0</m:t>
                          </m:r>
                        </m:e>
                        <m:e>
                          <m:r>
                            <a:rPr lang="en-GB" sz="1200" b="0" i="1" dirty="0" smtClean="0">
                              <a:latin typeface="Cambria Math" panose="02040503050406030204" pitchFamily="18" charset="0"/>
                            </a:rPr>
                            <m:t>𝑝</m:t>
                          </m:r>
                          <m:r>
                            <a:rPr lang="en-GB" sz="1200" b="0" i="1" dirty="0" smtClean="0">
                              <a:latin typeface="Cambria Math" panose="02040503050406030204" pitchFamily="18" charset="0"/>
                            </a:rPr>
                            <m:t>&lt;</m:t>
                          </m:r>
                          <m:r>
                            <a:rPr lang="en-GB" sz="1200" b="0" i="1" dirty="0" smtClean="0">
                              <a:latin typeface="Cambria Math" panose="02040503050406030204" pitchFamily="18" charset="0"/>
                            </a:rPr>
                            <m:t>𝑇</m:t>
                          </m:r>
                        </m:e>
                      </m:d>
                      <m:r>
                        <a:rPr lang="en-GB" sz="1200" b="0" i="1" dirty="0" smtClean="0">
                          <a:latin typeface="Cambria Math" panose="02040503050406030204" pitchFamily="18" charset="0"/>
                        </a:rPr>
                        <m:t>=</m:t>
                      </m:r>
                      <m:f>
                        <m:fPr>
                          <m:ctrlPr>
                            <a:rPr lang="en-GB" sz="1200" b="0" i="1" dirty="0" smtClean="0">
                              <a:latin typeface="Cambria Math" panose="02040503050406030204" pitchFamily="18" charset="0"/>
                            </a:rPr>
                          </m:ctrlPr>
                        </m:fPr>
                        <m:num>
                          <m:r>
                            <a:rPr lang="en-GB" sz="1200" b="0" i="1" dirty="0" smtClean="0">
                              <a:latin typeface="Cambria Math" panose="02040503050406030204" pitchFamily="18" charset="0"/>
                            </a:rPr>
                            <m:t>𝑃</m:t>
                          </m:r>
                          <m:d>
                            <m:dPr>
                              <m:ctrlPr>
                                <a:rPr lang="en-GB" sz="1200" b="0" i="1" dirty="0" smtClean="0">
                                  <a:latin typeface="Cambria Math" panose="02040503050406030204" pitchFamily="18" charset="0"/>
                                </a:rPr>
                              </m:ctrlPr>
                            </m:dPr>
                            <m:e>
                              <m:r>
                                <a:rPr lang="en-GB" sz="1200" i="1" dirty="0">
                                  <a:latin typeface="Cambria Math" panose="02040503050406030204" pitchFamily="18" charset="0"/>
                                </a:rPr>
                                <m:t>𝑝</m:t>
                              </m:r>
                              <m:r>
                                <a:rPr lang="en-GB" sz="1200" i="1" dirty="0">
                                  <a:latin typeface="Cambria Math" panose="02040503050406030204" pitchFamily="18" charset="0"/>
                                </a:rPr>
                                <m:t>&lt;</m:t>
                              </m:r>
                              <m:r>
                                <a:rPr lang="en-GB" sz="1200" i="1" dirty="0">
                                  <a:latin typeface="Cambria Math" panose="02040503050406030204" pitchFamily="18" charset="0"/>
                                </a:rPr>
                                <m:t>𝑇</m:t>
                              </m:r>
                              <m:r>
                                <a:rPr lang="en-GB" sz="1200" i="1" dirty="0">
                                  <a:latin typeface="Cambria Math" panose="02040503050406030204" pitchFamily="18" charset="0"/>
                                </a:rPr>
                                <m:t>|</m:t>
                              </m:r>
                              <m:r>
                                <a:rPr lang="en-GB" sz="1200" i="1" dirty="0">
                                  <a:latin typeface="Cambria Math" panose="02040503050406030204" pitchFamily="18" charset="0"/>
                                </a:rPr>
                                <m:t>𝛽</m:t>
                              </m:r>
                              <m:r>
                                <a:rPr lang="en-GB" sz="1200" i="1" dirty="0">
                                  <a:latin typeface="Cambria Math" panose="02040503050406030204" pitchFamily="18" charset="0"/>
                                </a:rPr>
                                <m:t>≠0</m:t>
                              </m:r>
                            </m:e>
                          </m:d>
                          <m:r>
                            <a:rPr lang="en-GB" sz="1200" b="0" i="1" dirty="0" smtClean="0">
                              <a:latin typeface="Cambria Math" panose="02040503050406030204" pitchFamily="18" charset="0"/>
                            </a:rPr>
                            <m:t>⋅</m:t>
                          </m:r>
                          <m:r>
                            <a:rPr lang="en-GB" sz="1200" b="0" i="1" dirty="0" smtClean="0">
                              <a:latin typeface="Cambria Math" panose="02040503050406030204" pitchFamily="18" charset="0"/>
                            </a:rPr>
                            <m:t>𝑃</m:t>
                          </m:r>
                          <m:r>
                            <a:rPr lang="en-GB" sz="1200" b="0" i="1" dirty="0" smtClean="0">
                              <a:latin typeface="Cambria Math" panose="02040503050406030204" pitchFamily="18" charset="0"/>
                            </a:rPr>
                            <m:t>(</m:t>
                          </m:r>
                          <m:r>
                            <a:rPr lang="en-GB" sz="1200" b="0" i="1" dirty="0" smtClean="0">
                              <a:latin typeface="Cambria Math" panose="02040503050406030204" pitchFamily="18" charset="0"/>
                            </a:rPr>
                            <m:t>𝛽</m:t>
                          </m:r>
                          <m:r>
                            <a:rPr lang="en-GB" sz="1200" b="0" i="1" dirty="0" smtClean="0">
                              <a:latin typeface="Cambria Math" panose="02040503050406030204" pitchFamily="18" charset="0"/>
                            </a:rPr>
                            <m:t>≠0)</m:t>
                          </m:r>
                        </m:num>
                        <m:den>
                          <m:r>
                            <a:rPr lang="en-GB" sz="1200" b="0" i="1" dirty="0" smtClean="0">
                              <a:latin typeface="Cambria Math" panose="02040503050406030204" pitchFamily="18" charset="0"/>
                            </a:rPr>
                            <m:t>𝑃</m:t>
                          </m:r>
                          <m:r>
                            <a:rPr lang="en-GB" sz="1200" b="0" i="1" dirty="0" smtClean="0">
                              <a:latin typeface="Cambria Math" panose="02040503050406030204" pitchFamily="18" charset="0"/>
                            </a:rPr>
                            <m:t>(</m:t>
                          </m:r>
                          <m:r>
                            <a:rPr lang="en-GB" sz="1200" b="0" i="1" dirty="0" smtClean="0">
                              <a:latin typeface="Cambria Math" panose="02040503050406030204" pitchFamily="18" charset="0"/>
                            </a:rPr>
                            <m:t>𝑝</m:t>
                          </m:r>
                          <m:r>
                            <a:rPr lang="en-GB" sz="1200" b="0" i="1" dirty="0" smtClean="0">
                              <a:latin typeface="Cambria Math" panose="02040503050406030204" pitchFamily="18" charset="0"/>
                            </a:rPr>
                            <m:t>&lt;</m:t>
                          </m:r>
                          <m:r>
                            <a:rPr lang="en-GB" sz="1200" b="0" i="1" dirty="0" smtClean="0">
                              <a:latin typeface="Cambria Math" panose="02040503050406030204" pitchFamily="18" charset="0"/>
                            </a:rPr>
                            <m:t>𝑇</m:t>
                          </m:r>
                          <m:r>
                            <a:rPr lang="en-GB" sz="1200" b="0" i="1" dirty="0" smtClean="0">
                              <a:latin typeface="Cambria Math" panose="02040503050406030204" pitchFamily="18" charset="0"/>
                            </a:rPr>
                            <m:t>)</m:t>
                          </m:r>
                        </m:den>
                      </m:f>
                    </m:oMath>
                  </m:oMathPara>
                </a14:m>
                <a:endParaRPr lang="en-US" sz="1200" dirty="0">
                  <a:latin typeface="FoundrySterling-Book" pitchFamily="2" charset="0"/>
                </a:endParaRPr>
              </a:p>
              <a:p>
                <a:r>
                  <a:rPr lang="en-US" sz="1200" dirty="0">
                    <a:latin typeface="FoundrySterling-Book" pitchFamily="2" charset="0"/>
                  </a:rPr>
                  <a:t>Or in other words:</a:t>
                </a:r>
              </a:p>
              <a:p>
                <a:endParaRPr lang="en-US" sz="600" dirty="0">
                  <a:latin typeface="FoundrySterling-Book" pitchFamily="2" charset="0"/>
                </a:endParaRPr>
              </a:p>
              <a:p>
                <a:pPr/>
                <a14:m>
                  <m:oMathPara xmlns:m="http://schemas.openxmlformats.org/officeDocument/2006/math">
                    <m:oMathParaPr>
                      <m:jc m:val="centerGroup"/>
                    </m:oMathParaPr>
                    <m:oMath xmlns:m="http://schemas.openxmlformats.org/officeDocument/2006/math">
                      <m:r>
                        <a:rPr lang="en-GB" sz="1200" i="1" dirty="0">
                          <a:latin typeface="Cambria Math" panose="02040503050406030204" pitchFamily="18" charset="0"/>
                        </a:rPr>
                        <m:t>𝑃</m:t>
                      </m:r>
                      <m:d>
                        <m:dPr>
                          <m:ctrlPr>
                            <a:rPr lang="en-GB" sz="1200" i="1" dirty="0">
                              <a:latin typeface="Cambria Math" panose="02040503050406030204" pitchFamily="18" charset="0"/>
                            </a:rPr>
                          </m:ctrlPr>
                        </m:dPr>
                        <m:e>
                          <m:r>
                            <a:rPr lang="en-GB" sz="1200" i="1" dirty="0">
                              <a:latin typeface="Cambria Math" panose="02040503050406030204" pitchFamily="18" charset="0"/>
                            </a:rPr>
                            <m:t>𝛽</m:t>
                          </m:r>
                          <m:r>
                            <a:rPr lang="en-GB" sz="1200" i="1" dirty="0">
                              <a:latin typeface="Cambria Math" panose="02040503050406030204" pitchFamily="18" charset="0"/>
                            </a:rPr>
                            <m:t>≠0</m:t>
                          </m:r>
                        </m:e>
                        <m:e>
                          <m:r>
                            <a:rPr lang="en-GB" sz="1200" i="1" dirty="0">
                              <a:latin typeface="Cambria Math" panose="02040503050406030204" pitchFamily="18" charset="0"/>
                            </a:rPr>
                            <m:t>𝑝</m:t>
                          </m:r>
                          <m:r>
                            <a:rPr lang="en-GB" sz="1200" i="1" dirty="0">
                              <a:latin typeface="Cambria Math" panose="02040503050406030204" pitchFamily="18" charset="0"/>
                            </a:rPr>
                            <m:t>&lt;</m:t>
                          </m:r>
                          <m:r>
                            <a:rPr lang="en-GB" sz="1200" i="1" dirty="0">
                              <a:latin typeface="Cambria Math" panose="02040503050406030204" pitchFamily="18" charset="0"/>
                            </a:rPr>
                            <m:t>𝑇</m:t>
                          </m:r>
                        </m:e>
                      </m:d>
                      <m:r>
                        <a:rPr lang="en-GB" sz="1200" i="1" dirty="0">
                          <a:latin typeface="Cambria Math" panose="02040503050406030204" pitchFamily="18" charset="0"/>
                        </a:rPr>
                        <m:t>=</m:t>
                      </m:r>
                      <m:f>
                        <m:fPr>
                          <m:ctrlPr>
                            <a:rPr lang="en-GB" sz="1200" i="1" dirty="0" smtClean="0">
                              <a:latin typeface="Cambria Math" panose="02040503050406030204" pitchFamily="18" charset="0"/>
                            </a:rPr>
                          </m:ctrlPr>
                        </m:fPr>
                        <m:num>
                          <m:r>
                            <m:rPr>
                              <m:nor/>
                            </m:rPr>
                            <a:rPr lang="en-GB" sz="1200" b="0" i="0" dirty="0" smtClean="0">
                              <a:latin typeface="Cambria Math" panose="02040503050406030204" pitchFamily="18" charset="0"/>
                            </a:rPr>
                            <m:t>power</m:t>
                          </m:r>
                          <m:r>
                            <a:rPr lang="en-GB" sz="1200" i="1" dirty="0" smtClean="0">
                              <a:latin typeface="Cambria Math" panose="02040503050406030204" pitchFamily="18" charset="0"/>
                            </a:rPr>
                            <m:t>⋅</m:t>
                          </m:r>
                          <m:r>
                            <m:rPr>
                              <m:sty m:val="p"/>
                            </m:rPr>
                            <a:rPr lang="en-GB" sz="1200" b="0" i="0" dirty="0" smtClean="0">
                              <a:latin typeface="Cambria Math" panose="02040503050406030204" pitchFamily="18" charset="0"/>
                            </a:rPr>
                            <m:t>Π</m:t>
                          </m:r>
                        </m:num>
                        <m:den>
                          <m:r>
                            <m:rPr>
                              <m:nor/>
                            </m:rPr>
                            <a:rPr lang="en-GB" sz="1200" dirty="0">
                              <a:latin typeface="Cambria Math" panose="02040503050406030204" pitchFamily="18" charset="0"/>
                            </a:rPr>
                            <m:t>power</m:t>
                          </m:r>
                          <m:r>
                            <a:rPr lang="en-GB" sz="1200" i="1" dirty="0">
                              <a:latin typeface="Cambria Math" panose="02040503050406030204" pitchFamily="18" charset="0"/>
                            </a:rPr>
                            <m:t>⋅</m:t>
                          </m:r>
                          <m:r>
                            <m:rPr>
                              <m:sty m:val="p"/>
                            </m:rPr>
                            <a:rPr lang="en-GB" sz="1200" dirty="0">
                              <a:latin typeface="Cambria Math" panose="02040503050406030204" pitchFamily="18" charset="0"/>
                            </a:rPr>
                            <m:t>Π</m:t>
                          </m:r>
                          <m:r>
                            <a:rPr lang="en-GB" sz="1200" b="0" i="1" dirty="0" smtClean="0">
                              <a:latin typeface="Cambria Math" panose="02040503050406030204" pitchFamily="18" charset="0"/>
                            </a:rPr>
                            <m:t>+</m:t>
                          </m:r>
                          <m:r>
                            <a:rPr lang="en-GB" sz="1200" b="0" i="1" dirty="0" smtClean="0">
                              <a:latin typeface="Cambria Math" panose="02040503050406030204" pitchFamily="18" charset="0"/>
                            </a:rPr>
                            <m:t>𝑇</m:t>
                          </m:r>
                          <m:r>
                            <a:rPr lang="en-GB" sz="1200" b="0" i="1" dirty="0" smtClean="0">
                              <a:latin typeface="Cambria Math" panose="02040503050406030204" pitchFamily="18" charset="0"/>
                            </a:rPr>
                            <m:t>⋅(1−</m:t>
                          </m:r>
                          <m:r>
                            <m:rPr>
                              <m:sty m:val="p"/>
                            </m:rPr>
                            <a:rPr lang="en-GB" sz="1200" b="0" i="0" dirty="0" smtClean="0">
                              <a:latin typeface="Cambria Math" panose="02040503050406030204" pitchFamily="18" charset="0"/>
                            </a:rPr>
                            <m:t>Π</m:t>
                          </m:r>
                          <m:r>
                            <a:rPr lang="en-GB" sz="1200" b="0" i="1" dirty="0" smtClean="0">
                              <a:latin typeface="Cambria Math" panose="02040503050406030204" pitchFamily="18" charset="0"/>
                            </a:rPr>
                            <m:t>)</m:t>
                          </m:r>
                        </m:den>
                      </m:f>
                    </m:oMath>
                  </m:oMathPara>
                </a14:m>
                <a:endParaRPr lang="en-US" sz="1200" dirty="0">
                  <a:latin typeface="FoundrySterling-Book" pitchFamily="2" charset="0"/>
                </a:endParaRPr>
              </a:p>
              <a:p>
                <a:endParaRPr lang="en-US" sz="600" dirty="0">
                  <a:latin typeface="FoundrySterling-Book" pitchFamily="2" charset="0"/>
                </a:endParaRPr>
              </a:p>
              <a:p>
                <a:r>
                  <a:rPr lang="en-US" sz="1200" dirty="0">
                    <a:latin typeface="FoundrySterling-Book" pitchFamily="2" charset="0"/>
                  </a:rPr>
                  <a:t>What this makes clear is that for a given threshold </a:t>
                </a:r>
                <a14:m>
                  <m:oMath xmlns:m="http://schemas.openxmlformats.org/officeDocument/2006/math">
                    <m:r>
                      <a:rPr lang="en-US" sz="1200" i="1" dirty="0" smtClean="0">
                        <a:latin typeface="Cambria Math" panose="02040503050406030204" pitchFamily="18" charset="0"/>
                      </a:rPr>
                      <m:t>𝑇</m:t>
                    </m:r>
                  </m:oMath>
                </a14:m>
                <a:r>
                  <a:rPr lang="en-US" sz="1200" dirty="0">
                    <a:latin typeface="FoundrySterling-Book" pitchFamily="2" charset="0"/>
                  </a:rPr>
                  <a:t> the interpretation of the P-value depends on both the association test power </a:t>
                </a:r>
                <a14:m>
                  <m:oMath xmlns:m="http://schemas.openxmlformats.org/officeDocument/2006/math">
                    <m:r>
                      <a:rPr lang="en-GB" sz="1200" i="1" dirty="0">
                        <a:latin typeface="Cambria Math" panose="02040503050406030204" pitchFamily="18" charset="0"/>
                      </a:rPr>
                      <m:t>𝑃</m:t>
                    </m:r>
                    <m:d>
                      <m:dPr>
                        <m:ctrlPr>
                          <a:rPr lang="en-GB" sz="1200" i="1" dirty="0">
                            <a:latin typeface="Cambria Math" panose="02040503050406030204" pitchFamily="18" charset="0"/>
                          </a:rPr>
                        </m:ctrlPr>
                      </m:dPr>
                      <m:e>
                        <m:r>
                          <a:rPr lang="en-GB" sz="1200" i="1" dirty="0">
                            <a:latin typeface="Cambria Math" panose="02040503050406030204" pitchFamily="18" charset="0"/>
                          </a:rPr>
                          <m:t>𝑝</m:t>
                        </m:r>
                        <m:r>
                          <a:rPr lang="en-GB" sz="1200" i="1" dirty="0">
                            <a:latin typeface="Cambria Math" panose="02040503050406030204" pitchFamily="18" charset="0"/>
                          </a:rPr>
                          <m:t>&lt;</m:t>
                        </m:r>
                        <m:r>
                          <a:rPr lang="en-GB" sz="1200" i="1" dirty="0">
                            <a:latin typeface="Cambria Math" panose="02040503050406030204" pitchFamily="18" charset="0"/>
                          </a:rPr>
                          <m:t>𝑇</m:t>
                        </m:r>
                        <m:r>
                          <a:rPr lang="en-GB" sz="1200" i="1" dirty="0">
                            <a:latin typeface="Cambria Math" panose="02040503050406030204" pitchFamily="18" charset="0"/>
                          </a:rPr>
                          <m:t>|</m:t>
                        </m:r>
                        <m:r>
                          <a:rPr lang="en-GB" sz="1200" i="1" dirty="0">
                            <a:latin typeface="Cambria Math" panose="02040503050406030204" pitchFamily="18" charset="0"/>
                          </a:rPr>
                          <m:t>𝛽</m:t>
                        </m:r>
                        <m:r>
                          <a:rPr lang="en-GB" sz="1200" i="1" dirty="0">
                            <a:latin typeface="Cambria Math" panose="02040503050406030204" pitchFamily="18" charset="0"/>
                          </a:rPr>
                          <m:t>≠0</m:t>
                        </m:r>
                      </m:e>
                    </m:d>
                  </m:oMath>
                </a14:m>
                <a:r>
                  <a:rPr lang="en-US" sz="1200" dirty="0">
                    <a:latin typeface="FoundrySterling-Book" pitchFamily="2" charset="0"/>
                  </a:rPr>
                  <a:t> and the prior probability </a:t>
                </a:r>
                <a14:m>
                  <m:oMath xmlns:m="http://schemas.openxmlformats.org/officeDocument/2006/math">
                    <m:r>
                      <m:rPr>
                        <m:sty m:val="p"/>
                      </m:rPr>
                      <a:rPr lang="en-GB" sz="1200" dirty="0">
                        <a:latin typeface="Cambria Math" panose="02040503050406030204" pitchFamily="18" charset="0"/>
                      </a:rPr>
                      <m:t>Π</m:t>
                    </m:r>
                  </m:oMath>
                </a14:m>
                <a:r>
                  <a:rPr lang="en-US" sz="1200" dirty="0">
                    <a:latin typeface="FoundrySterling-Book" pitchFamily="2" charset="0"/>
                  </a:rPr>
                  <a:t>.</a:t>
                </a:r>
              </a:p>
              <a:p>
                <a:endParaRPr lang="en-US" sz="600" dirty="0">
                  <a:latin typeface="FoundrySterling-Book" pitchFamily="2" charset="0"/>
                </a:endParaRPr>
              </a:p>
              <a:p>
                <a:r>
                  <a:rPr lang="en-US" sz="1200" b="1" dirty="0">
                    <a:latin typeface="FoundrySterling-Book" pitchFamily="2" charset="0"/>
                  </a:rPr>
                  <a:t>Power what now?  </a:t>
                </a:r>
                <a:r>
                  <a:rPr lang="en-US" sz="1200" dirty="0">
                    <a:latin typeface="FoundrySterling-Book" pitchFamily="2" charset="0"/>
                  </a:rPr>
                  <a:t>The power says “how likely are we to see </a:t>
                </a:r>
                <a14:m>
                  <m:oMath xmlns:m="http://schemas.openxmlformats.org/officeDocument/2006/math">
                    <m:r>
                      <a:rPr lang="en-US" sz="1200" i="1" dirty="0" smtClean="0">
                        <a:latin typeface="Cambria Math" panose="02040503050406030204" pitchFamily="18" charset="0"/>
                      </a:rPr>
                      <m:t>𝑝</m:t>
                    </m:r>
                    <m:r>
                      <a:rPr lang="en-US" sz="1200" i="1" dirty="0" smtClean="0">
                        <a:latin typeface="Cambria Math" panose="02040503050406030204" pitchFamily="18" charset="0"/>
                      </a:rPr>
                      <m:t>&lt;</m:t>
                    </m:r>
                    <m:r>
                      <a:rPr lang="en-US" sz="1200" i="1" dirty="0" smtClean="0">
                        <a:latin typeface="Cambria Math" panose="02040503050406030204" pitchFamily="18" charset="0"/>
                      </a:rPr>
                      <m:t>𝑇</m:t>
                    </m:r>
                  </m:oMath>
                </a14:m>
                <a:r>
                  <a:rPr lang="en-US" sz="1200" dirty="0">
                    <a:latin typeface="FoundrySterling-Book" pitchFamily="2" charset="0"/>
                  </a:rPr>
                  <a:t> if the effect is really nonzero?  A bit of thought will convince you that this depends on the true effect size.  (It also depends on the other things that affect power, like the sample size and the predictor and outcome frequencies).  In most experiments, we don’t know the distribution of true effects up front – so we have to guess at it or try to estimate it.</a:t>
                </a:r>
              </a:p>
              <a:p>
                <a:endParaRPr lang="en-US" sz="600" dirty="0">
                  <a:latin typeface="FoundrySterling-Book" pitchFamily="2" charset="0"/>
                </a:endParaRPr>
              </a:p>
              <a:p>
                <a:r>
                  <a:rPr lang="en-US" sz="1200" b="1" dirty="0">
                    <a:latin typeface="FoundrySterling-Book" pitchFamily="2" charset="0"/>
                  </a:rPr>
                  <a:t>Prior what now?</a:t>
                </a:r>
                <a:r>
                  <a:rPr lang="en-US" sz="1200" dirty="0">
                    <a:latin typeface="FoundrySterling-Book" pitchFamily="2" charset="0"/>
                  </a:rPr>
                  <a:t> </a:t>
                </a:r>
                <a:r>
                  <a:rPr lang="en-GB" sz="1200" dirty="0">
                    <a:latin typeface="FoundrySterling-Book" pitchFamily="2" charset="0"/>
                  </a:rPr>
                  <a:t>I</a:t>
                </a:r>
                <a:r>
                  <a:rPr lang="en-US" sz="1200" dirty="0">
                    <a:latin typeface="FoundrySterling-Book" pitchFamily="2" charset="0"/>
                  </a:rPr>
                  <a:t>t is explicit in the above that the evidence for association </a:t>
                </a:r>
                <a:r>
                  <a:rPr lang="en-US" sz="1200" b="1" dirty="0">
                    <a:latin typeface="FoundrySterling-Book" pitchFamily="2" charset="0"/>
                  </a:rPr>
                  <a:t>depends on the prior as well as the power</a:t>
                </a:r>
                <a:r>
                  <a:rPr lang="en-US" sz="1200" dirty="0">
                    <a:latin typeface="FoundrySterling-Book" pitchFamily="2" charset="0"/>
                  </a:rPr>
                  <a:t>.</a:t>
                </a:r>
              </a:p>
              <a:p>
                <a:endParaRPr lang="en-US" sz="600" dirty="0">
                  <a:latin typeface="FoundrySterling-Book" pitchFamily="2" charset="0"/>
                </a:endParaRPr>
              </a:p>
              <a:p>
                <a:r>
                  <a:rPr lang="en-US" sz="1200" dirty="0">
                    <a:latin typeface="FoundrySterling-Book" pitchFamily="2" charset="0"/>
                  </a:rPr>
                  <a:t>I’ve called this the ‘scientific’ approach because it relates the things we want to know – how big are the effects?  How many effects are there?  Now we’ve seen the data, how likely was this to be an effect?</a:t>
                </a:r>
              </a:p>
            </p:txBody>
          </p:sp>
        </mc:Choice>
        <mc:Fallback>
          <p:sp>
            <p:nvSpPr>
              <p:cNvPr id="95" name="TextBox 94">
                <a:extLst>
                  <a:ext uri="{FF2B5EF4-FFF2-40B4-BE49-F238E27FC236}">
                    <a16:creationId xmlns:a16="http://schemas.microsoft.com/office/drawing/2014/main" id="{1C9AB03E-0DDE-8D4C-8953-BFEEE2BC0C54}"/>
                  </a:ext>
                </a:extLst>
              </p:cNvPr>
              <p:cNvSpPr txBox="1">
                <a:spLocks noRot="1" noChangeAspect="1" noMove="1" noResize="1" noEditPoints="1" noAdjustHandles="1" noChangeArrowheads="1" noChangeShapeType="1" noTextEdit="1"/>
              </p:cNvSpPr>
              <p:nvPr/>
            </p:nvSpPr>
            <p:spPr>
              <a:xfrm>
                <a:off x="6400800" y="1487803"/>
                <a:ext cx="5842815" cy="427828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6" name="TextBox 95">
                <a:extLst>
                  <a:ext uri="{FF2B5EF4-FFF2-40B4-BE49-F238E27FC236}">
                    <a16:creationId xmlns:a16="http://schemas.microsoft.com/office/drawing/2014/main" id="{FF6BB6D4-1699-6443-9040-0BB4BF94B034}"/>
                  </a:ext>
                </a:extLst>
              </p:cNvPr>
              <p:cNvSpPr txBox="1"/>
              <p:nvPr/>
            </p:nvSpPr>
            <p:spPr>
              <a:xfrm>
                <a:off x="354792" y="8604476"/>
                <a:ext cx="5842815" cy="830997"/>
              </a:xfrm>
              <a:prstGeom prst="rect">
                <a:avLst/>
              </a:prstGeom>
              <a:noFill/>
            </p:spPr>
            <p:txBody>
              <a:bodyPr wrap="square" rtlCol="0">
                <a:spAutoFit/>
              </a:bodyPr>
              <a:lstStyle/>
              <a:p>
                <a:r>
                  <a:rPr lang="en-US" sz="1200" dirty="0">
                    <a:latin typeface="FoundrySterling-Book" pitchFamily="2" charset="0"/>
                  </a:rPr>
                  <a:t>For a human GWAS study of a single trait, it has traditionally been taken that there are about a million ‘independent tests worth’ of variants in the genome, so to achieve </a:t>
                </a:r>
                <a14:m>
                  <m:oMath xmlns:m="http://schemas.openxmlformats.org/officeDocument/2006/math">
                    <m:r>
                      <a:rPr lang="en-GB" sz="1200" i="1" dirty="0">
                        <a:latin typeface="Cambria Math" panose="02040503050406030204" pitchFamily="18" charset="0"/>
                      </a:rPr>
                      <m:t>𝛼</m:t>
                    </m:r>
                    <m:r>
                      <a:rPr lang="en-GB" sz="1200" b="0" i="1" dirty="0" smtClean="0">
                        <a:latin typeface="Cambria Math" panose="02040503050406030204" pitchFamily="18" charset="0"/>
                      </a:rPr>
                      <m:t>=0.05</m:t>
                    </m:r>
                  </m:oMath>
                </a14:m>
                <a:r>
                  <a:rPr lang="en-US" sz="1200" dirty="0">
                    <a:latin typeface="FoundrySterling-Book" pitchFamily="2" charset="0"/>
                  </a:rPr>
                  <a:t> we need the threshold to be </a:t>
                </a:r>
                <a14:m>
                  <m:oMath xmlns:m="http://schemas.openxmlformats.org/officeDocument/2006/math">
                    <m:r>
                      <a:rPr lang="en-GB" sz="1200" b="0" i="1" smtClean="0">
                        <a:latin typeface="Cambria Math" panose="02040503050406030204" pitchFamily="18" charset="0"/>
                      </a:rPr>
                      <m:t>𝑇</m:t>
                    </m:r>
                    <m:r>
                      <a:rPr lang="en-GB" sz="1200" b="0" i="1" smtClean="0">
                        <a:latin typeface="Cambria Math" panose="02040503050406030204" pitchFamily="18" charset="0"/>
                      </a:rPr>
                      <m:t>=5×</m:t>
                    </m:r>
                    <m:sSup>
                      <m:sSupPr>
                        <m:ctrlPr>
                          <a:rPr lang="en-GB" sz="1200" b="0" i="1" smtClean="0">
                            <a:latin typeface="Cambria Math" panose="02040503050406030204" pitchFamily="18" charset="0"/>
                          </a:rPr>
                        </m:ctrlPr>
                      </m:sSupPr>
                      <m:e>
                        <m:r>
                          <a:rPr lang="en-GB" sz="1200" b="0" i="1" smtClean="0">
                            <a:latin typeface="Cambria Math" panose="02040503050406030204" pitchFamily="18" charset="0"/>
                          </a:rPr>
                          <m:t>10</m:t>
                        </m:r>
                      </m:e>
                      <m:sup>
                        <m:r>
                          <a:rPr lang="en-GB" sz="1200" b="0" i="1" smtClean="0">
                            <a:latin typeface="Cambria Math" panose="02040503050406030204" pitchFamily="18" charset="0"/>
                          </a:rPr>
                          <m:t>−8</m:t>
                        </m:r>
                      </m:sup>
                    </m:sSup>
                  </m:oMath>
                </a14:m>
                <a:r>
                  <a:rPr lang="en-US" sz="1200" dirty="0">
                    <a:latin typeface="FoundrySterling-Book" pitchFamily="2" charset="0"/>
                  </a:rPr>
                  <a:t>.  (But many studies widely compute their own thresholds.)</a:t>
                </a:r>
              </a:p>
            </p:txBody>
          </p:sp>
        </mc:Choice>
        <mc:Fallback>
          <p:sp>
            <p:nvSpPr>
              <p:cNvPr id="96" name="TextBox 95">
                <a:extLst>
                  <a:ext uri="{FF2B5EF4-FFF2-40B4-BE49-F238E27FC236}">
                    <a16:creationId xmlns:a16="http://schemas.microsoft.com/office/drawing/2014/main" id="{FF6BB6D4-1699-6443-9040-0BB4BF94B034}"/>
                  </a:ext>
                </a:extLst>
              </p:cNvPr>
              <p:cNvSpPr txBox="1">
                <a:spLocks noRot="1" noChangeAspect="1" noMove="1" noResize="1" noEditPoints="1" noAdjustHandles="1" noChangeArrowheads="1" noChangeShapeType="1" noTextEdit="1"/>
              </p:cNvSpPr>
              <p:nvPr/>
            </p:nvSpPr>
            <p:spPr>
              <a:xfrm>
                <a:off x="354792" y="8604476"/>
                <a:ext cx="5842815" cy="830997"/>
              </a:xfrm>
              <a:prstGeom prst="rect">
                <a:avLst/>
              </a:prstGeom>
              <a:blipFill>
                <a:blip r:embed="rId11"/>
                <a:stretch>
                  <a:fillRect b="-2985"/>
                </a:stretch>
              </a:blipFill>
            </p:spPr>
            <p:txBody>
              <a:bodyPr/>
              <a:lstStyle/>
              <a:p>
                <a:r>
                  <a:rPr lang="en-US">
                    <a:noFill/>
                  </a:rPr>
                  <a:t> </a:t>
                </a:r>
              </a:p>
            </p:txBody>
          </p:sp>
        </mc:Fallback>
      </mc:AlternateContent>
      <p:cxnSp>
        <p:nvCxnSpPr>
          <p:cNvPr id="97" name="Straight Arrow Connector 96">
            <a:extLst>
              <a:ext uri="{FF2B5EF4-FFF2-40B4-BE49-F238E27FC236}">
                <a16:creationId xmlns:a16="http://schemas.microsoft.com/office/drawing/2014/main" id="{72F54201-9FE4-1E42-9AFA-71575D43A15A}"/>
              </a:ext>
            </a:extLst>
          </p:cNvPr>
          <p:cNvCxnSpPr>
            <a:cxnSpLocks/>
          </p:cNvCxnSpPr>
          <p:nvPr/>
        </p:nvCxnSpPr>
        <p:spPr>
          <a:xfrm flipH="1">
            <a:off x="10963372" y="2201415"/>
            <a:ext cx="175124" cy="82090"/>
          </a:xfrm>
          <a:prstGeom prst="straightConnector1">
            <a:avLst/>
          </a:pr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5B3F0FC4-1CE5-D445-B8E4-F4ABD1342007}"/>
              </a:ext>
            </a:extLst>
          </p:cNvPr>
          <p:cNvSpPr txBox="1"/>
          <p:nvPr/>
        </p:nvSpPr>
        <p:spPr>
          <a:xfrm>
            <a:off x="11176203" y="2068061"/>
            <a:ext cx="1379477" cy="215444"/>
          </a:xfrm>
          <a:prstGeom prst="rect">
            <a:avLst/>
          </a:prstGeom>
          <a:noFill/>
        </p:spPr>
        <p:txBody>
          <a:bodyPr wrap="square" rtlCol="0">
            <a:spAutoFit/>
          </a:bodyPr>
          <a:lstStyle/>
          <a:p>
            <a:r>
              <a:rPr lang="en-US" sz="800" dirty="0">
                <a:solidFill>
                  <a:srgbClr val="C00000"/>
                </a:solidFill>
                <a:latin typeface="FoundrySterling-Book" pitchFamily="2" charset="0"/>
              </a:rPr>
              <a:t>Apply Bayes’ rule to LHS</a:t>
            </a:r>
          </a:p>
        </p:txBody>
      </p:sp>
      <p:cxnSp>
        <p:nvCxnSpPr>
          <p:cNvPr id="100" name="Straight Connector 99">
            <a:extLst>
              <a:ext uri="{FF2B5EF4-FFF2-40B4-BE49-F238E27FC236}">
                <a16:creationId xmlns:a16="http://schemas.microsoft.com/office/drawing/2014/main" id="{BC86203B-4141-3945-AA8A-863113DD8B36}"/>
              </a:ext>
            </a:extLst>
          </p:cNvPr>
          <p:cNvCxnSpPr>
            <a:cxnSpLocks/>
          </p:cNvCxnSpPr>
          <p:nvPr/>
        </p:nvCxnSpPr>
        <p:spPr>
          <a:xfrm flipV="1">
            <a:off x="1039075" y="4478030"/>
            <a:ext cx="2097744" cy="17542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469A2F27-8F87-9B4D-A5EE-D8CF30FFCEF9}"/>
              </a:ext>
            </a:extLst>
          </p:cNvPr>
          <p:cNvCxnSpPr>
            <a:cxnSpLocks/>
          </p:cNvCxnSpPr>
          <p:nvPr/>
        </p:nvCxnSpPr>
        <p:spPr>
          <a:xfrm flipV="1">
            <a:off x="786061" y="6166425"/>
            <a:ext cx="217807" cy="8968"/>
          </a:xfrm>
          <a:prstGeom prst="straightConnector1">
            <a:avLst/>
          </a:pr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D53D1958-7386-6444-8E84-25FE97D3427C}"/>
              </a:ext>
            </a:extLst>
          </p:cNvPr>
          <p:cNvSpPr txBox="1"/>
          <p:nvPr/>
        </p:nvSpPr>
        <p:spPr>
          <a:xfrm>
            <a:off x="-164274" y="5925698"/>
            <a:ext cx="970312" cy="461665"/>
          </a:xfrm>
          <a:prstGeom prst="rect">
            <a:avLst/>
          </a:prstGeom>
          <a:noFill/>
        </p:spPr>
        <p:txBody>
          <a:bodyPr wrap="square" rtlCol="0">
            <a:spAutoFit/>
          </a:bodyPr>
          <a:lstStyle/>
          <a:p>
            <a:pPr algn="r"/>
            <a:r>
              <a:rPr lang="en-US" sz="800" dirty="0" err="1">
                <a:solidFill>
                  <a:srgbClr val="C00000"/>
                </a:solidFill>
                <a:latin typeface="FoundrySterling-Book" pitchFamily="2" charset="0"/>
              </a:rPr>
              <a:t>Benjamini</a:t>
            </a:r>
            <a:r>
              <a:rPr lang="en-US" sz="800" dirty="0">
                <a:solidFill>
                  <a:srgbClr val="C00000"/>
                </a:solidFill>
                <a:latin typeface="FoundrySterling-Book" pitchFamily="2" charset="0"/>
              </a:rPr>
              <a:t>-Hochberg FDR method</a:t>
            </a:r>
          </a:p>
        </p:txBody>
      </p:sp>
      <mc:AlternateContent xmlns:mc="http://schemas.openxmlformats.org/markup-compatibility/2006">
        <mc:Choice xmlns:a14="http://schemas.microsoft.com/office/drawing/2010/main" Requires="a14">
          <p:sp>
            <p:nvSpPr>
              <p:cNvPr id="109" name="TextBox 108">
                <a:extLst>
                  <a:ext uri="{FF2B5EF4-FFF2-40B4-BE49-F238E27FC236}">
                    <a16:creationId xmlns:a16="http://schemas.microsoft.com/office/drawing/2014/main" id="{3A7730B4-96B2-C043-9B7F-410DCCC3C8BD}"/>
                  </a:ext>
                </a:extLst>
              </p:cNvPr>
              <p:cNvSpPr txBox="1"/>
              <p:nvPr/>
            </p:nvSpPr>
            <p:spPr>
              <a:xfrm>
                <a:off x="6400800" y="5749586"/>
                <a:ext cx="5928527" cy="1717073"/>
              </a:xfrm>
              <a:prstGeom prst="rect">
                <a:avLst/>
              </a:prstGeom>
              <a:noFill/>
            </p:spPr>
            <p:txBody>
              <a:bodyPr wrap="square" rtlCol="0">
                <a:spAutoFit/>
              </a:bodyPr>
              <a:lstStyle/>
              <a:p>
                <a:r>
                  <a:rPr lang="en-US" sz="1200" dirty="0">
                    <a:latin typeface="FoundrySterling-Book" pitchFamily="2" charset="0"/>
                  </a:rPr>
                  <a:t>For GWAS-like effects of small magnitude the </a:t>
                </a:r>
                <a:r>
                  <a:rPr lang="en-US" sz="1200" dirty="0">
                    <a:latin typeface="FoundrySterling-Book" pitchFamily="2" charset="0"/>
                    <a:hlinkClick r:id="rId12"/>
                  </a:rPr>
                  <a:t>power can be approximately worked out. </a:t>
                </a:r>
                <a:r>
                  <a:rPr lang="en-US" sz="1200" dirty="0">
                    <a:latin typeface="FoundrySterling-Book" pitchFamily="2" charset="0"/>
                  </a:rPr>
                  <a:t>  For example, in a case-control trait with case proportion </a:t>
                </a:r>
                <a14:m>
                  <m:oMath xmlns:m="http://schemas.openxmlformats.org/officeDocument/2006/math">
                    <m:r>
                      <a:rPr lang="en-GB" sz="1200" b="0" i="1" smtClean="0">
                        <a:latin typeface="Cambria Math" panose="02040503050406030204" pitchFamily="18" charset="0"/>
                      </a:rPr>
                      <m:t>𝜙</m:t>
                    </m:r>
                  </m:oMath>
                </a14:m>
                <a:r>
                  <a:rPr lang="en-US" sz="1200" dirty="0">
                    <a:latin typeface="FoundrySterling-Book" pitchFamily="2" charset="0"/>
                  </a:rPr>
                  <a:t> and </a:t>
                </a:r>
                <a14:m>
                  <m:oMath xmlns:m="http://schemas.openxmlformats.org/officeDocument/2006/math">
                    <m:r>
                      <a:rPr lang="en-US" sz="1200" i="1" dirty="0" smtClean="0">
                        <a:latin typeface="Cambria Math" panose="02040503050406030204" pitchFamily="18" charset="0"/>
                      </a:rPr>
                      <m:t>𝑁</m:t>
                    </m:r>
                  </m:oMath>
                </a14:m>
                <a:r>
                  <a:rPr lang="en-US" sz="1200" dirty="0">
                    <a:latin typeface="FoundrySterling-Book" pitchFamily="2" charset="0"/>
                  </a:rPr>
                  <a:t> samples, the association test standard error is approximately</a:t>
                </a:r>
                <a:endParaRPr lang="en-US" sz="600" dirty="0">
                  <a:latin typeface="FoundrySterling-Book" pitchFamily="2" charset="0"/>
                </a:endParaRPr>
              </a:p>
              <a:p>
                <a14:m>
                  <m:oMathPara xmlns:m="http://schemas.openxmlformats.org/officeDocument/2006/math">
                    <m:oMathParaPr>
                      <m:jc m:val="centerGroup"/>
                    </m:oMathParaPr>
                    <m:oMath xmlns:m="http://schemas.openxmlformats.org/officeDocument/2006/math">
                      <m:r>
                        <m:rPr>
                          <m:sty m:val="p"/>
                        </m:rPr>
                        <a:rPr lang="en-GB" sz="1200" i="1" dirty="0">
                          <a:latin typeface="Cambria Math" panose="02040503050406030204" pitchFamily="18" charset="0"/>
                        </a:rPr>
                        <m:t>s</m:t>
                      </m:r>
                      <m:r>
                        <m:rPr>
                          <m:nor/>
                        </m:rPr>
                        <a:rPr lang="en-US" sz="1200" i="0" dirty="0" smtClean="0">
                          <a:latin typeface="Cambria Math" panose="02040503050406030204" pitchFamily="18" charset="0"/>
                        </a:rPr>
                        <m:t>e</m:t>
                      </m:r>
                      <m:r>
                        <a:rPr lang="en-GB" sz="1200" b="0" i="1" dirty="0" smtClean="0">
                          <a:latin typeface="Cambria Math" panose="02040503050406030204" pitchFamily="18" charset="0"/>
                        </a:rPr>
                        <m:t>≈</m:t>
                      </m:r>
                      <m:f>
                        <m:fPr>
                          <m:ctrlPr>
                            <a:rPr lang="en-GB" sz="1200" b="0" i="1" dirty="0" smtClean="0">
                              <a:latin typeface="Cambria Math" panose="02040503050406030204" pitchFamily="18" charset="0"/>
                            </a:rPr>
                          </m:ctrlPr>
                        </m:fPr>
                        <m:num>
                          <m:r>
                            <a:rPr lang="en-GB" sz="1200" b="0" i="1" dirty="0" smtClean="0">
                              <a:latin typeface="Cambria Math" panose="02040503050406030204" pitchFamily="18" charset="0"/>
                            </a:rPr>
                            <m:t>1</m:t>
                          </m:r>
                        </m:num>
                        <m:den>
                          <m:rad>
                            <m:radPr>
                              <m:degHide m:val="on"/>
                              <m:ctrlPr>
                                <a:rPr lang="en-GB" sz="1200" b="0" i="1" dirty="0" smtClean="0">
                                  <a:latin typeface="Cambria Math" panose="02040503050406030204" pitchFamily="18" charset="0"/>
                                </a:rPr>
                              </m:ctrlPr>
                            </m:radPr>
                            <m:deg/>
                            <m:e>
                              <m:r>
                                <a:rPr lang="en-GB" sz="1200" b="0" i="1" dirty="0" smtClean="0">
                                  <a:latin typeface="Cambria Math" panose="02040503050406030204" pitchFamily="18" charset="0"/>
                                </a:rPr>
                                <m:t>2</m:t>
                              </m:r>
                              <m:r>
                                <a:rPr lang="en-GB" sz="1200" b="0" i="1" dirty="0" smtClean="0">
                                  <a:latin typeface="Cambria Math" panose="02040503050406030204" pitchFamily="18" charset="0"/>
                                </a:rPr>
                                <m:t>𝑁</m:t>
                              </m:r>
                              <m:r>
                                <a:rPr lang="en-GB" sz="1200" b="0" i="1" dirty="0" smtClean="0">
                                  <a:latin typeface="Cambria Math" panose="02040503050406030204" pitchFamily="18" charset="0"/>
                                </a:rPr>
                                <m:t>𝜙</m:t>
                              </m:r>
                              <m:d>
                                <m:dPr>
                                  <m:ctrlPr>
                                    <a:rPr lang="en-GB" sz="1200" b="0" i="1" dirty="0" smtClean="0">
                                      <a:latin typeface="Cambria Math" panose="02040503050406030204" pitchFamily="18" charset="0"/>
                                    </a:rPr>
                                  </m:ctrlPr>
                                </m:dPr>
                                <m:e>
                                  <m:r>
                                    <a:rPr lang="en-GB" sz="1200" b="0" i="1" dirty="0" smtClean="0">
                                      <a:latin typeface="Cambria Math" panose="02040503050406030204" pitchFamily="18" charset="0"/>
                                    </a:rPr>
                                    <m:t>1−</m:t>
                                  </m:r>
                                  <m:r>
                                    <a:rPr lang="en-GB" sz="1200" b="0" i="1" dirty="0" smtClean="0">
                                      <a:latin typeface="Cambria Math" panose="02040503050406030204" pitchFamily="18" charset="0"/>
                                    </a:rPr>
                                    <m:t>𝜙</m:t>
                                  </m:r>
                                </m:e>
                              </m:d>
                              <m:r>
                                <a:rPr lang="en-GB" sz="1200" b="0" i="1" dirty="0" smtClean="0">
                                  <a:latin typeface="Cambria Math" panose="02040503050406030204" pitchFamily="18" charset="0"/>
                                </a:rPr>
                                <m:t>𝑓</m:t>
                              </m:r>
                              <m:r>
                                <a:rPr lang="en-GB" sz="1200" b="0" i="1" dirty="0" smtClean="0">
                                  <a:latin typeface="Cambria Math" panose="02040503050406030204" pitchFamily="18" charset="0"/>
                                </a:rPr>
                                <m:t>(1−</m:t>
                              </m:r>
                              <m:r>
                                <a:rPr lang="en-GB" sz="1200" b="0" i="1" dirty="0" smtClean="0">
                                  <a:latin typeface="Cambria Math" panose="02040503050406030204" pitchFamily="18" charset="0"/>
                                </a:rPr>
                                <m:t>𝑓</m:t>
                              </m:r>
                              <m:r>
                                <a:rPr lang="en-GB" sz="1200" b="0" i="1" dirty="0" smtClean="0">
                                  <a:latin typeface="Cambria Math" panose="02040503050406030204" pitchFamily="18" charset="0"/>
                                </a:rPr>
                                <m:t>)</m:t>
                              </m:r>
                            </m:e>
                          </m:rad>
                        </m:den>
                      </m:f>
                    </m:oMath>
                  </m:oMathPara>
                </a14:m>
                <a:endParaRPr lang="en-US" sz="1200" dirty="0">
                  <a:latin typeface="FoundrySterling-Book" pitchFamily="2" charset="0"/>
                </a:endParaRPr>
              </a:p>
              <a:p>
                <a:endParaRPr lang="en-US" sz="600" dirty="0">
                  <a:latin typeface="FoundrySterling-Book" pitchFamily="2" charset="0"/>
                </a:endParaRPr>
              </a:p>
              <a:p>
                <a:r>
                  <a:rPr lang="en-US" sz="1200" dirty="0">
                    <a:latin typeface="FoundrySterling-Book" pitchFamily="2" charset="0"/>
                  </a:rPr>
                  <a:t>where </a:t>
                </a:r>
                <a14:m>
                  <m:oMath xmlns:m="http://schemas.openxmlformats.org/officeDocument/2006/math">
                    <m:r>
                      <a:rPr lang="en-US" sz="1200" i="1" dirty="0" smtClean="0">
                        <a:latin typeface="Cambria Math" panose="02040503050406030204" pitchFamily="18" charset="0"/>
                      </a:rPr>
                      <m:t>𝑓</m:t>
                    </m:r>
                  </m:oMath>
                </a14:m>
                <a:r>
                  <a:rPr lang="en-US" sz="1200" dirty="0">
                    <a:latin typeface="FoundrySterling-Book" pitchFamily="2" charset="0"/>
                  </a:rPr>
                  <a:t> is the variant </a:t>
                </a:r>
                <a:r>
                  <a:rPr lang="en-US" sz="1200" dirty="0">
                    <a:latin typeface="FoundrySterling-Book" pitchFamily="2" charset="0"/>
                  </a:rPr>
                  <a:t>frequency.  For a given effect size </a:t>
                </a:r>
                <a14:m>
                  <m:oMath xmlns:m="http://schemas.openxmlformats.org/officeDocument/2006/math">
                    <m:r>
                      <a:rPr lang="en-US" sz="1200" i="1" dirty="0" smtClean="0">
                        <a:latin typeface="Cambria Math" panose="02040503050406030204" pitchFamily="18" charset="0"/>
                      </a:rPr>
                      <m:t>𝑏</m:t>
                    </m:r>
                  </m:oMath>
                </a14:m>
                <a:r>
                  <a:rPr lang="en-US" sz="1200" dirty="0">
                    <a:latin typeface="FoundrySterling-Book" pitchFamily="2" charset="0"/>
                  </a:rPr>
                  <a:t>, the power is then approximately computed by the </a:t>
                </a:r>
                <a14:m>
                  <m:oMath xmlns:m="http://schemas.openxmlformats.org/officeDocument/2006/math">
                    <m:r>
                      <a:rPr lang="en-GB" sz="1200" b="0" i="0" dirty="0" smtClean="0">
                        <a:latin typeface="Cambria Math" panose="02040503050406030204" pitchFamily="18" charset="0"/>
                      </a:rPr>
                      <m:t>|</m:t>
                    </m:r>
                    <m:r>
                      <m:rPr>
                        <m:sty m:val="p"/>
                      </m:rPr>
                      <a:rPr lang="en-GB" sz="1200" b="0" i="0" dirty="0" smtClean="0">
                        <a:latin typeface="Cambria Math" panose="02040503050406030204" pitchFamily="18" charset="0"/>
                      </a:rPr>
                      <m:t>x</m:t>
                    </m:r>
                    <m:r>
                      <a:rPr lang="en-GB" sz="1200" b="0" i="0" dirty="0" smtClean="0">
                        <a:latin typeface="Cambria Math" panose="02040503050406030204" pitchFamily="18" charset="0"/>
                      </a:rPr>
                      <m:t>|</m:t>
                    </m:r>
                    <m:r>
                      <a:rPr lang="en-US" sz="1200" i="1" dirty="0" smtClean="0">
                        <a:latin typeface="Cambria Math" panose="02040503050406030204" pitchFamily="18" charset="0"/>
                      </a:rPr>
                      <m:t>&gt;</m:t>
                    </m:r>
                    <m:r>
                      <a:rPr lang="en-GB" sz="1200" b="0" i="1" dirty="0" smtClean="0">
                        <a:latin typeface="Cambria Math" panose="02040503050406030204" pitchFamily="18" charset="0"/>
                      </a:rPr>
                      <m:t>𝑏</m:t>
                    </m:r>
                  </m:oMath>
                </a14:m>
                <a:r>
                  <a:rPr lang="en-US" sz="1200" dirty="0">
                    <a:latin typeface="FoundrySterling-Book" pitchFamily="2" charset="0"/>
                  </a:rPr>
                  <a:t> tails of the Gaussian with that standard error.  This leads to a power analysis like this:</a:t>
                </a:r>
                <a:endParaRPr lang="en-US" sz="1200" dirty="0">
                  <a:latin typeface="FoundrySterling-Book" pitchFamily="2" charset="0"/>
                </a:endParaRPr>
              </a:p>
            </p:txBody>
          </p:sp>
        </mc:Choice>
        <mc:Fallback>
          <p:sp>
            <p:nvSpPr>
              <p:cNvPr id="109" name="TextBox 108">
                <a:extLst>
                  <a:ext uri="{FF2B5EF4-FFF2-40B4-BE49-F238E27FC236}">
                    <a16:creationId xmlns:a16="http://schemas.microsoft.com/office/drawing/2014/main" id="{3A7730B4-96B2-C043-9B7F-410DCCC3C8BD}"/>
                  </a:ext>
                </a:extLst>
              </p:cNvPr>
              <p:cNvSpPr txBox="1">
                <a:spLocks noRot="1" noChangeAspect="1" noMove="1" noResize="1" noEditPoints="1" noAdjustHandles="1" noChangeArrowheads="1" noChangeShapeType="1" noTextEdit="1"/>
              </p:cNvSpPr>
              <p:nvPr/>
            </p:nvSpPr>
            <p:spPr>
              <a:xfrm>
                <a:off x="6400800" y="5749586"/>
                <a:ext cx="5928527" cy="1717073"/>
              </a:xfrm>
              <a:prstGeom prst="rect">
                <a:avLst/>
              </a:prstGeom>
              <a:blipFill>
                <a:blip r:embed="rId13"/>
                <a:stretch>
                  <a:fillRect r="-427" b="-1471"/>
                </a:stretch>
              </a:blipFill>
            </p:spPr>
            <p:txBody>
              <a:bodyPr/>
              <a:lstStyle/>
              <a:p>
                <a:r>
                  <a:rPr lang="en-US">
                    <a:noFill/>
                  </a:rPr>
                  <a:t> </a:t>
                </a:r>
              </a:p>
            </p:txBody>
          </p:sp>
        </mc:Fallback>
      </mc:AlternateContent>
      <p:pic>
        <p:nvPicPr>
          <p:cNvPr id="111" name="Picture 110" descr="Chart&#10;&#10;Description automatically generated">
            <a:extLst>
              <a:ext uri="{FF2B5EF4-FFF2-40B4-BE49-F238E27FC236}">
                <a16:creationId xmlns:a16="http://schemas.microsoft.com/office/drawing/2014/main" id="{3C364FB9-EFDE-FF4E-A3B6-E01E26093D1B}"/>
              </a:ext>
            </a:extLst>
          </p:cNvPr>
          <p:cNvPicPr>
            <a:picLocks noChangeAspect="1"/>
          </p:cNvPicPr>
          <p:nvPr/>
        </p:nvPicPr>
        <p:blipFill rotWithShape="1">
          <a:blip r:embed="rId14"/>
          <a:srcRect l="52305" t="47657" r="21096" b="2576"/>
          <a:stretch/>
        </p:blipFill>
        <p:spPr>
          <a:xfrm>
            <a:off x="6714047" y="7557979"/>
            <a:ext cx="1899925" cy="1777396"/>
          </a:xfrm>
          <a:prstGeom prst="rect">
            <a:avLst/>
          </a:prstGeom>
        </p:spPr>
      </p:pic>
      <mc:AlternateContent xmlns:mc="http://schemas.openxmlformats.org/markup-compatibility/2006">
        <mc:Choice xmlns:a14="http://schemas.microsoft.com/office/drawing/2010/main" Requires="a14">
          <p:sp>
            <p:nvSpPr>
              <p:cNvPr id="112" name="TextBox 111">
                <a:extLst>
                  <a:ext uri="{FF2B5EF4-FFF2-40B4-BE49-F238E27FC236}">
                    <a16:creationId xmlns:a16="http://schemas.microsoft.com/office/drawing/2014/main" id="{F84595F6-F1E6-DE41-BC00-4AD2EC23964D}"/>
                  </a:ext>
                </a:extLst>
              </p:cNvPr>
              <p:cNvSpPr txBox="1"/>
              <p:nvPr/>
            </p:nvSpPr>
            <p:spPr>
              <a:xfrm>
                <a:off x="1901912" y="6281775"/>
                <a:ext cx="1374287" cy="276999"/>
              </a:xfrm>
              <a:prstGeom prst="rect">
                <a:avLst/>
              </a:prstGeom>
              <a:noFill/>
            </p:spPr>
            <p:txBody>
              <a:bodyPr wrap="none" rtlCol="0">
                <a:spAutoFit/>
              </a:bodyPr>
              <a:lstStyle/>
              <a:p>
                <a:r>
                  <a:rPr lang="en-US" sz="1200" dirty="0">
                    <a:latin typeface="FoundrySterling-Book" pitchFamily="2" charset="0"/>
                  </a:rPr>
                  <a:t>Expected </a:t>
                </a:r>
                <a14:m>
                  <m:oMath xmlns:m="http://schemas.openxmlformats.org/officeDocument/2006/math">
                    <m:r>
                      <a:rPr lang="en-US" sz="1200" i="1" dirty="0" smtClean="0">
                        <a:latin typeface="Cambria Math" panose="02040503050406030204" pitchFamily="18" charset="0"/>
                      </a:rPr>
                      <m:t>–</m:t>
                    </m:r>
                    <m:sSub>
                      <m:sSubPr>
                        <m:ctrlPr>
                          <a:rPr lang="en-GB" sz="1200" b="0" i="1" dirty="0" smtClean="0">
                            <a:latin typeface="Cambria Math" panose="02040503050406030204" pitchFamily="18" charset="0"/>
                          </a:rPr>
                        </m:ctrlPr>
                      </m:sSubPr>
                      <m:e>
                        <m:r>
                          <m:rPr>
                            <m:nor/>
                          </m:rPr>
                          <a:rPr lang="en-US" sz="1200" i="0" dirty="0" smtClean="0">
                            <a:latin typeface="FoundrySterling-Book" pitchFamily="2" charset="0"/>
                          </a:rPr>
                          <m:t>log</m:t>
                        </m:r>
                      </m:e>
                      <m:sub>
                        <m:r>
                          <a:rPr lang="en-GB" sz="1200" b="0" i="1" dirty="0" smtClean="0">
                            <a:latin typeface="Cambria Math" panose="02040503050406030204" pitchFamily="18" charset="0"/>
                          </a:rPr>
                          <m:t>10</m:t>
                        </m:r>
                      </m:sub>
                    </m:sSub>
                    <m:r>
                      <a:rPr lang="en-US" sz="1200" i="1" dirty="0" smtClean="0">
                        <a:latin typeface="Cambria Math" panose="02040503050406030204" pitchFamily="18" charset="0"/>
                      </a:rPr>
                      <m:t> </m:t>
                    </m:r>
                    <m:r>
                      <a:rPr lang="en-US" sz="1200" i="1" dirty="0" smtClean="0">
                        <a:latin typeface="Cambria Math" panose="02040503050406030204" pitchFamily="18" charset="0"/>
                      </a:rPr>
                      <m:t>𝑃</m:t>
                    </m:r>
                  </m:oMath>
                </a14:m>
                <a:endParaRPr lang="en-US" sz="1200" dirty="0">
                  <a:latin typeface="FoundrySterling-Book" pitchFamily="2" charset="0"/>
                </a:endParaRPr>
              </a:p>
            </p:txBody>
          </p:sp>
        </mc:Choice>
        <mc:Fallback>
          <p:sp>
            <p:nvSpPr>
              <p:cNvPr id="112" name="TextBox 111">
                <a:extLst>
                  <a:ext uri="{FF2B5EF4-FFF2-40B4-BE49-F238E27FC236}">
                    <a16:creationId xmlns:a16="http://schemas.microsoft.com/office/drawing/2014/main" id="{F84595F6-F1E6-DE41-BC00-4AD2EC23964D}"/>
                  </a:ext>
                </a:extLst>
              </p:cNvPr>
              <p:cNvSpPr txBox="1">
                <a:spLocks noRot="1" noChangeAspect="1" noMove="1" noResize="1" noEditPoints="1" noAdjustHandles="1" noChangeArrowheads="1" noChangeShapeType="1" noTextEdit="1"/>
              </p:cNvSpPr>
              <p:nvPr/>
            </p:nvSpPr>
            <p:spPr>
              <a:xfrm>
                <a:off x="1901912" y="6281775"/>
                <a:ext cx="1374287" cy="276999"/>
              </a:xfrm>
              <a:prstGeom prst="rect">
                <a:avLst/>
              </a:prstGeom>
              <a:blipFill>
                <a:blip r:embed="rId15"/>
                <a:stretch>
                  <a:fillRect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3" name="TextBox 112">
                <a:extLst>
                  <a:ext uri="{FF2B5EF4-FFF2-40B4-BE49-F238E27FC236}">
                    <a16:creationId xmlns:a16="http://schemas.microsoft.com/office/drawing/2014/main" id="{D155BE3D-EF94-044C-9AF7-2B046ACEC03F}"/>
                  </a:ext>
                </a:extLst>
              </p:cNvPr>
              <p:cNvSpPr txBox="1"/>
              <p:nvPr/>
            </p:nvSpPr>
            <p:spPr>
              <a:xfrm rot="16200000">
                <a:off x="394857" y="5209245"/>
                <a:ext cx="1395126" cy="276999"/>
              </a:xfrm>
              <a:prstGeom prst="rect">
                <a:avLst/>
              </a:prstGeom>
              <a:noFill/>
            </p:spPr>
            <p:txBody>
              <a:bodyPr wrap="none" rtlCol="0">
                <a:spAutoFit/>
              </a:bodyPr>
              <a:lstStyle/>
              <a:p>
                <a:r>
                  <a:rPr lang="en-US" sz="1200" dirty="0">
                    <a:latin typeface="FoundrySterling-Book" pitchFamily="2" charset="0"/>
                  </a:rPr>
                  <a:t>Observed </a:t>
                </a:r>
                <a14:m>
                  <m:oMath xmlns:m="http://schemas.openxmlformats.org/officeDocument/2006/math">
                    <m:r>
                      <a:rPr lang="en-US" sz="1200" i="1" dirty="0" smtClean="0">
                        <a:latin typeface="Cambria Math" panose="02040503050406030204" pitchFamily="18" charset="0"/>
                      </a:rPr>
                      <m:t>–</m:t>
                    </m:r>
                    <m:sSub>
                      <m:sSubPr>
                        <m:ctrlPr>
                          <a:rPr lang="en-GB" sz="1200" b="0" i="1" dirty="0" smtClean="0">
                            <a:latin typeface="Cambria Math" panose="02040503050406030204" pitchFamily="18" charset="0"/>
                          </a:rPr>
                        </m:ctrlPr>
                      </m:sSubPr>
                      <m:e>
                        <m:r>
                          <m:rPr>
                            <m:nor/>
                          </m:rPr>
                          <a:rPr lang="en-US" sz="1200" i="0" dirty="0" smtClean="0">
                            <a:latin typeface="FoundrySterling-Book" pitchFamily="2" charset="0"/>
                          </a:rPr>
                          <m:t>log</m:t>
                        </m:r>
                      </m:e>
                      <m:sub>
                        <m:r>
                          <a:rPr lang="en-GB" sz="1200" b="0" i="1" dirty="0" smtClean="0">
                            <a:latin typeface="Cambria Math" panose="02040503050406030204" pitchFamily="18" charset="0"/>
                          </a:rPr>
                          <m:t>10</m:t>
                        </m:r>
                      </m:sub>
                    </m:sSub>
                    <m:r>
                      <a:rPr lang="en-US" sz="1200" i="1" dirty="0" smtClean="0">
                        <a:latin typeface="Cambria Math" panose="02040503050406030204" pitchFamily="18" charset="0"/>
                      </a:rPr>
                      <m:t> </m:t>
                    </m:r>
                    <m:r>
                      <a:rPr lang="en-US" sz="1200" i="1" dirty="0" smtClean="0">
                        <a:latin typeface="Cambria Math" panose="02040503050406030204" pitchFamily="18" charset="0"/>
                      </a:rPr>
                      <m:t>𝑃</m:t>
                    </m:r>
                  </m:oMath>
                </a14:m>
                <a:endParaRPr lang="en-US" sz="1200" dirty="0">
                  <a:latin typeface="FoundrySterling-Book" pitchFamily="2" charset="0"/>
                </a:endParaRPr>
              </a:p>
            </p:txBody>
          </p:sp>
        </mc:Choice>
        <mc:Fallback>
          <p:sp>
            <p:nvSpPr>
              <p:cNvPr id="113" name="TextBox 112">
                <a:extLst>
                  <a:ext uri="{FF2B5EF4-FFF2-40B4-BE49-F238E27FC236}">
                    <a16:creationId xmlns:a16="http://schemas.microsoft.com/office/drawing/2014/main" id="{D155BE3D-EF94-044C-9AF7-2B046ACEC03F}"/>
                  </a:ext>
                </a:extLst>
              </p:cNvPr>
              <p:cNvSpPr txBox="1">
                <a:spLocks noRot="1" noChangeAspect="1" noMove="1" noResize="1" noEditPoints="1" noAdjustHandles="1" noChangeArrowheads="1" noChangeShapeType="1" noTextEdit="1"/>
              </p:cNvSpPr>
              <p:nvPr/>
            </p:nvSpPr>
            <p:spPr>
              <a:xfrm rot="16200000">
                <a:off x="394857" y="5209245"/>
                <a:ext cx="1395126" cy="276999"/>
              </a:xfrm>
              <a:prstGeom prst="rect">
                <a:avLst/>
              </a:prstGeom>
              <a:blipFill>
                <a:blip r:embed="rId16"/>
                <a:stretch>
                  <a:fillRect r="-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6" name="TextBox 115">
                <a:extLst>
                  <a:ext uri="{FF2B5EF4-FFF2-40B4-BE49-F238E27FC236}">
                    <a16:creationId xmlns:a16="http://schemas.microsoft.com/office/drawing/2014/main" id="{CE8F38A1-3780-B246-9B20-5965862A660B}"/>
                  </a:ext>
                </a:extLst>
              </p:cNvPr>
              <p:cNvSpPr txBox="1"/>
              <p:nvPr/>
            </p:nvSpPr>
            <p:spPr>
              <a:xfrm>
                <a:off x="6836948" y="9258548"/>
                <a:ext cx="1438407" cy="276999"/>
              </a:xfrm>
              <a:prstGeom prst="rect">
                <a:avLst/>
              </a:prstGeom>
              <a:noFill/>
            </p:spPr>
            <p:txBody>
              <a:bodyPr wrap="none" rtlCol="0">
                <a:spAutoFit/>
              </a:bodyPr>
              <a:lstStyle/>
              <a:p>
                <a:r>
                  <a:rPr lang="en-GB" sz="1200" dirty="0">
                    <a:latin typeface="FoundrySterling-Book" pitchFamily="2" charset="0"/>
                  </a:rPr>
                  <a:t>P-value threshold </a:t>
                </a:r>
                <a14:m>
                  <m:oMath xmlns:m="http://schemas.openxmlformats.org/officeDocument/2006/math">
                    <m:r>
                      <a:rPr lang="en-GB" sz="1200" i="1" dirty="0" smtClean="0">
                        <a:latin typeface="Cambria Math" panose="02040503050406030204" pitchFamily="18" charset="0"/>
                      </a:rPr>
                      <m:t>𝑇</m:t>
                    </m:r>
                  </m:oMath>
                </a14:m>
                <a:endParaRPr lang="en-US" sz="1200" dirty="0">
                  <a:latin typeface="FoundrySterling-Book" pitchFamily="2" charset="0"/>
                </a:endParaRPr>
              </a:p>
            </p:txBody>
          </p:sp>
        </mc:Choice>
        <mc:Fallback>
          <p:sp>
            <p:nvSpPr>
              <p:cNvPr id="116" name="TextBox 115">
                <a:extLst>
                  <a:ext uri="{FF2B5EF4-FFF2-40B4-BE49-F238E27FC236}">
                    <a16:creationId xmlns:a16="http://schemas.microsoft.com/office/drawing/2014/main" id="{CE8F38A1-3780-B246-9B20-5965862A660B}"/>
                  </a:ext>
                </a:extLst>
              </p:cNvPr>
              <p:cNvSpPr txBox="1">
                <a:spLocks noRot="1" noChangeAspect="1" noMove="1" noResize="1" noEditPoints="1" noAdjustHandles="1" noChangeArrowheads="1" noChangeShapeType="1" noTextEdit="1"/>
              </p:cNvSpPr>
              <p:nvPr/>
            </p:nvSpPr>
            <p:spPr>
              <a:xfrm>
                <a:off x="6836948" y="9258548"/>
                <a:ext cx="1438407" cy="276999"/>
              </a:xfrm>
              <a:prstGeom prst="rect">
                <a:avLst/>
              </a:prstGeom>
              <a:blipFill>
                <a:blip r:embed="rId17"/>
                <a:stretch>
                  <a:fillRect t="-4545" b="-18182"/>
                </a:stretch>
              </a:blipFill>
            </p:spPr>
            <p:txBody>
              <a:bodyPr/>
              <a:lstStyle/>
              <a:p>
                <a:r>
                  <a:rPr lang="en-US">
                    <a:noFill/>
                  </a:rPr>
                  <a:t> </a:t>
                </a:r>
              </a:p>
            </p:txBody>
          </p:sp>
        </mc:Fallback>
      </mc:AlternateContent>
      <p:pic>
        <p:nvPicPr>
          <p:cNvPr id="117" name="Picture 116" descr="Chart&#10;&#10;Description automatically generated">
            <a:extLst>
              <a:ext uri="{FF2B5EF4-FFF2-40B4-BE49-F238E27FC236}">
                <a16:creationId xmlns:a16="http://schemas.microsoft.com/office/drawing/2014/main" id="{7781001F-B723-0D44-8FEA-E8B1BC422EB9}"/>
              </a:ext>
            </a:extLst>
          </p:cNvPr>
          <p:cNvPicPr>
            <a:picLocks noChangeAspect="1"/>
          </p:cNvPicPr>
          <p:nvPr/>
        </p:nvPicPr>
        <p:blipFill rotWithShape="1">
          <a:blip r:embed="rId14"/>
          <a:srcRect l="80666" t="57154" r="10500" b="33994"/>
          <a:stretch/>
        </p:blipFill>
        <p:spPr>
          <a:xfrm>
            <a:off x="8613972" y="7913195"/>
            <a:ext cx="630936" cy="316154"/>
          </a:xfrm>
          <a:prstGeom prst="rect">
            <a:avLst/>
          </a:prstGeom>
        </p:spPr>
      </p:pic>
      <p:pic>
        <p:nvPicPr>
          <p:cNvPr id="118" name="Picture 117" descr="Chart&#10;&#10;Description automatically generated">
            <a:extLst>
              <a:ext uri="{FF2B5EF4-FFF2-40B4-BE49-F238E27FC236}">
                <a16:creationId xmlns:a16="http://schemas.microsoft.com/office/drawing/2014/main" id="{A8012DB2-3C19-BA4B-AF43-CC6DA682E354}"/>
              </a:ext>
            </a:extLst>
          </p:cNvPr>
          <p:cNvPicPr>
            <a:picLocks noChangeAspect="1"/>
          </p:cNvPicPr>
          <p:nvPr/>
        </p:nvPicPr>
        <p:blipFill rotWithShape="1">
          <a:blip r:embed="rId14"/>
          <a:srcRect l="2291" t="47443" r="93816" b="2790"/>
          <a:stretch/>
        </p:blipFill>
        <p:spPr>
          <a:xfrm>
            <a:off x="6480143" y="7557979"/>
            <a:ext cx="278129" cy="1777396"/>
          </a:xfrm>
          <a:prstGeom prst="rect">
            <a:avLst/>
          </a:prstGeom>
        </p:spPr>
      </p:pic>
      <p:sp>
        <p:nvSpPr>
          <p:cNvPr id="119" name="TextBox 118">
            <a:extLst>
              <a:ext uri="{FF2B5EF4-FFF2-40B4-BE49-F238E27FC236}">
                <a16:creationId xmlns:a16="http://schemas.microsoft.com/office/drawing/2014/main" id="{8B9DFCBE-8179-1C45-9FC9-F3A7E16545EA}"/>
              </a:ext>
            </a:extLst>
          </p:cNvPr>
          <p:cNvSpPr txBox="1"/>
          <p:nvPr/>
        </p:nvSpPr>
        <p:spPr>
          <a:xfrm rot="16200000">
            <a:off x="5901604" y="8209752"/>
            <a:ext cx="951507" cy="276999"/>
          </a:xfrm>
          <a:prstGeom prst="rect">
            <a:avLst/>
          </a:prstGeom>
          <a:noFill/>
        </p:spPr>
        <p:txBody>
          <a:bodyPr wrap="square" rtlCol="0">
            <a:spAutoFit/>
          </a:bodyPr>
          <a:lstStyle/>
          <a:p>
            <a:pPr algn="ctr"/>
            <a:r>
              <a:rPr lang="en-GB" sz="1200" dirty="0">
                <a:latin typeface="FoundrySterling-Book" pitchFamily="2" charset="0"/>
              </a:rPr>
              <a:t>Probability</a:t>
            </a:r>
            <a:endParaRPr lang="en-US" sz="1200" dirty="0">
              <a:latin typeface="FoundrySterling-Book" pitchFamily="2" charset="0"/>
            </a:endParaRPr>
          </a:p>
        </p:txBody>
      </p:sp>
      <p:cxnSp>
        <p:nvCxnSpPr>
          <p:cNvPr id="120" name="Straight Arrow Connector 119">
            <a:extLst>
              <a:ext uri="{FF2B5EF4-FFF2-40B4-BE49-F238E27FC236}">
                <a16:creationId xmlns:a16="http://schemas.microsoft.com/office/drawing/2014/main" id="{A01327F7-561E-D94E-8FF0-712D332F0C05}"/>
              </a:ext>
            </a:extLst>
          </p:cNvPr>
          <p:cNvCxnSpPr>
            <a:cxnSpLocks/>
          </p:cNvCxnSpPr>
          <p:nvPr/>
        </p:nvCxnSpPr>
        <p:spPr>
          <a:xfrm flipH="1">
            <a:off x="8387644" y="7598730"/>
            <a:ext cx="163416" cy="109370"/>
          </a:xfrm>
          <a:prstGeom prst="straightConnector1">
            <a:avLst/>
          </a:pr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9E4F64CE-1448-5949-9723-75067F8CFF3C}"/>
              </a:ext>
            </a:extLst>
          </p:cNvPr>
          <p:cNvSpPr txBox="1"/>
          <p:nvPr/>
        </p:nvSpPr>
        <p:spPr>
          <a:xfrm>
            <a:off x="8551059" y="7407857"/>
            <a:ext cx="1445277" cy="461665"/>
          </a:xfrm>
          <a:prstGeom prst="rect">
            <a:avLst/>
          </a:prstGeom>
          <a:noFill/>
        </p:spPr>
        <p:txBody>
          <a:bodyPr wrap="square" rtlCol="0">
            <a:spAutoFit/>
          </a:bodyPr>
          <a:lstStyle/>
          <a:p>
            <a:r>
              <a:rPr lang="en-US" sz="800" dirty="0">
                <a:solidFill>
                  <a:srgbClr val="C00000"/>
                </a:solidFill>
                <a:latin typeface="FoundrySterling-Book" pitchFamily="2" charset="0"/>
              </a:rPr>
              <a:t>Power (dashed lines) decreases as threshold gets more strict</a:t>
            </a:r>
          </a:p>
        </p:txBody>
      </p:sp>
      <mc:AlternateContent xmlns:mc="http://schemas.openxmlformats.org/markup-compatibility/2006">
        <mc:Choice xmlns:a14="http://schemas.microsoft.com/office/drawing/2010/main" Requires="a14">
          <p:sp>
            <p:nvSpPr>
              <p:cNvPr id="123" name="TextBox 122">
                <a:extLst>
                  <a:ext uri="{FF2B5EF4-FFF2-40B4-BE49-F238E27FC236}">
                    <a16:creationId xmlns:a16="http://schemas.microsoft.com/office/drawing/2014/main" id="{134DF71D-F74A-2348-8F50-354A5BFD71F7}"/>
                  </a:ext>
                </a:extLst>
              </p:cNvPr>
              <p:cNvSpPr txBox="1"/>
              <p:nvPr/>
            </p:nvSpPr>
            <p:spPr>
              <a:xfrm>
                <a:off x="8663065" y="8877594"/>
                <a:ext cx="1517367" cy="461665"/>
              </a:xfrm>
              <a:prstGeom prst="rect">
                <a:avLst/>
              </a:prstGeom>
              <a:noFill/>
            </p:spPr>
            <p:txBody>
              <a:bodyPr wrap="square" rtlCol="0">
                <a:spAutoFit/>
              </a:bodyPr>
              <a:lstStyle/>
              <a:p>
                <a14:m>
                  <m:oMath xmlns:m="http://schemas.openxmlformats.org/officeDocument/2006/math">
                    <m:r>
                      <a:rPr lang="en-US" sz="800" i="1" dirty="0" smtClean="0">
                        <a:solidFill>
                          <a:srgbClr val="C00000"/>
                        </a:solidFill>
                        <a:latin typeface="Cambria Math" panose="02040503050406030204" pitchFamily="18" charset="0"/>
                      </a:rPr>
                      <m:t>𝑃</m:t>
                    </m:r>
                    <m:r>
                      <a:rPr lang="en-US" sz="800" i="1" dirty="0" smtClean="0">
                        <a:solidFill>
                          <a:srgbClr val="C00000"/>
                        </a:solidFill>
                        <a:latin typeface="Cambria Math" panose="02040503050406030204" pitchFamily="18" charset="0"/>
                      </a:rPr>
                      <m:t>(</m:t>
                    </m:r>
                    <m:r>
                      <a:rPr lang="en-GB" sz="800" b="0" i="1" dirty="0" smtClean="0">
                        <a:solidFill>
                          <a:srgbClr val="C00000"/>
                        </a:solidFill>
                        <a:latin typeface="Cambria Math" panose="02040503050406030204" pitchFamily="18" charset="0"/>
                      </a:rPr>
                      <m:t>𝛽</m:t>
                    </m:r>
                    <m:r>
                      <a:rPr lang="en-GB" sz="800" b="0" i="1" dirty="0" smtClean="0">
                        <a:solidFill>
                          <a:srgbClr val="C00000"/>
                        </a:solidFill>
                        <a:latin typeface="Cambria Math" panose="02040503050406030204" pitchFamily="18" charset="0"/>
                      </a:rPr>
                      <m:t>≠0|</m:t>
                    </m:r>
                    <m:r>
                      <a:rPr lang="en-GB" sz="800" b="0" i="1" dirty="0" smtClean="0">
                        <a:solidFill>
                          <a:srgbClr val="C00000"/>
                        </a:solidFill>
                        <a:latin typeface="Cambria Math" panose="02040503050406030204" pitchFamily="18" charset="0"/>
                      </a:rPr>
                      <m:t>𝑝</m:t>
                    </m:r>
                    <m:r>
                      <a:rPr lang="en-GB" sz="800" b="0" i="1" dirty="0" smtClean="0">
                        <a:solidFill>
                          <a:srgbClr val="C00000"/>
                        </a:solidFill>
                        <a:latin typeface="Cambria Math" panose="02040503050406030204" pitchFamily="18" charset="0"/>
                      </a:rPr>
                      <m:t>&lt;</m:t>
                    </m:r>
                    <m:r>
                      <a:rPr lang="en-GB" sz="800" b="0" i="1" dirty="0" smtClean="0">
                        <a:solidFill>
                          <a:srgbClr val="C00000"/>
                        </a:solidFill>
                        <a:latin typeface="Cambria Math" panose="02040503050406030204" pitchFamily="18" charset="0"/>
                      </a:rPr>
                      <m:t>𝑇</m:t>
                    </m:r>
                    <m:r>
                      <a:rPr lang="en-GB" sz="800" b="0" i="1" dirty="0" smtClean="0">
                        <a:solidFill>
                          <a:srgbClr val="C00000"/>
                        </a:solidFill>
                        <a:latin typeface="Cambria Math" panose="02040503050406030204" pitchFamily="18" charset="0"/>
                      </a:rPr>
                      <m:t>)</m:t>
                    </m:r>
                  </m:oMath>
                </a14:m>
                <a:r>
                  <a:rPr lang="en-US" sz="800" dirty="0">
                    <a:solidFill>
                      <a:srgbClr val="C00000"/>
                    </a:solidFill>
                    <a:latin typeface="FoundrySterling-Book" pitchFamily="2" charset="0"/>
                  </a:rPr>
                  <a:t> </a:t>
                </a:r>
                <a:r>
                  <a:rPr lang="en-US" sz="800" dirty="0" err="1">
                    <a:solidFill>
                      <a:srgbClr val="C00000"/>
                    </a:solidFill>
                    <a:latin typeface="FoundrySterling-Book" pitchFamily="2" charset="0"/>
                  </a:rPr>
                  <a:t>i</a:t>
                </a:r>
                <a:r>
                  <a:rPr lang="en-US" sz="800" dirty="0">
                    <a:solidFill>
                      <a:srgbClr val="C00000"/>
                    </a:solidFill>
                    <a:latin typeface="FoundrySterling-Book" pitchFamily="2" charset="0"/>
                  </a:rPr>
                  <a:t>(sold lines) </a:t>
                </a:r>
                <a:r>
                  <a:rPr lang="en-US" sz="800" dirty="0" err="1">
                    <a:solidFill>
                      <a:srgbClr val="C00000"/>
                    </a:solidFill>
                    <a:latin typeface="FoundrySterling-Book" pitchFamily="2" charset="0"/>
                  </a:rPr>
                  <a:t>ncreases</a:t>
                </a:r>
                <a:r>
                  <a:rPr lang="en-US" sz="800" dirty="0">
                    <a:solidFill>
                      <a:srgbClr val="C00000"/>
                    </a:solidFill>
                    <a:latin typeface="FoundrySterling-Book" pitchFamily="2" charset="0"/>
                  </a:rPr>
                  <a:t> as threshold gets more strict</a:t>
                </a:r>
              </a:p>
            </p:txBody>
          </p:sp>
        </mc:Choice>
        <mc:Fallback>
          <p:sp>
            <p:nvSpPr>
              <p:cNvPr id="123" name="TextBox 122">
                <a:extLst>
                  <a:ext uri="{FF2B5EF4-FFF2-40B4-BE49-F238E27FC236}">
                    <a16:creationId xmlns:a16="http://schemas.microsoft.com/office/drawing/2014/main" id="{134DF71D-F74A-2348-8F50-354A5BFD71F7}"/>
                  </a:ext>
                </a:extLst>
              </p:cNvPr>
              <p:cNvSpPr txBox="1">
                <a:spLocks noRot="1" noChangeAspect="1" noMove="1" noResize="1" noEditPoints="1" noAdjustHandles="1" noChangeArrowheads="1" noChangeShapeType="1" noTextEdit="1"/>
              </p:cNvSpPr>
              <p:nvPr/>
            </p:nvSpPr>
            <p:spPr>
              <a:xfrm>
                <a:off x="8663065" y="8877594"/>
                <a:ext cx="1517367" cy="461665"/>
              </a:xfrm>
              <a:prstGeom prst="rect">
                <a:avLst/>
              </a:prstGeom>
              <a:blipFill>
                <a:blip r:embed="rId18"/>
                <a:stretch>
                  <a:fillRect/>
                </a:stretch>
              </a:blipFill>
            </p:spPr>
            <p:txBody>
              <a:bodyPr/>
              <a:lstStyle/>
              <a:p>
                <a:r>
                  <a:rPr lang="en-US">
                    <a:noFill/>
                  </a:rPr>
                  <a:t> </a:t>
                </a:r>
              </a:p>
            </p:txBody>
          </p:sp>
        </mc:Fallback>
      </mc:AlternateContent>
      <p:cxnSp>
        <p:nvCxnSpPr>
          <p:cNvPr id="124" name="Straight Arrow Connector 123">
            <a:extLst>
              <a:ext uri="{FF2B5EF4-FFF2-40B4-BE49-F238E27FC236}">
                <a16:creationId xmlns:a16="http://schemas.microsoft.com/office/drawing/2014/main" id="{4419F168-1D6D-0D45-A196-DB0C2EAA1CBB}"/>
              </a:ext>
            </a:extLst>
          </p:cNvPr>
          <p:cNvCxnSpPr>
            <a:cxnSpLocks/>
          </p:cNvCxnSpPr>
          <p:nvPr/>
        </p:nvCxnSpPr>
        <p:spPr>
          <a:xfrm flipH="1" flipV="1">
            <a:off x="8426441" y="9032665"/>
            <a:ext cx="250426" cy="35898"/>
          </a:xfrm>
          <a:prstGeom prst="straightConnector1">
            <a:avLst/>
          </a:pr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796B7ED5-24A3-D64A-A7AC-EF96622D4992}"/>
              </a:ext>
            </a:extLst>
          </p:cNvPr>
          <p:cNvSpPr txBox="1"/>
          <p:nvPr/>
        </p:nvSpPr>
        <p:spPr>
          <a:xfrm>
            <a:off x="9989558" y="7378755"/>
            <a:ext cx="2339769" cy="2123658"/>
          </a:xfrm>
          <a:prstGeom prst="rect">
            <a:avLst/>
          </a:prstGeom>
          <a:noFill/>
        </p:spPr>
        <p:txBody>
          <a:bodyPr wrap="square" rtlCol="0">
            <a:spAutoFit/>
          </a:bodyPr>
          <a:lstStyle/>
          <a:p>
            <a:pPr algn="just"/>
            <a:r>
              <a:rPr lang="en-US" sz="1200" b="1" dirty="0">
                <a:latin typeface="FoundrySterling-Book" pitchFamily="2" charset="0"/>
              </a:rPr>
              <a:t>Example</a:t>
            </a:r>
            <a:r>
              <a:rPr lang="en-US" sz="1200" dirty="0">
                <a:latin typeface="FoundrySterling-Book" pitchFamily="2" charset="0"/>
              </a:rPr>
              <a:t> The plot on the left is for a disease at 1% frequency and a SNP at 50% frequency, with a prior of 1 in 2 million.</a:t>
            </a:r>
          </a:p>
          <a:p>
            <a:pPr algn="just"/>
            <a:endParaRPr lang="en-US" sz="1200" dirty="0">
              <a:latin typeface="FoundrySterling-Book" pitchFamily="2" charset="0"/>
            </a:endParaRPr>
          </a:p>
          <a:p>
            <a:pPr algn="just"/>
            <a:r>
              <a:rPr lang="en-US" sz="1200" dirty="0">
                <a:latin typeface="FoundrySterling-Book" pitchFamily="2" charset="0"/>
              </a:rPr>
              <a:t>For </a:t>
            </a:r>
            <a:r>
              <a:rPr lang="en-US" sz="1200" dirty="0">
                <a:latin typeface="FoundrySterling-Book" pitchFamily="2" charset="0"/>
              </a:rPr>
              <a:t>an experiment to be </a:t>
            </a:r>
            <a:r>
              <a:rPr lang="en-US" sz="1200" dirty="0">
                <a:latin typeface="FoundrySterling-Book" pitchFamily="2" charset="0"/>
              </a:rPr>
              <a:t>successful, we want to have a threshold that gives us high power (chance to detect signals) and a high chance that the detected signals are real.</a:t>
            </a:r>
            <a:endParaRPr lang="en-US" sz="1200" dirty="0">
              <a:latin typeface="FoundrySterling-Book" pitchFamily="2" charset="0"/>
            </a:endParaRPr>
          </a:p>
        </p:txBody>
      </p:sp>
    </p:spTree>
    <p:extLst>
      <p:ext uri="{BB962C8B-B14F-4D97-AF65-F5344CB8AC3E}">
        <p14:creationId xmlns:p14="http://schemas.microsoft.com/office/powerpoint/2010/main" val="39395728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14153</TotalTime>
  <Words>2478</Words>
  <Application>Microsoft Macintosh PowerPoint</Application>
  <PresentationFormat>A3 Paper (297x420 mm)</PresentationFormat>
  <Paragraphs>216</Paragraphs>
  <Slides>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Arial</vt:lpstr>
      <vt:lpstr>Calibri</vt:lpstr>
      <vt:lpstr>Calibri Light</vt:lpstr>
      <vt:lpstr>Cambria Math</vt:lpstr>
      <vt:lpstr>Courier</vt:lpstr>
      <vt:lpstr>FOUNDRYSTERLING-BOOK</vt:lpstr>
      <vt:lpstr>FOUNDRYSTERLING-BOOK</vt:lpstr>
      <vt:lpstr>Lucida Console</vt:lpstr>
      <vt:lpstr>Wingdings</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Band</dc:creator>
  <cp:lastModifiedBy>Gavin Band</cp:lastModifiedBy>
  <cp:revision>74</cp:revision>
  <cp:lastPrinted>2021-11-09T12:05:26Z</cp:lastPrinted>
  <dcterms:created xsi:type="dcterms:W3CDTF">2020-10-31T23:18:59Z</dcterms:created>
  <dcterms:modified xsi:type="dcterms:W3CDTF">2021-11-16T14:27:27Z</dcterms:modified>
</cp:coreProperties>
</file>