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7" r:id="rId5"/>
    <p:sldId id="258" r:id="rId6"/>
    <p:sldId id="276" r:id="rId7"/>
    <p:sldId id="259" r:id="rId8"/>
    <p:sldId id="264" r:id="rId9"/>
    <p:sldId id="265" r:id="rId10"/>
    <p:sldId id="267" r:id="rId11"/>
    <p:sldId id="269" r:id="rId12"/>
    <p:sldId id="309" r:id="rId13"/>
    <p:sldId id="277" r:id="rId14"/>
    <p:sldId id="274" r:id="rId15"/>
    <p:sldId id="280" r:id="rId16"/>
    <p:sldId id="312" r:id="rId17"/>
    <p:sldId id="313" r:id="rId18"/>
    <p:sldId id="296" r:id="rId19"/>
    <p:sldId id="298" r:id="rId20"/>
    <p:sldId id="304" r:id="rId21"/>
    <p:sldId id="315" r:id="rId22"/>
    <p:sldId id="316" r:id="rId23"/>
    <p:sldId id="3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29776-253A-42F4-8C1F-935AA1F68C06}" v="1" dt="2021-01-22T17:32:40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yde Clarke" userId="9575da9e83112479" providerId="LiveId" clId="{3C229776-253A-42F4-8C1F-935AA1F68C06}"/>
    <pc:docChg chg="modSld">
      <pc:chgData name="Clyde Clarke" userId="9575da9e83112479" providerId="LiveId" clId="{3C229776-253A-42F4-8C1F-935AA1F68C06}" dt="2021-01-22T17:32:17.296" v="54"/>
      <pc:docMkLst>
        <pc:docMk/>
      </pc:docMkLst>
      <pc:sldChg chg="modSp mod">
        <pc:chgData name="Clyde Clarke" userId="9575da9e83112479" providerId="LiveId" clId="{3C229776-253A-42F4-8C1F-935AA1F68C06}" dt="2021-01-22T17:32:17.296" v="54"/>
        <pc:sldMkLst>
          <pc:docMk/>
          <pc:sldMk cId="1343859003" sldId="314"/>
        </pc:sldMkLst>
        <pc:spChg chg="mod">
          <ac:chgData name="Clyde Clarke" userId="9575da9e83112479" providerId="LiveId" clId="{3C229776-253A-42F4-8C1F-935AA1F68C06}" dt="2021-01-22T17:32:17.296" v="54"/>
          <ac:spMkLst>
            <pc:docMk/>
            <pc:sldMk cId="1343859003" sldId="314"/>
            <ac:spMk id="3" creationId="{559E99E9-5A44-4811-A318-495E60C5EAE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yde\AppData\Local\Temp\Temp1_housing.zip\Real%20esta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yde\AppData\Local\Temp\Temp1_housing.zip\Real%20estat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yde\AppData\Local\Temp\Temp1_housing.zip\Real%20estat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yde\AppData\Local\Temp\Temp1_housing.zip\Real%20estat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yde\AppData\Local\Temp\Temp1_housing.zip\Real%20estat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yde\AppData\Local\Temp\Temp1_housing.zip\Real%20estat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lyde\AppData\Local\Temp\Temp1_housing.zip\Real%20estate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House Price vs House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'Real estate'!$H$1</c:f>
              <c:strCache>
                <c:ptCount val="1"/>
                <c:pt idx="0">
                  <c:v>Y house price of unit area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381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'Real estate'!$C$2:$C$415</c:f>
              <c:numCache>
                <c:formatCode>General</c:formatCode>
                <c:ptCount val="414"/>
                <c:pt idx="0">
                  <c:v>32</c:v>
                </c:pt>
                <c:pt idx="1">
                  <c:v>19.5</c:v>
                </c:pt>
                <c:pt idx="2">
                  <c:v>13.3</c:v>
                </c:pt>
                <c:pt idx="3">
                  <c:v>13.3</c:v>
                </c:pt>
                <c:pt idx="4">
                  <c:v>5</c:v>
                </c:pt>
                <c:pt idx="5">
                  <c:v>7.1</c:v>
                </c:pt>
                <c:pt idx="6">
                  <c:v>34.5</c:v>
                </c:pt>
                <c:pt idx="7">
                  <c:v>20.3</c:v>
                </c:pt>
                <c:pt idx="8">
                  <c:v>31.7</c:v>
                </c:pt>
                <c:pt idx="9">
                  <c:v>17.899999999999999</c:v>
                </c:pt>
                <c:pt idx="10">
                  <c:v>34.799999999999997</c:v>
                </c:pt>
                <c:pt idx="11">
                  <c:v>6.3</c:v>
                </c:pt>
                <c:pt idx="12">
                  <c:v>13</c:v>
                </c:pt>
                <c:pt idx="13">
                  <c:v>20.399999999999999</c:v>
                </c:pt>
                <c:pt idx="14">
                  <c:v>13.2</c:v>
                </c:pt>
                <c:pt idx="15">
                  <c:v>35.700000000000003</c:v>
                </c:pt>
                <c:pt idx="16">
                  <c:v>0</c:v>
                </c:pt>
                <c:pt idx="17">
                  <c:v>17.7</c:v>
                </c:pt>
                <c:pt idx="18">
                  <c:v>16.899999999999999</c:v>
                </c:pt>
                <c:pt idx="19">
                  <c:v>1.5</c:v>
                </c:pt>
                <c:pt idx="20">
                  <c:v>4.5</c:v>
                </c:pt>
                <c:pt idx="21">
                  <c:v>10.5</c:v>
                </c:pt>
                <c:pt idx="22">
                  <c:v>14.7</c:v>
                </c:pt>
                <c:pt idx="23">
                  <c:v>10.1</c:v>
                </c:pt>
                <c:pt idx="24">
                  <c:v>39.6</c:v>
                </c:pt>
                <c:pt idx="25">
                  <c:v>29.3</c:v>
                </c:pt>
                <c:pt idx="26">
                  <c:v>3.1</c:v>
                </c:pt>
                <c:pt idx="27">
                  <c:v>10.4</c:v>
                </c:pt>
                <c:pt idx="28">
                  <c:v>19.2</c:v>
                </c:pt>
                <c:pt idx="29">
                  <c:v>7.1</c:v>
                </c:pt>
                <c:pt idx="30">
                  <c:v>25.9</c:v>
                </c:pt>
                <c:pt idx="31">
                  <c:v>29.6</c:v>
                </c:pt>
                <c:pt idx="32">
                  <c:v>37.9</c:v>
                </c:pt>
                <c:pt idx="33">
                  <c:v>16.5</c:v>
                </c:pt>
                <c:pt idx="34">
                  <c:v>15.4</c:v>
                </c:pt>
                <c:pt idx="35">
                  <c:v>13.9</c:v>
                </c:pt>
                <c:pt idx="36">
                  <c:v>14.7</c:v>
                </c:pt>
                <c:pt idx="37">
                  <c:v>12</c:v>
                </c:pt>
                <c:pt idx="38">
                  <c:v>3.1</c:v>
                </c:pt>
                <c:pt idx="39">
                  <c:v>16.2</c:v>
                </c:pt>
                <c:pt idx="40">
                  <c:v>13.6</c:v>
                </c:pt>
                <c:pt idx="41">
                  <c:v>16.8</c:v>
                </c:pt>
                <c:pt idx="42">
                  <c:v>36.1</c:v>
                </c:pt>
                <c:pt idx="43">
                  <c:v>34.4</c:v>
                </c:pt>
                <c:pt idx="44">
                  <c:v>2.7</c:v>
                </c:pt>
                <c:pt idx="45">
                  <c:v>36.6</c:v>
                </c:pt>
                <c:pt idx="46">
                  <c:v>21.7</c:v>
                </c:pt>
                <c:pt idx="47">
                  <c:v>35.9</c:v>
                </c:pt>
                <c:pt idx="48">
                  <c:v>24.2</c:v>
                </c:pt>
                <c:pt idx="49">
                  <c:v>29.4</c:v>
                </c:pt>
                <c:pt idx="50">
                  <c:v>21.7</c:v>
                </c:pt>
                <c:pt idx="51">
                  <c:v>31.3</c:v>
                </c:pt>
                <c:pt idx="52">
                  <c:v>32.1</c:v>
                </c:pt>
                <c:pt idx="53">
                  <c:v>13.3</c:v>
                </c:pt>
                <c:pt idx="54">
                  <c:v>16.100000000000001</c:v>
                </c:pt>
                <c:pt idx="55">
                  <c:v>31.7</c:v>
                </c:pt>
                <c:pt idx="56">
                  <c:v>33.6</c:v>
                </c:pt>
                <c:pt idx="57">
                  <c:v>3.5</c:v>
                </c:pt>
                <c:pt idx="58">
                  <c:v>30.3</c:v>
                </c:pt>
                <c:pt idx="59">
                  <c:v>13.3</c:v>
                </c:pt>
                <c:pt idx="60">
                  <c:v>11</c:v>
                </c:pt>
                <c:pt idx="61">
                  <c:v>5.3</c:v>
                </c:pt>
                <c:pt idx="62">
                  <c:v>17.2</c:v>
                </c:pt>
                <c:pt idx="63">
                  <c:v>2.6</c:v>
                </c:pt>
                <c:pt idx="64">
                  <c:v>17.5</c:v>
                </c:pt>
                <c:pt idx="65">
                  <c:v>40.1</c:v>
                </c:pt>
                <c:pt idx="66">
                  <c:v>1</c:v>
                </c:pt>
                <c:pt idx="67">
                  <c:v>8.5</c:v>
                </c:pt>
                <c:pt idx="68">
                  <c:v>30.4</c:v>
                </c:pt>
                <c:pt idx="69">
                  <c:v>12.5</c:v>
                </c:pt>
                <c:pt idx="70">
                  <c:v>6.6</c:v>
                </c:pt>
                <c:pt idx="71">
                  <c:v>35.5</c:v>
                </c:pt>
                <c:pt idx="72">
                  <c:v>32.5</c:v>
                </c:pt>
                <c:pt idx="73">
                  <c:v>13.8</c:v>
                </c:pt>
                <c:pt idx="74">
                  <c:v>6.8</c:v>
                </c:pt>
                <c:pt idx="75">
                  <c:v>12.3</c:v>
                </c:pt>
                <c:pt idx="76">
                  <c:v>35.9</c:v>
                </c:pt>
                <c:pt idx="77">
                  <c:v>20.5</c:v>
                </c:pt>
                <c:pt idx="78">
                  <c:v>38.200000000000003</c:v>
                </c:pt>
                <c:pt idx="79">
                  <c:v>18</c:v>
                </c:pt>
                <c:pt idx="80">
                  <c:v>11.8</c:v>
                </c:pt>
                <c:pt idx="81">
                  <c:v>30.8</c:v>
                </c:pt>
                <c:pt idx="82">
                  <c:v>13.2</c:v>
                </c:pt>
                <c:pt idx="83">
                  <c:v>25.3</c:v>
                </c:pt>
                <c:pt idx="84">
                  <c:v>15.1</c:v>
                </c:pt>
                <c:pt idx="85">
                  <c:v>0</c:v>
                </c:pt>
                <c:pt idx="86">
                  <c:v>1.8</c:v>
                </c:pt>
                <c:pt idx="87">
                  <c:v>16.899999999999999</c:v>
                </c:pt>
                <c:pt idx="88">
                  <c:v>8.9</c:v>
                </c:pt>
                <c:pt idx="89">
                  <c:v>23</c:v>
                </c:pt>
                <c:pt idx="90">
                  <c:v>0</c:v>
                </c:pt>
                <c:pt idx="91">
                  <c:v>9.1</c:v>
                </c:pt>
                <c:pt idx="92">
                  <c:v>20.6</c:v>
                </c:pt>
                <c:pt idx="93">
                  <c:v>31.9</c:v>
                </c:pt>
                <c:pt idx="94">
                  <c:v>40.9</c:v>
                </c:pt>
                <c:pt idx="95">
                  <c:v>8</c:v>
                </c:pt>
                <c:pt idx="96">
                  <c:v>6.4</c:v>
                </c:pt>
                <c:pt idx="97">
                  <c:v>28.4</c:v>
                </c:pt>
                <c:pt idx="98">
                  <c:v>16.399999999999999</c:v>
                </c:pt>
                <c:pt idx="99">
                  <c:v>6.4</c:v>
                </c:pt>
                <c:pt idx="100">
                  <c:v>17.5</c:v>
                </c:pt>
                <c:pt idx="101">
                  <c:v>12.7</c:v>
                </c:pt>
                <c:pt idx="102">
                  <c:v>1.1000000000000001</c:v>
                </c:pt>
                <c:pt idx="103">
                  <c:v>0</c:v>
                </c:pt>
                <c:pt idx="104">
                  <c:v>32.700000000000003</c:v>
                </c:pt>
                <c:pt idx="105">
                  <c:v>0</c:v>
                </c:pt>
                <c:pt idx="106">
                  <c:v>17.2</c:v>
                </c:pt>
                <c:pt idx="107">
                  <c:v>12.2</c:v>
                </c:pt>
                <c:pt idx="108">
                  <c:v>31.4</c:v>
                </c:pt>
                <c:pt idx="109">
                  <c:v>4</c:v>
                </c:pt>
                <c:pt idx="110">
                  <c:v>8.1</c:v>
                </c:pt>
                <c:pt idx="111">
                  <c:v>33.299999999999997</c:v>
                </c:pt>
                <c:pt idx="112">
                  <c:v>9.9</c:v>
                </c:pt>
                <c:pt idx="113">
                  <c:v>14.8</c:v>
                </c:pt>
                <c:pt idx="114">
                  <c:v>30.6</c:v>
                </c:pt>
                <c:pt idx="115">
                  <c:v>20.6</c:v>
                </c:pt>
                <c:pt idx="116">
                  <c:v>30.9</c:v>
                </c:pt>
                <c:pt idx="117">
                  <c:v>13.6</c:v>
                </c:pt>
                <c:pt idx="118">
                  <c:v>25.3</c:v>
                </c:pt>
                <c:pt idx="119">
                  <c:v>16.600000000000001</c:v>
                </c:pt>
                <c:pt idx="120">
                  <c:v>13.3</c:v>
                </c:pt>
                <c:pt idx="121">
                  <c:v>13.6</c:v>
                </c:pt>
                <c:pt idx="122">
                  <c:v>31.5</c:v>
                </c:pt>
                <c:pt idx="123">
                  <c:v>0</c:v>
                </c:pt>
                <c:pt idx="124">
                  <c:v>9.9</c:v>
                </c:pt>
                <c:pt idx="125">
                  <c:v>1.1000000000000001</c:v>
                </c:pt>
                <c:pt idx="126">
                  <c:v>38.6</c:v>
                </c:pt>
                <c:pt idx="127">
                  <c:v>3.8</c:v>
                </c:pt>
                <c:pt idx="128">
                  <c:v>41.3</c:v>
                </c:pt>
                <c:pt idx="129">
                  <c:v>38.5</c:v>
                </c:pt>
                <c:pt idx="130">
                  <c:v>29.6</c:v>
                </c:pt>
                <c:pt idx="131">
                  <c:v>4</c:v>
                </c:pt>
                <c:pt idx="132">
                  <c:v>26.6</c:v>
                </c:pt>
                <c:pt idx="133">
                  <c:v>18</c:v>
                </c:pt>
                <c:pt idx="134">
                  <c:v>33.4</c:v>
                </c:pt>
                <c:pt idx="135">
                  <c:v>18.899999999999999</c:v>
                </c:pt>
                <c:pt idx="136">
                  <c:v>11.4</c:v>
                </c:pt>
                <c:pt idx="137">
                  <c:v>13.6</c:v>
                </c:pt>
                <c:pt idx="138">
                  <c:v>10</c:v>
                </c:pt>
                <c:pt idx="139">
                  <c:v>12.9</c:v>
                </c:pt>
                <c:pt idx="140">
                  <c:v>16.2</c:v>
                </c:pt>
                <c:pt idx="141">
                  <c:v>5.0999999999999996</c:v>
                </c:pt>
                <c:pt idx="142">
                  <c:v>19.8</c:v>
                </c:pt>
                <c:pt idx="143">
                  <c:v>13.6</c:v>
                </c:pt>
                <c:pt idx="144">
                  <c:v>11.9</c:v>
                </c:pt>
                <c:pt idx="145">
                  <c:v>2.1</c:v>
                </c:pt>
                <c:pt idx="146">
                  <c:v>0</c:v>
                </c:pt>
                <c:pt idx="147">
                  <c:v>3.2</c:v>
                </c:pt>
                <c:pt idx="148">
                  <c:v>16.399999999999999</c:v>
                </c:pt>
                <c:pt idx="149">
                  <c:v>34.9</c:v>
                </c:pt>
                <c:pt idx="150">
                  <c:v>35.799999999999997</c:v>
                </c:pt>
                <c:pt idx="151">
                  <c:v>4.9000000000000004</c:v>
                </c:pt>
                <c:pt idx="152">
                  <c:v>12</c:v>
                </c:pt>
                <c:pt idx="153">
                  <c:v>6.5</c:v>
                </c:pt>
                <c:pt idx="154">
                  <c:v>16.899999999999999</c:v>
                </c:pt>
                <c:pt idx="155">
                  <c:v>13.8</c:v>
                </c:pt>
                <c:pt idx="156">
                  <c:v>30.7</c:v>
                </c:pt>
                <c:pt idx="157">
                  <c:v>16.100000000000001</c:v>
                </c:pt>
                <c:pt idx="158">
                  <c:v>11.6</c:v>
                </c:pt>
                <c:pt idx="159">
                  <c:v>15.5</c:v>
                </c:pt>
                <c:pt idx="160">
                  <c:v>3.5</c:v>
                </c:pt>
                <c:pt idx="161">
                  <c:v>19.2</c:v>
                </c:pt>
                <c:pt idx="162">
                  <c:v>16</c:v>
                </c:pt>
                <c:pt idx="163">
                  <c:v>8.5</c:v>
                </c:pt>
                <c:pt idx="164">
                  <c:v>0</c:v>
                </c:pt>
                <c:pt idx="165">
                  <c:v>13.7</c:v>
                </c:pt>
                <c:pt idx="166">
                  <c:v>0</c:v>
                </c:pt>
                <c:pt idx="167">
                  <c:v>28.2</c:v>
                </c:pt>
                <c:pt idx="168">
                  <c:v>27.6</c:v>
                </c:pt>
                <c:pt idx="169">
                  <c:v>8.4</c:v>
                </c:pt>
                <c:pt idx="170">
                  <c:v>24</c:v>
                </c:pt>
                <c:pt idx="171">
                  <c:v>3.6</c:v>
                </c:pt>
                <c:pt idx="172">
                  <c:v>6.6</c:v>
                </c:pt>
                <c:pt idx="173">
                  <c:v>41.3</c:v>
                </c:pt>
                <c:pt idx="174">
                  <c:v>4.3</c:v>
                </c:pt>
                <c:pt idx="175">
                  <c:v>30.2</c:v>
                </c:pt>
                <c:pt idx="176">
                  <c:v>13.9</c:v>
                </c:pt>
                <c:pt idx="177">
                  <c:v>33</c:v>
                </c:pt>
                <c:pt idx="178">
                  <c:v>13.1</c:v>
                </c:pt>
                <c:pt idx="179">
                  <c:v>14</c:v>
                </c:pt>
                <c:pt idx="180">
                  <c:v>26.9</c:v>
                </c:pt>
                <c:pt idx="181">
                  <c:v>11.6</c:v>
                </c:pt>
                <c:pt idx="182">
                  <c:v>13.5</c:v>
                </c:pt>
                <c:pt idx="183">
                  <c:v>17</c:v>
                </c:pt>
                <c:pt idx="184">
                  <c:v>14.1</c:v>
                </c:pt>
                <c:pt idx="185">
                  <c:v>31.4</c:v>
                </c:pt>
                <c:pt idx="186">
                  <c:v>20.9</c:v>
                </c:pt>
                <c:pt idx="187">
                  <c:v>8.9</c:v>
                </c:pt>
                <c:pt idx="188">
                  <c:v>34.799999999999997</c:v>
                </c:pt>
                <c:pt idx="189">
                  <c:v>16.3</c:v>
                </c:pt>
                <c:pt idx="190">
                  <c:v>35.299999999999997</c:v>
                </c:pt>
                <c:pt idx="191">
                  <c:v>13.2</c:v>
                </c:pt>
                <c:pt idx="192">
                  <c:v>43.8</c:v>
                </c:pt>
                <c:pt idx="193">
                  <c:v>9.6999999999999993</c:v>
                </c:pt>
                <c:pt idx="194">
                  <c:v>15.2</c:v>
                </c:pt>
                <c:pt idx="195">
                  <c:v>15.2</c:v>
                </c:pt>
                <c:pt idx="196">
                  <c:v>22.8</c:v>
                </c:pt>
                <c:pt idx="197">
                  <c:v>34.4</c:v>
                </c:pt>
                <c:pt idx="198">
                  <c:v>34</c:v>
                </c:pt>
                <c:pt idx="199">
                  <c:v>18.2</c:v>
                </c:pt>
                <c:pt idx="200">
                  <c:v>17.399999999999999</c:v>
                </c:pt>
                <c:pt idx="201">
                  <c:v>13.1</c:v>
                </c:pt>
                <c:pt idx="202">
                  <c:v>38.299999999999997</c:v>
                </c:pt>
                <c:pt idx="203">
                  <c:v>15.6</c:v>
                </c:pt>
                <c:pt idx="204">
                  <c:v>18</c:v>
                </c:pt>
                <c:pt idx="205">
                  <c:v>12.8</c:v>
                </c:pt>
                <c:pt idx="206">
                  <c:v>22.2</c:v>
                </c:pt>
                <c:pt idx="207">
                  <c:v>38.5</c:v>
                </c:pt>
                <c:pt idx="208">
                  <c:v>11.5</c:v>
                </c:pt>
                <c:pt idx="209">
                  <c:v>34.799999999999997</c:v>
                </c:pt>
                <c:pt idx="210">
                  <c:v>5.2</c:v>
                </c:pt>
                <c:pt idx="211">
                  <c:v>0</c:v>
                </c:pt>
                <c:pt idx="212">
                  <c:v>17.600000000000001</c:v>
                </c:pt>
                <c:pt idx="213">
                  <c:v>6.2</c:v>
                </c:pt>
                <c:pt idx="214">
                  <c:v>18.100000000000001</c:v>
                </c:pt>
                <c:pt idx="215">
                  <c:v>19.2</c:v>
                </c:pt>
                <c:pt idx="216">
                  <c:v>37.799999999999997</c:v>
                </c:pt>
                <c:pt idx="217">
                  <c:v>28</c:v>
                </c:pt>
                <c:pt idx="218">
                  <c:v>13.6</c:v>
                </c:pt>
                <c:pt idx="219">
                  <c:v>29.3</c:v>
                </c:pt>
                <c:pt idx="220">
                  <c:v>37.200000000000003</c:v>
                </c:pt>
                <c:pt idx="221">
                  <c:v>9</c:v>
                </c:pt>
                <c:pt idx="222">
                  <c:v>30.6</c:v>
                </c:pt>
                <c:pt idx="223">
                  <c:v>9.1</c:v>
                </c:pt>
                <c:pt idx="224">
                  <c:v>34.5</c:v>
                </c:pt>
                <c:pt idx="225">
                  <c:v>1.1000000000000001</c:v>
                </c:pt>
                <c:pt idx="226">
                  <c:v>16.5</c:v>
                </c:pt>
                <c:pt idx="227">
                  <c:v>32.4</c:v>
                </c:pt>
                <c:pt idx="228">
                  <c:v>11.9</c:v>
                </c:pt>
                <c:pt idx="229">
                  <c:v>31</c:v>
                </c:pt>
                <c:pt idx="230">
                  <c:v>4</c:v>
                </c:pt>
                <c:pt idx="231">
                  <c:v>16.2</c:v>
                </c:pt>
                <c:pt idx="232">
                  <c:v>27.1</c:v>
                </c:pt>
                <c:pt idx="233">
                  <c:v>39.700000000000003</c:v>
                </c:pt>
                <c:pt idx="234">
                  <c:v>8</c:v>
                </c:pt>
                <c:pt idx="235">
                  <c:v>12.9</c:v>
                </c:pt>
                <c:pt idx="236">
                  <c:v>3.6</c:v>
                </c:pt>
                <c:pt idx="237">
                  <c:v>13</c:v>
                </c:pt>
                <c:pt idx="238">
                  <c:v>12.8</c:v>
                </c:pt>
                <c:pt idx="239">
                  <c:v>18.100000000000001</c:v>
                </c:pt>
                <c:pt idx="240">
                  <c:v>11</c:v>
                </c:pt>
                <c:pt idx="241">
                  <c:v>13.7</c:v>
                </c:pt>
                <c:pt idx="242">
                  <c:v>2</c:v>
                </c:pt>
                <c:pt idx="243">
                  <c:v>32.799999999999997</c:v>
                </c:pt>
                <c:pt idx="244">
                  <c:v>4.8</c:v>
                </c:pt>
                <c:pt idx="245">
                  <c:v>7.5</c:v>
                </c:pt>
                <c:pt idx="246">
                  <c:v>16.399999999999999</c:v>
                </c:pt>
                <c:pt idx="247">
                  <c:v>21.7</c:v>
                </c:pt>
                <c:pt idx="248">
                  <c:v>19</c:v>
                </c:pt>
                <c:pt idx="249">
                  <c:v>18</c:v>
                </c:pt>
                <c:pt idx="250">
                  <c:v>39.200000000000003</c:v>
                </c:pt>
                <c:pt idx="251">
                  <c:v>31.7</c:v>
                </c:pt>
                <c:pt idx="252">
                  <c:v>5.9</c:v>
                </c:pt>
                <c:pt idx="253">
                  <c:v>30.4</c:v>
                </c:pt>
                <c:pt idx="254">
                  <c:v>1.1000000000000001</c:v>
                </c:pt>
                <c:pt idx="255">
                  <c:v>31.5</c:v>
                </c:pt>
                <c:pt idx="256">
                  <c:v>14.6</c:v>
                </c:pt>
                <c:pt idx="257">
                  <c:v>17.3</c:v>
                </c:pt>
                <c:pt idx="258">
                  <c:v>0</c:v>
                </c:pt>
                <c:pt idx="259">
                  <c:v>17.7</c:v>
                </c:pt>
                <c:pt idx="260">
                  <c:v>17</c:v>
                </c:pt>
                <c:pt idx="261">
                  <c:v>16.2</c:v>
                </c:pt>
                <c:pt idx="262">
                  <c:v>15.9</c:v>
                </c:pt>
                <c:pt idx="263">
                  <c:v>3.9</c:v>
                </c:pt>
                <c:pt idx="264">
                  <c:v>32.6</c:v>
                </c:pt>
                <c:pt idx="265">
                  <c:v>15.7</c:v>
                </c:pt>
                <c:pt idx="266">
                  <c:v>17.8</c:v>
                </c:pt>
                <c:pt idx="267">
                  <c:v>34.700000000000003</c:v>
                </c:pt>
                <c:pt idx="268">
                  <c:v>17.2</c:v>
                </c:pt>
                <c:pt idx="269">
                  <c:v>17.600000000000001</c:v>
                </c:pt>
                <c:pt idx="270">
                  <c:v>10.8</c:v>
                </c:pt>
                <c:pt idx="271">
                  <c:v>17.7</c:v>
                </c:pt>
                <c:pt idx="272">
                  <c:v>13</c:v>
                </c:pt>
                <c:pt idx="273">
                  <c:v>13.2</c:v>
                </c:pt>
                <c:pt idx="274">
                  <c:v>27.5</c:v>
                </c:pt>
                <c:pt idx="275">
                  <c:v>1.5</c:v>
                </c:pt>
                <c:pt idx="276">
                  <c:v>19.100000000000001</c:v>
                </c:pt>
                <c:pt idx="277">
                  <c:v>21.2</c:v>
                </c:pt>
                <c:pt idx="278">
                  <c:v>0</c:v>
                </c:pt>
                <c:pt idx="279">
                  <c:v>2.6</c:v>
                </c:pt>
                <c:pt idx="280">
                  <c:v>2.2999999999999998</c:v>
                </c:pt>
                <c:pt idx="281">
                  <c:v>4.7</c:v>
                </c:pt>
                <c:pt idx="282">
                  <c:v>2</c:v>
                </c:pt>
                <c:pt idx="283">
                  <c:v>33.5</c:v>
                </c:pt>
                <c:pt idx="284">
                  <c:v>15</c:v>
                </c:pt>
                <c:pt idx="285">
                  <c:v>30.1</c:v>
                </c:pt>
                <c:pt idx="286">
                  <c:v>5.9</c:v>
                </c:pt>
                <c:pt idx="287">
                  <c:v>19.2</c:v>
                </c:pt>
                <c:pt idx="288">
                  <c:v>16.600000000000001</c:v>
                </c:pt>
                <c:pt idx="289">
                  <c:v>13.9</c:v>
                </c:pt>
                <c:pt idx="290">
                  <c:v>37.700000000000003</c:v>
                </c:pt>
                <c:pt idx="291">
                  <c:v>3.4</c:v>
                </c:pt>
                <c:pt idx="292">
                  <c:v>17.5</c:v>
                </c:pt>
                <c:pt idx="293">
                  <c:v>12.6</c:v>
                </c:pt>
                <c:pt idx="294">
                  <c:v>26.4</c:v>
                </c:pt>
                <c:pt idx="295">
                  <c:v>18.2</c:v>
                </c:pt>
                <c:pt idx="296">
                  <c:v>12.5</c:v>
                </c:pt>
                <c:pt idx="297">
                  <c:v>34.9</c:v>
                </c:pt>
                <c:pt idx="298">
                  <c:v>16.7</c:v>
                </c:pt>
                <c:pt idx="299">
                  <c:v>33.200000000000003</c:v>
                </c:pt>
                <c:pt idx="300">
                  <c:v>2.5</c:v>
                </c:pt>
                <c:pt idx="301">
                  <c:v>38</c:v>
                </c:pt>
                <c:pt idx="302">
                  <c:v>16.5</c:v>
                </c:pt>
                <c:pt idx="303">
                  <c:v>38.299999999999997</c:v>
                </c:pt>
                <c:pt idx="304">
                  <c:v>20</c:v>
                </c:pt>
                <c:pt idx="305">
                  <c:v>16.2</c:v>
                </c:pt>
                <c:pt idx="306">
                  <c:v>14.4</c:v>
                </c:pt>
                <c:pt idx="307">
                  <c:v>10.3</c:v>
                </c:pt>
                <c:pt idx="308">
                  <c:v>16.399999999999999</c:v>
                </c:pt>
                <c:pt idx="309">
                  <c:v>30.3</c:v>
                </c:pt>
                <c:pt idx="310">
                  <c:v>16.399999999999999</c:v>
                </c:pt>
                <c:pt idx="311">
                  <c:v>21.3</c:v>
                </c:pt>
                <c:pt idx="312">
                  <c:v>35.4</c:v>
                </c:pt>
                <c:pt idx="313">
                  <c:v>8.3000000000000007</c:v>
                </c:pt>
                <c:pt idx="314">
                  <c:v>3.7</c:v>
                </c:pt>
                <c:pt idx="315">
                  <c:v>15.6</c:v>
                </c:pt>
                <c:pt idx="316">
                  <c:v>13.3</c:v>
                </c:pt>
                <c:pt idx="317">
                  <c:v>15.6</c:v>
                </c:pt>
                <c:pt idx="318">
                  <c:v>7.1</c:v>
                </c:pt>
                <c:pt idx="319">
                  <c:v>34.6</c:v>
                </c:pt>
                <c:pt idx="320">
                  <c:v>13.5</c:v>
                </c:pt>
                <c:pt idx="321">
                  <c:v>16.899999999999999</c:v>
                </c:pt>
                <c:pt idx="322">
                  <c:v>12.9</c:v>
                </c:pt>
                <c:pt idx="323">
                  <c:v>28.6</c:v>
                </c:pt>
                <c:pt idx="324">
                  <c:v>12.4</c:v>
                </c:pt>
                <c:pt idx="325">
                  <c:v>36.6</c:v>
                </c:pt>
                <c:pt idx="326">
                  <c:v>4.0999999999999996</c:v>
                </c:pt>
                <c:pt idx="327">
                  <c:v>3.5</c:v>
                </c:pt>
                <c:pt idx="328">
                  <c:v>15.9</c:v>
                </c:pt>
                <c:pt idx="329">
                  <c:v>13.6</c:v>
                </c:pt>
                <c:pt idx="330">
                  <c:v>32</c:v>
                </c:pt>
                <c:pt idx="331">
                  <c:v>25.6</c:v>
                </c:pt>
                <c:pt idx="332">
                  <c:v>39.799999999999997</c:v>
                </c:pt>
                <c:pt idx="333">
                  <c:v>7.8</c:v>
                </c:pt>
                <c:pt idx="334">
                  <c:v>30</c:v>
                </c:pt>
                <c:pt idx="335">
                  <c:v>27.3</c:v>
                </c:pt>
                <c:pt idx="336">
                  <c:v>5.0999999999999996</c:v>
                </c:pt>
                <c:pt idx="337">
                  <c:v>31.3</c:v>
                </c:pt>
                <c:pt idx="338">
                  <c:v>31.5</c:v>
                </c:pt>
                <c:pt idx="339">
                  <c:v>1.7</c:v>
                </c:pt>
                <c:pt idx="340">
                  <c:v>33.6</c:v>
                </c:pt>
                <c:pt idx="341">
                  <c:v>13</c:v>
                </c:pt>
                <c:pt idx="342">
                  <c:v>5.7</c:v>
                </c:pt>
                <c:pt idx="343">
                  <c:v>33.5</c:v>
                </c:pt>
                <c:pt idx="344">
                  <c:v>34.6</c:v>
                </c:pt>
                <c:pt idx="345">
                  <c:v>0</c:v>
                </c:pt>
                <c:pt idx="346">
                  <c:v>13.2</c:v>
                </c:pt>
                <c:pt idx="347">
                  <c:v>17.399999999999999</c:v>
                </c:pt>
                <c:pt idx="348">
                  <c:v>4.5999999999999996</c:v>
                </c:pt>
                <c:pt idx="349">
                  <c:v>7.8</c:v>
                </c:pt>
                <c:pt idx="350">
                  <c:v>13.2</c:v>
                </c:pt>
                <c:pt idx="351">
                  <c:v>4</c:v>
                </c:pt>
                <c:pt idx="352">
                  <c:v>18.399999999999999</c:v>
                </c:pt>
                <c:pt idx="353">
                  <c:v>4.0999999999999996</c:v>
                </c:pt>
                <c:pt idx="354">
                  <c:v>12.2</c:v>
                </c:pt>
                <c:pt idx="355">
                  <c:v>3.8</c:v>
                </c:pt>
                <c:pt idx="356">
                  <c:v>10.3</c:v>
                </c:pt>
                <c:pt idx="357">
                  <c:v>0</c:v>
                </c:pt>
                <c:pt idx="358">
                  <c:v>1.1000000000000001</c:v>
                </c:pt>
                <c:pt idx="359">
                  <c:v>5.6</c:v>
                </c:pt>
                <c:pt idx="360">
                  <c:v>32.9</c:v>
                </c:pt>
                <c:pt idx="361">
                  <c:v>41.4</c:v>
                </c:pt>
                <c:pt idx="362">
                  <c:v>17.100000000000001</c:v>
                </c:pt>
                <c:pt idx="363">
                  <c:v>32.299999999999997</c:v>
                </c:pt>
                <c:pt idx="364">
                  <c:v>35.299999999999997</c:v>
                </c:pt>
                <c:pt idx="365">
                  <c:v>17.3</c:v>
                </c:pt>
                <c:pt idx="366">
                  <c:v>14.2</c:v>
                </c:pt>
                <c:pt idx="367">
                  <c:v>15</c:v>
                </c:pt>
                <c:pt idx="368">
                  <c:v>18.2</c:v>
                </c:pt>
                <c:pt idx="369">
                  <c:v>20.2</c:v>
                </c:pt>
                <c:pt idx="370">
                  <c:v>15.9</c:v>
                </c:pt>
                <c:pt idx="371">
                  <c:v>4.0999999999999996</c:v>
                </c:pt>
                <c:pt idx="372">
                  <c:v>33.9</c:v>
                </c:pt>
                <c:pt idx="373">
                  <c:v>0</c:v>
                </c:pt>
                <c:pt idx="374">
                  <c:v>5.4</c:v>
                </c:pt>
                <c:pt idx="375">
                  <c:v>21.7</c:v>
                </c:pt>
                <c:pt idx="376">
                  <c:v>14.7</c:v>
                </c:pt>
                <c:pt idx="377">
                  <c:v>3.9</c:v>
                </c:pt>
                <c:pt idx="378">
                  <c:v>37.299999999999997</c:v>
                </c:pt>
                <c:pt idx="379">
                  <c:v>0</c:v>
                </c:pt>
                <c:pt idx="380">
                  <c:v>14.1</c:v>
                </c:pt>
                <c:pt idx="381">
                  <c:v>8</c:v>
                </c:pt>
                <c:pt idx="382">
                  <c:v>16.3</c:v>
                </c:pt>
                <c:pt idx="383">
                  <c:v>29.1</c:v>
                </c:pt>
                <c:pt idx="384">
                  <c:v>16.100000000000001</c:v>
                </c:pt>
                <c:pt idx="385">
                  <c:v>18.3</c:v>
                </c:pt>
                <c:pt idx="386">
                  <c:v>0</c:v>
                </c:pt>
                <c:pt idx="387">
                  <c:v>16.2</c:v>
                </c:pt>
                <c:pt idx="388">
                  <c:v>10.4</c:v>
                </c:pt>
                <c:pt idx="389">
                  <c:v>40.9</c:v>
                </c:pt>
                <c:pt idx="390">
                  <c:v>32.799999999999997</c:v>
                </c:pt>
                <c:pt idx="391">
                  <c:v>6.2</c:v>
                </c:pt>
                <c:pt idx="392">
                  <c:v>42.7</c:v>
                </c:pt>
                <c:pt idx="393">
                  <c:v>16.899999999999999</c:v>
                </c:pt>
                <c:pt idx="394">
                  <c:v>32.6</c:v>
                </c:pt>
                <c:pt idx="395">
                  <c:v>21.2</c:v>
                </c:pt>
                <c:pt idx="396">
                  <c:v>37.1</c:v>
                </c:pt>
                <c:pt idx="397">
                  <c:v>13.1</c:v>
                </c:pt>
                <c:pt idx="398">
                  <c:v>14.7</c:v>
                </c:pt>
                <c:pt idx="399">
                  <c:v>12.7</c:v>
                </c:pt>
                <c:pt idx="400">
                  <c:v>26.8</c:v>
                </c:pt>
                <c:pt idx="401">
                  <c:v>7.6</c:v>
                </c:pt>
                <c:pt idx="402">
                  <c:v>12.7</c:v>
                </c:pt>
                <c:pt idx="403">
                  <c:v>30.9</c:v>
                </c:pt>
                <c:pt idx="404">
                  <c:v>16.399999999999999</c:v>
                </c:pt>
                <c:pt idx="405">
                  <c:v>23</c:v>
                </c:pt>
                <c:pt idx="406">
                  <c:v>1.9</c:v>
                </c:pt>
                <c:pt idx="407">
                  <c:v>5.2</c:v>
                </c:pt>
                <c:pt idx="408">
                  <c:v>18.5</c:v>
                </c:pt>
                <c:pt idx="409">
                  <c:v>13.7</c:v>
                </c:pt>
                <c:pt idx="410">
                  <c:v>5.6</c:v>
                </c:pt>
                <c:pt idx="411">
                  <c:v>18.8</c:v>
                </c:pt>
                <c:pt idx="412">
                  <c:v>8.1</c:v>
                </c:pt>
                <c:pt idx="413">
                  <c:v>6.5</c:v>
                </c:pt>
              </c:numCache>
            </c:numRef>
          </c:xVal>
          <c:yVal>
            <c:numRef>
              <c:f>'Real estate'!$H$2:$H$415</c:f>
              <c:numCache>
                <c:formatCode>General</c:formatCode>
                <c:ptCount val="414"/>
                <c:pt idx="0">
                  <c:v>37.9</c:v>
                </c:pt>
                <c:pt idx="1">
                  <c:v>42.2</c:v>
                </c:pt>
                <c:pt idx="2">
                  <c:v>47.3</c:v>
                </c:pt>
                <c:pt idx="3">
                  <c:v>54.8</c:v>
                </c:pt>
                <c:pt idx="4">
                  <c:v>43.1</c:v>
                </c:pt>
                <c:pt idx="5">
                  <c:v>32.1</c:v>
                </c:pt>
                <c:pt idx="6">
                  <c:v>40.299999999999997</c:v>
                </c:pt>
                <c:pt idx="7">
                  <c:v>46.7</c:v>
                </c:pt>
                <c:pt idx="8">
                  <c:v>18.8</c:v>
                </c:pt>
                <c:pt idx="9">
                  <c:v>22.1</c:v>
                </c:pt>
                <c:pt idx="10">
                  <c:v>41.4</c:v>
                </c:pt>
                <c:pt idx="11">
                  <c:v>58.1</c:v>
                </c:pt>
                <c:pt idx="12">
                  <c:v>39.299999999999997</c:v>
                </c:pt>
                <c:pt idx="13">
                  <c:v>23.8</c:v>
                </c:pt>
                <c:pt idx="14">
                  <c:v>34.299999999999997</c:v>
                </c:pt>
                <c:pt idx="15">
                  <c:v>50.5</c:v>
                </c:pt>
                <c:pt idx="16">
                  <c:v>70.099999999999994</c:v>
                </c:pt>
                <c:pt idx="17">
                  <c:v>37.4</c:v>
                </c:pt>
                <c:pt idx="18">
                  <c:v>42.3</c:v>
                </c:pt>
                <c:pt idx="19">
                  <c:v>47.7</c:v>
                </c:pt>
                <c:pt idx="20">
                  <c:v>29.3</c:v>
                </c:pt>
                <c:pt idx="21">
                  <c:v>51.6</c:v>
                </c:pt>
                <c:pt idx="22">
                  <c:v>24.6</c:v>
                </c:pt>
                <c:pt idx="23">
                  <c:v>47.9</c:v>
                </c:pt>
                <c:pt idx="24">
                  <c:v>38.799999999999997</c:v>
                </c:pt>
                <c:pt idx="25">
                  <c:v>27</c:v>
                </c:pt>
                <c:pt idx="26">
                  <c:v>56.2</c:v>
                </c:pt>
                <c:pt idx="27">
                  <c:v>33.6</c:v>
                </c:pt>
                <c:pt idx="28">
                  <c:v>47</c:v>
                </c:pt>
                <c:pt idx="29">
                  <c:v>57.1</c:v>
                </c:pt>
                <c:pt idx="30">
                  <c:v>22.1</c:v>
                </c:pt>
                <c:pt idx="31">
                  <c:v>25</c:v>
                </c:pt>
                <c:pt idx="32">
                  <c:v>34.200000000000003</c:v>
                </c:pt>
                <c:pt idx="33">
                  <c:v>49.3</c:v>
                </c:pt>
                <c:pt idx="34">
                  <c:v>55.1</c:v>
                </c:pt>
                <c:pt idx="35">
                  <c:v>27.3</c:v>
                </c:pt>
                <c:pt idx="36">
                  <c:v>22.9</c:v>
                </c:pt>
                <c:pt idx="37">
                  <c:v>25.3</c:v>
                </c:pt>
                <c:pt idx="38">
                  <c:v>47.7</c:v>
                </c:pt>
                <c:pt idx="39">
                  <c:v>46.2</c:v>
                </c:pt>
                <c:pt idx="40">
                  <c:v>15.9</c:v>
                </c:pt>
                <c:pt idx="41">
                  <c:v>18.2</c:v>
                </c:pt>
                <c:pt idx="42">
                  <c:v>34.700000000000003</c:v>
                </c:pt>
                <c:pt idx="43">
                  <c:v>34.1</c:v>
                </c:pt>
                <c:pt idx="44">
                  <c:v>53.9</c:v>
                </c:pt>
                <c:pt idx="45">
                  <c:v>38.299999999999997</c:v>
                </c:pt>
                <c:pt idx="46">
                  <c:v>42</c:v>
                </c:pt>
                <c:pt idx="47">
                  <c:v>61.5</c:v>
                </c:pt>
                <c:pt idx="48">
                  <c:v>13.4</c:v>
                </c:pt>
                <c:pt idx="49">
                  <c:v>13.2</c:v>
                </c:pt>
                <c:pt idx="50">
                  <c:v>44.2</c:v>
                </c:pt>
                <c:pt idx="51">
                  <c:v>20.7</c:v>
                </c:pt>
                <c:pt idx="52">
                  <c:v>27</c:v>
                </c:pt>
                <c:pt idx="53">
                  <c:v>38.9</c:v>
                </c:pt>
                <c:pt idx="54">
                  <c:v>51.7</c:v>
                </c:pt>
                <c:pt idx="55">
                  <c:v>13.7</c:v>
                </c:pt>
                <c:pt idx="56">
                  <c:v>41.9</c:v>
                </c:pt>
                <c:pt idx="57">
                  <c:v>53.5</c:v>
                </c:pt>
                <c:pt idx="58">
                  <c:v>22.6</c:v>
                </c:pt>
                <c:pt idx="59">
                  <c:v>42.4</c:v>
                </c:pt>
                <c:pt idx="60">
                  <c:v>21.3</c:v>
                </c:pt>
                <c:pt idx="61">
                  <c:v>63.2</c:v>
                </c:pt>
                <c:pt idx="62">
                  <c:v>27.7</c:v>
                </c:pt>
                <c:pt idx="63">
                  <c:v>55</c:v>
                </c:pt>
                <c:pt idx="64">
                  <c:v>25.3</c:v>
                </c:pt>
                <c:pt idx="65">
                  <c:v>44.3</c:v>
                </c:pt>
                <c:pt idx="66">
                  <c:v>50.7</c:v>
                </c:pt>
                <c:pt idx="67">
                  <c:v>56.8</c:v>
                </c:pt>
                <c:pt idx="68">
                  <c:v>36.200000000000003</c:v>
                </c:pt>
                <c:pt idx="69">
                  <c:v>42</c:v>
                </c:pt>
                <c:pt idx="70">
                  <c:v>59</c:v>
                </c:pt>
                <c:pt idx="71">
                  <c:v>40.799999999999997</c:v>
                </c:pt>
                <c:pt idx="72">
                  <c:v>36.299999999999997</c:v>
                </c:pt>
                <c:pt idx="73">
                  <c:v>20</c:v>
                </c:pt>
                <c:pt idx="74">
                  <c:v>54.4</c:v>
                </c:pt>
                <c:pt idx="75">
                  <c:v>29.5</c:v>
                </c:pt>
                <c:pt idx="76">
                  <c:v>36.799999999999997</c:v>
                </c:pt>
                <c:pt idx="77">
                  <c:v>25.6</c:v>
                </c:pt>
                <c:pt idx="78">
                  <c:v>29.8</c:v>
                </c:pt>
                <c:pt idx="79">
                  <c:v>26.5</c:v>
                </c:pt>
                <c:pt idx="80">
                  <c:v>40.299999999999997</c:v>
                </c:pt>
                <c:pt idx="81">
                  <c:v>36.799999999999997</c:v>
                </c:pt>
                <c:pt idx="82">
                  <c:v>48.1</c:v>
                </c:pt>
                <c:pt idx="83">
                  <c:v>17.7</c:v>
                </c:pt>
                <c:pt idx="84">
                  <c:v>43.7</c:v>
                </c:pt>
                <c:pt idx="85">
                  <c:v>50.8</c:v>
                </c:pt>
                <c:pt idx="86">
                  <c:v>27</c:v>
                </c:pt>
                <c:pt idx="87">
                  <c:v>18.3</c:v>
                </c:pt>
                <c:pt idx="88">
                  <c:v>48</c:v>
                </c:pt>
                <c:pt idx="89">
                  <c:v>25.3</c:v>
                </c:pt>
                <c:pt idx="90">
                  <c:v>45.4</c:v>
                </c:pt>
                <c:pt idx="91">
                  <c:v>43.2</c:v>
                </c:pt>
                <c:pt idx="92">
                  <c:v>21.8</c:v>
                </c:pt>
                <c:pt idx="93">
                  <c:v>16.100000000000001</c:v>
                </c:pt>
                <c:pt idx="94">
                  <c:v>41</c:v>
                </c:pt>
                <c:pt idx="95">
                  <c:v>51.8</c:v>
                </c:pt>
                <c:pt idx="96">
                  <c:v>59.5</c:v>
                </c:pt>
                <c:pt idx="97">
                  <c:v>34.6</c:v>
                </c:pt>
                <c:pt idx="98">
                  <c:v>51</c:v>
                </c:pt>
                <c:pt idx="99">
                  <c:v>62.2</c:v>
                </c:pt>
                <c:pt idx="100">
                  <c:v>38.200000000000003</c:v>
                </c:pt>
                <c:pt idx="101">
                  <c:v>32.9</c:v>
                </c:pt>
                <c:pt idx="102">
                  <c:v>54.4</c:v>
                </c:pt>
                <c:pt idx="103">
                  <c:v>45.7</c:v>
                </c:pt>
                <c:pt idx="104">
                  <c:v>30.5</c:v>
                </c:pt>
                <c:pt idx="105">
                  <c:v>71</c:v>
                </c:pt>
                <c:pt idx="106">
                  <c:v>47.1</c:v>
                </c:pt>
                <c:pt idx="107">
                  <c:v>26.6</c:v>
                </c:pt>
                <c:pt idx="108">
                  <c:v>34.1</c:v>
                </c:pt>
                <c:pt idx="109">
                  <c:v>28.4</c:v>
                </c:pt>
                <c:pt idx="110">
                  <c:v>51.6</c:v>
                </c:pt>
                <c:pt idx="111">
                  <c:v>39.4</c:v>
                </c:pt>
                <c:pt idx="112">
                  <c:v>23.1</c:v>
                </c:pt>
                <c:pt idx="113">
                  <c:v>7.6</c:v>
                </c:pt>
                <c:pt idx="114">
                  <c:v>53.3</c:v>
                </c:pt>
                <c:pt idx="115">
                  <c:v>46.4</c:v>
                </c:pt>
                <c:pt idx="116">
                  <c:v>12.2</c:v>
                </c:pt>
                <c:pt idx="117">
                  <c:v>13</c:v>
                </c:pt>
                <c:pt idx="118">
                  <c:v>30.6</c:v>
                </c:pt>
                <c:pt idx="119">
                  <c:v>59.6</c:v>
                </c:pt>
                <c:pt idx="120">
                  <c:v>31.3</c:v>
                </c:pt>
                <c:pt idx="121">
                  <c:v>48</c:v>
                </c:pt>
                <c:pt idx="122">
                  <c:v>32.5</c:v>
                </c:pt>
                <c:pt idx="123">
                  <c:v>45.5</c:v>
                </c:pt>
                <c:pt idx="124">
                  <c:v>57.4</c:v>
                </c:pt>
                <c:pt idx="125">
                  <c:v>48.6</c:v>
                </c:pt>
                <c:pt idx="126">
                  <c:v>62.9</c:v>
                </c:pt>
                <c:pt idx="127">
                  <c:v>55</c:v>
                </c:pt>
                <c:pt idx="128">
                  <c:v>60.7</c:v>
                </c:pt>
                <c:pt idx="129">
                  <c:v>41</c:v>
                </c:pt>
                <c:pt idx="130">
                  <c:v>37.5</c:v>
                </c:pt>
                <c:pt idx="131">
                  <c:v>30.7</c:v>
                </c:pt>
                <c:pt idx="132">
                  <c:v>37.5</c:v>
                </c:pt>
                <c:pt idx="133">
                  <c:v>39.5</c:v>
                </c:pt>
                <c:pt idx="134">
                  <c:v>42.2</c:v>
                </c:pt>
                <c:pt idx="135">
                  <c:v>20.8</c:v>
                </c:pt>
                <c:pt idx="136">
                  <c:v>46.8</c:v>
                </c:pt>
                <c:pt idx="137">
                  <c:v>47.4</c:v>
                </c:pt>
                <c:pt idx="138">
                  <c:v>43.5</c:v>
                </c:pt>
                <c:pt idx="139">
                  <c:v>42.5</c:v>
                </c:pt>
                <c:pt idx="140">
                  <c:v>51.4</c:v>
                </c:pt>
                <c:pt idx="141">
                  <c:v>28.9</c:v>
                </c:pt>
                <c:pt idx="142">
                  <c:v>37.5</c:v>
                </c:pt>
                <c:pt idx="143">
                  <c:v>40.1</c:v>
                </c:pt>
                <c:pt idx="144">
                  <c:v>28.4</c:v>
                </c:pt>
                <c:pt idx="145">
                  <c:v>45.5</c:v>
                </c:pt>
                <c:pt idx="146">
                  <c:v>52.2</c:v>
                </c:pt>
                <c:pt idx="147">
                  <c:v>43.2</c:v>
                </c:pt>
                <c:pt idx="148">
                  <c:v>45.1</c:v>
                </c:pt>
                <c:pt idx="149">
                  <c:v>39.700000000000003</c:v>
                </c:pt>
                <c:pt idx="150">
                  <c:v>48.5</c:v>
                </c:pt>
                <c:pt idx="151">
                  <c:v>44.7</c:v>
                </c:pt>
                <c:pt idx="152">
                  <c:v>28.9</c:v>
                </c:pt>
                <c:pt idx="153">
                  <c:v>40.9</c:v>
                </c:pt>
                <c:pt idx="154">
                  <c:v>20.7</c:v>
                </c:pt>
                <c:pt idx="155">
                  <c:v>15.6</c:v>
                </c:pt>
                <c:pt idx="156">
                  <c:v>18.3</c:v>
                </c:pt>
                <c:pt idx="157">
                  <c:v>35.6</c:v>
                </c:pt>
                <c:pt idx="158">
                  <c:v>39.4</c:v>
                </c:pt>
                <c:pt idx="159">
                  <c:v>37.4</c:v>
                </c:pt>
                <c:pt idx="160">
                  <c:v>57.8</c:v>
                </c:pt>
                <c:pt idx="161">
                  <c:v>39.6</c:v>
                </c:pt>
                <c:pt idx="162">
                  <c:v>11.6</c:v>
                </c:pt>
                <c:pt idx="163">
                  <c:v>55.5</c:v>
                </c:pt>
                <c:pt idx="164">
                  <c:v>55.2</c:v>
                </c:pt>
                <c:pt idx="165">
                  <c:v>30.6</c:v>
                </c:pt>
                <c:pt idx="166">
                  <c:v>73.599999999999994</c:v>
                </c:pt>
                <c:pt idx="167">
                  <c:v>43.4</c:v>
                </c:pt>
                <c:pt idx="168">
                  <c:v>37.4</c:v>
                </c:pt>
                <c:pt idx="169">
                  <c:v>23.5</c:v>
                </c:pt>
                <c:pt idx="170">
                  <c:v>14.4</c:v>
                </c:pt>
                <c:pt idx="171">
                  <c:v>58.8</c:v>
                </c:pt>
                <c:pt idx="172">
                  <c:v>58.1</c:v>
                </c:pt>
                <c:pt idx="173">
                  <c:v>35.1</c:v>
                </c:pt>
                <c:pt idx="174">
                  <c:v>45.2</c:v>
                </c:pt>
                <c:pt idx="175">
                  <c:v>36.5</c:v>
                </c:pt>
                <c:pt idx="176">
                  <c:v>19.2</c:v>
                </c:pt>
                <c:pt idx="177">
                  <c:v>42</c:v>
                </c:pt>
                <c:pt idx="178">
                  <c:v>36.700000000000003</c:v>
                </c:pt>
                <c:pt idx="179">
                  <c:v>42.6</c:v>
                </c:pt>
                <c:pt idx="180">
                  <c:v>15.5</c:v>
                </c:pt>
                <c:pt idx="181">
                  <c:v>55.9</c:v>
                </c:pt>
                <c:pt idx="182">
                  <c:v>23.6</c:v>
                </c:pt>
                <c:pt idx="183">
                  <c:v>18.8</c:v>
                </c:pt>
                <c:pt idx="184">
                  <c:v>21.8</c:v>
                </c:pt>
                <c:pt idx="185">
                  <c:v>21.5</c:v>
                </c:pt>
                <c:pt idx="186">
                  <c:v>25.7</c:v>
                </c:pt>
                <c:pt idx="187">
                  <c:v>22</c:v>
                </c:pt>
                <c:pt idx="188">
                  <c:v>44.3</c:v>
                </c:pt>
                <c:pt idx="189">
                  <c:v>20.5</c:v>
                </c:pt>
                <c:pt idx="190">
                  <c:v>42.3</c:v>
                </c:pt>
                <c:pt idx="191">
                  <c:v>37.799999999999997</c:v>
                </c:pt>
                <c:pt idx="192">
                  <c:v>42.7</c:v>
                </c:pt>
                <c:pt idx="193">
                  <c:v>49.3</c:v>
                </c:pt>
                <c:pt idx="194">
                  <c:v>29.3</c:v>
                </c:pt>
                <c:pt idx="195">
                  <c:v>34.6</c:v>
                </c:pt>
                <c:pt idx="196">
                  <c:v>36.6</c:v>
                </c:pt>
                <c:pt idx="197">
                  <c:v>48.2</c:v>
                </c:pt>
                <c:pt idx="198">
                  <c:v>39.1</c:v>
                </c:pt>
                <c:pt idx="199">
                  <c:v>31.6</c:v>
                </c:pt>
                <c:pt idx="200">
                  <c:v>25.5</c:v>
                </c:pt>
                <c:pt idx="201">
                  <c:v>45.9</c:v>
                </c:pt>
                <c:pt idx="202">
                  <c:v>31.5</c:v>
                </c:pt>
                <c:pt idx="203">
                  <c:v>46.1</c:v>
                </c:pt>
                <c:pt idx="204">
                  <c:v>26.6</c:v>
                </c:pt>
                <c:pt idx="205">
                  <c:v>21.4</c:v>
                </c:pt>
                <c:pt idx="206">
                  <c:v>44</c:v>
                </c:pt>
                <c:pt idx="207">
                  <c:v>34.200000000000003</c:v>
                </c:pt>
                <c:pt idx="208">
                  <c:v>26.2</c:v>
                </c:pt>
                <c:pt idx="209">
                  <c:v>40.9</c:v>
                </c:pt>
                <c:pt idx="210">
                  <c:v>52.2</c:v>
                </c:pt>
                <c:pt idx="211">
                  <c:v>43.5</c:v>
                </c:pt>
                <c:pt idx="212">
                  <c:v>31.1</c:v>
                </c:pt>
                <c:pt idx="213">
                  <c:v>58</c:v>
                </c:pt>
                <c:pt idx="214">
                  <c:v>20.9</c:v>
                </c:pt>
                <c:pt idx="215">
                  <c:v>48.1</c:v>
                </c:pt>
                <c:pt idx="216">
                  <c:v>39.700000000000003</c:v>
                </c:pt>
                <c:pt idx="217">
                  <c:v>40.799999999999997</c:v>
                </c:pt>
                <c:pt idx="218">
                  <c:v>43.8</c:v>
                </c:pt>
                <c:pt idx="219">
                  <c:v>40.200000000000003</c:v>
                </c:pt>
                <c:pt idx="220">
                  <c:v>78.3</c:v>
                </c:pt>
                <c:pt idx="221">
                  <c:v>38.5</c:v>
                </c:pt>
                <c:pt idx="222">
                  <c:v>48.5</c:v>
                </c:pt>
                <c:pt idx="223">
                  <c:v>42.3</c:v>
                </c:pt>
                <c:pt idx="224">
                  <c:v>46</c:v>
                </c:pt>
                <c:pt idx="225">
                  <c:v>49</c:v>
                </c:pt>
                <c:pt idx="226">
                  <c:v>12.8</c:v>
                </c:pt>
                <c:pt idx="227">
                  <c:v>40.200000000000003</c:v>
                </c:pt>
                <c:pt idx="228">
                  <c:v>46.6</c:v>
                </c:pt>
                <c:pt idx="229">
                  <c:v>19</c:v>
                </c:pt>
                <c:pt idx="230">
                  <c:v>33.4</c:v>
                </c:pt>
                <c:pt idx="231">
                  <c:v>14.7</c:v>
                </c:pt>
                <c:pt idx="232">
                  <c:v>17.399999999999999</c:v>
                </c:pt>
                <c:pt idx="233">
                  <c:v>32.4</c:v>
                </c:pt>
                <c:pt idx="234">
                  <c:v>23.9</c:v>
                </c:pt>
                <c:pt idx="235">
                  <c:v>39.299999999999997</c:v>
                </c:pt>
                <c:pt idx="236">
                  <c:v>61.9</c:v>
                </c:pt>
                <c:pt idx="237">
                  <c:v>39</c:v>
                </c:pt>
                <c:pt idx="238">
                  <c:v>40.6</c:v>
                </c:pt>
                <c:pt idx="239">
                  <c:v>29.7</c:v>
                </c:pt>
                <c:pt idx="240">
                  <c:v>28.8</c:v>
                </c:pt>
                <c:pt idx="241">
                  <c:v>41.4</c:v>
                </c:pt>
                <c:pt idx="242">
                  <c:v>33.4</c:v>
                </c:pt>
                <c:pt idx="243">
                  <c:v>48.2</c:v>
                </c:pt>
                <c:pt idx="244">
                  <c:v>21.7</c:v>
                </c:pt>
                <c:pt idx="245">
                  <c:v>40.799999999999997</c:v>
                </c:pt>
                <c:pt idx="246">
                  <c:v>40.6</c:v>
                </c:pt>
                <c:pt idx="247">
                  <c:v>23.1</c:v>
                </c:pt>
                <c:pt idx="248">
                  <c:v>22.3</c:v>
                </c:pt>
                <c:pt idx="249">
                  <c:v>15</c:v>
                </c:pt>
                <c:pt idx="250">
                  <c:v>30</c:v>
                </c:pt>
                <c:pt idx="251">
                  <c:v>13.8</c:v>
                </c:pt>
                <c:pt idx="252">
                  <c:v>52.7</c:v>
                </c:pt>
                <c:pt idx="253">
                  <c:v>25.9</c:v>
                </c:pt>
                <c:pt idx="254">
                  <c:v>51.8</c:v>
                </c:pt>
                <c:pt idx="255">
                  <c:v>17.399999999999999</c:v>
                </c:pt>
                <c:pt idx="256">
                  <c:v>26.5</c:v>
                </c:pt>
                <c:pt idx="257">
                  <c:v>43.9</c:v>
                </c:pt>
                <c:pt idx="258">
                  <c:v>63.3</c:v>
                </c:pt>
                <c:pt idx="259">
                  <c:v>28.8</c:v>
                </c:pt>
                <c:pt idx="260">
                  <c:v>30.7</c:v>
                </c:pt>
                <c:pt idx="261">
                  <c:v>24.4</c:v>
                </c:pt>
                <c:pt idx="262">
                  <c:v>53</c:v>
                </c:pt>
                <c:pt idx="263">
                  <c:v>31.7</c:v>
                </c:pt>
                <c:pt idx="264">
                  <c:v>40.6</c:v>
                </c:pt>
                <c:pt idx="265">
                  <c:v>38.1</c:v>
                </c:pt>
                <c:pt idx="266">
                  <c:v>23.7</c:v>
                </c:pt>
                <c:pt idx="267">
                  <c:v>41.1</c:v>
                </c:pt>
                <c:pt idx="268">
                  <c:v>40.1</c:v>
                </c:pt>
                <c:pt idx="269">
                  <c:v>23</c:v>
                </c:pt>
                <c:pt idx="270">
                  <c:v>117.5</c:v>
                </c:pt>
                <c:pt idx="271">
                  <c:v>26.5</c:v>
                </c:pt>
                <c:pt idx="272">
                  <c:v>40.5</c:v>
                </c:pt>
                <c:pt idx="273">
                  <c:v>29.3</c:v>
                </c:pt>
                <c:pt idx="274">
                  <c:v>41</c:v>
                </c:pt>
                <c:pt idx="275">
                  <c:v>49.7</c:v>
                </c:pt>
                <c:pt idx="276">
                  <c:v>34</c:v>
                </c:pt>
                <c:pt idx="277">
                  <c:v>27.7</c:v>
                </c:pt>
                <c:pt idx="278">
                  <c:v>44</c:v>
                </c:pt>
                <c:pt idx="279">
                  <c:v>31.1</c:v>
                </c:pt>
                <c:pt idx="280">
                  <c:v>45.4</c:v>
                </c:pt>
                <c:pt idx="281">
                  <c:v>44.8</c:v>
                </c:pt>
                <c:pt idx="282">
                  <c:v>25.6</c:v>
                </c:pt>
                <c:pt idx="283">
                  <c:v>23.5</c:v>
                </c:pt>
                <c:pt idx="284">
                  <c:v>34.4</c:v>
                </c:pt>
                <c:pt idx="285">
                  <c:v>55.3</c:v>
                </c:pt>
                <c:pt idx="286">
                  <c:v>56.3</c:v>
                </c:pt>
                <c:pt idx="287">
                  <c:v>32.9</c:v>
                </c:pt>
                <c:pt idx="288">
                  <c:v>51</c:v>
                </c:pt>
                <c:pt idx="289">
                  <c:v>44.5</c:v>
                </c:pt>
                <c:pt idx="290">
                  <c:v>37</c:v>
                </c:pt>
                <c:pt idx="291">
                  <c:v>54.4</c:v>
                </c:pt>
                <c:pt idx="292">
                  <c:v>24.5</c:v>
                </c:pt>
                <c:pt idx="293">
                  <c:v>42.5</c:v>
                </c:pt>
                <c:pt idx="294">
                  <c:v>38.1</c:v>
                </c:pt>
                <c:pt idx="295">
                  <c:v>21.8</c:v>
                </c:pt>
                <c:pt idx="296">
                  <c:v>34.1</c:v>
                </c:pt>
                <c:pt idx="297">
                  <c:v>28.5</c:v>
                </c:pt>
                <c:pt idx="298">
                  <c:v>16.7</c:v>
                </c:pt>
                <c:pt idx="299">
                  <c:v>46.1</c:v>
                </c:pt>
                <c:pt idx="300">
                  <c:v>36.9</c:v>
                </c:pt>
                <c:pt idx="301">
                  <c:v>35.700000000000003</c:v>
                </c:pt>
                <c:pt idx="302">
                  <c:v>23.2</c:v>
                </c:pt>
                <c:pt idx="303">
                  <c:v>38.4</c:v>
                </c:pt>
                <c:pt idx="304">
                  <c:v>29.4</c:v>
                </c:pt>
                <c:pt idx="305">
                  <c:v>55</c:v>
                </c:pt>
                <c:pt idx="306">
                  <c:v>50.2</c:v>
                </c:pt>
                <c:pt idx="307">
                  <c:v>24.7</c:v>
                </c:pt>
                <c:pt idx="308">
                  <c:v>53</c:v>
                </c:pt>
                <c:pt idx="309">
                  <c:v>19.100000000000001</c:v>
                </c:pt>
                <c:pt idx="310">
                  <c:v>24.7</c:v>
                </c:pt>
                <c:pt idx="311">
                  <c:v>42.2</c:v>
                </c:pt>
                <c:pt idx="312">
                  <c:v>78</c:v>
                </c:pt>
                <c:pt idx="313">
                  <c:v>42.8</c:v>
                </c:pt>
                <c:pt idx="314">
                  <c:v>41.6</c:v>
                </c:pt>
                <c:pt idx="315">
                  <c:v>27.3</c:v>
                </c:pt>
                <c:pt idx="316">
                  <c:v>42</c:v>
                </c:pt>
                <c:pt idx="317">
                  <c:v>37.5</c:v>
                </c:pt>
                <c:pt idx="318">
                  <c:v>49.8</c:v>
                </c:pt>
                <c:pt idx="319">
                  <c:v>26.9</c:v>
                </c:pt>
                <c:pt idx="320">
                  <c:v>18.600000000000001</c:v>
                </c:pt>
                <c:pt idx="321">
                  <c:v>37.700000000000003</c:v>
                </c:pt>
                <c:pt idx="322">
                  <c:v>33.1</c:v>
                </c:pt>
                <c:pt idx="323">
                  <c:v>42.5</c:v>
                </c:pt>
                <c:pt idx="324">
                  <c:v>31.3</c:v>
                </c:pt>
                <c:pt idx="325">
                  <c:v>38.1</c:v>
                </c:pt>
                <c:pt idx="326">
                  <c:v>62.1</c:v>
                </c:pt>
                <c:pt idx="327">
                  <c:v>36.700000000000003</c:v>
                </c:pt>
                <c:pt idx="328">
                  <c:v>23.6</c:v>
                </c:pt>
                <c:pt idx="329">
                  <c:v>19.2</c:v>
                </c:pt>
                <c:pt idx="330">
                  <c:v>12.8</c:v>
                </c:pt>
                <c:pt idx="331">
                  <c:v>15.6</c:v>
                </c:pt>
                <c:pt idx="332">
                  <c:v>39.6</c:v>
                </c:pt>
                <c:pt idx="333">
                  <c:v>38.4</c:v>
                </c:pt>
                <c:pt idx="334">
                  <c:v>22.8</c:v>
                </c:pt>
                <c:pt idx="335">
                  <c:v>36.5</c:v>
                </c:pt>
                <c:pt idx="336">
                  <c:v>35.6</c:v>
                </c:pt>
                <c:pt idx="337">
                  <c:v>30.9</c:v>
                </c:pt>
                <c:pt idx="338">
                  <c:v>36.299999999999997</c:v>
                </c:pt>
                <c:pt idx="339">
                  <c:v>50.4</c:v>
                </c:pt>
                <c:pt idx="340">
                  <c:v>42.9</c:v>
                </c:pt>
                <c:pt idx="341">
                  <c:v>37</c:v>
                </c:pt>
                <c:pt idx="342">
                  <c:v>53.5</c:v>
                </c:pt>
                <c:pt idx="343">
                  <c:v>46.6</c:v>
                </c:pt>
                <c:pt idx="344">
                  <c:v>41.2</c:v>
                </c:pt>
                <c:pt idx="345">
                  <c:v>37.9</c:v>
                </c:pt>
                <c:pt idx="346">
                  <c:v>30.8</c:v>
                </c:pt>
                <c:pt idx="347">
                  <c:v>11.2</c:v>
                </c:pt>
                <c:pt idx="348">
                  <c:v>53.7</c:v>
                </c:pt>
                <c:pt idx="349">
                  <c:v>47</c:v>
                </c:pt>
                <c:pt idx="350">
                  <c:v>42.3</c:v>
                </c:pt>
                <c:pt idx="351">
                  <c:v>28.6</c:v>
                </c:pt>
                <c:pt idx="352">
                  <c:v>25.7</c:v>
                </c:pt>
                <c:pt idx="353">
                  <c:v>31.3</c:v>
                </c:pt>
                <c:pt idx="354">
                  <c:v>30.1</c:v>
                </c:pt>
                <c:pt idx="355">
                  <c:v>60.7</c:v>
                </c:pt>
                <c:pt idx="356">
                  <c:v>45.3</c:v>
                </c:pt>
                <c:pt idx="357">
                  <c:v>44.9</c:v>
                </c:pt>
                <c:pt idx="358">
                  <c:v>45.1</c:v>
                </c:pt>
                <c:pt idx="359">
                  <c:v>24.7</c:v>
                </c:pt>
                <c:pt idx="360">
                  <c:v>47.1</c:v>
                </c:pt>
                <c:pt idx="361">
                  <c:v>63.3</c:v>
                </c:pt>
                <c:pt idx="362">
                  <c:v>40</c:v>
                </c:pt>
                <c:pt idx="363">
                  <c:v>48</c:v>
                </c:pt>
                <c:pt idx="364">
                  <c:v>33.1</c:v>
                </c:pt>
                <c:pt idx="365">
                  <c:v>29.5</c:v>
                </c:pt>
                <c:pt idx="366">
                  <c:v>24.8</c:v>
                </c:pt>
                <c:pt idx="367">
                  <c:v>20.9</c:v>
                </c:pt>
                <c:pt idx="368">
                  <c:v>43.1</c:v>
                </c:pt>
                <c:pt idx="369">
                  <c:v>22.8</c:v>
                </c:pt>
                <c:pt idx="370">
                  <c:v>42.1</c:v>
                </c:pt>
                <c:pt idx="371">
                  <c:v>51.7</c:v>
                </c:pt>
                <c:pt idx="372">
                  <c:v>41.5</c:v>
                </c:pt>
                <c:pt idx="373">
                  <c:v>52.2</c:v>
                </c:pt>
                <c:pt idx="374">
                  <c:v>49.5</c:v>
                </c:pt>
                <c:pt idx="375">
                  <c:v>23.8</c:v>
                </c:pt>
                <c:pt idx="376">
                  <c:v>30.5</c:v>
                </c:pt>
                <c:pt idx="377">
                  <c:v>56.8</c:v>
                </c:pt>
                <c:pt idx="378">
                  <c:v>37.4</c:v>
                </c:pt>
                <c:pt idx="379">
                  <c:v>69.7</c:v>
                </c:pt>
                <c:pt idx="380">
                  <c:v>53.3</c:v>
                </c:pt>
                <c:pt idx="381">
                  <c:v>47.3</c:v>
                </c:pt>
                <c:pt idx="382">
                  <c:v>29.3</c:v>
                </c:pt>
                <c:pt idx="383">
                  <c:v>40.299999999999997</c:v>
                </c:pt>
                <c:pt idx="384">
                  <c:v>12.9</c:v>
                </c:pt>
                <c:pt idx="385">
                  <c:v>46.6</c:v>
                </c:pt>
                <c:pt idx="386">
                  <c:v>55.3</c:v>
                </c:pt>
                <c:pt idx="387">
                  <c:v>25.6</c:v>
                </c:pt>
                <c:pt idx="388">
                  <c:v>27.3</c:v>
                </c:pt>
                <c:pt idx="389">
                  <c:v>67.7</c:v>
                </c:pt>
                <c:pt idx="390">
                  <c:v>38.6</c:v>
                </c:pt>
                <c:pt idx="391">
                  <c:v>31.3</c:v>
                </c:pt>
                <c:pt idx="392">
                  <c:v>35.299999999999997</c:v>
                </c:pt>
                <c:pt idx="393">
                  <c:v>40.299999999999997</c:v>
                </c:pt>
                <c:pt idx="394">
                  <c:v>24.7</c:v>
                </c:pt>
                <c:pt idx="395">
                  <c:v>42.5</c:v>
                </c:pt>
                <c:pt idx="396">
                  <c:v>31.9</c:v>
                </c:pt>
                <c:pt idx="397">
                  <c:v>32.200000000000003</c:v>
                </c:pt>
                <c:pt idx="398">
                  <c:v>23</c:v>
                </c:pt>
                <c:pt idx="399">
                  <c:v>37.299999999999997</c:v>
                </c:pt>
                <c:pt idx="400">
                  <c:v>35.5</c:v>
                </c:pt>
                <c:pt idx="401">
                  <c:v>27.7</c:v>
                </c:pt>
                <c:pt idx="402">
                  <c:v>28.5</c:v>
                </c:pt>
                <c:pt idx="403">
                  <c:v>39.700000000000003</c:v>
                </c:pt>
                <c:pt idx="404">
                  <c:v>41.2</c:v>
                </c:pt>
                <c:pt idx="405">
                  <c:v>37.200000000000003</c:v>
                </c:pt>
                <c:pt idx="406">
                  <c:v>40.5</c:v>
                </c:pt>
                <c:pt idx="407">
                  <c:v>22.3</c:v>
                </c:pt>
                <c:pt idx="408">
                  <c:v>28.1</c:v>
                </c:pt>
                <c:pt idx="409">
                  <c:v>15.4</c:v>
                </c:pt>
                <c:pt idx="410">
                  <c:v>50</c:v>
                </c:pt>
                <c:pt idx="411">
                  <c:v>40.6</c:v>
                </c:pt>
                <c:pt idx="412">
                  <c:v>52.5</c:v>
                </c:pt>
                <c:pt idx="413">
                  <c:v>63.9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A00-43C4-A0F9-BC1006CC8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901072"/>
        <c:axId val="1053891504"/>
      </c:scatterChart>
      <c:valAx>
        <c:axId val="105390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House Age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891504"/>
        <c:crosses val="autoZero"/>
        <c:crossBetween val="midCat"/>
      </c:valAx>
      <c:valAx>
        <c:axId val="105389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House Price ($1000)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90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Housing Price vs House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36075418027283"/>
          <c:y val="0.14727476055361582"/>
          <c:w val="0.83495226268864819"/>
          <c:h val="0.695047368707929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Housing 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41.4</c:v>
                </c:pt>
                <c:pt idx="1">
                  <c:v>50.1</c:v>
                </c:pt>
                <c:pt idx="2">
                  <c:v>39.299999999999997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302.21339999999998</c:v>
                </c:pt>
                <c:pt idx="1">
                  <c:v>90.456059999999994</c:v>
                </c:pt>
                <c:pt idx="2">
                  <c:v>492.23129999999998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C8-4E12-9410-4E526F092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123936"/>
        <c:axId val="547126432"/>
      </c:scatterChart>
      <c:valAx>
        <c:axId val="547123936"/>
        <c:scaling>
          <c:orientation val="minMax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House Age (years)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126432"/>
        <c:crosses val="autoZero"/>
        <c:crossBetween val="midCat"/>
      </c:valAx>
      <c:valAx>
        <c:axId val="54712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Housing Price in ($1,000)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123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x vs 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9817504851364"/>
          <c:y val="0.12704054523934227"/>
          <c:w val="0.84846261242709631"/>
          <c:h val="0.7590540657400568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DCB-4594-B828-5B089FF3116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DCB-4594-B828-5B089FF3116B}"/>
              </c:ext>
            </c:extLst>
          </c:dPt>
          <c:xVal>
            <c:numRef>
              <c:f>Sheet1!$A$9:$B$9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Sheet1!$A$10:$B$10</c:f>
              <c:numCache>
                <c:formatCode>General</c:formatCode>
                <c:ptCount val="2"/>
                <c:pt idx="0">
                  <c:v>2</c:v>
                </c:pt>
                <c:pt idx="1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E1-462F-890B-9831AE382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901488"/>
        <c:axId val="1053894416"/>
      </c:scatterChart>
      <c:valAx>
        <c:axId val="105390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894416"/>
        <c:crosses val="autoZero"/>
        <c:crossBetween val="midCat"/>
      </c:valAx>
      <c:valAx>
        <c:axId val="105389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901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 vs 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725302106456747E-2"/>
          <c:y val="9.0025053365869953E-2"/>
          <c:w val="0.84846261242709631"/>
          <c:h val="0.7590540657400568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9E1-462F-890B-9831AE38269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9E1-462F-890B-9831AE38269B}"/>
              </c:ext>
            </c:extLst>
          </c:dPt>
          <c:xVal>
            <c:numRef>
              <c:f>Sheet1!$A$9:$B$9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Sheet1!$A$10:$B$10</c:f>
              <c:numCache>
                <c:formatCode>General</c:formatCode>
                <c:ptCount val="2"/>
                <c:pt idx="0">
                  <c:v>2</c:v>
                </c:pt>
                <c:pt idx="1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E1-462F-890B-9831AE382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901488"/>
        <c:axId val="1053894416"/>
      </c:scatterChart>
      <c:valAx>
        <c:axId val="105390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894416"/>
        <c:crosses val="autoZero"/>
        <c:crossBetween val="midCat"/>
      </c:valAx>
      <c:valAx>
        <c:axId val="105389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901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 vs 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725302106456747E-2"/>
          <c:y val="9.0025053365869953E-2"/>
          <c:w val="0.84846261242709631"/>
          <c:h val="0.7590540657400568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9E1-462F-890B-9831AE38269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9E1-462F-890B-9831AE38269B}"/>
              </c:ext>
            </c:extLst>
          </c:dPt>
          <c:xVal>
            <c:numRef>
              <c:f>Sheet1!$A$9:$B$9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Sheet1!$A$10:$B$10</c:f>
              <c:numCache>
                <c:formatCode>General</c:formatCode>
                <c:ptCount val="2"/>
                <c:pt idx="0">
                  <c:v>2</c:v>
                </c:pt>
                <c:pt idx="1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E1-462F-890B-9831AE382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901488"/>
        <c:axId val="1053894416"/>
      </c:scatterChart>
      <c:valAx>
        <c:axId val="105390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894416"/>
        <c:crosses val="autoZero"/>
        <c:crossBetween val="midCat"/>
      </c:valAx>
      <c:valAx>
        <c:axId val="105389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901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 vs 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725302106456747E-2"/>
          <c:y val="9.0025053365869953E-2"/>
          <c:w val="0.84846261242709631"/>
          <c:h val="0.7590540657400568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9E1-462F-890B-9831AE38269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9E1-462F-890B-9831AE38269B}"/>
              </c:ext>
            </c:extLst>
          </c:dPt>
          <c:xVal>
            <c:numRef>
              <c:f>Sheet1!$A$9:$B$9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Sheet1!$A$10:$B$10</c:f>
              <c:numCache>
                <c:formatCode>General</c:formatCode>
                <c:ptCount val="2"/>
                <c:pt idx="0">
                  <c:v>2</c:v>
                </c:pt>
                <c:pt idx="1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E1-462F-890B-9831AE382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901488"/>
        <c:axId val="1053894416"/>
      </c:scatterChart>
      <c:valAx>
        <c:axId val="105390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894416"/>
        <c:crosses val="autoZero"/>
        <c:crossBetween val="midCat"/>
      </c:valAx>
      <c:valAx>
        <c:axId val="105389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901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 vs 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725333614209404E-2"/>
          <c:y val="6.1841774578233644E-2"/>
          <c:w val="0.84846261242709631"/>
          <c:h val="0.7590540657400568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9E1-462F-890B-9831AE38269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9E1-462F-890B-9831AE38269B}"/>
              </c:ext>
            </c:extLst>
          </c:dPt>
          <c:xVal>
            <c:numRef>
              <c:f>Sheet1!$A$9:$B$9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Sheet1!$A$10:$B$10</c:f>
              <c:numCache>
                <c:formatCode>General</c:formatCode>
                <c:ptCount val="2"/>
                <c:pt idx="0">
                  <c:v>2</c:v>
                </c:pt>
                <c:pt idx="1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E1-462F-890B-9831AE382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901488"/>
        <c:axId val="1053894416"/>
      </c:scatterChart>
      <c:valAx>
        <c:axId val="105390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894416"/>
        <c:crosses val="autoZero"/>
        <c:crossBetween val="midCat"/>
      </c:valAx>
      <c:valAx>
        <c:axId val="105389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901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1CD1-D0CB-413B-B801-4F961FC6E4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76E20-6EB6-4367-9586-34D08BBE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linear regression is used without an understanding that it can be used to model data of varying distributions. I hope to show you how the golden equation can be used to model data of varying distributions. It’s the swiss army knife of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76E20-6EB6-4367-9586-34D08BBE2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slide more than the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76E20-6EB6-4367-9586-34D08BBE2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2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a typical regression model.  Data regression equation. Minimize mean square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76E20-6EB6-4367-9586-34D08BBE2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the regression model from a typical standpoint. We want to get under the hood. In order to do that we want to are using a simplified model to show the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76E20-6EB6-4367-9586-34D08BBE2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represent the best fit model using an equivalent vector representation. We are now going to use vectors to solve the same problem. This view is advantageous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76E20-6EB6-4367-9586-34D08BBE26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Minimizing the length of the vector is equivalent to finding the minimum length of the vector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76E20-6EB6-4367-9586-34D08BBE26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5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76E20-6EB6-4367-9586-34D08BBE26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9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1.png"/><Relationship Id="rId3" Type="http://schemas.openxmlformats.org/officeDocument/2006/relationships/image" Target="../media/image22.png"/><Relationship Id="rId7" Type="http://schemas.openxmlformats.org/officeDocument/2006/relationships/image" Target="../media/image53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6.png"/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12" Type="http://schemas.openxmlformats.org/officeDocument/2006/relationships/image" Target="../media/image55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2.png"/><Relationship Id="rId5" Type="http://schemas.openxmlformats.org/officeDocument/2006/relationships/image" Target="../media/image45.png"/><Relationship Id="rId10" Type="http://schemas.openxmlformats.org/officeDocument/2006/relationships/image" Target="../media/image51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7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3.png"/><Relationship Id="rId4" Type="http://schemas.openxmlformats.org/officeDocument/2006/relationships/image" Target="../media/image99.png"/><Relationship Id="rId9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74.png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8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8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larke411/linearalgebr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2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00485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Linear Regression from </a:t>
            </a:r>
            <a:br>
              <a:rPr lang="en-US" dirty="0"/>
            </a:br>
            <a:r>
              <a:rPr lang="en-US" dirty="0"/>
              <a:t>a linear algebra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Dr </a:t>
            </a:r>
            <a:r>
              <a:rPr lang="en-US" dirty="0" err="1"/>
              <a:t>clyde</a:t>
            </a:r>
            <a:r>
              <a:rPr lang="en-US" dirty="0"/>
              <a:t> </a:t>
            </a:r>
            <a:r>
              <a:rPr lang="en-US" dirty="0" err="1"/>
              <a:t>clarke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3785A-3BC5-48CF-86D8-3A203140CCA2}"/>
                  </a:ext>
                </a:extLst>
              </p:cNvPr>
              <p:cNvSpPr txBox="1"/>
              <p:nvPr/>
            </p:nvSpPr>
            <p:spPr>
              <a:xfrm>
                <a:off x="452713" y="1581617"/>
                <a:ext cx="76283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64069"/>
                    </a:solidFill>
                    <a:latin typeface="museo-sans"/>
                  </a:rPr>
                  <a:t>T</a:t>
                </a:r>
                <a:r>
                  <a:rPr lang="en-US" b="0" i="0" dirty="0">
                    <a:solidFill>
                      <a:srgbClr val="364069"/>
                    </a:solidFill>
                    <a:effectLst/>
                    <a:latin typeface="museo-sans"/>
                  </a:rPr>
                  <a:t>he goal is to fit the linear model </a:t>
                </a:r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83696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0" i="0" dirty="0">
                    <a:solidFill>
                      <a:srgbClr val="364069"/>
                    </a:solidFill>
                    <a:effectLst/>
                    <a:latin typeface="museo-sans"/>
                  </a:rPr>
                  <a:t> to the data you observe </a:t>
                </a:r>
              </a:p>
              <a:p>
                <a:endParaRPr lang="en-US" b="0" i="0" dirty="0">
                  <a:solidFill>
                    <a:srgbClr val="364069"/>
                  </a:solidFill>
                  <a:effectLst/>
                  <a:latin typeface="museo-sans"/>
                </a:endParaRPr>
              </a:p>
              <a:p>
                <a:endParaRPr lang="en-US" b="0" i="0" dirty="0">
                  <a:solidFill>
                    <a:srgbClr val="364069"/>
                  </a:solidFill>
                  <a:effectLst/>
                  <a:latin typeface="museo-sans"/>
                </a:endParaRPr>
              </a:p>
              <a:p>
                <a:endParaRPr lang="en-US" b="0" i="0" dirty="0">
                  <a:solidFill>
                    <a:srgbClr val="364069"/>
                  </a:solidFill>
                  <a:effectLst/>
                  <a:latin typeface="museo-sans"/>
                </a:endParaRPr>
              </a:p>
              <a:p>
                <a:r>
                  <a:rPr lang="en-US" dirty="0">
                    <a:solidFill>
                      <a:srgbClr val="364069"/>
                    </a:solidFill>
                    <a:latin typeface="museo-sans"/>
                  </a:rPr>
                  <a:t>Let us rewrite our regression problem a system of linear equations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3785A-3BC5-48CF-86D8-3A203140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3" y="1581617"/>
                <a:ext cx="7628311" cy="1477328"/>
              </a:xfrm>
              <a:prstGeom prst="rect">
                <a:avLst/>
              </a:prstGeom>
              <a:blipFill>
                <a:blip r:embed="rId3"/>
                <a:stretch>
                  <a:fillRect l="-639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1C974C9-F759-4594-8F51-514C301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92" y="229166"/>
            <a:ext cx="11029616" cy="1188720"/>
          </a:xfrm>
        </p:spPr>
        <p:txBody>
          <a:bodyPr/>
          <a:lstStyle/>
          <a:p>
            <a:r>
              <a:rPr lang="en-US" dirty="0"/>
              <a:t>Linear regression Model </a:t>
            </a:r>
            <a:br>
              <a:rPr lang="en-US" dirty="0"/>
            </a:br>
            <a:r>
              <a:rPr lang="en-US" dirty="0"/>
              <a:t>(2D Vector Representation)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6AB16A-3BAE-47C7-B0BC-21125C8D7CA6}"/>
                  </a:ext>
                </a:extLst>
              </p:cNvPr>
              <p:cNvSpPr txBox="1"/>
              <p:nvPr/>
            </p:nvSpPr>
            <p:spPr>
              <a:xfrm>
                <a:off x="535980" y="2157793"/>
                <a:ext cx="1024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6AB16A-3BAE-47C7-B0BC-21125C8D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80" y="2157793"/>
                <a:ext cx="1024639" cy="276999"/>
              </a:xfrm>
              <a:prstGeom prst="rect">
                <a:avLst/>
              </a:prstGeom>
              <a:blipFill>
                <a:blip r:embed="rId4"/>
                <a:stretch>
                  <a:fillRect l="-5357" t="-24444" r="-178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8F0B9D-2F96-43DE-9CEA-D29B91D40CEF}"/>
                  </a:ext>
                </a:extLst>
              </p:cNvPr>
              <p:cNvSpPr txBox="1"/>
              <p:nvPr/>
            </p:nvSpPr>
            <p:spPr>
              <a:xfrm>
                <a:off x="558119" y="3136375"/>
                <a:ext cx="7540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48F0B9D-2F96-43DE-9CEA-D29B91D40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9" y="3136375"/>
                <a:ext cx="754053" cy="276999"/>
              </a:xfrm>
              <a:prstGeom prst="rect">
                <a:avLst/>
              </a:prstGeom>
              <a:blipFill>
                <a:blip r:embed="rId5"/>
                <a:stretch>
                  <a:fillRect l="-7317" t="-21739" r="-3821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2732B3-EE90-4E0E-879A-987E2A3484FC}"/>
                  </a:ext>
                </a:extLst>
              </p:cNvPr>
              <p:cNvSpPr txBox="1"/>
              <p:nvPr/>
            </p:nvSpPr>
            <p:spPr>
              <a:xfrm>
                <a:off x="298943" y="3711451"/>
                <a:ext cx="1311513" cy="620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2732B3-EE90-4E0E-879A-987E2A348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43" y="3711451"/>
                <a:ext cx="1311513" cy="6204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4F3DFE-483A-46F9-9CE9-AD50D5C5B6C0}"/>
                  </a:ext>
                </a:extLst>
              </p:cNvPr>
              <p:cNvSpPr txBox="1"/>
              <p:nvPr/>
            </p:nvSpPr>
            <p:spPr>
              <a:xfrm>
                <a:off x="-685538" y="4682334"/>
                <a:ext cx="3668800" cy="1621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4F3DFE-483A-46F9-9CE9-AD50D5C5B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538" y="4682334"/>
                <a:ext cx="3668800" cy="16217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Cartesian Coordinates in 2D, MathsFirst, Institute of Fundamental Sciences,  Massey University">
            <a:extLst>
              <a:ext uri="{FF2B5EF4-FFF2-40B4-BE49-F238E27FC236}">
                <a16:creationId xmlns:a16="http://schemas.microsoft.com/office/drawing/2014/main" id="{FFEB7B98-ACF6-4D0F-A5BF-190E8D44F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46" y="2055752"/>
            <a:ext cx="4633400" cy="47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B3C01F-29B3-47D6-B41C-3757028775B8}"/>
              </a:ext>
            </a:extLst>
          </p:cNvPr>
          <p:cNvCxnSpPr>
            <a:cxnSpLocks/>
          </p:cNvCxnSpPr>
          <p:nvPr/>
        </p:nvCxnSpPr>
        <p:spPr>
          <a:xfrm flipV="1">
            <a:off x="6743700" y="2268708"/>
            <a:ext cx="4299438" cy="4274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B86826-9AD0-41A2-9389-8A3DD2066C7F}"/>
              </a:ext>
            </a:extLst>
          </p:cNvPr>
          <p:cNvCxnSpPr>
            <a:cxnSpLocks/>
          </p:cNvCxnSpPr>
          <p:nvPr/>
        </p:nvCxnSpPr>
        <p:spPr>
          <a:xfrm>
            <a:off x="8882743" y="4441371"/>
            <a:ext cx="850760" cy="436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45C37D4-EE93-410B-8677-3B1211A84A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2290" y="1034312"/>
            <a:ext cx="1548518" cy="12619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7F4DB0-1640-4425-BC2A-D98EEFA027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3661" y="2932372"/>
            <a:ext cx="542591" cy="4267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8982B6-1744-41B5-B245-1A984B76563D}"/>
              </a:ext>
            </a:extLst>
          </p:cNvPr>
          <p:cNvCxnSpPr/>
          <p:nvPr/>
        </p:nvCxnSpPr>
        <p:spPr>
          <a:xfrm flipV="1">
            <a:off x="8882743" y="4013200"/>
            <a:ext cx="413657" cy="42817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3C7CD3-E446-4B25-AF3E-C2063D7A8B87}"/>
                  </a:ext>
                </a:extLst>
              </p:cNvPr>
              <p:cNvSpPr txBox="1"/>
              <p:nvPr/>
            </p:nvSpPr>
            <p:spPr>
              <a:xfrm>
                <a:off x="9523318" y="4802848"/>
                <a:ext cx="842532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3C7CD3-E446-4B25-AF3E-C2063D7A8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318" y="4802848"/>
                <a:ext cx="842532" cy="5524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0D989E-FBB5-4403-B997-2485650B0E2A}"/>
                  </a:ext>
                </a:extLst>
              </p:cNvPr>
              <p:cNvSpPr txBox="1"/>
              <p:nvPr/>
            </p:nvSpPr>
            <p:spPr>
              <a:xfrm>
                <a:off x="8795231" y="3375114"/>
                <a:ext cx="874206" cy="626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0D989E-FBB5-4403-B997-2485650B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31" y="3375114"/>
                <a:ext cx="874206" cy="6261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0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4C9-F759-4594-8F51-514C301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72" y="221654"/>
            <a:ext cx="11029616" cy="1188720"/>
          </a:xfrm>
        </p:spPr>
        <p:txBody>
          <a:bodyPr/>
          <a:lstStyle/>
          <a:p>
            <a:r>
              <a:rPr lang="en-US" dirty="0"/>
              <a:t>Linear regression Model </a:t>
            </a:r>
            <a:br>
              <a:rPr lang="en-US" dirty="0"/>
            </a:br>
            <a:r>
              <a:rPr lang="en-US" dirty="0"/>
              <a:t>(2D Vector Representation)</a:t>
            </a:r>
          </a:p>
        </p:txBody>
      </p:sp>
      <p:pic>
        <p:nvPicPr>
          <p:cNvPr id="3074" name="Picture 2" descr="Cartesian Coordinates in 2D, MathsFirst, Institute of Fundamental Sciences,  Massey University">
            <a:extLst>
              <a:ext uri="{FF2B5EF4-FFF2-40B4-BE49-F238E27FC236}">
                <a16:creationId xmlns:a16="http://schemas.microsoft.com/office/drawing/2014/main" id="{E9043C52-CB08-4B54-91A3-2B37F030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34" y="1792561"/>
            <a:ext cx="4633400" cy="47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8D824D-7859-4062-A76E-C0613AB715B1}"/>
                  </a:ext>
                </a:extLst>
              </p:cNvPr>
              <p:cNvSpPr txBox="1"/>
              <p:nvPr/>
            </p:nvSpPr>
            <p:spPr>
              <a:xfrm>
                <a:off x="135485" y="2535261"/>
                <a:ext cx="3668800" cy="142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8D824D-7859-4062-A76E-C0613AB71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5" y="2535261"/>
                <a:ext cx="3668800" cy="14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50D9BF-DDF5-4325-8D93-E009273AA2A3}"/>
              </a:ext>
            </a:extLst>
          </p:cNvPr>
          <p:cNvCxnSpPr>
            <a:cxnSpLocks/>
          </p:cNvCxnSpPr>
          <p:nvPr/>
        </p:nvCxnSpPr>
        <p:spPr>
          <a:xfrm flipV="1">
            <a:off x="6684153" y="1980123"/>
            <a:ext cx="4299438" cy="42749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FDCA34-46FB-4A9E-8311-5AF7C264083B}"/>
                  </a:ext>
                </a:extLst>
              </p:cNvPr>
              <p:cNvSpPr txBox="1"/>
              <p:nvPr/>
            </p:nvSpPr>
            <p:spPr>
              <a:xfrm>
                <a:off x="8982709" y="4507796"/>
                <a:ext cx="3744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FDCA34-46FB-4A9E-8311-5AF7C264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709" y="4507796"/>
                <a:ext cx="37444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D45C37D4-EE93-410B-8677-3B1211A84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5142" y="632245"/>
            <a:ext cx="1548518" cy="1261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A9855E-23A3-47E2-86A0-F86B6E96E581}"/>
                  </a:ext>
                </a:extLst>
              </p:cNvPr>
              <p:cNvSpPr txBox="1"/>
              <p:nvPr/>
            </p:nvSpPr>
            <p:spPr>
              <a:xfrm>
                <a:off x="11328230" y="4193446"/>
                <a:ext cx="282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A9855E-23A3-47E2-86A0-F86B6E96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230" y="4193446"/>
                <a:ext cx="282578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FA2069-7F18-4A38-BDCA-9DBBC52329DF}"/>
                  </a:ext>
                </a:extLst>
              </p:cNvPr>
              <p:cNvSpPr txBox="1"/>
              <p:nvPr/>
            </p:nvSpPr>
            <p:spPr>
              <a:xfrm>
                <a:off x="8689923" y="1417534"/>
                <a:ext cx="28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FA2069-7F18-4A38-BDCA-9DBBC5232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923" y="1417534"/>
                <a:ext cx="287899" cy="276999"/>
              </a:xfrm>
              <a:prstGeom prst="rect">
                <a:avLst/>
              </a:prstGeom>
              <a:blipFill>
                <a:blip r:embed="rId8"/>
                <a:stretch>
                  <a:fillRect l="-19149" r="-638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076C02-653C-4507-BB17-22BFD1DB85B2}"/>
              </a:ext>
            </a:extLst>
          </p:cNvPr>
          <p:cNvCxnSpPr>
            <a:cxnSpLocks/>
          </p:cNvCxnSpPr>
          <p:nvPr/>
        </p:nvCxnSpPr>
        <p:spPr>
          <a:xfrm flipV="1">
            <a:off x="8775090" y="2903566"/>
            <a:ext cx="1261739" cy="127503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4F4C7E-1789-4D1E-B5B1-D6C0FC51FFEC}"/>
              </a:ext>
            </a:extLst>
          </p:cNvPr>
          <p:cNvCxnSpPr>
            <a:cxnSpLocks/>
          </p:cNvCxnSpPr>
          <p:nvPr/>
        </p:nvCxnSpPr>
        <p:spPr>
          <a:xfrm>
            <a:off x="8782710" y="4178596"/>
            <a:ext cx="837540" cy="4279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TextBox 3080">
                <a:extLst>
                  <a:ext uri="{FF2B5EF4-FFF2-40B4-BE49-F238E27FC236}">
                    <a16:creationId xmlns:a16="http://schemas.microsoft.com/office/drawing/2014/main" id="{92EF0669-0156-4303-9548-1EA8F632B551}"/>
                  </a:ext>
                </a:extLst>
              </p:cNvPr>
              <p:cNvSpPr txBox="1"/>
              <p:nvPr/>
            </p:nvSpPr>
            <p:spPr>
              <a:xfrm>
                <a:off x="838407" y="4685770"/>
                <a:ext cx="16832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081" name="TextBox 3080">
                <a:extLst>
                  <a:ext uri="{FF2B5EF4-FFF2-40B4-BE49-F238E27FC236}">
                    <a16:creationId xmlns:a16="http://schemas.microsoft.com/office/drawing/2014/main" id="{92EF0669-0156-4303-9548-1EA8F632B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07" y="4685770"/>
                <a:ext cx="1683279" cy="307777"/>
              </a:xfrm>
              <a:prstGeom prst="rect">
                <a:avLst/>
              </a:prstGeom>
              <a:blipFill>
                <a:blip r:embed="rId9"/>
                <a:stretch>
                  <a:fillRect l="-9420" t="-28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1" name="Straight Arrow Connector 3100">
            <a:extLst>
              <a:ext uri="{FF2B5EF4-FFF2-40B4-BE49-F238E27FC236}">
                <a16:creationId xmlns:a16="http://schemas.microsoft.com/office/drawing/2014/main" id="{9493EE95-3726-4EA9-B001-A24D01A5A53B}"/>
              </a:ext>
            </a:extLst>
          </p:cNvPr>
          <p:cNvCxnSpPr>
            <a:cxnSpLocks/>
          </p:cNvCxnSpPr>
          <p:nvPr/>
        </p:nvCxnSpPr>
        <p:spPr>
          <a:xfrm flipH="1">
            <a:off x="9620250" y="2987040"/>
            <a:ext cx="347268" cy="1619525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B75ACC-A505-4AED-9B08-18F862CC07A1}"/>
                  </a:ext>
                </a:extLst>
              </p:cNvPr>
              <p:cNvSpPr txBox="1"/>
              <p:nvPr/>
            </p:nvSpPr>
            <p:spPr>
              <a:xfrm>
                <a:off x="9755126" y="3429603"/>
                <a:ext cx="56340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8B75ACC-A505-4AED-9B08-18F862CC0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126" y="3429603"/>
                <a:ext cx="56340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8AF55CC-BFC7-45D9-860B-47749954A02C}"/>
                  </a:ext>
                </a:extLst>
              </p:cNvPr>
              <p:cNvSpPr txBox="1"/>
              <p:nvPr/>
            </p:nvSpPr>
            <p:spPr>
              <a:xfrm>
                <a:off x="9006656" y="3130776"/>
                <a:ext cx="5461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8AF55CC-BFC7-45D9-860B-47749954A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656" y="3130776"/>
                <a:ext cx="546156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C374D0-5250-4592-891D-0AC1D33CE1A8}"/>
                  </a:ext>
                </a:extLst>
              </p:cNvPr>
              <p:cNvSpPr txBox="1"/>
              <p:nvPr/>
            </p:nvSpPr>
            <p:spPr>
              <a:xfrm>
                <a:off x="213658" y="4003383"/>
                <a:ext cx="63998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"/>
                  </a:rPr>
                  <a:t>We want to find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Roboto"/>
                  </a:rPr>
                  <a:t>that minimizes the length of the vector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𝐞</m:t>
                    </m:r>
                  </m:oMath>
                </a14:m>
                <a:endParaRPr lang="en-US" sz="2000" b="1" dirty="0">
                  <a:latin typeface="Roboto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C374D0-5250-4592-891D-0AC1D33CE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8" y="4003383"/>
                <a:ext cx="6399829" cy="400110"/>
              </a:xfrm>
              <a:prstGeom prst="rect">
                <a:avLst/>
              </a:prstGeom>
              <a:blipFill>
                <a:blip r:embed="rId12"/>
                <a:stretch>
                  <a:fillRect l="-762" t="-153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7C90299-B88D-43AD-955E-F43A8094619B}"/>
                  </a:ext>
                </a:extLst>
              </p:cNvPr>
              <p:cNvSpPr txBox="1"/>
              <p:nvPr/>
            </p:nvSpPr>
            <p:spPr>
              <a:xfrm>
                <a:off x="2574396" y="4417717"/>
                <a:ext cx="3798414" cy="84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</m:d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7C90299-B88D-43AD-955E-F43A80946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396" y="4417717"/>
                <a:ext cx="3798414" cy="8438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2FA82C-FD45-49A6-A53E-99AAE2463D3D}"/>
                  </a:ext>
                </a:extLst>
              </p:cNvPr>
              <p:cNvSpPr txBox="1"/>
              <p:nvPr/>
            </p:nvSpPr>
            <p:spPr>
              <a:xfrm>
                <a:off x="214317" y="1571060"/>
                <a:ext cx="634148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"/>
                  </a:rPr>
                  <a:t>Since there is no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oboto"/>
                  </a:rPr>
                  <a:t> that gives us our target vector y</a:t>
                </a:r>
              </a:p>
              <a:p>
                <a:endParaRPr lang="en-US" dirty="0">
                  <a:latin typeface="Roboto"/>
                </a:endParaRPr>
              </a:p>
              <a:p>
                <a:r>
                  <a:rPr lang="en-US" dirty="0">
                    <a:latin typeface="Roboto"/>
                  </a:rPr>
                  <a:t>What if we try to find the closest solution? 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92FA82C-FD45-49A6-A53E-99AAE2463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7" y="1571060"/>
                <a:ext cx="6341480" cy="923330"/>
              </a:xfrm>
              <a:prstGeom prst="rect">
                <a:avLst/>
              </a:prstGeom>
              <a:blipFill>
                <a:blip r:embed="rId14"/>
                <a:stretch>
                  <a:fillRect l="-76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39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4C9-F759-4594-8F51-514C3013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86"/>
            <a:ext cx="11029616" cy="118872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6AB16A-3BAE-47C7-B0BC-21125C8D7CA6}"/>
                  </a:ext>
                </a:extLst>
              </p:cNvPr>
              <p:cNvSpPr txBox="1"/>
              <p:nvPr/>
            </p:nvSpPr>
            <p:spPr>
              <a:xfrm>
                <a:off x="2055543" y="2228169"/>
                <a:ext cx="410305" cy="29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6AB16A-3BAE-47C7-B0BC-21125C8D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43" y="2228169"/>
                <a:ext cx="410305" cy="291618"/>
              </a:xfrm>
              <a:prstGeom prst="rect">
                <a:avLst/>
              </a:prstGeom>
              <a:blipFill>
                <a:blip r:embed="rId2"/>
                <a:stretch>
                  <a:fillRect l="-19118" t="-17021" r="-27941" b="-38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D45C37D4-EE93-410B-8677-3B1211A84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072" y="1356239"/>
            <a:ext cx="1548518" cy="1261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3785A-3BC5-48CF-86D8-3A203140CCA2}"/>
                  </a:ext>
                </a:extLst>
              </p:cNvPr>
              <p:cNvSpPr txBox="1"/>
              <p:nvPr/>
            </p:nvSpPr>
            <p:spPr>
              <a:xfrm>
                <a:off x="186442" y="1276304"/>
                <a:ext cx="7628311" cy="660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i="0" dirty="0">
                  <a:solidFill>
                    <a:srgbClr val="364069"/>
                  </a:solidFill>
                  <a:effectLst/>
                  <a:latin typeface="museo-sans"/>
                </a:endParaRPr>
              </a:p>
              <a:p>
                <a:r>
                  <a:rPr lang="en-US" dirty="0">
                    <a:latin typeface="Roboto"/>
                  </a:rPr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Roboto"/>
                  </a:rPr>
                  <a:t>that is closest to our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latin typeface="Roboto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3785A-3BC5-48CF-86D8-3A203140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42" y="1276304"/>
                <a:ext cx="7628311" cy="660950"/>
              </a:xfrm>
              <a:prstGeom prst="rect">
                <a:avLst/>
              </a:prstGeom>
              <a:blipFill>
                <a:blip r:embed="rId4"/>
                <a:stretch>
                  <a:fillRect l="-719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22765D-5AEF-47E3-B5B1-B8557E8307BA}"/>
                  </a:ext>
                </a:extLst>
              </p:cNvPr>
              <p:cNvSpPr txBox="1"/>
              <p:nvPr/>
            </p:nvSpPr>
            <p:spPr>
              <a:xfrm>
                <a:off x="1785458" y="3321010"/>
                <a:ext cx="1683279" cy="324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a:rPr lang="en-U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22765D-5AEF-47E3-B5B1-B8557E8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458" y="3321010"/>
                <a:ext cx="1683279" cy="324128"/>
              </a:xfrm>
              <a:prstGeom prst="rect">
                <a:avLst/>
              </a:prstGeom>
              <a:blipFill>
                <a:blip r:embed="rId5"/>
                <a:stretch>
                  <a:fillRect t="-24528" r="-3007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 descr="Cartesian Coordinates in 2D, MathsFirst, Institute of Fundamental Sciences,  Massey University">
            <a:extLst>
              <a:ext uri="{FF2B5EF4-FFF2-40B4-BE49-F238E27FC236}">
                <a16:creationId xmlns:a16="http://schemas.microsoft.com/office/drawing/2014/main" id="{32030EE9-1732-4330-B6E2-4BD811DF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39" y="1007565"/>
            <a:ext cx="6195517" cy="58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50D9BF-DDF5-4325-8D93-E009273AA2A3}"/>
              </a:ext>
            </a:extLst>
          </p:cNvPr>
          <p:cNvCxnSpPr>
            <a:cxnSpLocks/>
          </p:cNvCxnSpPr>
          <p:nvPr/>
        </p:nvCxnSpPr>
        <p:spPr>
          <a:xfrm flipV="1">
            <a:off x="6650573" y="1432765"/>
            <a:ext cx="5328251" cy="49653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A9855E-23A3-47E2-86A0-F86B6E96E581}"/>
                  </a:ext>
                </a:extLst>
              </p:cNvPr>
              <p:cNvSpPr txBox="1"/>
              <p:nvPr/>
            </p:nvSpPr>
            <p:spPr>
              <a:xfrm>
                <a:off x="12189868" y="4031058"/>
                <a:ext cx="350196" cy="321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A9855E-23A3-47E2-86A0-F86B6E96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868" y="4031058"/>
                <a:ext cx="350196" cy="321731"/>
              </a:xfrm>
              <a:prstGeom prst="rect">
                <a:avLst/>
              </a:prstGeom>
              <a:blipFill>
                <a:blip r:embed="rId7"/>
                <a:stretch>
                  <a:fillRect l="-7018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DFA2069-7F18-4A38-BDCA-9DBBC52329DF}"/>
              </a:ext>
            </a:extLst>
          </p:cNvPr>
          <p:cNvSpPr txBox="1"/>
          <p:nvPr/>
        </p:nvSpPr>
        <p:spPr>
          <a:xfrm>
            <a:off x="9194033" y="686848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076C02-653C-4507-BB17-22BFD1DB85B2}"/>
              </a:ext>
            </a:extLst>
          </p:cNvPr>
          <p:cNvCxnSpPr>
            <a:cxnSpLocks/>
          </p:cNvCxnSpPr>
          <p:nvPr/>
        </p:nvCxnSpPr>
        <p:spPr>
          <a:xfrm flipV="1">
            <a:off x="9252430" y="3664660"/>
            <a:ext cx="320050" cy="30643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4F4C7E-1789-4D1E-B5B1-D6C0FC51FFEC}"/>
              </a:ext>
            </a:extLst>
          </p:cNvPr>
          <p:cNvCxnSpPr>
            <a:cxnSpLocks/>
          </p:cNvCxnSpPr>
          <p:nvPr/>
        </p:nvCxnSpPr>
        <p:spPr>
          <a:xfrm>
            <a:off x="9244620" y="4027213"/>
            <a:ext cx="1146801" cy="5475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E4624F-1ECA-4664-94A6-7DE6D09BAA0F}"/>
                  </a:ext>
                </a:extLst>
              </p:cNvPr>
              <p:cNvSpPr txBox="1"/>
              <p:nvPr/>
            </p:nvSpPr>
            <p:spPr>
              <a:xfrm>
                <a:off x="9450992" y="4320758"/>
                <a:ext cx="464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E4624F-1ECA-4664-94A6-7DE6D09BA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992" y="4320758"/>
                <a:ext cx="464050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79D3E5-398D-4CD3-BA66-EE719AB35F69}"/>
                  </a:ext>
                </a:extLst>
              </p:cNvPr>
              <p:cNvSpPr txBox="1"/>
              <p:nvPr/>
            </p:nvSpPr>
            <p:spPr>
              <a:xfrm>
                <a:off x="9708320" y="3623163"/>
                <a:ext cx="698222" cy="46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79D3E5-398D-4CD3-BA66-EE719AB3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20" y="3623163"/>
                <a:ext cx="698222" cy="461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CBCE0D-608F-4A4F-A342-CB08B15F33F5}"/>
                  </a:ext>
                </a:extLst>
              </p:cNvPr>
              <p:cNvSpPr txBox="1"/>
              <p:nvPr/>
            </p:nvSpPr>
            <p:spPr>
              <a:xfrm>
                <a:off x="8733694" y="3528976"/>
                <a:ext cx="514284" cy="383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CBCE0D-608F-4A4F-A342-CB08B15F3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694" y="3528976"/>
                <a:ext cx="514284" cy="383951"/>
              </a:xfrm>
              <a:prstGeom prst="rect">
                <a:avLst/>
              </a:prstGeom>
              <a:blipFill>
                <a:blip r:embed="rId10"/>
                <a:stretch>
                  <a:fillRect l="-3571" r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5F1DA3-6609-4BF4-86A3-C96BF23C9B93}"/>
              </a:ext>
            </a:extLst>
          </p:cNvPr>
          <p:cNvCxnSpPr>
            <a:cxnSpLocks/>
          </p:cNvCxnSpPr>
          <p:nvPr/>
        </p:nvCxnSpPr>
        <p:spPr>
          <a:xfrm>
            <a:off x="9559156" y="3704424"/>
            <a:ext cx="832265" cy="864677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A65D4F-DE7E-4204-99B4-DA6DD9E39362}"/>
                  </a:ext>
                </a:extLst>
              </p:cNvPr>
              <p:cNvSpPr txBox="1"/>
              <p:nvPr/>
            </p:nvSpPr>
            <p:spPr>
              <a:xfrm>
                <a:off x="186442" y="3878426"/>
                <a:ext cx="5986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"/>
                  </a:rPr>
                  <a:t>The length of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Roboto"/>
                  </a:rPr>
                  <a:t> is minimized when it is perpendicular to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endParaRPr lang="en-US" dirty="0">
                  <a:latin typeface="Roboto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A65D4F-DE7E-4204-99B4-DA6DD9E3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42" y="3878426"/>
                <a:ext cx="5986191" cy="369332"/>
              </a:xfrm>
              <a:prstGeom prst="rect">
                <a:avLst/>
              </a:prstGeom>
              <a:blipFill>
                <a:blip r:embed="rId11"/>
                <a:stretch>
                  <a:fillRect l="-916" t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A1E260-F156-4311-8928-882DE26315DE}"/>
                  </a:ext>
                </a:extLst>
              </p:cNvPr>
              <p:cNvSpPr txBox="1"/>
              <p:nvPr/>
            </p:nvSpPr>
            <p:spPr>
              <a:xfrm>
                <a:off x="1872117" y="4464893"/>
                <a:ext cx="2322649" cy="1856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</a:t>
                </a: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m:rPr>
                        <m:nor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den>
                    </m:f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A1E260-F156-4311-8928-882DE263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17" y="4464893"/>
                <a:ext cx="2322649" cy="1856214"/>
              </a:xfrm>
              <a:prstGeom prst="rect">
                <a:avLst/>
              </a:prstGeom>
              <a:blipFill>
                <a:blip r:embed="rId12"/>
                <a:stretch>
                  <a:fillRect l="-6562" t="-4262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CE6603-111E-4534-9740-C92FBB3A4BB9}"/>
                  </a:ext>
                </a:extLst>
              </p:cNvPr>
              <p:cNvSpPr txBox="1"/>
              <p:nvPr/>
            </p:nvSpPr>
            <p:spPr>
              <a:xfrm>
                <a:off x="200947" y="2736184"/>
                <a:ext cx="6396238" cy="38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"/>
                  </a:rPr>
                  <a:t>We want to find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Roboto"/>
                  </a:rPr>
                  <a:t> that minimizes the length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endParaRPr lang="en-US" dirty="0">
                  <a:latin typeface="Roboto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CE6603-111E-4534-9740-C92FBB3A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7" y="2736184"/>
                <a:ext cx="6396238" cy="383951"/>
              </a:xfrm>
              <a:prstGeom prst="rect">
                <a:avLst/>
              </a:prstGeom>
              <a:blipFill>
                <a:blip r:embed="rId13"/>
                <a:stretch>
                  <a:fillRect l="-858" t="-15873" r="-3527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BA066F8-1129-4D9C-848F-F14FD4383530}"/>
              </a:ext>
            </a:extLst>
          </p:cNvPr>
          <p:cNvSpPr/>
          <p:nvPr/>
        </p:nvSpPr>
        <p:spPr>
          <a:xfrm rot="18996082">
            <a:off x="9470274" y="3746607"/>
            <a:ext cx="121335" cy="104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8B2E6A-BAF8-437F-87B8-CE48F2165521}"/>
                  </a:ext>
                </a:extLst>
              </p:cNvPr>
              <p:cNvSpPr txBox="1"/>
              <p:nvPr/>
            </p:nvSpPr>
            <p:spPr>
              <a:xfrm>
                <a:off x="2892568" y="5632265"/>
                <a:ext cx="4149671" cy="842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highlight>
                                  <a:srgbClr val="FF00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   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+(−1)(1)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+(1)(1)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8B2E6A-BAF8-437F-87B8-CE48F2165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568" y="5632265"/>
                <a:ext cx="4149671" cy="8423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22FE00-EE39-4B23-A6F5-697F725144AA}"/>
                  </a:ext>
                </a:extLst>
              </p:cNvPr>
              <p:cNvSpPr txBox="1"/>
              <p:nvPr/>
            </p:nvSpPr>
            <p:spPr>
              <a:xfrm>
                <a:off x="9736848" y="4638152"/>
                <a:ext cx="842532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D22FE00-EE39-4B23-A6F5-697F72514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848" y="4638152"/>
                <a:ext cx="842532" cy="55245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230BB7-9B62-41FC-AD09-0A74A6D2205C}"/>
                  </a:ext>
                </a:extLst>
              </p:cNvPr>
              <p:cNvSpPr txBox="1"/>
              <p:nvPr/>
            </p:nvSpPr>
            <p:spPr>
              <a:xfrm>
                <a:off x="10353811" y="2807037"/>
                <a:ext cx="874206" cy="626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230BB7-9B62-41FC-AD09-0A74A6D22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811" y="2807037"/>
                <a:ext cx="874206" cy="6261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2D95F434-56D5-427B-82EC-9AA74811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142" y="632245"/>
            <a:ext cx="1548518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7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F8D6F89-EB49-4668-8617-57BDBEE26641}"/>
              </a:ext>
            </a:extLst>
          </p:cNvPr>
          <p:cNvSpPr txBox="1"/>
          <p:nvPr/>
        </p:nvSpPr>
        <p:spPr>
          <a:xfrm>
            <a:off x="551255" y="1739210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4069"/>
                </a:solidFill>
                <a:latin typeface="Roboto"/>
              </a:rPr>
              <a:t>The goal is to fit the model to the data we observe</a:t>
            </a:r>
            <a:endParaRPr lang="en-US" dirty="0">
              <a:latin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CC6D9-F072-44BA-B30B-F039ADB83F35}"/>
                  </a:ext>
                </a:extLst>
              </p:cNvPr>
              <p:cNvSpPr txBox="1"/>
              <p:nvPr/>
            </p:nvSpPr>
            <p:spPr>
              <a:xfrm>
                <a:off x="686433" y="2271340"/>
                <a:ext cx="201786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CC6D9-F072-44BA-B30B-F039ADB83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3" y="2271340"/>
                <a:ext cx="2017860" cy="307777"/>
              </a:xfrm>
              <a:prstGeom prst="rect">
                <a:avLst/>
              </a:prstGeom>
              <a:blipFill>
                <a:blip r:embed="rId2"/>
                <a:stretch>
                  <a:fillRect t="-22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6B634F-C8D9-404C-A2A4-94EB9723C60A}"/>
                  </a:ext>
                </a:extLst>
              </p:cNvPr>
              <p:cNvSpPr txBox="1"/>
              <p:nvPr/>
            </p:nvSpPr>
            <p:spPr>
              <a:xfrm>
                <a:off x="828658" y="4737404"/>
                <a:ext cx="1552413" cy="812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6B634F-C8D9-404C-A2A4-94EB9723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58" y="4737404"/>
                <a:ext cx="1552413" cy="812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CADE12-1E8F-4A7D-A43D-1BCC8631BBB1}"/>
                  </a:ext>
                </a:extLst>
              </p:cNvPr>
              <p:cNvSpPr txBox="1"/>
              <p:nvPr/>
            </p:nvSpPr>
            <p:spPr>
              <a:xfrm>
                <a:off x="3729432" y="4749459"/>
                <a:ext cx="211045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CADE12-1E8F-4A7D-A43D-1BCC8631B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32" y="4749459"/>
                <a:ext cx="2110450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2ECA70-4995-4653-98E8-4AE58975725F}"/>
                  </a:ext>
                </a:extLst>
              </p:cNvPr>
              <p:cNvSpPr txBox="1"/>
              <p:nvPr/>
            </p:nvSpPr>
            <p:spPr>
              <a:xfrm>
                <a:off x="686433" y="3438004"/>
                <a:ext cx="13846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2ECA70-4995-4653-98E8-4AE589757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33" y="3438004"/>
                <a:ext cx="1384654" cy="307777"/>
              </a:xfrm>
              <a:prstGeom prst="rect">
                <a:avLst/>
              </a:prstGeom>
              <a:blipFill>
                <a:blip r:embed="rId5"/>
                <a:stretch>
                  <a:fillRect t="-22000" r="-1762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7ECD895-F1E9-4677-86E1-700E644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4" y="277603"/>
            <a:ext cx="11029616" cy="1188720"/>
          </a:xfrm>
        </p:spPr>
        <p:txBody>
          <a:bodyPr/>
          <a:lstStyle/>
          <a:p>
            <a:r>
              <a:rPr lang="en-US" dirty="0"/>
              <a:t>linear Regression Model </a:t>
            </a:r>
            <a:br>
              <a:rPr lang="en-US" dirty="0"/>
            </a:br>
            <a:r>
              <a:rPr lang="en-US" dirty="0"/>
              <a:t>(matrix Formula)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FFDC378E-D8E0-4BDD-9B30-27E1EE0A8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46428"/>
              </p:ext>
            </p:extLst>
          </p:nvPr>
        </p:nvGraphicFramePr>
        <p:xfrm>
          <a:off x="9697059" y="1739209"/>
          <a:ext cx="1942642" cy="125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321">
                  <a:extLst>
                    <a:ext uri="{9D8B030D-6E8A-4147-A177-3AD203B41FA5}">
                      <a16:colId xmlns:a16="http://schemas.microsoft.com/office/drawing/2014/main" val="554812522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36705297"/>
                    </a:ext>
                  </a:extLst>
                </a:gridCol>
              </a:tblGrid>
              <a:tr h="3131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9670346"/>
                  </a:ext>
                </a:extLst>
              </a:tr>
              <a:tr h="3131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0148197"/>
                  </a:ext>
                </a:extLst>
              </a:tr>
              <a:tr h="3131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5098382"/>
                  </a:ext>
                </a:extLst>
              </a:tr>
              <a:tr h="3131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735089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8316F80-4887-4036-9D16-F2F4B1F7FC6B}"/>
              </a:ext>
            </a:extLst>
          </p:cNvPr>
          <p:cNvSpPr txBox="1"/>
          <p:nvPr/>
        </p:nvSpPr>
        <p:spPr>
          <a:xfrm>
            <a:off x="551255" y="2896776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4069"/>
                </a:solidFill>
                <a:latin typeface="Roboto"/>
              </a:rPr>
              <a:t>1) Set our target variable equal to our estimate</a:t>
            </a:r>
            <a:endParaRPr lang="en-US" dirty="0">
              <a:latin typeface="Roboto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10E1E8-D8A7-47B9-9C65-1E0C82551685}"/>
              </a:ext>
            </a:extLst>
          </p:cNvPr>
          <p:cNvSpPr txBox="1"/>
          <p:nvPr/>
        </p:nvSpPr>
        <p:spPr>
          <a:xfrm>
            <a:off x="551255" y="4039859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64069"/>
                </a:solidFill>
                <a:latin typeface="Roboto"/>
              </a:rPr>
              <a:t>2) Rewrite as a system of linear equations</a:t>
            </a:r>
            <a:endParaRPr lang="en-US" dirty="0">
              <a:latin typeface="Roboto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4496D2B-FDE1-46B4-B3ED-C02C41A66DED}"/>
              </a:ext>
            </a:extLst>
          </p:cNvPr>
          <p:cNvSpPr/>
          <p:nvPr/>
        </p:nvSpPr>
        <p:spPr>
          <a:xfrm>
            <a:off x="2665248" y="4911516"/>
            <a:ext cx="683580" cy="459294"/>
          </a:xfrm>
          <a:prstGeom prst="rightArrow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A7F2D86-830D-4ED6-99AB-41CF8F443E18}"/>
              </a:ext>
            </a:extLst>
          </p:cNvPr>
          <p:cNvSpPr/>
          <p:nvPr/>
        </p:nvSpPr>
        <p:spPr>
          <a:xfrm>
            <a:off x="6106964" y="4930751"/>
            <a:ext cx="683580" cy="459294"/>
          </a:xfrm>
          <a:prstGeom prst="rightArrow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E0905D-6049-4B44-96E8-CD0CE40BB28F}"/>
                  </a:ext>
                </a:extLst>
              </p:cNvPr>
              <p:cNvSpPr txBox="1"/>
              <p:nvPr/>
            </p:nvSpPr>
            <p:spPr>
              <a:xfrm>
                <a:off x="6790544" y="4749459"/>
                <a:ext cx="304874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E0905D-6049-4B44-96E8-CD0CE40BB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44" y="4749459"/>
                <a:ext cx="3048740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DCBF10D2-C476-409A-A4DF-E7CC4C96D7CA}"/>
              </a:ext>
            </a:extLst>
          </p:cNvPr>
          <p:cNvSpPr/>
          <p:nvPr/>
        </p:nvSpPr>
        <p:spPr>
          <a:xfrm>
            <a:off x="9271135" y="2031532"/>
            <a:ext cx="425924" cy="960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068A8-1273-4E1D-A02F-B34EEBA6AE84}"/>
              </a:ext>
            </a:extLst>
          </p:cNvPr>
          <p:cNvSpPr txBox="1"/>
          <p:nvPr/>
        </p:nvSpPr>
        <p:spPr>
          <a:xfrm>
            <a:off x="8449820" y="240682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Roboto"/>
              </a:rPr>
              <a:t>Samples </a:t>
            </a:r>
            <a:r>
              <a:rPr lang="en-US" sz="1200" b="1" dirty="0" err="1">
                <a:latin typeface="Roboto"/>
              </a:rPr>
              <a:t>i</a:t>
            </a:r>
            <a:endParaRPr lang="en-US" sz="12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15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895-F1E9-4677-86E1-700E644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4" y="277603"/>
            <a:ext cx="11029616" cy="1188720"/>
          </a:xfrm>
        </p:spPr>
        <p:txBody>
          <a:bodyPr/>
          <a:lstStyle/>
          <a:p>
            <a:r>
              <a:rPr lang="en-US" dirty="0"/>
              <a:t>linear Regression Model </a:t>
            </a:r>
            <a:br>
              <a:rPr lang="en-US" dirty="0"/>
            </a:br>
            <a:r>
              <a:rPr lang="en-US" dirty="0"/>
              <a:t>(Vector Representation 3D)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8E385-EE38-469C-B627-4745278674DC}"/>
                  </a:ext>
                </a:extLst>
              </p:cNvPr>
              <p:cNvSpPr txBox="1"/>
              <p:nvPr/>
            </p:nvSpPr>
            <p:spPr>
              <a:xfrm>
                <a:off x="-1086409" y="2755514"/>
                <a:ext cx="5419911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8E385-EE38-469C-B627-474527867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6409" y="2755514"/>
                <a:ext cx="5419911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29C269-B30A-4500-9D31-1BF0A18863A6}"/>
                  </a:ext>
                </a:extLst>
              </p:cNvPr>
              <p:cNvSpPr txBox="1"/>
              <p:nvPr/>
            </p:nvSpPr>
            <p:spPr>
              <a:xfrm>
                <a:off x="609998" y="5344629"/>
                <a:ext cx="2690627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29C269-B30A-4500-9D31-1BF0A188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98" y="5344629"/>
                <a:ext cx="2690627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1E26760-6465-43ED-A6FC-949C7F099FCD}"/>
              </a:ext>
            </a:extLst>
          </p:cNvPr>
          <p:cNvGrpSpPr/>
          <p:nvPr/>
        </p:nvGrpSpPr>
        <p:grpSpPr>
          <a:xfrm>
            <a:off x="5328115" y="1347917"/>
            <a:ext cx="6170484" cy="5003751"/>
            <a:chOff x="5375564" y="1543225"/>
            <a:chExt cx="6170484" cy="5003751"/>
          </a:xfrm>
        </p:grpSpPr>
        <p:pic>
          <p:nvPicPr>
            <p:cNvPr id="29698" name="Picture 2">
              <a:extLst>
                <a:ext uri="{FF2B5EF4-FFF2-40B4-BE49-F238E27FC236}">
                  <a16:creationId xmlns:a16="http://schemas.microsoft.com/office/drawing/2014/main" id="{7160DFF3-A5C5-4630-A705-BF9900D961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2" t="5657" r="4281" b="6788"/>
            <a:stretch/>
          </p:blipFill>
          <p:spPr bwMode="auto">
            <a:xfrm>
              <a:off x="5375564" y="1543225"/>
              <a:ext cx="6170484" cy="5003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7AF796-8EC6-48C0-86B4-BED168FCB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4297" y="3395386"/>
              <a:ext cx="803948" cy="509478"/>
            </a:xfrm>
            <a:prstGeom prst="straightConnector1">
              <a:avLst/>
            </a:prstGeom>
            <a:ln w="69850">
              <a:solidFill>
                <a:srgbClr val="7030A0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571CB8-CD6C-4041-AF11-CA27495E2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3385" y="3562373"/>
              <a:ext cx="906780" cy="3341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A130C-F335-43CB-BA8A-8345909989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7351" y="3369369"/>
              <a:ext cx="277402" cy="52703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FFDC378E-D8E0-4BDD-9B30-27E1EE0A8BB4}"/>
              </a:ext>
            </a:extLst>
          </p:cNvPr>
          <p:cNvGraphicFramePr>
            <a:graphicFrameLocks noGrp="1"/>
          </p:cNvGraphicFramePr>
          <p:nvPr/>
        </p:nvGraphicFramePr>
        <p:xfrm>
          <a:off x="9840290" y="1027518"/>
          <a:ext cx="170575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79">
                  <a:extLst>
                    <a:ext uri="{9D8B030D-6E8A-4147-A177-3AD203B41FA5}">
                      <a16:colId xmlns:a16="http://schemas.microsoft.com/office/drawing/2014/main" val="554812522"/>
                    </a:ext>
                  </a:extLst>
                </a:gridCol>
                <a:gridCol w="852879">
                  <a:extLst>
                    <a:ext uri="{9D8B030D-6E8A-4147-A177-3AD203B41FA5}">
                      <a16:colId xmlns:a16="http://schemas.microsoft.com/office/drawing/2014/main" val="3670529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967034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014819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509838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73508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71E4B0-1231-4374-9E53-68D18EFADE36}"/>
                  </a:ext>
                </a:extLst>
              </p:cNvPr>
              <p:cNvSpPr txBox="1"/>
              <p:nvPr/>
            </p:nvSpPr>
            <p:spPr>
              <a:xfrm>
                <a:off x="706800" y="2178538"/>
                <a:ext cx="6680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1800" b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 =     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</m:oMath>
                </a14:m>
                <a:endParaRPr lang="en-US" sz="1800" b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71E4B0-1231-4374-9E53-68D18EFAD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00" y="2178538"/>
                <a:ext cx="6680200" cy="369332"/>
              </a:xfrm>
              <a:prstGeom prst="rect">
                <a:avLst/>
              </a:prstGeom>
              <a:blipFill>
                <a:blip r:embed="rId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4B889EB-DC68-4E52-8344-2919D919982A}"/>
              </a:ext>
            </a:extLst>
          </p:cNvPr>
          <p:cNvSpPr txBox="1"/>
          <p:nvPr/>
        </p:nvSpPr>
        <p:spPr>
          <a:xfrm>
            <a:off x="516431" y="3786574"/>
            <a:ext cx="6689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We can rewrite the </a:t>
            </a:r>
            <a:r>
              <a:rPr lang="en-US" dirty="0" err="1">
                <a:latin typeface="Roboto"/>
              </a:rPr>
              <a:t>rhs</a:t>
            </a:r>
            <a:r>
              <a:rPr lang="en-US" dirty="0">
                <a:latin typeface="Roboto"/>
              </a:rPr>
              <a:t> as a linear combination</a:t>
            </a:r>
          </a:p>
          <a:p>
            <a:r>
              <a:rPr lang="en-US" dirty="0">
                <a:latin typeface="Roboto"/>
              </a:rPr>
              <a:t>of the column vectors of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8D6F89-EB49-4668-8617-57BDBEE26641}"/>
                  </a:ext>
                </a:extLst>
              </p:cNvPr>
              <p:cNvSpPr txBox="1"/>
              <p:nvPr/>
            </p:nvSpPr>
            <p:spPr>
              <a:xfrm>
                <a:off x="516431" y="1797470"/>
                <a:ext cx="5598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"/>
                  </a:rPr>
                  <a:t>We want to 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Roboto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Roboto"/>
                  </a:rPr>
                  <a:t> that will solve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8D6F89-EB49-4668-8617-57BDBEE26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31" y="1797470"/>
                <a:ext cx="5598007" cy="369332"/>
              </a:xfrm>
              <a:prstGeom prst="rect">
                <a:avLst/>
              </a:prstGeom>
              <a:blipFill>
                <a:blip r:embed="rId6"/>
                <a:stretch>
                  <a:fillRect l="-98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FB79A2-F0B0-42D5-A66A-32EECF74A36F}"/>
                  </a:ext>
                </a:extLst>
              </p:cNvPr>
              <p:cNvSpPr txBox="1"/>
              <p:nvPr/>
            </p:nvSpPr>
            <p:spPr>
              <a:xfrm>
                <a:off x="871482" y="4704101"/>
                <a:ext cx="6639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4"/>
                    </a:solidFill>
                  </a:rPr>
                  <a:t>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FB79A2-F0B0-42D5-A66A-32EECF74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82" y="4704101"/>
                <a:ext cx="6639560" cy="369332"/>
              </a:xfrm>
              <a:prstGeom prst="rect">
                <a:avLst/>
              </a:prstGeom>
              <a:blipFill>
                <a:blip r:embed="rId7"/>
                <a:stretch>
                  <a:fillRect l="-826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15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Rectangle 3">
                <a:extLst>
                  <a:ext uri="{FF2B5EF4-FFF2-40B4-BE49-F238E27FC236}">
                    <a16:creationId xmlns:a16="http://schemas.microsoft.com/office/drawing/2014/main" id="{F1703F6B-F3E4-4D3A-B01D-B57D93A84A1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0753" y="938270"/>
                <a:ext cx="8266172" cy="57810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sz="2000" dirty="0">
                    <a:latin typeface="Roboto"/>
                  </a:rPr>
                  <a:t>We would like to find an approximate solution to the equation</a:t>
                </a:r>
              </a:p>
              <a:p>
                <a:endParaRPr lang="en-US" altLang="en-US" sz="2000" dirty="0">
                  <a:latin typeface="Roboto"/>
                </a:endParaRPr>
              </a:p>
              <a:p>
                <a:endParaRPr lang="en-US" altLang="en-US" sz="2000" dirty="0">
                  <a:latin typeface="Roboto"/>
                </a:endParaRPr>
              </a:p>
              <a:p>
                <a:endParaRPr lang="en-US" altLang="en-US" sz="2000" dirty="0">
                  <a:latin typeface="Roboto"/>
                </a:endParaRPr>
              </a:p>
              <a:p>
                <a:endParaRPr lang="en-US" altLang="en-US" sz="2000" b="1" i="1" dirty="0">
                  <a:latin typeface="Roboto"/>
                </a:endParaRPr>
              </a:p>
              <a:p>
                <a:endParaRPr lang="en-US" altLang="en-US" sz="2000" b="1" i="1" dirty="0">
                  <a:latin typeface="Roboto"/>
                </a:endParaRPr>
              </a:p>
              <a:p>
                <a:endParaRPr lang="en-US" altLang="en-US" sz="2000" b="1" i="1" dirty="0">
                  <a:latin typeface="Roboto"/>
                </a:endParaRPr>
              </a:p>
              <a:p>
                <a:pPr marL="0" indent="0">
                  <a:buNone/>
                </a:pPr>
                <a:endParaRPr lang="en-US" altLang="en-US" sz="2000" b="1" i="1" dirty="0">
                  <a:latin typeface="Roboto"/>
                </a:endParaRPr>
              </a:p>
              <a:p>
                <a:r>
                  <a:rPr lang="en-US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en-US" sz="2000" b="1" i="1" dirty="0">
                    <a:latin typeface="Roboto"/>
                  </a:rPr>
                  <a:t>  </a:t>
                </a:r>
                <a:r>
                  <a:rPr lang="en-US" altLang="en-US" sz="2000" dirty="0">
                    <a:latin typeface="Roboto"/>
                  </a:rPr>
                  <a:t>is the target vector</a:t>
                </a:r>
              </a:p>
              <a:p>
                <a:r>
                  <a:rPr lang="en-US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en-US" sz="2000" b="1" dirty="0">
                    <a:latin typeface="Roboto"/>
                  </a:rPr>
                  <a:t> </a:t>
                </a:r>
                <a:r>
                  <a:rPr lang="en-US" altLang="en-US" sz="2000" dirty="0">
                    <a:latin typeface="Roboto"/>
                  </a:rPr>
                  <a:t>is the </a:t>
                </a:r>
                <a:r>
                  <a:rPr lang="en-US" altLang="en-US" sz="2000" b="1" dirty="0">
                    <a:latin typeface="Roboto"/>
                  </a:rPr>
                  <a:t>Design 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en-US" sz="2000" b="1" i="1" dirty="0">
                    <a:latin typeface="Roboto"/>
                  </a:rPr>
                  <a:t> </a:t>
                </a:r>
                <a:r>
                  <a:rPr lang="en-US" altLang="en-US" sz="2000" dirty="0">
                    <a:latin typeface="Roboto"/>
                  </a:rPr>
                  <a:t>is our parameter vector</a:t>
                </a:r>
                <a:endParaRPr lang="en-US" altLang="en-US" sz="2000" b="1" i="1" dirty="0">
                  <a:latin typeface="Roboto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</a:t>
                </a:r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16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400" b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3" name="Rectangle 3">
                <a:extLst>
                  <a:ext uri="{FF2B5EF4-FFF2-40B4-BE49-F238E27FC236}">
                    <a16:creationId xmlns:a16="http://schemas.microsoft.com/office/drawing/2014/main" id="{F1703F6B-F3E4-4D3A-B01D-B57D93A84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0753" y="938270"/>
                <a:ext cx="8266172" cy="5781022"/>
              </a:xfrm>
              <a:blipFill>
                <a:blip r:embed="rId2"/>
                <a:stretch>
                  <a:fillRect l="-590" t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62" name="Rectangle 2">
            <a:extLst>
              <a:ext uri="{FF2B5EF4-FFF2-40B4-BE49-F238E27FC236}">
                <a16:creationId xmlns:a16="http://schemas.microsoft.com/office/drawing/2014/main" id="{0BF728AF-C5AD-4CC2-BB15-3D753739A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721" y="-225222"/>
            <a:ext cx="11029616" cy="1188720"/>
          </a:xfrm>
        </p:spPr>
        <p:txBody>
          <a:bodyPr/>
          <a:lstStyle/>
          <a:p>
            <a:r>
              <a:rPr lang="en-US" altLang="en-US" dirty="0"/>
              <a:t>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5EA2B7-B82B-462A-9316-3D27F3A080DC}"/>
                  </a:ext>
                </a:extLst>
              </p:cNvPr>
              <p:cNvSpPr txBox="1"/>
              <p:nvPr/>
            </p:nvSpPr>
            <p:spPr>
              <a:xfrm>
                <a:off x="568805" y="1503248"/>
                <a:ext cx="6451315" cy="3851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400" b="1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 =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</m:oMath>
                </a14:m>
                <a:endParaRPr lang="en-US" sz="2400" b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400" b="1" dirty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y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5EA2B7-B82B-462A-9316-3D27F3A0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5" y="1503248"/>
                <a:ext cx="6451315" cy="3851504"/>
              </a:xfrm>
              <a:prstGeom prst="rect">
                <a:avLst/>
              </a:prstGeom>
              <a:blipFill>
                <a:blip r:embed="rId3"/>
                <a:stretch>
                  <a:fillRect l="-94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Line 4">
            <a:extLst>
              <a:ext uri="{FF2B5EF4-FFF2-40B4-BE49-F238E27FC236}">
                <a16:creationId xmlns:a16="http://schemas.microsoft.com/office/drawing/2014/main" id="{CF55A9F6-BA0B-4A83-ACDE-4F3E93555B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7491" y="2339706"/>
            <a:ext cx="2743200" cy="1600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5">
            <a:extLst>
              <a:ext uri="{FF2B5EF4-FFF2-40B4-BE49-F238E27FC236}">
                <a16:creationId xmlns:a16="http://schemas.microsoft.com/office/drawing/2014/main" id="{151F53B6-065F-40C7-AB9C-49E2851D9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0691" y="2339706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6">
            <a:extLst>
              <a:ext uri="{FF2B5EF4-FFF2-40B4-BE49-F238E27FC236}">
                <a16:creationId xmlns:a16="http://schemas.microsoft.com/office/drawing/2014/main" id="{1CA3B234-D7F1-44E1-9BF1-87E1F0E9B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62204" y="2730231"/>
            <a:ext cx="2743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7">
            <a:extLst>
              <a:ext uri="{FF2B5EF4-FFF2-40B4-BE49-F238E27FC236}">
                <a16:creationId xmlns:a16="http://schemas.microsoft.com/office/drawing/2014/main" id="{9005A421-B464-49FD-994E-0691AD0BA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4316" y="3952606"/>
            <a:ext cx="21336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bject 8">
                <a:extLst>
                  <a:ext uri="{FF2B5EF4-FFF2-40B4-BE49-F238E27FC236}">
                    <a16:creationId xmlns:a16="http://schemas.microsoft.com/office/drawing/2014/main" id="{A70B049E-1218-4162-BFFA-873920EE6DE8}"/>
                  </a:ext>
                </a:extLst>
              </p:cNvPr>
              <p:cNvSpPr txBox="1"/>
              <p:nvPr/>
            </p:nvSpPr>
            <p:spPr bwMode="auto">
              <a:xfrm>
                <a:off x="8218087" y="1474899"/>
                <a:ext cx="358441" cy="4349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3" name="Object 8">
                <a:extLst>
                  <a:ext uri="{FF2B5EF4-FFF2-40B4-BE49-F238E27FC236}">
                    <a16:creationId xmlns:a16="http://schemas.microsoft.com/office/drawing/2014/main" id="{A70B049E-1218-4162-BFFA-873920EE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8087" y="1474899"/>
                <a:ext cx="358441" cy="434976"/>
              </a:xfrm>
              <a:prstGeom prst="rect">
                <a:avLst/>
              </a:prstGeom>
              <a:blipFill>
                <a:blip r:embed="rId4"/>
                <a:stretch>
                  <a:fillRect l="-5085" r="-8475" b="-211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Object 9">
            <a:extLst>
              <a:ext uri="{FF2B5EF4-FFF2-40B4-BE49-F238E27FC236}">
                <a16:creationId xmlns:a16="http://schemas.microsoft.com/office/drawing/2014/main" id="{B162A019-5683-4E59-A6CF-243B1CE9B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495891"/>
              </p:ext>
            </p:extLst>
          </p:nvPr>
        </p:nvGraphicFramePr>
        <p:xfrm>
          <a:off x="9124116" y="4181206"/>
          <a:ext cx="3619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74" name="Object 9">
                        <a:extLst>
                          <a:ext uri="{FF2B5EF4-FFF2-40B4-BE49-F238E27FC236}">
                            <a16:creationId xmlns:a16="http://schemas.microsoft.com/office/drawing/2014/main" id="{B162A019-5683-4E59-A6CF-243B1CE9B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4116" y="4181206"/>
                        <a:ext cx="3619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Line 10">
            <a:extLst>
              <a:ext uri="{FF2B5EF4-FFF2-40B4-BE49-F238E27FC236}">
                <a16:creationId xmlns:a16="http://schemas.microsoft.com/office/drawing/2014/main" id="{209E91F6-C1F4-4160-81E4-052AC489C0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5904" y="1285606"/>
            <a:ext cx="2208212" cy="2674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76" name="Object 11">
            <a:extLst>
              <a:ext uri="{FF2B5EF4-FFF2-40B4-BE49-F238E27FC236}">
                <a16:creationId xmlns:a16="http://schemas.microsoft.com/office/drawing/2014/main" id="{08B49B7C-2C94-407A-A601-3538E1285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947982"/>
              </p:ext>
            </p:extLst>
          </p:nvPr>
        </p:nvGraphicFramePr>
        <p:xfrm>
          <a:off x="9580563" y="2352675"/>
          <a:ext cx="3127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76" name="Object 11">
                        <a:extLst>
                          <a:ext uri="{FF2B5EF4-FFF2-40B4-BE49-F238E27FC236}">
                            <a16:creationId xmlns:a16="http://schemas.microsoft.com/office/drawing/2014/main" id="{08B49B7C-2C94-407A-A601-3538E1285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0563" y="2352675"/>
                        <a:ext cx="3127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13">
            <a:extLst>
              <a:ext uri="{FF2B5EF4-FFF2-40B4-BE49-F238E27FC236}">
                <a16:creationId xmlns:a16="http://schemas.microsoft.com/office/drawing/2014/main" id="{F4ADB5C0-AB62-468A-A0A2-B147E3C59E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8129" y="3724006"/>
            <a:ext cx="1728787" cy="2143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bject 14">
                <a:extLst>
                  <a:ext uri="{FF2B5EF4-FFF2-40B4-BE49-F238E27FC236}">
                    <a16:creationId xmlns:a16="http://schemas.microsoft.com/office/drawing/2014/main" id="{6365B883-C7B4-41A6-9A8E-4CFADAE81635}"/>
                  </a:ext>
                </a:extLst>
              </p:cNvPr>
              <p:cNvSpPr txBox="1"/>
              <p:nvPr/>
            </p:nvSpPr>
            <p:spPr bwMode="auto">
              <a:xfrm>
                <a:off x="9048134" y="1695181"/>
                <a:ext cx="1328403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8" name="Object 14">
                <a:extLst>
                  <a:ext uri="{FF2B5EF4-FFF2-40B4-BE49-F238E27FC236}">
                    <a16:creationId xmlns:a16="http://schemas.microsoft.com/office/drawing/2014/main" id="{6365B883-C7B4-41A6-9A8E-4CFADAE8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8134" y="1695181"/>
                <a:ext cx="1328403" cy="533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Line 15">
            <a:extLst>
              <a:ext uri="{FF2B5EF4-FFF2-40B4-BE49-F238E27FC236}">
                <a16:creationId xmlns:a16="http://schemas.microsoft.com/office/drawing/2014/main" id="{86B8B3A6-E682-4F9C-9C57-ACF7458BF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66916" y="1285606"/>
            <a:ext cx="473075" cy="2433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bject 18">
                <a:extLst>
                  <a:ext uri="{FF2B5EF4-FFF2-40B4-BE49-F238E27FC236}">
                    <a16:creationId xmlns:a16="http://schemas.microsoft.com/office/drawing/2014/main" id="{8C90C50D-C075-40C0-9F7E-5D38593B57AE}"/>
                  </a:ext>
                </a:extLst>
              </p:cNvPr>
              <p:cNvSpPr txBox="1"/>
              <p:nvPr/>
            </p:nvSpPr>
            <p:spPr bwMode="auto">
              <a:xfrm>
                <a:off x="8819534" y="3419206"/>
                <a:ext cx="2046288" cy="4095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Object 18">
                <a:extLst>
                  <a:ext uri="{FF2B5EF4-FFF2-40B4-BE49-F238E27FC236}">
                    <a16:creationId xmlns:a16="http://schemas.microsoft.com/office/drawing/2014/main" id="{8C90C50D-C075-40C0-9F7E-5D38593B5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9534" y="3419206"/>
                <a:ext cx="2046288" cy="409575"/>
              </a:xfrm>
              <a:prstGeom prst="rect">
                <a:avLst/>
              </a:prstGeom>
              <a:blipFill>
                <a:blip r:embed="rId10"/>
                <a:stretch>
                  <a:fillRect l="-896" b="-29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B10BF7D-0B4C-4ED5-A383-A85F2B5A0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992" y="2428"/>
            <a:ext cx="11029616" cy="1188720"/>
          </a:xfrm>
        </p:spPr>
        <p:txBody>
          <a:bodyPr/>
          <a:lstStyle/>
          <a:p>
            <a:r>
              <a:rPr lang="en-US" altLang="en-US" dirty="0"/>
              <a:t>Geometric interpretation (Normal Equation)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24" name="Object 16">
                <a:extLst>
                  <a:ext uri="{FF2B5EF4-FFF2-40B4-BE49-F238E27FC236}">
                    <a16:creationId xmlns:a16="http://schemas.microsoft.com/office/drawing/2014/main" id="{89718512-53D4-4F4C-91F4-6CD2A8511214}"/>
                  </a:ext>
                </a:extLst>
              </p:cNvPr>
              <p:cNvSpPr txBox="1"/>
              <p:nvPr/>
            </p:nvSpPr>
            <p:spPr bwMode="auto">
              <a:xfrm>
                <a:off x="2057904" y="1721914"/>
                <a:ext cx="5250646" cy="6759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</m:d>
                      <m:r>
                        <a:rPr 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</m:acc>
                      <m:r>
                        <a:rPr lang="en-US" sz="24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68624" name="Object 16">
                <a:extLst>
                  <a:ext uri="{FF2B5EF4-FFF2-40B4-BE49-F238E27FC236}">
                    <a16:creationId xmlns:a16="http://schemas.microsoft.com/office/drawing/2014/main" id="{89718512-53D4-4F4C-91F4-6CD2A8511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904" y="1721914"/>
                <a:ext cx="5250646" cy="67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13578FC5-F481-4081-BAF5-C0399C123DCD}"/>
                  </a:ext>
                </a:extLst>
              </p:cNvPr>
              <p:cNvSpPr txBox="1"/>
              <p:nvPr/>
            </p:nvSpPr>
            <p:spPr bwMode="auto">
              <a:xfrm>
                <a:off x="328492" y="1721915"/>
                <a:ext cx="1881307" cy="6759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r>
                  <a:rPr lang="en-US" sz="2400" b="1" dirty="0">
                    <a:solidFill>
                      <a:srgbClr val="000000"/>
                    </a:solidFill>
                  </a:rPr>
                  <a:t>min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24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acc>
                          <m:accPr>
                            <m:chr m:val="̂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13578FC5-F481-4081-BAF5-C0399C12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492" y="1721915"/>
                <a:ext cx="1881307" cy="675933"/>
              </a:xfrm>
              <a:prstGeom prst="rect">
                <a:avLst/>
              </a:prstGeom>
              <a:blipFill>
                <a:blip r:embed="rId4"/>
                <a:stretch>
                  <a:fillRect l="-4221" t="-2703" r="-133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155CE5-D8EC-4209-820C-0A22F3294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990" y="1984940"/>
            <a:ext cx="5590517" cy="3542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FFE691-F747-4D5A-8999-C0DE82465EA0}"/>
                  </a:ext>
                </a:extLst>
              </p:cNvPr>
              <p:cNvSpPr txBox="1"/>
              <p:nvPr/>
            </p:nvSpPr>
            <p:spPr>
              <a:xfrm>
                <a:off x="732353" y="2881829"/>
                <a:ext cx="2429221" cy="481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</m:acc>
                  </m:oMath>
                </a14:m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00"/>
                            </a:solidFill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sz="24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sz="24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m:rPr>
                            <m:nor/>
                          </m:rPr>
                          <a:rPr lang="en-US" sz="2400" b="1" dirty="0"/>
                          <m:t>)</m:t>
                        </m:r>
                      </m:e>
                      <m:sup>
                        <m:r>
                          <a:rPr lang="en-US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sz="24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sz="24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4FFE691-F747-4D5A-8999-C0DE82465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53" y="2881829"/>
                <a:ext cx="2429221" cy="481478"/>
              </a:xfrm>
              <a:prstGeom prst="rect">
                <a:avLst/>
              </a:prstGeom>
              <a:blipFill>
                <a:blip r:embed="rId6"/>
                <a:stretch>
                  <a:fillRect t="-5063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2AC8685-B117-44E6-A835-C49A0E59E72D}"/>
              </a:ext>
            </a:extLst>
          </p:cNvPr>
          <p:cNvSpPr/>
          <p:nvPr/>
        </p:nvSpPr>
        <p:spPr>
          <a:xfrm>
            <a:off x="514150" y="2661558"/>
            <a:ext cx="2802088" cy="92202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8701A869-46AF-47F2-BC39-8CAA2CA9F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499013"/>
              </p:ext>
            </p:extLst>
          </p:nvPr>
        </p:nvGraphicFramePr>
        <p:xfrm>
          <a:off x="8494855" y="5322235"/>
          <a:ext cx="3619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8701A869-46AF-47F2-BC39-8CAA2CA9F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855" y="5322235"/>
                        <a:ext cx="3619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7F36A4E-6128-4B18-97A4-37A4BEFE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512" y="2925437"/>
            <a:ext cx="4664636" cy="349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0" name="Rectangle 2">
            <a:extLst>
              <a:ext uri="{FF2B5EF4-FFF2-40B4-BE49-F238E27FC236}">
                <a16:creationId xmlns:a16="http://schemas.microsoft.com/office/drawing/2014/main" id="{AA470F89-888F-422A-B6ED-C8CE26385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125148"/>
            <a:ext cx="11029616" cy="1188720"/>
          </a:xfrm>
        </p:spPr>
        <p:txBody>
          <a:bodyPr/>
          <a:lstStyle/>
          <a:p>
            <a:r>
              <a:rPr lang="en-US" altLang="en-US" dirty="0"/>
              <a:t>Solving The normal equation: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E326D3-EE26-4819-A88D-A8F456794270}"/>
              </a:ext>
            </a:extLst>
          </p:cNvPr>
          <p:cNvGrpSpPr/>
          <p:nvPr/>
        </p:nvGrpSpPr>
        <p:grpSpPr>
          <a:xfrm>
            <a:off x="817412" y="1496890"/>
            <a:ext cx="2802088" cy="708660"/>
            <a:chOff x="649772" y="1569720"/>
            <a:chExt cx="2802088" cy="708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981C97-903E-4CAA-A18C-EF0FD9AE94A3}"/>
                    </a:ext>
                  </a:extLst>
                </p:cNvPr>
                <p:cNvSpPr txBox="1"/>
                <p:nvPr/>
              </p:nvSpPr>
              <p:spPr>
                <a:xfrm>
                  <a:off x="717113" y="1654951"/>
                  <a:ext cx="2429221" cy="4814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a14:m>
                  <a:r>
                    <a:rPr lang="en-US" sz="2400" b="1" dirty="0"/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0000"/>
                              </a:solidFill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981C97-903E-4CAA-A18C-EF0FD9AE9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13" y="1654951"/>
                  <a:ext cx="2429221" cy="481478"/>
                </a:xfrm>
                <a:prstGeom prst="rect">
                  <a:avLst/>
                </a:prstGeom>
                <a:blipFill>
                  <a:blip r:embed="rId3"/>
                  <a:stretch>
                    <a:fillRect t="-5063" b="-291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DFD6BE-F12E-42C8-A240-773989B856E0}"/>
                </a:ext>
              </a:extLst>
            </p:cNvPr>
            <p:cNvSpPr/>
            <p:nvPr/>
          </p:nvSpPr>
          <p:spPr>
            <a:xfrm>
              <a:off x="649772" y="1569720"/>
              <a:ext cx="2802088" cy="708660"/>
            </a:xfrm>
            <a:prstGeom prst="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81A14E-A439-478F-B833-69420C002C18}"/>
              </a:ext>
            </a:extLst>
          </p:cNvPr>
          <p:cNvSpPr txBox="1"/>
          <p:nvPr/>
        </p:nvSpPr>
        <p:spPr>
          <a:xfrm>
            <a:off x="694253" y="2373901"/>
            <a:ext cx="637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/>
              </a:rPr>
              <a:t>Goal is use our design matrix A and the normal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F747E7-B9A5-4E9A-AB77-41AB432905E8}"/>
                  </a:ext>
                </a:extLst>
              </p:cNvPr>
              <p:cNvSpPr txBox="1"/>
              <p:nvPr/>
            </p:nvSpPr>
            <p:spPr>
              <a:xfrm>
                <a:off x="3313974" y="2788023"/>
                <a:ext cx="609600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1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1800" b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1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1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F747E7-B9A5-4E9A-AB77-41AB43290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74" y="2788023"/>
                <a:ext cx="6096000" cy="824906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21">
            <a:extLst>
              <a:ext uri="{FF2B5EF4-FFF2-40B4-BE49-F238E27FC236}">
                <a16:creationId xmlns:a16="http://schemas.microsoft.com/office/drawing/2014/main" id="{9A97C872-ADA0-4A49-BBE1-B568D6A01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85519"/>
              </p:ext>
            </p:extLst>
          </p:nvPr>
        </p:nvGraphicFramePr>
        <p:xfrm>
          <a:off x="9791989" y="1185181"/>
          <a:ext cx="170575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79">
                  <a:extLst>
                    <a:ext uri="{9D8B030D-6E8A-4147-A177-3AD203B41FA5}">
                      <a16:colId xmlns:a16="http://schemas.microsoft.com/office/drawing/2014/main" val="554812522"/>
                    </a:ext>
                  </a:extLst>
                </a:gridCol>
                <a:gridCol w="852879">
                  <a:extLst>
                    <a:ext uri="{9D8B030D-6E8A-4147-A177-3AD203B41FA5}">
                      <a16:colId xmlns:a16="http://schemas.microsoft.com/office/drawing/2014/main" val="3670529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Book" panose="020B0503020102020204" pitchFamily="34" charset="0"/>
                        </a:rPr>
                        <a:t>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967034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014819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509838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73508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F80AC0-B1D2-4B7D-9EAD-99CFF708CEEF}"/>
                  </a:ext>
                </a:extLst>
              </p:cNvPr>
              <p:cNvSpPr txBox="1"/>
              <p:nvPr/>
            </p:nvSpPr>
            <p:spPr>
              <a:xfrm>
                <a:off x="817412" y="3026721"/>
                <a:ext cx="20629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F80AC0-B1D2-4B7D-9EAD-99CFF708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2" y="3026721"/>
                <a:ext cx="2062948" cy="276999"/>
              </a:xfrm>
              <a:prstGeom prst="rect">
                <a:avLst/>
              </a:prstGeom>
              <a:blipFill>
                <a:blip r:embed="rId5"/>
                <a:stretch>
                  <a:fillRect t="-2444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2F06DF-E5AD-4E9A-9E43-D555D6E039CE}"/>
                  </a:ext>
                </a:extLst>
              </p:cNvPr>
              <p:cNvSpPr txBox="1"/>
              <p:nvPr/>
            </p:nvSpPr>
            <p:spPr>
              <a:xfrm>
                <a:off x="571500" y="4114768"/>
                <a:ext cx="6095999" cy="3228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1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𝟏𝟒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 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2F06DF-E5AD-4E9A-9E43-D555D6E03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114768"/>
                <a:ext cx="6095999" cy="32284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DCF606-83BA-4592-BA73-A0F2E03CE6A6}"/>
                  </a:ext>
                </a:extLst>
              </p:cNvPr>
              <p:cNvSpPr txBox="1"/>
              <p:nvPr/>
            </p:nvSpPr>
            <p:spPr>
              <a:xfrm>
                <a:off x="9028350" y="4262302"/>
                <a:ext cx="2844798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DCF606-83BA-4592-BA73-A0F2E03CE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350" y="4262302"/>
                <a:ext cx="2844798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F75C-775D-4906-9921-8572F77C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52" y="143356"/>
            <a:ext cx="11029616" cy="1188720"/>
          </a:xfrm>
        </p:spPr>
        <p:txBody>
          <a:bodyPr/>
          <a:lstStyle/>
          <a:p>
            <a:r>
              <a:rPr lang="en-US" dirty="0"/>
              <a:t>Polynomial regression (construct design matrix)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27F94D-D78E-4BC5-B687-E3774AEB2E42}"/>
                  </a:ext>
                </a:extLst>
              </p:cNvPr>
              <p:cNvSpPr txBox="1"/>
              <p:nvPr/>
            </p:nvSpPr>
            <p:spPr>
              <a:xfrm>
                <a:off x="320012" y="2099649"/>
                <a:ext cx="3443503" cy="756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27F94D-D78E-4BC5-B687-E3774AEB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2" y="2099649"/>
                <a:ext cx="3443503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D3C0612-9ABC-4A6B-8DEC-4EBAAACFE474}"/>
              </a:ext>
            </a:extLst>
          </p:cNvPr>
          <p:cNvSpPr txBox="1"/>
          <p:nvPr/>
        </p:nvSpPr>
        <p:spPr>
          <a:xfrm>
            <a:off x="781028" y="1642929"/>
            <a:ext cx="424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/>
              </a:rPr>
              <a:t>We start with a general model equation: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0511C-8F39-4815-A74F-2C7F1F7B2BCA}"/>
              </a:ext>
            </a:extLst>
          </p:cNvPr>
          <p:cNvSpPr txBox="1"/>
          <p:nvPr/>
        </p:nvSpPr>
        <p:spPr>
          <a:xfrm>
            <a:off x="776743" y="327329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/>
              </a:rPr>
              <a:t>Linear Model p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521BE-B011-487E-9852-AA3C49E7280C}"/>
              </a:ext>
            </a:extLst>
          </p:cNvPr>
          <p:cNvSpPr txBox="1"/>
          <p:nvPr/>
        </p:nvSpPr>
        <p:spPr>
          <a:xfrm>
            <a:off x="776743" y="497913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/>
              </a:rPr>
              <a:t>Linear Model p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C3C5B0-66A9-4B88-9C1B-46B74F012A9E}"/>
                  </a:ext>
                </a:extLst>
              </p:cNvPr>
              <p:cNvSpPr txBox="1"/>
              <p:nvPr/>
            </p:nvSpPr>
            <p:spPr>
              <a:xfrm>
                <a:off x="4352107" y="3551008"/>
                <a:ext cx="6584866" cy="1168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b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836967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eqArr>
                                    <m:eqArr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eqArr>
                                </m:e>
                                <m:sub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C3C5B0-66A9-4B88-9C1B-46B74F012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07" y="3551008"/>
                <a:ext cx="6584866" cy="1168461"/>
              </a:xfrm>
              <a:prstGeom prst="rect">
                <a:avLst/>
              </a:prstGeo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ABC7B8-1096-4268-9F3F-4FC7BCF6D71A}"/>
                  </a:ext>
                </a:extLst>
              </p:cNvPr>
              <p:cNvSpPr txBox="1"/>
              <p:nvPr/>
            </p:nvSpPr>
            <p:spPr>
              <a:xfrm>
                <a:off x="886025" y="3873762"/>
                <a:ext cx="201786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ABC7B8-1096-4268-9F3F-4FC7BCF6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25" y="3873762"/>
                <a:ext cx="2017860" cy="307777"/>
              </a:xfrm>
              <a:prstGeom prst="rect">
                <a:avLst/>
              </a:prstGeom>
              <a:blipFill>
                <a:blip r:embed="rId4"/>
                <a:stretch>
                  <a:fillRect t="-19608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894B67-81C6-4934-A014-ECCBF29C3797}"/>
                  </a:ext>
                </a:extLst>
              </p:cNvPr>
              <p:cNvSpPr txBox="1"/>
              <p:nvPr/>
            </p:nvSpPr>
            <p:spPr>
              <a:xfrm>
                <a:off x="-978289" y="5579602"/>
                <a:ext cx="6097978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894B67-81C6-4934-A014-ECCBF29C3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8289" y="5579602"/>
                <a:ext cx="6097978" cy="384336"/>
              </a:xfrm>
              <a:prstGeom prst="rect">
                <a:avLst/>
              </a:prstGeom>
              <a:blipFill>
                <a:blip r:embed="rId5"/>
                <a:stretch>
                  <a:fillRect t="-158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CD6DDA-11E9-43EC-B2D8-9047A699CA6A}"/>
                  </a:ext>
                </a:extLst>
              </p:cNvPr>
              <p:cNvSpPr txBox="1"/>
              <p:nvPr/>
            </p:nvSpPr>
            <p:spPr>
              <a:xfrm>
                <a:off x="3983173" y="5243149"/>
                <a:ext cx="178991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CD6DDA-11E9-43EC-B2D8-9047A699C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173" y="5243149"/>
                <a:ext cx="1789914" cy="1136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AE9587ED-80D4-4C1D-BAD1-34EF38C08F82}"/>
              </a:ext>
            </a:extLst>
          </p:cNvPr>
          <p:cNvSpPr/>
          <p:nvPr/>
        </p:nvSpPr>
        <p:spPr>
          <a:xfrm>
            <a:off x="5702073" y="3703455"/>
            <a:ext cx="111609" cy="9327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E40D1B3-F2D4-438F-A083-1133B66D0D1C}"/>
              </a:ext>
            </a:extLst>
          </p:cNvPr>
          <p:cNvSpPr/>
          <p:nvPr/>
        </p:nvSpPr>
        <p:spPr>
          <a:xfrm rot="16200000">
            <a:off x="5127756" y="3125858"/>
            <a:ext cx="184168" cy="6834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D4E69ED-ABA5-47D8-9A64-FF27A102B98D}"/>
              </a:ext>
            </a:extLst>
          </p:cNvPr>
          <p:cNvSpPr/>
          <p:nvPr/>
        </p:nvSpPr>
        <p:spPr>
          <a:xfrm>
            <a:off x="5800655" y="5305274"/>
            <a:ext cx="137563" cy="10123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700E52F-2E70-4B84-81FD-239531F4E258}"/>
              </a:ext>
            </a:extLst>
          </p:cNvPr>
          <p:cNvSpPr/>
          <p:nvPr/>
        </p:nvSpPr>
        <p:spPr>
          <a:xfrm rot="16200000">
            <a:off x="5025263" y="4537836"/>
            <a:ext cx="188852" cy="11763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C3250-B96A-444F-ABC8-1E1B63A98987}"/>
              </a:ext>
            </a:extLst>
          </p:cNvPr>
          <p:cNvSpPr txBox="1"/>
          <p:nvPr/>
        </p:nvSpPr>
        <p:spPr>
          <a:xfrm>
            <a:off x="4958786" y="3022116"/>
            <a:ext cx="1335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</a:rPr>
              <a:t>p+1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D8ABBA-F6F7-4467-A221-C5E8C96D098D}"/>
              </a:ext>
            </a:extLst>
          </p:cNvPr>
          <p:cNvSpPr txBox="1"/>
          <p:nvPr/>
        </p:nvSpPr>
        <p:spPr>
          <a:xfrm>
            <a:off x="5938218" y="4000567"/>
            <a:ext cx="3085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</a:rPr>
              <a:t>n – number of rows in your data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3DA045-9815-4DC5-8754-44E6CA3F1A1D}"/>
              </a:ext>
            </a:extLst>
          </p:cNvPr>
          <p:cNvSpPr txBox="1"/>
          <p:nvPr/>
        </p:nvSpPr>
        <p:spPr>
          <a:xfrm>
            <a:off x="6004560" y="5603715"/>
            <a:ext cx="3085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</a:rPr>
              <a:t>n – number of rows in your data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515EB-CBFC-4646-88F9-568FA985A227}"/>
              </a:ext>
            </a:extLst>
          </p:cNvPr>
          <p:cNvSpPr txBox="1"/>
          <p:nvPr/>
        </p:nvSpPr>
        <p:spPr>
          <a:xfrm>
            <a:off x="4878130" y="4687645"/>
            <a:ext cx="1335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</a:rPr>
              <a:t>p+1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4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46DD-E237-48AB-A7DB-9DB28277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normal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A38B-BA93-40AF-A280-7189AB30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3" y="1890876"/>
            <a:ext cx="11029615" cy="3634486"/>
          </a:xfrm>
        </p:spPr>
        <p:txBody>
          <a:bodyPr/>
          <a:lstStyle/>
          <a:p>
            <a:r>
              <a:rPr lang="en-US" dirty="0"/>
              <a:t>In order to use the normal equation we must compute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computationally intensive O(n^3)</a:t>
            </a:r>
          </a:p>
          <a:p>
            <a:r>
              <a:rPr lang="en-US" dirty="0"/>
              <a:t>Typically if n is greater than 10,000 other methods should be considered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6F0CCA-BA19-4B0B-98DA-4C60D3703190}"/>
                  </a:ext>
                </a:extLst>
              </p:cNvPr>
              <p:cNvSpPr txBox="1"/>
              <p:nvPr/>
            </p:nvSpPr>
            <p:spPr>
              <a:xfrm>
                <a:off x="764072" y="2685071"/>
                <a:ext cx="124968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rgbClr val="000000"/>
                              </a:solidFill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p>
                              <m:r>
                                <a:rPr lang="en-US" sz="1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n-US" sz="1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m:rPr>
                              <m:nor/>
                            </m:rPr>
                            <a:rPr lang="en-US" sz="1800" b="1" dirty="0"/>
                            <m:t>)</m:t>
                          </m:r>
                        </m:e>
                        <m:sup>
                          <m:r>
                            <a:rPr lang="en-US" sz="18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6F0CCA-BA19-4B0B-98DA-4C60D3703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2" y="2685071"/>
                <a:ext cx="1249680" cy="375552"/>
              </a:xfrm>
              <a:prstGeom prst="rect">
                <a:avLst/>
              </a:prstGeom>
              <a:blipFill>
                <a:blip r:embed="rId2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24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86" y="1744395"/>
            <a:ext cx="5426597" cy="37799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Outline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Learning objectives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regression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best fit line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Vector Representation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 BEST FIT (2D Model)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 Best FIT (3D Model)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Normal Equation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Examples in python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	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7E145-2404-47CA-B951-48CE622D6BCA}"/>
              </a:ext>
            </a:extLst>
          </p:cNvPr>
          <p:cNvSpPr/>
          <p:nvPr/>
        </p:nvSpPr>
        <p:spPr>
          <a:xfrm>
            <a:off x="4287818" y="0"/>
            <a:ext cx="795017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56E77-4615-4E54-975C-3BFA918738FA}"/>
              </a:ext>
            </a:extLst>
          </p:cNvPr>
          <p:cNvSpPr txBox="1"/>
          <p:nvPr/>
        </p:nvSpPr>
        <p:spPr>
          <a:xfrm>
            <a:off x="4883574" y="689789"/>
            <a:ext cx="586824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Learning Objectives: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is the big idea?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Basics of Linear Regression (Traditional Approach)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Linear Regression from matrix algebra standpoint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Normal Equation = Golden Equation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the normal equation to perform linear and quadratic regression in 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D84F-8AC4-400F-98F6-5656AA8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0"/>
            <a:ext cx="11029616" cy="1188720"/>
          </a:xfrm>
        </p:spPr>
        <p:txBody>
          <a:bodyPr/>
          <a:lstStyle/>
          <a:p>
            <a:r>
              <a:rPr lang="en-US" dirty="0"/>
              <a:t>Glossary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99E9-5A44-4811-A318-495E60C5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1" y="1188720"/>
            <a:ext cx="11029615" cy="3634486"/>
          </a:xfrm>
        </p:spPr>
        <p:txBody>
          <a:bodyPr/>
          <a:lstStyle/>
          <a:p>
            <a:r>
              <a:rPr lang="en-US" dirty="0"/>
              <a:t>DOT PRODUCT </a:t>
            </a:r>
          </a:p>
          <a:p>
            <a:r>
              <a:rPr lang="en-US" dirty="0"/>
              <a:t>LINEAR CONBINATION</a:t>
            </a:r>
          </a:p>
          <a:p>
            <a:r>
              <a:rPr lang="en-US" dirty="0"/>
              <a:t>SPAN</a:t>
            </a:r>
          </a:p>
          <a:p>
            <a:r>
              <a:rPr lang="en-US" dirty="0"/>
              <a:t>COLUMN SPACE</a:t>
            </a:r>
          </a:p>
          <a:p>
            <a:endParaRPr lang="en-US" dirty="0"/>
          </a:p>
          <a:p>
            <a:r>
              <a:rPr lang="en-US" dirty="0"/>
              <a:t>Lecture slides and resources can be found at </a:t>
            </a:r>
            <a:r>
              <a:rPr lang="en-US" dirty="0">
                <a:hlinkClick r:id="rId2"/>
              </a:rPr>
              <a:t>https://github.com/cclarke411/linearalgebra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5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A4305-773A-411F-8866-C98A786E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1" y="1069669"/>
            <a:ext cx="5120255" cy="56396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linear Regression</a:t>
            </a:r>
            <a:br>
              <a:rPr lang="en-US" dirty="0"/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95E0-EFE0-4426-A447-E28C135DA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32" y="1726980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000" dirty="0">
                <a:latin typeface="Roboto"/>
              </a:rPr>
              <a:t>Linear Regression – A model of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/>
              </a:rPr>
              <a:t>the relationship between two variables by fitting a 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Roboto"/>
              </a:rPr>
              <a:t>linear equation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/>
              </a:rPr>
              <a:t>to observed data.</a:t>
            </a:r>
          </a:p>
          <a:p>
            <a:r>
              <a:rPr lang="en-US" sz="2000" dirty="0">
                <a:solidFill>
                  <a:srgbClr val="202124"/>
                </a:solidFill>
                <a:latin typeface="Roboto"/>
              </a:rPr>
              <a:t>Why linear regression?</a:t>
            </a:r>
            <a:endParaRPr lang="en-US" sz="2000" dirty="0">
              <a:latin typeface="Roboto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202124"/>
              </a:solidFill>
              <a:effectLst/>
              <a:latin typeface="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8954B69-2C6A-4CF1-B4E8-D04AD85ED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378386"/>
              </p:ext>
            </p:extLst>
          </p:nvPr>
        </p:nvGraphicFramePr>
        <p:xfrm>
          <a:off x="6315541" y="1633634"/>
          <a:ext cx="5469902" cy="3703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74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895-F1E9-4677-86E1-700E644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143"/>
            <a:ext cx="11029616" cy="1188720"/>
          </a:xfrm>
        </p:spPr>
        <p:txBody>
          <a:bodyPr/>
          <a:lstStyle/>
          <a:p>
            <a:r>
              <a:rPr lang="en-US" dirty="0"/>
              <a:t>linear Regression </a:t>
            </a:r>
            <a:r>
              <a:rPr lang="en-US" dirty="0" err="1"/>
              <a:t>ModeL</a:t>
            </a:r>
            <a:r>
              <a:rPr lang="en-US" dirty="0"/>
              <a:t> (Traditional approach)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F7AA2E0-E51D-46B9-99A3-294C0CBE8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21531"/>
              </p:ext>
            </p:extLst>
          </p:nvPr>
        </p:nvGraphicFramePr>
        <p:xfrm>
          <a:off x="8375073" y="1567611"/>
          <a:ext cx="3688296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763">
                  <a:extLst>
                    <a:ext uri="{9D8B030D-6E8A-4147-A177-3AD203B41FA5}">
                      <a16:colId xmlns:a16="http://schemas.microsoft.com/office/drawing/2014/main" val="3113123614"/>
                    </a:ext>
                  </a:extLst>
                </a:gridCol>
                <a:gridCol w="1665533">
                  <a:extLst>
                    <a:ext uri="{9D8B030D-6E8A-4147-A177-3AD203B41FA5}">
                      <a16:colId xmlns:a16="http://schemas.microsoft.com/office/drawing/2014/main" val="1864724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House Price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($ 1,000)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House Age (years)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9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405.2134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59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90.45606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741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492.2313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107398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F8D6F89-EB49-4668-8617-57BDBEE26641}"/>
              </a:ext>
            </a:extLst>
          </p:cNvPr>
          <p:cNvSpPr txBox="1"/>
          <p:nvPr/>
        </p:nvSpPr>
        <p:spPr>
          <a:xfrm>
            <a:off x="581191" y="1849856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/>
              </a:rPr>
              <a:t>T</a:t>
            </a:r>
            <a:r>
              <a:rPr lang="en-US" b="1" i="0" dirty="0">
                <a:effectLst/>
                <a:latin typeface="Roboto"/>
              </a:rPr>
              <a:t>he goal is to fit a linear model to the data you observe. </a:t>
            </a:r>
            <a:endParaRPr lang="en-US" b="1" dirty="0">
              <a:latin typeface="Roboto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7BCA1344-0B6B-4556-822B-AD6F7E896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223318"/>
              </p:ext>
            </p:extLst>
          </p:nvPr>
        </p:nvGraphicFramePr>
        <p:xfrm>
          <a:off x="775206" y="3230142"/>
          <a:ext cx="5141052" cy="3265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CC6D9-F072-44BA-B30B-F039ADB83F35}"/>
                  </a:ext>
                </a:extLst>
              </p:cNvPr>
              <p:cNvSpPr txBox="1"/>
              <p:nvPr/>
            </p:nvSpPr>
            <p:spPr>
              <a:xfrm>
                <a:off x="815131" y="2500840"/>
                <a:ext cx="180921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0CC6D9-F072-44BA-B30B-F039ADB83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31" y="2500840"/>
                <a:ext cx="1809213" cy="299313"/>
              </a:xfrm>
              <a:prstGeom prst="rect">
                <a:avLst/>
              </a:prstGeom>
              <a:blipFill>
                <a:blip r:embed="rId4"/>
                <a:stretch>
                  <a:fillRect l="-2694" t="-20408" r="-168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C13B44-5005-444D-8E87-46BEC43C8552}"/>
              </a:ext>
            </a:extLst>
          </p:cNvPr>
          <p:cNvCxnSpPr>
            <a:cxnSpLocks/>
          </p:cNvCxnSpPr>
          <p:nvPr/>
        </p:nvCxnSpPr>
        <p:spPr>
          <a:xfrm>
            <a:off x="1386840" y="3931920"/>
            <a:ext cx="4130040" cy="1330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FE4883-8328-4094-BA94-65A6DBBE57F3}"/>
              </a:ext>
            </a:extLst>
          </p:cNvPr>
          <p:cNvCxnSpPr>
            <a:cxnSpLocks/>
          </p:cNvCxnSpPr>
          <p:nvPr/>
        </p:nvCxnSpPr>
        <p:spPr>
          <a:xfrm flipV="1">
            <a:off x="2980708" y="4093350"/>
            <a:ext cx="7290" cy="3614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8636F2CF-5208-4F32-8A9D-D27265B23916}"/>
              </a:ext>
            </a:extLst>
          </p:cNvPr>
          <p:cNvSpPr/>
          <p:nvPr/>
        </p:nvSpPr>
        <p:spPr>
          <a:xfrm>
            <a:off x="3017847" y="4079731"/>
            <a:ext cx="141616" cy="3887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BAB2EB-C5FD-480A-AB4B-70DFAC40A34C}"/>
              </a:ext>
            </a:extLst>
          </p:cNvPr>
          <p:cNvCxnSpPr>
            <a:cxnSpLocks/>
          </p:cNvCxnSpPr>
          <p:nvPr/>
        </p:nvCxnSpPr>
        <p:spPr>
          <a:xfrm flipV="1">
            <a:off x="3331707" y="4563346"/>
            <a:ext cx="14025" cy="2990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7A0723C-80BF-4253-9F7F-E1D2076A97B9}"/>
              </a:ext>
            </a:extLst>
          </p:cNvPr>
          <p:cNvSpPr/>
          <p:nvPr/>
        </p:nvSpPr>
        <p:spPr>
          <a:xfrm flipH="1">
            <a:off x="3175005" y="4563346"/>
            <a:ext cx="140021" cy="25727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0B120A-A34D-4E5E-A480-E770700CC60D}"/>
              </a:ext>
            </a:extLst>
          </p:cNvPr>
          <p:cNvCxnSpPr>
            <a:cxnSpLocks/>
          </p:cNvCxnSpPr>
          <p:nvPr/>
        </p:nvCxnSpPr>
        <p:spPr>
          <a:xfrm flipV="1">
            <a:off x="4859182" y="5067300"/>
            <a:ext cx="0" cy="56371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5B690A0-30FD-49A7-A57B-FBE440DBAAB7}"/>
              </a:ext>
            </a:extLst>
          </p:cNvPr>
          <p:cNvSpPr/>
          <p:nvPr/>
        </p:nvSpPr>
        <p:spPr>
          <a:xfrm flipH="1">
            <a:off x="4637002" y="5067300"/>
            <a:ext cx="222178" cy="5885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DE637C-ED7A-4533-8AEA-78152BDED8CA}"/>
                  </a:ext>
                </a:extLst>
              </p:cNvPr>
              <p:cNvSpPr txBox="1"/>
              <p:nvPr/>
            </p:nvSpPr>
            <p:spPr>
              <a:xfrm>
                <a:off x="6574892" y="4023244"/>
                <a:ext cx="149431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ⅇ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DE637C-ED7A-4533-8AEA-78152BDED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892" y="4023244"/>
                <a:ext cx="1494319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E1187E-700C-4249-8692-B4D857FD7528}"/>
                  </a:ext>
                </a:extLst>
              </p:cNvPr>
              <p:cNvSpPr txBox="1"/>
              <p:nvPr/>
            </p:nvSpPr>
            <p:spPr>
              <a:xfrm>
                <a:off x="3190528" y="4095589"/>
                <a:ext cx="2613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E1187E-700C-4249-8692-B4D857FD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28" y="4095589"/>
                <a:ext cx="261332" cy="276999"/>
              </a:xfrm>
              <a:prstGeom prst="rect">
                <a:avLst/>
              </a:prstGeom>
              <a:blipFill>
                <a:blip r:embed="rId6"/>
                <a:stretch>
                  <a:fillRect l="-13953" r="-930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19A402-B4A6-4900-815F-4DDFA74363FF}"/>
                  </a:ext>
                </a:extLst>
              </p:cNvPr>
              <p:cNvSpPr txBox="1"/>
              <p:nvPr/>
            </p:nvSpPr>
            <p:spPr>
              <a:xfrm>
                <a:off x="2851935" y="4624982"/>
                <a:ext cx="27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19A402-B4A6-4900-815F-4DDFA7436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35" y="4624982"/>
                <a:ext cx="272126" cy="276999"/>
              </a:xfrm>
              <a:prstGeom prst="rect">
                <a:avLst/>
              </a:prstGeom>
              <a:blipFill>
                <a:blip r:embed="rId7"/>
                <a:stretch>
                  <a:fillRect l="-11364" r="-909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1FBAA-0274-4659-87E6-EF9DAE93CD1A}"/>
                  </a:ext>
                </a:extLst>
              </p:cNvPr>
              <p:cNvSpPr txBox="1"/>
              <p:nvPr/>
            </p:nvSpPr>
            <p:spPr>
              <a:xfrm>
                <a:off x="4296075" y="5124322"/>
                <a:ext cx="2572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1FBAA-0274-4659-87E6-EF9DAE93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75" y="5124322"/>
                <a:ext cx="257290" cy="276999"/>
              </a:xfrm>
              <a:prstGeom prst="rect">
                <a:avLst/>
              </a:prstGeom>
              <a:blipFill>
                <a:blip r:embed="rId8"/>
                <a:stretch>
                  <a:fillRect l="-14286" r="-1190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8246633-2C1C-4D3D-8E4B-2E9499D7AC75}"/>
                  </a:ext>
                </a:extLst>
              </p:cNvPr>
              <p:cNvSpPr txBox="1"/>
              <p:nvPr/>
            </p:nvSpPr>
            <p:spPr>
              <a:xfrm>
                <a:off x="6440129" y="4986423"/>
                <a:ext cx="5582151" cy="981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8246633-2C1C-4D3D-8E4B-2E9499D7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129" y="4986423"/>
                <a:ext cx="5582151" cy="9816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eft Brace 50">
            <a:extLst>
              <a:ext uri="{FF2B5EF4-FFF2-40B4-BE49-F238E27FC236}">
                <a16:creationId xmlns:a16="http://schemas.microsoft.com/office/drawing/2014/main" id="{31F3C728-0C0A-4E09-83D9-F4D332CCB97C}"/>
              </a:ext>
            </a:extLst>
          </p:cNvPr>
          <p:cNvSpPr/>
          <p:nvPr/>
        </p:nvSpPr>
        <p:spPr>
          <a:xfrm>
            <a:off x="8031480" y="2590800"/>
            <a:ext cx="259080" cy="10951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A62B8F-F0DC-4D92-BF6F-DE89F9F47D6E}"/>
              </a:ext>
            </a:extLst>
          </p:cNvPr>
          <p:cNvSpPr txBox="1"/>
          <p:nvPr/>
        </p:nvSpPr>
        <p:spPr>
          <a:xfrm>
            <a:off x="7210163" y="2999885"/>
            <a:ext cx="821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Samples </a:t>
            </a:r>
            <a:r>
              <a:rPr lang="en-US" sz="1200" b="1" dirty="0" err="1"/>
              <a:t>i</a:t>
            </a:r>
            <a:endParaRPr lang="en-US" sz="1200" b="1" dirty="0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C973B285-65D7-4115-B202-1B2176744490}"/>
              </a:ext>
            </a:extLst>
          </p:cNvPr>
          <p:cNvSpPr/>
          <p:nvPr/>
        </p:nvSpPr>
        <p:spPr>
          <a:xfrm rot="5400000">
            <a:off x="11031221" y="535463"/>
            <a:ext cx="371748" cy="1692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674B27-A06F-4119-B63A-3EC618BCD941}"/>
              </a:ext>
            </a:extLst>
          </p:cNvPr>
          <p:cNvSpPr txBox="1"/>
          <p:nvPr/>
        </p:nvSpPr>
        <p:spPr>
          <a:xfrm>
            <a:off x="10780002" y="889898"/>
            <a:ext cx="83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Features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37643-DC5C-480C-A31E-10C6BAF73B2F}"/>
                  </a:ext>
                </a:extLst>
              </p:cNvPr>
              <p:cNvSpPr txBox="1"/>
              <p:nvPr/>
            </p:nvSpPr>
            <p:spPr>
              <a:xfrm>
                <a:off x="3875500" y="4334839"/>
                <a:ext cx="1487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37643-DC5C-480C-A31E-10C6BAF73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00" y="4334839"/>
                <a:ext cx="1487010" cy="276999"/>
              </a:xfrm>
              <a:prstGeom prst="rect">
                <a:avLst/>
              </a:prstGeom>
              <a:blipFill>
                <a:blip r:embed="rId10"/>
                <a:stretch>
                  <a:fillRect l="-3279" t="-21739" r="-82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96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895-F1E9-4677-86E1-700E644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143"/>
            <a:ext cx="11029616" cy="1188720"/>
          </a:xfrm>
        </p:spPr>
        <p:txBody>
          <a:bodyPr/>
          <a:lstStyle/>
          <a:p>
            <a:r>
              <a:rPr lang="en-US" dirty="0"/>
              <a:t>linear Regression Model (comparing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D6F89-EB49-4668-8617-57BDBEE26641}"/>
              </a:ext>
            </a:extLst>
          </p:cNvPr>
          <p:cNvSpPr txBox="1"/>
          <p:nvPr/>
        </p:nvSpPr>
        <p:spPr>
          <a:xfrm>
            <a:off x="1241571" y="1561387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64069"/>
                </a:solidFill>
                <a:latin typeface="Roboto"/>
              </a:rPr>
              <a:t>T</a:t>
            </a:r>
            <a:r>
              <a:rPr lang="en-US" b="1" i="0" dirty="0">
                <a:solidFill>
                  <a:srgbClr val="364069"/>
                </a:solidFill>
                <a:effectLst/>
                <a:latin typeface="Roboto"/>
              </a:rPr>
              <a:t>he goal is to fit a linear model to the data you observe. </a:t>
            </a:r>
            <a:endParaRPr lang="en-US" b="1" dirty="0">
              <a:latin typeface="Roboto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B49200-5E34-49FD-8B50-647522AA3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364624"/>
              </p:ext>
            </p:extLst>
          </p:nvPr>
        </p:nvGraphicFramePr>
        <p:xfrm>
          <a:off x="1099657" y="2500009"/>
          <a:ext cx="5628314" cy="343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E9DE2-E7D5-415C-939B-C5983B85272B}"/>
                  </a:ext>
                </a:extLst>
              </p:cNvPr>
              <p:cNvSpPr txBox="1"/>
              <p:nvPr/>
            </p:nvSpPr>
            <p:spPr>
              <a:xfrm>
                <a:off x="1365713" y="2040711"/>
                <a:ext cx="1024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E9DE2-E7D5-415C-939B-C5983B85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13" y="2040711"/>
                <a:ext cx="1024639" cy="276999"/>
              </a:xfrm>
              <a:prstGeom prst="rect">
                <a:avLst/>
              </a:prstGeom>
              <a:blipFill>
                <a:blip r:embed="rId4"/>
                <a:stretch>
                  <a:fillRect l="-4762" t="-24444" r="-238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9">
            <a:extLst>
              <a:ext uri="{FF2B5EF4-FFF2-40B4-BE49-F238E27FC236}">
                <a16:creationId xmlns:a16="http://schemas.microsoft.com/office/drawing/2014/main" id="{4D12505C-5623-4467-B6D1-B2E9718A85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797756"/>
              </p:ext>
            </p:extLst>
          </p:nvPr>
        </p:nvGraphicFramePr>
        <p:xfrm>
          <a:off x="8506437" y="1561387"/>
          <a:ext cx="2319850" cy="114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40">
                  <a:extLst>
                    <a:ext uri="{9D8B030D-6E8A-4147-A177-3AD203B41FA5}">
                      <a16:colId xmlns:a16="http://schemas.microsoft.com/office/drawing/2014/main" val="3113123614"/>
                    </a:ext>
                  </a:extLst>
                </a:gridCol>
                <a:gridCol w="1127810">
                  <a:extLst>
                    <a:ext uri="{9D8B030D-6E8A-4147-A177-3AD203B41FA5}">
                      <a16:colId xmlns:a16="http://schemas.microsoft.com/office/drawing/2014/main" val="1864724122"/>
                    </a:ext>
                  </a:extLst>
                </a:gridCol>
              </a:tblGrid>
              <a:tr h="401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9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59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741740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4D3C8-6175-4ABA-93D0-320EB57A4C2A}"/>
              </a:ext>
            </a:extLst>
          </p:cNvPr>
          <p:cNvCxnSpPr>
            <a:cxnSpLocks/>
          </p:cNvCxnSpPr>
          <p:nvPr/>
        </p:nvCxnSpPr>
        <p:spPr>
          <a:xfrm>
            <a:off x="1660762" y="3913934"/>
            <a:ext cx="4798404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96516A-DC9C-422D-8077-C7B00023A98E}"/>
                  </a:ext>
                </a:extLst>
              </p:cNvPr>
              <p:cNvSpPr txBox="1"/>
              <p:nvPr/>
            </p:nvSpPr>
            <p:spPr>
              <a:xfrm>
                <a:off x="1660762" y="3513824"/>
                <a:ext cx="409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96516A-DC9C-422D-8077-C7B00023A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62" y="3513824"/>
                <a:ext cx="40908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4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895-F1E9-4677-86E1-700E644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143"/>
            <a:ext cx="11029616" cy="1188720"/>
          </a:xfrm>
        </p:spPr>
        <p:txBody>
          <a:bodyPr/>
          <a:lstStyle/>
          <a:p>
            <a:r>
              <a:rPr lang="en-US" dirty="0"/>
              <a:t>linear Regression Model (1 Parameter)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D6F89-EB49-4668-8617-57BDBEE26641}"/>
              </a:ext>
            </a:extLst>
          </p:cNvPr>
          <p:cNvSpPr txBox="1"/>
          <p:nvPr/>
        </p:nvSpPr>
        <p:spPr>
          <a:xfrm>
            <a:off x="1241571" y="1561387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64069"/>
                </a:solidFill>
                <a:latin typeface="Roboto"/>
              </a:rPr>
              <a:t>T</a:t>
            </a:r>
            <a:r>
              <a:rPr lang="en-US" b="1" i="0" dirty="0">
                <a:solidFill>
                  <a:srgbClr val="364069"/>
                </a:solidFill>
                <a:effectLst/>
                <a:latin typeface="Roboto"/>
              </a:rPr>
              <a:t>he goal is to fit a linear model to the data you observe</a:t>
            </a:r>
            <a:endParaRPr lang="en-US" b="1" dirty="0">
              <a:latin typeface="Roboto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B49200-5E34-49FD-8B50-647522AA33E9}"/>
              </a:ext>
            </a:extLst>
          </p:cNvPr>
          <p:cNvGraphicFramePr>
            <a:graphicFrameLocks/>
          </p:cNvGraphicFramePr>
          <p:nvPr/>
        </p:nvGraphicFramePr>
        <p:xfrm>
          <a:off x="1099657" y="2704703"/>
          <a:ext cx="5628314" cy="322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E9DE2-E7D5-415C-939B-C5983B85272B}"/>
                  </a:ext>
                </a:extLst>
              </p:cNvPr>
              <p:cNvSpPr txBox="1"/>
              <p:nvPr/>
            </p:nvSpPr>
            <p:spPr>
              <a:xfrm>
                <a:off x="1365713" y="2040711"/>
                <a:ext cx="1117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E9DE2-E7D5-415C-939B-C5983B85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13" y="2040711"/>
                <a:ext cx="1117101" cy="276999"/>
              </a:xfrm>
              <a:prstGeom prst="rect">
                <a:avLst/>
              </a:prstGeom>
              <a:blipFill>
                <a:blip r:embed="rId3"/>
                <a:stretch>
                  <a:fillRect l="-4372" t="-24444" r="-218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C9883E-EAD4-4321-8EFB-0E268D97071D}"/>
              </a:ext>
            </a:extLst>
          </p:cNvPr>
          <p:cNvCxnSpPr>
            <a:cxnSpLocks/>
          </p:cNvCxnSpPr>
          <p:nvPr/>
        </p:nvCxnSpPr>
        <p:spPr>
          <a:xfrm>
            <a:off x="1660762" y="3639614"/>
            <a:ext cx="479840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B6FAE-38C5-4F08-B2B4-CAEA52064F43}"/>
                  </a:ext>
                </a:extLst>
              </p:cNvPr>
              <p:cNvSpPr txBox="1"/>
              <p:nvPr/>
            </p:nvSpPr>
            <p:spPr>
              <a:xfrm>
                <a:off x="1660762" y="3239504"/>
                <a:ext cx="531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B6FAE-38C5-4F08-B2B4-CAEA5206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62" y="3239504"/>
                <a:ext cx="53194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D5E4261-0C2C-4F00-B076-F6B23773827E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950D66-4A5D-4AE1-897A-877046BCF389}"/>
                  </a:ext>
                </a:extLst>
              </p:cNvPr>
              <p:cNvSpPr txBox="1"/>
              <p:nvPr/>
            </p:nvSpPr>
            <p:spPr>
              <a:xfrm>
                <a:off x="8584916" y="3070228"/>
                <a:ext cx="893834" cy="530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=1.5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950D66-4A5D-4AE1-897A-877046BCF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916" y="3070228"/>
                <a:ext cx="893834" cy="530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19">
            <a:extLst>
              <a:ext uri="{FF2B5EF4-FFF2-40B4-BE49-F238E27FC236}">
                <a16:creationId xmlns:a16="http://schemas.microsoft.com/office/drawing/2014/main" id="{36D61EED-C08D-4D60-B60E-161B8BA8B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792556"/>
              </p:ext>
            </p:extLst>
          </p:nvPr>
        </p:nvGraphicFramePr>
        <p:xfrm>
          <a:off x="8506437" y="1561387"/>
          <a:ext cx="2319850" cy="114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40">
                  <a:extLst>
                    <a:ext uri="{9D8B030D-6E8A-4147-A177-3AD203B41FA5}">
                      <a16:colId xmlns:a16="http://schemas.microsoft.com/office/drawing/2014/main" val="3113123614"/>
                    </a:ext>
                  </a:extLst>
                </a:gridCol>
                <a:gridCol w="1127810">
                  <a:extLst>
                    <a:ext uri="{9D8B030D-6E8A-4147-A177-3AD203B41FA5}">
                      <a16:colId xmlns:a16="http://schemas.microsoft.com/office/drawing/2014/main" val="1864724122"/>
                    </a:ext>
                  </a:extLst>
                </a:gridCol>
              </a:tblGrid>
              <a:tr h="401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9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59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741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1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895-F1E9-4677-86E1-700E644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143"/>
            <a:ext cx="11029616" cy="1188720"/>
          </a:xfrm>
        </p:spPr>
        <p:txBody>
          <a:bodyPr/>
          <a:lstStyle/>
          <a:p>
            <a:r>
              <a:rPr lang="en-US" dirty="0"/>
              <a:t>linear Regression Model (1 Parameter)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D6F89-EB49-4668-8617-57BDBEE26641}"/>
              </a:ext>
            </a:extLst>
          </p:cNvPr>
          <p:cNvSpPr txBox="1"/>
          <p:nvPr/>
        </p:nvSpPr>
        <p:spPr>
          <a:xfrm>
            <a:off x="1241571" y="1561387"/>
            <a:ext cx="545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64069"/>
                </a:solidFill>
                <a:latin typeface="museo-sans"/>
              </a:rPr>
              <a:t>T</a:t>
            </a:r>
            <a:r>
              <a:rPr lang="en-US" b="1" i="0" dirty="0">
                <a:solidFill>
                  <a:srgbClr val="364069"/>
                </a:solidFill>
                <a:effectLst/>
                <a:latin typeface="museo-sans"/>
              </a:rPr>
              <a:t>he goal is to fit a linear model to the data you observe</a:t>
            </a:r>
            <a:endParaRPr lang="en-US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B49200-5E34-49FD-8B50-647522AA33E9}"/>
              </a:ext>
            </a:extLst>
          </p:cNvPr>
          <p:cNvGraphicFramePr>
            <a:graphicFrameLocks/>
          </p:cNvGraphicFramePr>
          <p:nvPr/>
        </p:nvGraphicFramePr>
        <p:xfrm>
          <a:off x="1099657" y="2704703"/>
          <a:ext cx="5628314" cy="322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E9DE2-E7D5-415C-939B-C5983B85272B}"/>
                  </a:ext>
                </a:extLst>
              </p:cNvPr>
              <p:cNvSpPr txBox="1"/>
              <p:nvPr/>
            </p:nvSpPr>
            <p:spPr>
              <a:xfrm>
                <a:off x="1365713" y="2040711"/>
                <a:ext cx="111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E9DE2-E7D5-415C-939B-C5983B85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13" y="2040711"/>
                <a:ext cx="1111778" cy="276999"/>
              </a:xfrm>
              <a:prstGeom prst="rect">
                <a:avLst/>
              </a:prstGeom>
              <a:blipFill>
                <a:blip r:embed="rId3"/>
                <a:stretch>
                  <a:fillRect l="-3846" t="-24444" r="-219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F7D27-980B-48A4-96B0-4DAF2194D6B6}"/>
              </a:ext>
            </a:extLst>
          </p:cNvPr>
          <p:cNvCxnSpPr>
            <a:cxnSpLocks/>
          </p:cNvCxnSpPr>
          <p:nvPr/>
        </p:nvCxnSpPr>
        <p:spPr>
          <a:xfrm>
            <a:off x="1772597" y="4226660"/>
            <a:ext cx="47938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DA1AC3-44EC-45DC-906A-686E802B4706}"/>
                  </a:ext>
                </a:extLst>
              </p:cNvPr>
              <p:cNvSpPr txBox="1"/>
              <p:nvPr/>
            </p:nvSpPr>
            <p:spPr>
              <a:xfrm>
                <a:off x="1660762" y="3826550"/>
                <a:ext cx="531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DA1AC3-44EC-45DC-906A-686E802B4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62" y="3826550"/>
                <a:ext cx="531940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D5E4261-0C2C-4F00-B076-F6B23773827E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194043-C45E-4C58-8D7D-5F1ACF6E1D91}"/>
                  </a:ext>
                </a:extLst>
              </p:cNvPr>
              <p:cNvSpPr txBox="1"/>
              <p:nvPr/>
            </p:nvSpPr>
            <p:spPr>
              <a:xfrm>
                <a:off x="8584916" y="3070228"/>
                <a:ext cx="888513" cy="530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194043-C45E-4C58-8D7D-5F1ACF6E1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916" y="3070228"/>
                <a:ext cx="888513" cy="530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9">
            <a:extLst>
              <a:ext uri="{FF2B5EF4-FFF2-40B4-BE49-F238E27FC236}">
                <a16:creationId xmlns:a16="http://schemas.microsoft.com/office/drawing/2014/main" id="{AFA6C2DD-8212-4418-A32F-0E913667FA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296508"/>
              </p:ext>
            </p:extLst>
          </p:nvPr>
        </p:nvGraphicFramePr>
        <p:xfrm>
          <a:off x="8506437" y="1561387"/>
          <a:ext cx="2319850" cy="114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40">
                  <a:extLst>
                    <a:ext uri="{9D8B030D-6E8A-4147-A177-3AD203B41FA5}">
                      <a16:colId xmlns:a16="http://schemas.microsoft.com/office/drawing/2014/main" val="3113123614"/>
                    </a:ext>
                  </a:extLst>
                </a:gridCol>
                <a:gridCol w="1127810">
                  <a:extLst>
                    <a:ext uri="{9D8B030D-6E8A-4147-A177-3AD203B41FA5}">
                      <a16:colId xmlns:a16="http://schemas.microsoft.com/office/drawing/2014/main" val="1864724122"/>
                    </a:ext>
                  </a:extLst>
                </a:gridCol>
              </a:tblGrid>
              <a:tr h="401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9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59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741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00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895-F1E9-4677-86E1-700E644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143"/>
            <a:ext cx="11029616" cy="1188720"/>
          </a:xfrm>
        </p:spPr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D6F89-EB49-4668-8617-57BDBEE26641}"/>
              </a:ext>
            </a:extLst>
          </p:cNvPr>
          <p:cNvSpPr txBox="1"/>
          <p:nvPr/>
        </p:nvSpPr>
        <p:spPr>
          <a:xfrm>
            <a:off x="1099657" y="1379034"/>
            <a:ext cx="5456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64069"/>
                </a:solidFill>
                <a:latin typeface="museo-sans"/>
              </a:rPr>
              <a:t>T</a:t>
            </a:r>
            <a:r>
              <a:rPr lang="en-US" b="1" i="0" dirty="0">
                <a:solidFill>
                  <a:srgbClr val="364069"/>
                </a:solidFill>
                <a:effectLst/>
                <a:latin typeface="museo-sans"/>
              </a:rPr>
              <a:t>he goal is to fit a linear model to the data you observe</a:t>
            </a:r>
          </a:p>
          <a:p>
            <a:endParaRPr lang="en-US" b="0" i="0" dirty="0">
              <a:solidFill>
                <a:srgbClr val="364069"/>
              </a:solidFill>
              <a:effectLst/>
              <a:latin typeface="museo-sans"/>
            </a:endParaRPr>
          </a:p>
          <a:p>
            <a:r>
              <a:rPr lang="en-US" dirty="0">
                <a:solidFill>
                  <a:srgbClr val="364069"/>
                </a:solidFill>
                <a:latin typeface="museo-sans"/>
              </a:rPr>
              <a:t>Which of these two models is the better model? Why?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B49200-5E34-49FD-8B50-647522AA3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724862"/>
              </p:ext>
            </p:extLst>
          </p:nvPr>
        </p:nvGraphicFramePr>
        <p:xfrm>
          <a:off x="1099657" y="3230000"/>
          <a:ext cx="5628314" cy="322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E9DE2-E7D5-415C-939B-C5983B85272B}"/>
                  </a:ext>
                </a:extLst>
              </p:cNvPr>
              <p:cNvSpPr txBox="1"/>
              <p:nvPr/>
            </p:nvSpPr>
            <p:spPr>
              <a:xfrm>
                <a:off x="1434679" y="2296243"/>
                <a:ext cx="127368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rgbClr val="836967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>
                  <a:solidFill>
                    <a:srgbClr val="00B0F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AE9DE2-E7D5-415C-939B-C5983B852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79" y="2296243"/>
                <a:ext cx="1273682" cy="1107996"/>
              </a:xfrm>
              <a:prstGeom prst="rect">
                <a:avLst/>
              </a:prstGeom>
              <a:blipFill>
                <a:blip r:embed="rId3"/>
                <a:stretch>
                  <a:fillRect l="-957" t="-6077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C9883E-EAD4-4321-8EFB-0E268D97071D}"/>
              </a:ext>
            </a:extLst>
          </p:cNvPr>
          <p:cNvCxnSpPr>
            <a:cxnSpLocks/>
          </p:cNvCxnSpPr>
          <p:nvPr/>
        </p:nvCxnSpPr>
        <p:spPr>
          <a:xfrm>
            <a:off x="1660762" y="4164911"/>
            <a:ext cx="4798404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B6FAE-38C5-4F08-B2B4-CAEA52064F43}"/>
                  </a:ext>
                </a:extLst>
              </p:cNvPr>
              <p:cNvSpPr txBox="1"/>
              <p:nvPr/>
            </p:nvSpPr>
            <p:spPr>
              <a:xfrm>
                <a:off x="1660762" y="3764801"/>
                <a:ext cx="531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B6FAE-38C5-4F08-B2B4-CAEA5206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62" y="3764801"/>
                <a:ext cx="531940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F7D27-980B-48A4-96B0-4DAF2194D6B6}"/>
              </a:ext>
            </a:extLst>
          </p:cNvPr>
          <p:cNvCxnSpPr>
            <a:cxnSpLocks/>
          </p:cNvCxnSpPr>
          <p:nvPr/>
        </p:nvCxnSpPr>
        <p:spPr>
          <a:xfrm>
            <a:off x="1660762" y="4758955"/>
            <a:ext cx="47938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DA1AC3-44EC-45DC-906A-686E802B4706}"/>
                  </a:ext>
                </a:extLst>
              </p:cNvPr>
              <p:cNvSpPr txBox="1"/>
              <p:nvPr/>
            </p:nvSpPr>
            <p:spPr>
              <a:xfrm>
                <a:off x="1660762" y="4351847"/>
                <a:ext cx="531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DA1AC3-44EC-45DC-906A-686E802B4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62" y="4351847"/>
                <a:ext cx="53194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D5E4261-0C2C-4F00-B076-F6B23773827E}"/>
              </a:ext>
            </a:extLst>
          </p:cNvPr>
          <p:cNvSpPr txBox="1"/>
          <p:nvPr/>
        </p:nvSpPr>
        <p:spPr>
          <a:xfrm>
            <a:off x="5637402" y="34991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C1C334-B012-444D-88D7-BE3D515877FE}"/>
                  </a:ext>
                </a:extLst>
              </p:cNvPr>
              <p:cNvSpPr txBox="1"/>
              <p:nvPr/>
            </p:nvSpPr>
            <p:spPr>
              <a:xfrm>
                <a:off x="7735463" y="2901155"/>
                <a:ext cx="2567029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C1C334-B012-444D-88D7-BE3D5158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463" y="2901155"/>
                <a:ext cx="2567029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19">
            <a:extLst>
              <a:ext uri="{FF2B5EF4-FFF2-40B4-BE49-F238E27FC236}">
                <a16:creationId xmlns:a16="http://schemas.microsoft.com/office/drawing/2014/main" id="{6B108A49-6FD1-4649-82F2-6AFE3291E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062273"/>
              </p:ext>
            </p:extLst>
          </p:nvPr>
        </p:nvGraphicFramePr>
        <p:xfrm>
          <a:off x="8530047" y="1438470"/>
          <a:ext cx="2319850" cy="114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40">
                  <a:extLst>
                    <a:ext uri="{9D8B030D-6E8A-4147-A177-3AD203B41FA5}">
                      <a16:colId xmlns:a16="http://schemas.microsoft.com/office/drawing/2014/main" val="3113123614"/>
                    </a:ext>
                  </a:extLst>
                </a:gridCol>
                <a:gridCol w="1127810">
                  <a:extLst>
                    <a:ext uri="{9D8B030D-6E8A-4147-A177-3AD203B41FA5}">
                      <a16:colId xmlns:a16="http://schemas.microsoft.com/office/drawing/2014/main" val="1864724122"/>
                    </a:ext>
                  </a:extLst>
                </a:gridCol>
              </a:tblGrid>
              <a:tr h="401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9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59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7417400"/>
                  </a:ext>
                </a:extLst>
              </a:tr>
            </a:tbl>
          </a:graphicData>
        </a:graphic>
      </p:graphicFrame>
      <p:sp>
        <p:nvSpPr>
          <p:cNvPr id="27" name="Right Brace 26">
            <a:extLst>
              <a:ext uri="{FF2B5EF4-FFF2-40B4-BE49-F238E27FC236}">
                <a16:creationId xmlns:a16="http://schemas.microsoft.com/office/drawing/2014/main" id="{CEA96A08-BB34-4571-B167-0FD4A7662FD1}"/>
              </a:ext>
            </a:extLst>
          </p:cNvPr>
          <p:cNvSpPr/>
          <p:nvPr/>
        </p:nvSpPr>
        <p:spPr>
          <a:xfrm>
            <a:off x="3535596" y="3838970"/>
            <a:ext cx="212846" cy="2872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912A0-474B-4F0F-818D-3CD7BB35027A}"/>
              </a:ext>
            </a:extLst>
          </p:cNvPr>
          <p:cNvSpPr txBox="1"/>
          <p:nvPr/>
        </p:nvSpPr>
        <p:spPr>
          <a:xfrm>
            <a:off x="3748442" y="3751610"/>
            <a:ext cx="2195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.25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2E2985C5-06EA-4903-A4CC-102EEA28BAD1}"/>
              </a:ext>
            </a:extLst>
          </p:cNvPr>
          <p:cNvSpPr/>
          <p:nvPr/>
        </p:nvSpPr>
        <p:spPr>
          <a:xfrm rot="10800000">
            <a:off x="5075485" y="4179826"/>
            <a:ext cx="317044" cy="1459915"/>
          </a:xfrm>
          <a:prstGeom prst="rightBrace">
            <a:avLst>
              <a:gd name="adj1" fmla="val 8333"/>
              <a:gd name="adj2" fmla="val 5066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B3148-2030-4A61-891A-46ECCA8F372A}"/>
              </a:ext>
            </a:extLst>
          </p:cNvPr>
          <p:cNvSpPr txBox="1"/>
          <p:nvPr/>
        </p:nvSpPr>
        <p:spPr>
          <a:xfrm>
            <a:off x="4488737" y="4703829"/>
            <a:ext cx="1173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8454DD-8606-4147-BA89-A6794F552781}"/>
                  </a:ext>
                </a:extLst>
              </p:cNvPr>
              <p:cNvSpPr txBox="1"/>
              <p:nvPr/>
            </p:nvSpPr>
            <p:spPr>
              <a:xfrm>
                <a:off x="7782686" y="3936276"/>
                <a:ext cx="3935308" cy="909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MSE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 .5[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.5[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−1−1</m:t>
                                    </m:r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.5[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3.2</m:t>
                            </m:r>
                            <m:r>
                              <a:rPr lang="en-US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8454DD-8606-4147-BA89-A6794F55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686" y="3936276"/>
                <a:ext cx="3935308" cy="9090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816E400B-5A46-42E1-81A1-20E49E9ED418}"/>
              </a:ext>
            </a:extLst>
          </p:cNvPr>
          <p:cNvSpPr/>
          <p:nvPr/>
        </p:nvSpPr>
        <p:spPr>
          <a:xfrm>
            <a:off x="3598993" y="3800346"/>
            <a:ext cx="304197" cy="97100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5AEA155-1A8B-4793-8088-1CC00D1F3C55}"/>
              </a:ext>
            </a:extLst>
          </p:cNvPr>
          <p:cNvSpPr/>
          <p:nvPr/>
        </p:nvSpPr>
        <p:spPr>
          <a:xfrm>
            <a:off x="5450742" y="4751957"/>
            <a:ext cx="317045" cy="92287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689A05-414B-4A2A-A56F-846FEC7385EC}"/>
              </a:ext>
            </a:extLst>
          </p:cNvPr>
          <p:cNvSpPr txBox="1"/>
          <p:nvPr/>
        </p:nvSpPr>
        <p:spPr>
          <a:xfrm>
            <a:off x="3903190" y="412794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41DF07-3464-4172-AE65-CAB0FE1500CE}"/>
              </a:ext>
            </a:extLst>
          </p:cNvPr>
          <p:cNvSpPr txBox="1"/>
          <p:nvPr/>
        </p:nvSpPr>
        <p:spPr>
          <a:xfrm>
            <a:off x="5750627" y="502872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351EFF-8DBE-486E-864D-1BCC71A0B0CB}"/>
                  </a:ext>
                </a:extLst>
              </p:cNvPr>
              <p:cNvSpPr txBox="1"/>
              <p:nvPr/>
            </p:nvSpPr>
            <p:spPr>
              <a:xfrm>
                <a:off x="7610486" y="4973222"/>
                <a:ext cx="4279707" cy="1001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MSE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=0.5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0.5[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−1−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0.5[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</m:t>
                                    </m:r>
                                    <m:r>
                                      <a:rPr lang="en-US" i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i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2.2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351EFF-8DBE-486E-864D-1BCC71A0B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86" y="4973222"/>
                <a:ext cx="4279707" cy="10014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06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1" grpId="0"/>
      <p:bldP spid="32" grpId="0" animBg="1"/>
      <p:bldP spid="33" grpId="0" animBg="1"/>
      <p:bldP spid="18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895-F1E9-4677-86E1-700E644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143"/>
            <a:ext cx="11029616" cy="1188720"/>
          </a:xfrm>
        </p:spPr>
        <p:txBody>
          <a:bodyPr/>
          <a:lstStyle/>
          <a:p>
            <a:r>
              <a:rPr lang="en-US" dirty="0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8D6F89-EB49-4668-8617-57BDBEE26641}"/>
                  </a:ext>
                </a:extLst>
              </p:cNvPr>
              <p:cNvSpPr txBox="1"/>
              <p:nvPr/>
            </p:nvSpPr>
            <p:spPr>
              <a:xfrm>
                <a:off x="1099657" y="1379034"/>
                <a:ext cx="62247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364069"/>
                    </a:solidFill>
                    <a:latin typeface="Roboto"/>
                  </a:rPr>
                  <a:t>T</a:t>
                </a:r>
                <a:r>
                  <a:rPr lang="en-US" b="1" i="0" dirty="0">
                    <a:solidFill>
                      <a:srgbClr val="364069"/>
                    </a:solidFill>
                    <a:effectLst/>
                    <a:latin typeface="Roboto"/>
                  </a:rPr>
                  <a:t>he goal is to fit a linear model to the data you observe</a:t>
                </a:r>
              </a:p>
              <a:p>
                <a:endParaRPr lang="en-US" b="0" i="0" dirty="0">
                  <a:solidFill>
                    <a:srgbClr val="364069"/>
                  </a:solidFill>
                  <a:effectLst/>
                  <a:latin typeface="Roboto"/>
                </a:endParaRPr>
              </a:p>
              <a:p>
                <a:r>
                  <a:rPr lang="en-US" dirty="0">
                    <a:solidFill>
                      <a:srgbClr val="364069"/>
                    </a:solidFill>
                    <a:latin typeface="Roboto"/>
                  </a:rPr>
                  <a:t>What is best possible model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364069"/>
                    </a:solidFill>
                    <a:latin typeface="Roboto"/>
                  </a:rPr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8D6F89-EB49-4668-8617-57BDBEE26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57" y="1379034"/>
                <a:ext cx="6224781" cy="923330"/>
              </a:xfrm>
              <a:prstGeom prst="rect">
                <a:avLst/>
              </a:prstGeom>
              <a:blipFill>
                <a:blip r:embed="rId2"/>
                <a:stretch>
                  <a:fillRect l="-78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B49200-5E34-49FD-8B50-647522AA33E9}"/>
              </a:ext>
            </a:extLst>
          </p:cNvPr>
          <p:cNvGraphicFramePr>
            <a:graphicFrameLocks/>
          </p:cNvGraphicFramePr>
          <p:nvPr/>
        </p:nvGraphicFramePr>
        <p:xfrm>
          <a:off x="828514" y="2839496"/>
          <a:ext cx="5753427" cy="3604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C9883E-EAD4-4321-8EFB-0E268D97071D}"/>
              </a:ext>
            </a:extLst>
          </p:cNvPr>
          <p:cNvCxnSpPr>
            <a:cxnSpLocks/>
          </p:cNvCxnSpPr>
          <p:nvPr/>
        </p:nvCxnSpPr>
        <p:spPr>
          <a:xfrm>
            <a:off x="1389005" y="4455890"/>
            <a:ext cx="4844647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B6FAE-38C5-4F08-B2B4-CAEA52064F43}"/>
                  </a:ext>
                </a:extLst>
              </p:cNvPr>
              <p:cNvSpPr txBox="1"/>
              <p:nvPr/>
            </p:nvSpPr>
            <p:spPr>
              <a:xfrm>
                <a:off x="1389005" y="4055780"/>
                <a:ext cx="8509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𝒃𝒆𝒔𝒕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3B6FAE-38C5-4F08-B2B4-CAEA5206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005" y="4055780"/>
                <a:ext cx="850938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D5E4261-0C2C-4F00-B076-F6B23773827E}"/>
              </a:ext>
            </a:extLst>
          </p:cNvPr>
          <p:cNvSpPr txBox="1"/>
          <p:nvPr/>
        </p:nvSpPr>
        <p:spPr>
          <a:xfrm>
            <a:off x="5346595" y="313337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C1C334-B012-444D-88D7-BE3D515877FE}"/>
                  </a:ext>
                </a:extLst>
              </p:cNvPr>
              <p:cNvSpPr txBox="1"/>
              <p:nvPr/>
            </p:nvSpPr>
            <p:spPr>
              <a:xfrm>
                <a:off x="7559960" y="4161314"/>
                <a:ext cx="4227495" cy="3013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mr>
                      <m:mr>
                        <m:e/>
                      </m:mr>
                    </m:m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 =  0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C1C334-B012-444D-88D7-BE3D5158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0" y="4161314"/>
                <a:ext cx="4227495" cy="3013710"/>
              </a:xfrm>
              <a:prstGeom prst="rect">
                <a:avLst/>
              </a:prstGeom>
              <a:blipFill>
                <a:blip r:embed="rId5"/>
                <a:stretch>
                  <a:fillRect l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B684571-B44E-4FF9-9ED1-9010A6FBC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020" y="3199413"/>
            <a:ext cx="1694835" cy="731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5A4BB9-76C5-42BA-93E2-1E144FCBBD3D}"/>
                  </a:ext>
                </a:extLst>
              </p:cNvPr>
              <p:cNvSpPr txBox="1"/>
              <p:nvPr/>
            </p:nvSpPr>
            <p:spPr>
              <a:xfrm>
                <a:off x="1114535" y="2302364"/>
                <a:ext cx="10802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5A4BB9-76C5-42BA-93E2-1E144FCB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35" y="2302364"/>
                <a:ext cx="1080296" cy="276999"/>
              </a:xfrm>
              <a:prstGeom prst="rect">
                <a:avLst/>
              </a:prstGeom>
              <a:blipFill>
                <a:blip r:embed="rId7"/>
                <a:stretch>
                  <a:fillRect l="-5085" t="-24444" r="-2260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9">
            <a:extLst>
              <a:ext uri="{FF2B5EF4-FFF2-40B4-BE49-F238E27FC236}">
                <a16:creationId xmlns:a16="http://schemas.microsoft.com/office/drawing/2014/main" id="{D4B802B8-D204-4DA4-8BDE-D6FB3C701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346299"/>
              </p:ext>
            </p:extLst>
          </p:nvPr>
        </p:nvGraphicFramePr>
        <p:xfrm>
          <a:off x="8530047" y="1438470"/>
          <a:ext cx="2319850" cy="114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40">
                  <a:extLst>
                    <a:ext uri="{9D8B030D-6E8A-4147-A177-3AD203B41FA5}">
                      <a16:colId xmlns:a16="http://schemas.microsoft.com/office/drawing/2014/main" val="3113123614"/>
                    </a:ext>
                  </a:extLst>
                </a:gridCol>
                <a:gridCol w="1127810">
                  <a:extLst>
                    <a:ext uri="{9D8B030D-6E8A-4147-A177-3AD203B41FA5}">
                      <a16:colId xmlns:a16="http://schemas.microsoft.com/office/drawing/2014/main" val="1864724122"/>
                    </a:ext>
                  </a:extLst>
                </a:gridCol>
              </a:tblGrid>
              <a:tr h="4016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9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59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741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4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1277</Words>
  <Application>Microsoft Office PowerPoint</Application>
  <PresentationFormat>Widescreen</PresentationFormat>
  <Paragraphs>305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 Math</vt:lpstr>
      <vt:lpstr>Franklin Gothic Book</vt:lpstr>
      <vt:lpstr>Franklin Gothic Demi</vt:lpstr>
      <vt:lpstr>Gill Sans MT</vt:lpstr>
      <vt:lpstr>museo-sans</vt:lpstr>
      <vt:lpstr>Roboto</vt:lpstr>
      <vt:lpstr>Wingdings 2</vt:lpstr>
      <vt:lpstr>DividendVTI</vt:lpstr>
      <vt:lpstr>Equation</vt:lpstr>
      <vt:lpstr>Linear Regression from  a linear algebra perspective</vt:lpstr>
      <vt:lpstr>Outline Learning objectives  regression model   best fit line   Vector Representation    BEST FIT (2D Model)    Best FIT (3D Model)  Normal Equation   Examples in python         </vt:lpstr>
      <vt:lpstr>linear Regression </vt:lpstr>
      <vt:lpstr>linear Regression ModeL (Traditional approach)</vt:lpstr>
      <vt:lpstr>linear Regression Model (comparing )</vt:lpstr>
      <vt:lpstr>linear Regression Model (1 Parameter)</vt:lpstr>
      <vt:lpstr>linear Regression Model (1 Parameter)</vt:lpstr>
      <vt:lpstr>linear Regression Model</vt:lpstr>
      <vt:lpstr>linear Regression Model</vt:lpstr>
      <vt:lpstr>Linear regression Model  (2D Vector Representation)</vt:lpstr>
      <vt:lpstr>Linear regression Model  (2D Vector Representation)</vt:lpstr>
      <vt:lpstr>Linear regression</vt:lpstr>
      <vt:lpstr>linear Regression Model  (matrix Formula)</vt:lpstr>
      <vt:lpstr>linear Regression Model  (Vector Representation 3D)</vt:lpstr>
      <vt:lpstr>Geometric interpretation</vt:lpstr>
      <vt:lpstr>Geometric interpretation (Normal Equation)</vt:lpstr>
      <vt:lpstr>Solving The normal equation: </vt:lpstr>
      <vt:lpstr>Polynomial regression (construct design matrix) </vt:lpstr>
      <vt:lpstr>Limitations to normal equation</vt:lpstr>
      <vt:lpstr>Glossary of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 geometric interpretation</dc:title>
  <dc:creator>Clyde Clarke</dc:creator>
  <cp:lastModifiedBy>Clyde Clarke</cp:lastModifiedBy>
  <cp:revision>77</cp:revision>
  <dcterms:created xsi:type="dcterms:W3CDTF">2021-01-17T14:47:41Z</dcterms:created>
  <dcterms:modified xsi:type="dcterms:W3CDTF">2021-01-22T17:32:51Z</dcterms:modified>
</cp:coreProperties>
</file>