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1" r:id="rId2"/>
    <p:sldId id="592" r:id="rId3"/>
    <p:sldId id="616" r:id="rId4"/>
    <p:sldId id="593" r:id="rId5"/>
    <p:sldId id="617" r:id="rId6"/>
    <p:sldId id="621" r:id="rId7"/>
    <p:sldId id="618" r:id="rId8"/>
    <p:sldId id="619" r:id="rId9"/>
    <p:sldId id="620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1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14" autoAdjust="0"/>
  </p:normalViewPr>
  <p:slideViewPr>
    <p:cSldViewPr snapToGrid="0">
      <p:cViewPr varScale="1">
        <p:scale>
          <a:sx n="91" d="100"/>
          <a:sy n="91" d="100"/>
        </p:scale>
        <p:origin x="37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29632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7941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02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8204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9726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63089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464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19888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252353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8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4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10306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88363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15903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56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19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28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63389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1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6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29097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4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Лекция №2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в разрезе: парадигмы и механизмы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Процедурная парадигма: функции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Объектно-ориентированная парадигма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Переменные и объекты</a:t>
            </a:r>
            <a:endParaRPr lang="en-US" altLang="ru-RU" sz="2800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Динамическая типизация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Автоматическое управление памятью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Объекты в программах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Между программами и объектами выстроена целая иерархия (это справедливо как в Python, так и в других языках программирования):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Программы делятся на модули.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Модули содержат инструкции.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Инструкции состоят из выражений.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Выражения создают и обрабатывают объекты.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15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Любой объект имеет тип. Поскольку Python использует динамическую типизацию, заранее объявлять тип переменной, ссылающейся на объект, не нужно. Механизм создания и определения переменных выглядит следующим образом: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объявляется, как только ей присваивается некоторое значение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Переменная не имеет типа, тип имеют объекты. А переменная - это просто ссылка, указывающая на конкретный объект в данный момент.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переменная используется, ее имя замещается объектом, на который она указывает.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Неинициализированную переменную использовать нельзя. </a:t>
            </a:r>
          </a:p>
        </p:txBody>
      </p:sp>
    </p:spTree>
    <p:extLst>
      <p:ext uri="{BB962C8B-B14F-4D97-AF65-F5344CB8AC3E}">
        <p14:creationId xmlns:p14="http://schemas.microsoft.com/office/powerpoint/2010/main" val="8133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Переменные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Если ввести такую инструкцию: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интерпретатор Python выполнит эту инструкцию в три этапа (по крайней мере, концептуально): 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объект, представляющий число 3.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Создается переменная a, если она еще отсутствует.</a:t>
            </a:r>
          </a:p>
          <a:p>
            <a:pPr marL="360000" indent="-360000" algn="just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переменную a записывается ссылка (адрес в памяти) на вновь созданный объект, представляющий число 3.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22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Переменные и объекты хранятся в разных частях памяти и связаны между собой ссылкой (ссылка на рисунке показана в виде стрелки). Переменные всегда ссылаются на объекты и никогда – на другие переменные, но крупные объекты могут ссылаться на другие объекты (например, объект списка содержит ссылки на объекты, которые включены в список). Когда бы ни использовалась переменная (то есть ссылка), интерпретатор Python автоматически переходит по ссылке от переменной к объекту.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6" name="Picture 2" descr="Screenshot_from_2017-06-17_23-51-45">
            <a:extLst>
              <a:ext uri="{FF2B5EF4-FFF2-40B4-BE49-F238E27FC236}">
                <a16:creationId xmlns:a16="http://schemas.microsoft.com/office/drawing/2014/main" id="{7BA47884-A273-4EB8-9121-70A4A452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9" y="3092784"/>
            <a:ext cx="8343019" cy="236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Динамическая типизация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точки зрения определений все это выглядит так: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Переменные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записи в системной таблице, где предусмотрено место для хранения ссылок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Объекты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области памяти с объемом, достаточным для представления значений этих объектов.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2060"/>
                </a:solidFill>
                <a:latin typeface="+mn-lt"/>
              </a:rPr>
              <a:t>Ссылки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это автоматически разыменовываемые указатели на объекты.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Python, создавая новое значение, всегда выделяет новый объект, то есть выделяет участок памяти. Но иногда Python хранит в кэше некоторые значения, оптимизируя все. Так, любая 1 или 97, используемая в программе - это один и тот же объект. А 99998 в одном месте и то же число в другом - не одно и то же.</a:t>
            </a:r>
          </a:p>
        </p:txBody>
      </p:sp>
    </p:spTree>
    <p:extLst>
      <p:ext uri="{BB962C8B-B14F-4D97-AF65-F5344CB8AC3E}">
        <p14:creationId xmlns:p14="http://schemas.microsoft.com/office/powerpoint/2010/main" val="213913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Управление памятью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Нужно понимать, что внутри у стандартного Python сишный код. Так, например, в базовом варианте выглядит любой объект: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_object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Py_ssize_t ob_refcnt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счетчик ссылок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_typeobject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ob_type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тип объекта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PyObject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Счётчик ссылок — это число, показывающее, сколько раз другие объекты ссылаются на данный объект, или сколько переменных хранят этот объект.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счетчик объекта увеличивается на три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становится равен 0, менеджер памяти САМ удаляет объект и высвобождает память. Для удаления объектов, связанных циклическими ссылками используется сборщик мусора.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Важно помнить - в Python все и всегда передается по ссылке. Но неизменяемые типы ведут себя так, как будто передаются по значению.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65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Сборка мусора (</a:t>
            </a:r>
            <a:r>
              <a:rPr lang="en-US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gc)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Python использует два алгоритма автоматического освобождения памяти: подсчет ссылок и сборщик мусора (generational garbage collector - gc).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Сборщик мусора имеет три поколения, при создании объект попадает в нулевое поколение. У каждого поколения есть счетчик количества объектов и порог (по умолчанию пороги для поколений – 700, 10 и 10). Работает эта пара так: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добавлении объекта в поколение счётчик увеличивается.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При выбывании из поколения счётчик уменьшается.</a:t>
            </a:r>
          </a:p>
          <a:p>
            <a:pPr marL="720000" lvl="1" algn="just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Когда счетчик превысит пороговое значение — по всем объектам из поколения пройдется сборщик мусора. Кого найдет — удалит.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Все выжившие в поколении объекты перемещаются в следующее (из нулевого в первое, из первого во второе). Из второго поколения объекты никуда не попадают и остаются там до удаления.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Перемещенные в следующее поколение объекты меняют соответствующий счетчик, и операция может повториться уже для следующего поколения.</a:t>
            </a:r>
          </a:p>
          <a:p>
            <a:pPr marL="360000" indent="-360000" algn="just" fontAlgn="base">
              <a:spcBef>
                <a:spcPct val="0"/>
              </a:spcBef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Счетчик текущего поколения сбрасывается.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83445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выводящую на экран большее из двух. 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Написать и вызвать функцию, принимающую два числа и возвращающую большее из двух.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Провести объектно-ориентированный анализ задачи и определить объекты, которые потребуется использовать (подсказка: необходимо инкапсулировать изменяемые аспекты поведения объектов):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создается компьютерная игра, поддерживающая одновременное управление несколькими персонажами;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персонаж умеет бегать, стрелять и собирать предметы;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некоторые персонажи умеют летать;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каждый тип действий сопровождается определенной анимацией; </a:t>
            </a:r>
          </a:p>
          <a:p>
            <a:pPr marL="7200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собираемые предметы могут менять характеристики действий и соответствующую анимацию (например, вдвое ускорять или, наоборот, замедлять бег персонажа).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Процедурная парадигма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поставлена следующим образом: написать алгоритм отрисовки автомобиля. ОС предлагает ограниченный API (application programming interface): draw_pixel(x, y), где x, y – координаты закрашиваемого пикселя.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2492C48-CA10-49DA-A3A7-22DC55BEB3E7}"/>
              </a:ext>
            </a:extLst>
          </p:cNvPr>
          <p:cNvGrpSpPr>
            <a:grpSpLocks noChangeAspect="1"/>
          </p:cNvGrpSpPr>
          <p:nvPr/>
        </p:nvGrpSpPr>
        <p:grpSpPr>
          <a:xfrm>
            <a:off x="3660539" y="2976714"/>
            <a:ext cx="4860540" cy="2273694"/>
            <a:chOff x="4475820" y="3065357"/>
            <a:chExt cx="3240360" cy="151579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9321E61-1D06-4C00-90FE-E13381D60247}"/>
                </a:ext>
              </a:extLst>
            </p:cNvPr>
            <p:cNvSpPr/>
            <p:nvPr/>
          </p:nvSpPr>
          <p:spPr>
            <a:xfrm>
              <a:off x="4939488" y="3715659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844FB280-2844-4E10-9585-6FBAB0952A24}"/>
                </a:ext>
              </a:extLst>
            </p:cNvPr>
            <p:cNvSpPr/>
            <p:nvPr/>
          </p:nvSpPr>
          <p:spPr>
            <a:xfrm>
              <a:off x="4475820" y="3569414"/>
              <a:ext cx="3240360" cy="647101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B2DE9A52-7831-4EA4-B8AB-48A35CE17B47}"/>
                </a:ext>
              </a:extLst>
            </p:cNvPr>
            <p:cNvSpPr/>
            <p:nvPr/>
          </p:nvSpPr>
          <p:spPr>
            <a:xfrm>
              <a:off x="5459063" y="3065357"/>
              <a:ext cx="1359364" cy="504057"/>
            </a:xfrm>
            <a:prstGeom prst="rect">
              <a:avLst/>
            </a:prstGeom>
            <a:noFill/>
            <a:ln>
              <a:solidFill>
                <a:srgbClr val="2572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7E9B1C4-3E21-4C3A-9C45-DC496252ACF1}"/>
                </a:ext>
              </a:extLst>
            </p:cNvPr>
            <p:cNvSpPr/>
            <p:nvPr/>
          </p:nvSpPr>
          <p:spPr>
            <a:xfrm>
              <a:off x="6392183" y="3717057"/>
              <a:ext cx="864000" cy="864096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это блок организованного, многократно используемого кода, который используется для выполнения конкретного задания. Функции обеспечивают лучшую модульность приложения и значительно повышают уровень повторного использования кода. </a:t>
            </a: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Функция определяется набором принимаемых аргументов и типом возвращаемого значения.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def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для определения функции,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имя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Привет, Мир!'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блок, принадлежащий функции,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тоже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Конец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вызов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hello_world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ещё один вызов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a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формальные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"output: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1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5 - это уже фактические аргументы функции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output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есть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аргументы со значением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по умолчанию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именованные аргументы можно передавать в любом порядке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 в списке аргументов можно передать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любое количество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аргументов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my_list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с помощью ** в списке аргументов можно передать именованные аргументы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"a: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"b: {}"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kwargs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b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'b'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my_dict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0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return –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ключевое слово для возврата значения из функции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pass - это заглушка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pass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lambda -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анонимная функция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явное указание (аннотация) типа аргумента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для лучшего понимания кода и проверки кода линтерами – утилитами для статического анализа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test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x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9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Классы и объекты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Что такое класс или тип? Проведем аналогию с реальным миром. Если мы возьмем конкретный автомобиль, то это объект, но не класс. А вот общее представление об автомобилях, их назначении – это класс. Ему принадлежат все реальные объекты автомобилей, какими бы они ни были. Класс автомобилей дает общую характеристику всем автомобилям в мире, он их обобщает.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 целые числа в Python. Тип int – это класс целых чисел. Числа 5, 20344, -10 и т. д. – это конкретные объекты этого класса.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Любая программа работает с данными. Данные в языке Python представлены в форме объектов - встроенных, предоставляемых языком Python, или объектов, которые мы создаем с помощью других инструментов. По сути, </a:t>
            </a:r>
            <a:r>
              <a:rPr lang="ru-RU" sz="2000" u="sng" dirty="0">
                <a:solidFill>
                  <a:srgbClr val="002060"/>
                </a:solidFill>
                <a:latin typeface="+mn-lt"/>
              </a:rPr>
              <a:t>объекты – это области памяти со значениями и ассоциированными с ними наборами операций (которые и отождествляются с типом объекта).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8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Задача посложнее: написать приложение для игры в танки.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Принципы ООП: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Абстрагирование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(создаем модель реального объекта, исключая его характеристики, не требуемые для решения поставленной задачи).  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Инкапсуляция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(модель – это «черный ящик»: пользователям известны допустимые входные данные, известно, что ожидать на выходе, но устройство и реализация их волновать не должны).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Наследование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(если модели имеют одинаковые функциональности, выносим эти функциональности в общую родительскую модель).</a:t>
            </a:r>
          </a:p>
          <a:p>
            <a:pPr marL="360000" indent="-3600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altLang="ru-RU" sz="2400" b="1" dirty="0">
                <a:solidFill>
                  <a:srgbClr val="002060"/>
                </a:solidFill>
                <a:latin typeface="+mn-lt"/>
              </a:rPr>
              <a:t>Полиморфизм</a:t>
            </a: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 (алгоритм, умеющий работать с родительской моделью, будет работать и с дочерними).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solidFill>
                  <a:srgbClr val="002060"/>
                </a:solidFill>
                <a:latin typeface="+mn-lt"/>
              </a:rPr>
              <a:t>и многие другие (см. SOLID – «single responsibility, open-closed, Liskov substitution, interface segregation и dependency inversion»).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4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Как происходит проектирование программы с использованием принципов ООП?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Анализируем предметную область, выделяя объекты, т.е. сущности с определенным состоянием и поведением. Используя принцип абстрагирования, определяем важные для решения задачи аспекты объекта, выделяя их в классы, идем от частного к общему, по примеру определяем формулу. </a:t>
            </a:r>
          </a:p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 принципу инкапсуляции делаем классы максимально независимыми и изолированными друг от друга, ослабляем зависимости между классами (правило «разделяй и властвуй»).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Из родственных классов, чтоб избежать дублирования в их содержании и поведении, организуем иерархию, применяя принцип наследования, например, для двух классов: автомобиль и мотоцикл, - вместо указания в описании каждого марки, модели, максимальной скорости переносим эти общие характеристики в третий класс – транспорт, объявляя его родительским для классов автомобиля и мотоцикла. Последние теперь будут содержать только исключительно им присущие характеристики. </a:t>
            </a:r>
          </a:p>
          <a:p>
            <a:pPr marL="252000" indent="-252000" algn="just" eaLnBrk="1" hangingPunct="1">
              <a:spcBef>
                <a:spcPct val="0"/>
              </a:spcBef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Ну и наконец, для того, чтоб алгоритмы, работающие с данными классами, минимально зависели от конкретики этих классов, применяем принцип полиморфизма, позволяя программе уже в момент исполнения переходить от общего к частному. Т.е. алгоритм, написанный для работы с классом транспорт, сможет работать и с классами автомобиль и мотоцикл, и при этом, если необходимо, задействовать специфические функциональности этих классов.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5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Объектно-ориентированное программирование (ООП)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7" name="Текст 1">
            <a:extLst>
              <a:ext uri="{FF2B5EF4-FFF2-40B4-BE49-F238E27FC236}">
                <a16:creationId xmlns:a16="http://schemas.microsoft.com/office/drawing/2014/main" id="{63FF95F2-79DE-4EE8-B982-DE9D06878972}"/>
              </a:ext>
            </a:extLst>
          </p:cNvPr>
          <p:cNvSpPr txBox="1">
            <a:spLocks/>
          </p:cNvSpPr>
          <p:nvPr/>
        </p:nvSpPr>
        <p:spPr>
          <a:xfrm>
            <a:off x="10487482" y="6273478"/>
            <a:ext cx="1515466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CCFFA76A-7E8B-4356-8A0C-F3AB7CEC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Рассмотрим, как это работает, на примере следующей задачи.</a:t>
            </a: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457200" marR="0" lvl="0" indent="-4572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Надо написать алгоритм приготовления пиццы. Основные шаги приготовления следующие: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подготовить тесто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добавить ингредиенты </a:t>
            </a:r>
          </a:p>
          <a:p>
            <a:pPr marL="360000" indent="-3600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испечь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За порядок шагов и за сами шаги должны отвечать разные объекты – принцип единственной обязанности. </a:t>
            </a: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R="0" lvl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Пицца может быть разная: грибная, мясная, овощная. Тесто может готовиться одинаково, печься может одинаково, а вот ингредиенты могут добавляться и даже готовиться по-разному.</a:t>
            </a:r>
          </a:p>
        </p:txBody>
      </p:sp>
      <p:pic>
        <p:nvPicPr>
          <p:cNvPr id="6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2534116C-265F-4B8D-A3D2-7562A2667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4985285"/>
            <a:ext cx="2548635" cy="16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40920"/>
      </p:ext>
    </p:extLst>
  </p:cSld>
  <p:clrMapOvr>
    <a:masterClrMapping/>
  </p:clrMapOvr>
</p:sld>
</file>

<file path=ppt/theme/theme1.xml><?xml version="1.0" encoding="utf-8"?>
<a:theme xmlns:a="http://schemas.openxmlformats.org/drawing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10858</TotalTime>
  <Words>1952</Words>
  <Application>Microsoft Office PowerPoint</Application>
  <PresentationFormat>Широкоэкранный</PresentationFormat>
  <Paragraphs>196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STM_template</vt:lpstr>
      <vt:lpstr>Лекция №2</vt:lpstr>
      <vt:lpstr>Процедурная парадигма</vt:lpstr>
      <vt:lpstr>Функции</vt:lpstr>
      <vt:lpstr>Функции</vt:lpstr>
      <vt:lpstr>Функции</vt:lpstr>
      <vt:lpstr>Классы и объекты</vt:lpstr>
      <vt:lpstr>Объектно-ориентированное программирование (ООП)</vt:lpstr>
      <vt:lpstr>Объектно-ориентированное программирование (ООП)</vt:lpstr>
      <vt:lpstr>Объектно-ориентированное программирование (ООП)</vt:lpstr>
      <vt:lpstr>Объекты в программах</vt:lpstr>
      <vt:lpstr>Переменные и объекты</vt:lpstr>
      <vt:lpstr>Переменные и объекты</vt:lpstr>
      <vt:lpstr>Динамическая типизация</vt:lpstr>
      <vt:lpstr>Динамическая типизация</vt:lpstr>
      <vt:lpstr>Управление памятью</vt:lpstr>
      <vt:lpstr>Сборка мусора (gc)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419</cp:revision>
  <dcterms:created xsi:type="dcterms:W3CDTF">2021-04-07T09:08:54Z</dcterms:created>
  <dcterms:modified xsi:type="dcterms:W3CDTF">2021-06-23T21:11:25Z</dcterms:modified>
</cp:coreProperties>
</file>