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sldIdLst>
    <p:sldId id="352" r:id="rId2"/>
    <p:sldId id="580" r:id="rId3"/>
    <p:sldId id="581" r:id="rId4"/>
    <p:sldId id="582" r:id="rId5"/>
    <p:sldId id="389" r:id="rId6"/>
    <p:sldId id="434" r:id="rId7"/>
    <p:sldId id="418" r:id="rId8"/>
    <p:sldId id="630" r:id="rId9"/>
    <p:sldId id="585" r:id="rId10"/>
    <p:sldId id="637" r:id="rId11"/>
    <p:sldId id="638" r:id="rId12"/>
    <p:sldId id="669" r:id="rId13"/>
    <p:sldId id="708" r:id="rId14"/>
    <p:sldId id="721" r:id="rId15"/>
    <p:sldId id="639" r:id="rId16"/>
    <p:sldId id="586" r:id="rId17"/>
    <p:sldId id="587" r:id="rId18"/>
    <p:sldId id="576" r:id="rId19"/>
    <p:sldId id="578" r:id="rId20"/>
    <p:sldId id="579" r:id="rId21"/>
    <p:sldId id="728" r:id="rId22"/>
    <p:sldId id="629" r:id="rId23"/>
    <p:sldId id="722" r:id="rId24"/>
    <p:sldId id="663" r:id="rId25"/>
    <p:sldId id="631" r:id="rId26"/>
    <p:sldId id="705" r:id="rId27"/>
    <p:sldId id="642" r:id="rId28"/>
    <p:sldId id="706" r:id="rId29"/>
    <p:sldId id="640" r:id="rId30"/>
    <p:sldId id="668" r:id="rId31"/>
    <p:sldId id="665" r:id="rId32"/>
    <p:sldId id="677" r:id="rId33"/>
    <p:sldId id="704" r:id="rId34"/>
    <p:sldId id="703" r:id="rId35"/>
    <p:sldId id="676" r:id="rId36"/>
    <p:sldId id="675" r:id="rId37"/>
    <p:sldId id="727" r:id="rId38"/>
    <p:sldId id="720" r:id="rId39"/>
    <p:sldId id="530" r:id="rId40"/>
    <p:sldId id="534" r:id="rId41"/>
    <p:sldId id="689" r:id="rId42"/>
    <p:sldId id="647" r:id="rId43"/>
    <p:sldId id="648" r:id="rId44"/>
    <p:sldId id="649" r:id="rId45"/>
    <p:sldId id="650" r:id="rId46"/>
    <p:sldId id="651" r:id="rId47"/>
    <p:sldId id="652" r:id="rId48"/>
    <p:sldId id="653" r:id="rId49"/>
    <p:sldId id="654" r:id="rId50"/>
    <p:sldId id="655" r:id="rId51"/>
    <p:sldId id="656" r:id="rId52"/>
    <p:sldId id="657" r:id="rId53"/>
    <p:sldId id="678" r:id="rId54"/>
    <p:sldId id="709" r:id="rId55"/>
    <p:sldId id="710" r:id="rId56"/>
    <p:sldId id="711" r:id="rId57"/>
    <p:sldId id="712" r:id="rId58"/>
    <p:sldId id="713" r:id="rId59"/>
    <p:sldId id="714" r:id="rId60"/>
    <p:sldId id="715" r:id="rId61"/>
    <p:sldId id="716" r:id="rId62"/>
    <p:sldId id="718" r:id="rId63"/>
    <p:sldId id="723" r:id="rId64"/>
    <p:sldId id="724" r:id="rId65"/>
    <p:sldId id="726" r:id="rId66"/>
    <p:sldId id="725" r:id="rId67"/>
    <p:sldId id="588" r:id="rId68"/>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79AAF4-FBB0-2B48-8DB6-7084C93F6307}">
          <p14:sldIdLst>
            <p14:sldId id="352"/>
            <p14:sldId id="580"/>
          </p14:sldIdLst>
        </p14:section>
        <p14:section name="緒論" id="{4F0ABE64-A60D-CD49-A946-EEF6876C8F7D}">
          <p14:sldIdLst>
            <p14:sldId id="581"/>
            <p14:sldId id="582"/>
            <p14:sldId id="389"/>
            <p14:sldId id="434"/>
            <p14:sldId id="418"/>
            <p14:sldId id="630"/>
          </p14:sldIdLst>
        </p14:section>
        <p14:section name="研究方法" id="{040541A8-E0CD-3947-B7A9-5D50315751BA}">
          <p14:sldIdLst>
            <p14:sldId id="585"/>
            <p14:sldId id="637"/>
            <p14:sldId id="638"/>
            <p14:sldId id="669"/>
            <p14:sldId id="708"/>
            <p14:sldId id="721"/>
            <p14:sldId id="639"/>
            <p14:sldId id="586"/>
            <p14:sldId id="587"/>
            <p14:sldId id="576"/>
            <p14:sldId id="578"/>
            <p14:sldId id="579"/>
            <p14:sldId id="728"/>
          </p14:sldIdLst>
        </p14:section>
        <p14:section name="實證研究" id="{0BC15350-0CCD-A548-A1CA-2E4FBC152731}">
          <p14:sldIdLst>
            <p14:sldId id="629"/>
            <p14:sldId id="722"/>
            <p14:sldId id="663"/>
            <p14:sldId id="631"/>
            <p14:sldId id="705"/>
            <p14:sldId id="642"/>
            <p14:sldId id="706"/>
            <p14:sldId id="640"/>
            <p14:sldId id="668"/>
            <p14:sldId id="665"/>
            <p14:sldId id="677"/>
            <p14:sldId id="704"/>
            <p14:sldId id="703"/>
            <p14:sldId id="676"/>
            <p14:sldId id="675"/>
            <p14:sldId id="727"/>
            <p14:sldId id="720"/>
          </p14:sldIdLst>
        </p14:section>
        <p14:section name="結論與未來展望" id="{9B7364E9-399E-584E-B03C-380A1AA79CDA}">
          <p14:sldIdLst>
            <p14:sldId id="530"/>
            <p14:sldId id="534"/>
          </p14:sldIdLst>
        </p14:section>
        <p14:section name="Appendix" id="{B30361C2-B6BB-484D-84F2-649E1A05DE82}">
          <p14:sldIdLst>
            <p14:sldId id="689"/>
            <p14:sldId id="647"/>
            <p14:sldId id="648"/>
            <p14:sldId id="649"/>
            <p14:sldId id="650"/>
            <p14:sldId id="651"/>
            <p14:sldId id="652"/>
            <p14:sldId id="653"/>
            <p14:sldId id="654"/>
            <p14:sldId id="655"/>
            <p14:sldId id="656"/>
            <p14:sldId id="657"/>
            <p14:sldId id="678"/>
            <p14:sldId id="709"/>
            <p14:sldId id="710"/>
            <p14:sldId id="711"/>
            <p14:sldId id="712"/>
            <p14:sldId id="713"/>
            <p14:sldId id="714"/>
            <p14:sldId id="715"/>
            <p14:sldId id="716"/>
            <p14:sldId id="718"/>
            <p14:sldId id="723"/>
            <p14:sldId id="724"/>
            <p14:sldId id="726"/>
            <p14:sldId id="725"/>
            <p14:sldId id="5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00FF"/>
    <a:srgbClr val="42709C"/>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02"/>
    <p:restoredTop sz="96341"/>
  </p:normalViewPr>
  <p:slideViewPr>
    <p:cSldViewPr snapToGrid="0">
      <p:cViewPr varScale="1">
        <p:scale>
          <a:sx n="116" d="100"/>
          <a:sy n="116" d="100"/>
        </p:scale>
        <p:origin x="384"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9ED348-D976-F441-8BA6-49FF9A233A75}" type="doc">
      <dgm:prSet loTypeId="urn:microsoft.com/office/officeart/2005/8/layout/chevron2" loCatId="" qsTypeId="urn:microsoft.com/office/officeart/2005/8/quickstyle/simple2" qsCatId="simple" csTypeId="urn:microsoft.com/office/officeart/2005/8/colors/accent5_4" csCatId="accent5" phldr="1"/>
      <dgm:spPr/>
      <dgm:t>
        <a:bodyPr/>
        <a:lstStyle/>
        <a:p>
          <a:endParaRPr lang="zh-TW" altLang="en-US"/>
        </a:p>
      </dgm:t>
    </dgm:pt>
    <dgm:pt modelId="{101CEA13-5322-C84D-8CE1-9F4E10F8CCB3}">
      <dgm:prSet phldrT="[文字]" custT="1"/>
      <dgm:spPr/>
      <dgm:t>
        <a:bodyPr/>
        <a:lstStyle/>
        <a:p>
          <a:r>
            <a:rPr lang="zh-TW" altLang="en-US" sz="2000" dirty="0">
              <a:latin typeface="BiauKai" panose="02010601000101010101" pitchFamily="2" charset="-120"/>
              <a:ea typeface="BiauKai" panose="02010601000101010101" pitchFamily="2" charset="-120"/>
            </a:rPr>
            <a:t>資料觀察</a:t>
          </a:r>
        </a:p>
      </dgm:t>
    </dgm:pt>
    <dgm:pt modelId="{0C40F2A4-2358-9348-B51A-06A90ED7F4F5}" type="parTrans" cxnId="{78FF51FD-F6D3-634B-A9AB-77B9B45479B9}">
      <dgm:prSet/>
      <dgm:spPr/>
      <dgm:t>
        <a:bodyPr/>
        <a:lstStyle/>
        <a:p>
          <a:endParaRPr lang="zh-TW" altLang="en-US"/>
        </a:p>
      </dgm:t>
    </dgm:pt>
    <dgm:pt modelId="{01F4FF5B-48C1-7B49-A3EA-908935179310}" type="sibTrans" cxnId="{78FF51FD-F6D3-634B-A9AB-77B9B45479B9}">
      <dgm:prSet/>
      <dgm:spPr/>
      <dgm:t>
        <a:bodyPr/>
        <a:lstStyle/>
        <a:p>
          <a:endParaRPr lang="zh-TW" altLang="en-US"/>
        </a:p>
      </dgm:t>
    </dgm:pt>
    <dgm:pt modelId="{EB57DAE6-FF1A-944E-8F11-B43136A29FAB}">
      <dgm:prSet phldrT="[文字]" custT="1"/>
      <dgm:spPr/>
      <dgm:t>
        <a:bodyPr/>
        <a:lstStyle/>
        <a:p>
          <a:r>
            <a:rPr lang="zh-TW" altLang="en-US" sz="2000" dirty="0">
              <a:latin typeface="BiauKai" panose="02010601000101010101" pitchFamily="2" charset="-120"/>
              <a:ea typeface="BiauKai" panose="02010601000101010101" pitchFamily="2" charset="-120"/>
            </a:rPr>
            <a:t>觀察資料之缺失值分佈、資料平衡度等特性。</a:t>
          </a:r>
        </a:p>
      </dgm:t>
    </dgm:pt>
    <dgm:pt modelId="{6B568EAB-A281-F840-B1B0-02DFEB53C21A}" type="parTrans" cxnId="{B9858938-7671-9E4E-9E10-A939EE6EFD44}">
      <dgm:prSet/>
      <dgm:spPr/>
      <dgm:t>
        <a:bodyPr/>
        <a:lstStyle/>
        <a:p>
          <a:endParaRPr lang="zh-TW" altLang="en-US"/>
        </a:p>
      </dgm:t>
    </dgm:pt>
    <dgm:pt modelId="{4496A0CB-A8A8-4442-880D-932AFA724CAF}" type="sibTrans" cxnId="{B9858938-7671-9E4E-9E10-A939EE6EFD44}">
      <dgm:prSet/>
      <dgm:spPr/>
      <dgm:t>
        <a:bodyPr/>
        <a:lstStyle/>
        <a:p>
          <a:endParaRPr lang="zh-TW" altLang="en-US"/>
        </a:p>
      </dgm:t>
    </dgm:pt>
    <dgm:pt modelId="{0B56EF6E-C738-FF46-91D8-5C17BA2F8294}">
      <dgm:prSet phldrT="[文字]" custT="1"/>
      <dgm:spPr/>
      <dgm:t>
        <a:bodyPr/>
        <a:lstStyle/>
        <a:p>
          <a:r>
            <a:rPr lang="zh-TW" altLang="en-US" sz="2000" dirty="0">
              <a:latin typeface="BiauKai" panose="02010601000101010101" pitchFamily="2" charset="-120"/>
              <a:ea typeface="BiauKai" panose="02010601000101010101" pitchFamily="2" charset="-120"/>
            </a:rPr>
            <a:t>建立</a:t>
          </a:r>
          <a:r>
            <a:rPr lang="en-US" altLang="zh-TW" sz="2000" dirty="0">
              <a:latin typeface="BiauKai" panose="02010601000101010101" pitchFamily="2" charset="-120"/>
              <a:ea typeface="BiauKai" panose="02010601000101010101" pitchFamily="2" charset="-120"/>
            </a:rPr>
            <a:t>EDA</a:t>
          </a:r>
          <a:r>
            <a:rPr lang="zh-TW" altLang="en-US" sz="2000" dirty="0">
              <a:latin typeface="BiauKai" panose="02010601000101010101" pitchFamily="2" charset="-120"/>
              <a:ea typeface="BiauKai" panose="02010601000101010101" pitchFamily="2" charset="-120"/>
            </a:rPr>
            <a:t>分析觀察資料特性。</a:t>
          </a:r>
        </a:p>
      </dgm:t>
    </dgm:pt>
    <dgm:pt modelId="{07B10E05-2681-DE4D-B5A9-8A73C80A1C80}" type="parTrans" cxnId="{679C442A-B4C8-794A-A8ED-BC0E40202A9E}">
      <dgm:prSet/>
      <dgm:spPr/>
      <dgm:t>
        <a:bodyPr/>
        <a:lstStyle/>
        <a:p>
          <a:endParaRPr lang="zh-TW" altLang="en-US"/>
        </a:p>
      </dgm:t>
    </dgm:pt>
    <dgm:pt modelId="{C69B7A41-3757-4F4D-A821-C6869A6BCF2D}" type="sibTrans" cxnId="{679C442A-B4C8-794A-A8ED-BC0E40202A9E}">
      <dgm:prSet/>
      <dgm:spPr/>
      <dgm:t>
        <a:bodyPr/>
        <a:lstStyle/>
        <a:p>
          <a:endParaRPr lang="zh-TW" altLang="en-US"/>
        </a:p>
      </dgm:t>
    </dgm:pt>
    <dgm:pt modelId="{3796156F-2EEA-D242-B088-F2A9A6AA283F}">
      <dgm:prSet phldrT="[文字]" custT="1"/>
      <dgm:spPr/>
      <dgm:t>
        <a:bodyPr/>
        <a:lstStyle/>
        <a:p>
          <a:r>
            <a:rPr lang="zh-TW" altLang="en-US" sz="2000" dirty="0">
              <a:latin typeface="BiauKai" panose="02010601000101010101" pitchFamily="2" charset="-120"/>
              <a:ea typeface="BiauKai" panose="02010601000101010101" pitchFamily="2" charset="-120"/>
            </a:rPr>
            <a:t>變數處理</a:t>
          </a:r>
        </a:p>
      </dgm:t>
    </dgm:pt>
    <dgm:pt modelId="{C0CCC4E3-80B3-6F40-89C9-EA4D92F442AB}" type="parTrans" cxnId="{0461C25F-4EF0-EC4C-83EA-94B4E70A86F3}">
      <dgm:prSet/>
      <dgm:spPr/>
      <dgm:t>
        <a:bodyPr/>
        <a:lstStyle/>
        <a:p>
          <a:endParaRPr lang="zh-TW" altLang="en-US"/>
        </a:p>
      </dgm:t>
    </dgm:pt>
    <dgm:pt modelId="{0830C26A-BAD7-5446-91F6-FDB8C186AEE0}" type="sibTrans" cxnId="{0461C25F-4EF0-EC4C-83EA-94B4E70A86F3}">
      <dgm:prSet/>
      <dgm:spPr/>
      <dgm:t>
        <a:bodyPr/>
        <a:lstStyle/>
        <a:p>
          <a:endParaRPr lang="zh-TW" altLang="en-US"/>
        </a:p>
      </dgm:t>
    </dgm:pt>
    <dgm:pt modelId="{355E5AC8-97C4-3645-B41A-1282876646A6}">
      <dgm:prSet phldrT="[文字]" custT="1"/>
      <dgm:spPr/>
      <dgm:t>
        <a:bodyPr/>
        <a:lstStyle/>
        <a:p>
          <a:pPr algn="l"/>
          <a:r>
            <a:rPr lang="zh-TW" altLang="en-US"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將資料以</a:t>
          </a:r>
          <a:r>
            <a:rPr lang="en-US" altLang="zh-TW"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7:3</a:t>
          </a:r>
          <a:r>
            <a:rPr lang="zh-TW" altLang="en-US"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切分為訓練以及測試集，以衡量模型表現。</a:t>
          </a:r>
        </a:p>
      </dgm:t>
    </dgm:pt>
    <dgm:pt modelId="{854F9529-BD05-1742-B6F6-2941580053F2}" type="parTrans" cxnId="{B70D6E7C-733B-1D46-B0F5-91DBD9F68E3A}">
      <dgm:prSet/>
      <dgm:spPr/>
      <dgm:t>
        <a:bodyPr/>
        <a:lstStyle/>
        <a:p>
          <a:endParaRPr lang="zh-TW" altLang="en-US"/>
        </a:p>
      </dgm:t>
    </dgm:pt>
    <dgm:pt modelId="{6E41A93C-2711-DC47-A3F0-53431D38FB20}" type="sibTrans" cxnId="{B70D6E7C-733B-1D46-B0F5-91DBD9F68E3A}">
      <dgm:prSet/>
      <dgm:spPr/>
      <dgm:t>
        <a:bodyPr/>
        <a:lstStyle/>
        <a:p>
          <a:endParaRPr lang="zh-TW" altLang="en-US"/>
        </a:p>
      </dgm:t>
    </dgm:pt>
    <dgm:pt modelId="{7C6A9FBC-600F-1A46-A998-1C2362D652B2}">
      <dgm:prSet phldrT="[文字]" custT="1"/>
      <dgm:spPr>
        <a:solidFill>
          <a:srgbClr val="42709C"/>
        </a:solidFill>
        <a:ln>
          <a:noFill/>
        </a:ln>
      </dgm:spPr>
      <dgm:t>
        <a:bodyPr/>
        <a:lstStyle/>
        <a:p>
          <a:r>
            <a:rPr lang="zh-TW" altLang="en-US" sz="2000" dirty="0">
              <a:latin typeface="BiauKai" panose="02010601000101010101" pitchFamily="2" charset="-120"/>
              <a:ea typeface="BiauKai" panose="02010601000101010101" pitchFamily="2" charset="-120"/>
            </a:rPr>
            <a:t>模型建立</a:t>
          </a:r>
        </a:p>
      </dgm:t>
    </dgm:pt>
    <dgm:pt modelId="{B7BAE181-8E08-5143-9DDB-82C4E98DFAFF}" type="parTrans" cxnId="{4B12AA69-92FC-8642-A082-FFE13DD464D6}">
      <dgm:prSet/>
      <dgm:spPr/>
      <dgm:t>
        <a:bodyPr/>
        <a:lstStyle/>
        <a:p>
          <a:endParaRPr lang="zh-TW" altLang="en-US"/>
        </a:p>
      </dgm:t>
    </dgm:pt>
    <dgm:pt modelId="{52D56F1E-39B3-EC42-B517-102C6D00D7D0}" type="sibTrans" cxnId="{4B12AA69-92FC-8642-A082-FFE13DD464D6}">
      <dgm:prSet/>
      <dgm:spPr/>
      <dgm:t>
        <a:bodyPr/>
        <a:lstStyle/>
        <a:p>
          <a:endParaRPr lang="zh-TW" altLang="en-US"/>
        </a:p>
      </dgm:t>
    </dgm:pt>
    <dgm:pt modelId="{EF5878B4-7ECA-704F-AC42-1F165C6933B4}">
      <dgm:prSet phldrT="[文字]" custT="1"/>
      <dgm:spPr/>
      <dgm:t>
        <a:bodyPr/>
        <a:lstStyle/>
        <a:p>
          <a:r>
            <a:rPr lang="zh-TW" altLang="en-US" sz="2000" dirty="0">
              <a:latin typeface="BiauKai" panose="02010601000101010101" pitchFamily="2" charset="-120"/>
              <a:ea typeface="BiauKai" panose="02010601000101010101" pitchFamily="2" charset="-120"/>
            </a:rPr>
            <a:t>利用羅吉斯迴歸、決策樹、隨機森林、</a:t>
          </a:r>
          <a:r>
            <a:rPr lang="en-US" altLang="zh-TW" sz="2000" dirty="0">
              <a:latin typeface="BiauKai" panose="02010601000101010101" pitchFamily="2" charset="-120"/>
              <a:ea typeface="BiauKai" panose="02010601000101010101" pitchFamily="2" charset="-120"/>
            </a:rPr>
            <a:t>LightGBM</a:t>
          </a:r>
          <a:r>
            <a:rPr lang="zh-TW" altLang="en-US" sz="2000" dirty="0">
              <a:latin typeface="BiauKai" panose="02010601000101010101" pitchFamily="2" charset="-120"/>
              <a:ea typeface="BiauKai" panose="02010601000101010101" pitchFamily="2" charset="-120"/>
            </a:rPr>
            <a:t>建立信用卡詐欺偵測模型。</a:t>
          </a:r>
        </a:p>
      </dgm:t>
    </dgm:pt>
    <dgm:pt modelId="{732E3EF2-AA50-3F4B-84A4-C10D45F2BA2E}" type="parTrans" cxnId="{263AF266-2038-FF44-9E49-48D274B65569}">
      <dgm:prSet/>
      <dgm:spPr/>
      <dgm:t>
        <a:bodyPr/>
        <a:lstStyle/>
        <a:p>
          <a:endParaRPr lang="zh-TW" altLang="en-US"/>
        </a:p>
      </dgm:t>
    </dgm:pt>
    <dgm:pt modelId="{1D90C278-A846-C04B-AF5C-3D21FEF230DA}" type="sibTrans" cxnId="{263AF266-2038-FF44-9E49-48D274B65569}">
      <dgm:prSet/>
      <dgm:spPr/>
      <dgm:t>
        <a:bodyPr/>
        <a:lstStyle/>
        <a:p>
          <a:endParaRPr lang="zh-TW" altLang="en-US"/>
        </a:p>
      </dgm:t>
    </dgm:pt>
    <dgm:pt modelId="{290CD2B4-4528-B24F-882E-2A103C978524}">
      <dgm:prSet phldrT="[文字]" custT="1"/>
      <dgm:spPr/>
      <dgm:t>
        <a:bodyPr/>
        <a:lstStyle/>
        <a:p>
          <a:pPr algn="l"/>
          <a:r>
            <a:rPr lang="zh-TW" altLang="en-US" sz="2000" kern="1200" dirty="0">
              <a:latin typeface="BiauKai" panose="02010601000101010101" pitchFamily="2" charset="-120"/>
              <a:ea typeface="BiauKai" panose="02010601000101010101" pitchFamily="2" charset="-120"/>
            </a:rPr>
            <a:t>設置應變數與自變數</a:t>
          </a:r>
        </a:p>
      </dgm:t>
    </dgm:pt>
    <dgm:pt modelId="{9046EDE1-09DE-5B46-8327-C55FF0CA7C7E}" type="parTrans" cxnId="{6B896261-ECC3-0C48-8F56-972C6C05242B}">
      <dgm:prSet/>
      <dgm:spPr/>
      <dgm:t>
        <a:bodyPr/>
        <a:lstStyle/>
        <a:p>
          <a:endParaRPr lang="zh-TW" altLang="en-US"/>
        </a:p>
      </dgm:t>
    </dgm:pt>
    <dgm:pt modelId="{9F6800FE-FE26-C746-BE25-BC12825FFE6B}" type="sibTrans" cxnId="{6B896261-ECC3-0C48-8F56-972C6C05242B}">
      <dgm:prSet/>
      <dgm:spPr/>
      <dgm:t>
        <a:bodyPr/>
        <a:lstStyle/>
        <a:p>
          <a:endParaRPr lang="zh-TW" altLang="en-US"/>
        </a:p>
      </dgm:t>
    </dgm:pt>
    <dgm:pt modelId="{0259659A-B73F-3C4E-AF26-856B983E9621}">
      <dgm:prSet phldrT="[文字]" custT="1"/>
      <dgm:spPr/>
      <dgm:t>
        <a:bodyPr/>
        <a:lstStyle/>
        <a:p>
          <a:r>
            <a:rPr lang="zh-TW" altLang="en-US" sz="2000" dirty="0">
              <a:latin typeface="BiauKai" panose="02010601000101010101" pitchFamily="2" charset="-120"/>
              <a:ea typeface="BiauKai" panose="02010601000101010101" pitchFamily="2" charset="-120"/>
            </a:rPr>
            <a:t>利用混淆矩陣</a:t>
          </a:r>
          <a:r>
            <a:rPr lang="en-US" altLang="zh-TW" sz="2000" dirty="0">
              <a:latin typeface="BiauKai" panose="02010601000101010101" pitchFamily="2" charset="-120"/>
              <a:ea typeface="BiauKai" panose="02010601000101010101" pitchFamily="2" charset="-120"/>
            </a:rPr>
            <a:t>(Confusion Matrix)</a:t>
          </a:r>
          <a:r>
            <a:rPr lang="zh-TW" altLang="en-US" sz="2000" dirty="0">
              <a:latin typeface="BiauKai" panose="02010601000101010101" pitchFamily="2" charset="-120"/>
              <a:ea typeface="BiauKai" panose="02010601000101010101" pitchFamily="2" charset="-120"/>
            </a:rPr>
            <a:t>，判別模型之預測準確率。</a:t>
          </a:r>
        </a:p>
      </dgm:t>
    </dgm:pt>
    <dgm:pt modelId="{20E373E8-664C-C64B-AFF2-B28E625167ED}" type="parTrans" cxnId="{EC989AE6-75BE-9C4F-9B67-CD82C1F12311}">
      <dgm:prSet/>
      <dgm:spPr/>
      <dgm:t>
        <a:bodyPr/>
        <a:lstStyle/>
        <a:p>
          <a:endParaRPr lang="zh-TW" altLang="en-US"/>
        </a:p>
      </dgm:t>
    </dgm:pt>
    <dgm:pt modelId="{6554D5D3-8833-4C4E-9357-FCA58363E634}" type="sibTrans" cxnId="{EC989AE6-75BE-9C4F-9B67-CD82C1F12311}">
      <dgm:prSet/>
      <dgm:spPr/>
      <dgm:t>
        <a:bodyPr/>
        <a:lstStyle/>
        <a:p>
          <a:endParaRPr lang="zh-TW" altLang="en-US"/>
        </a:p>
      </dgm:t>
    </dgm:pt>
    <dgm:pt modelId="{EE109F66-5147-1449-82CB-E3ED29063061}">
      <dgm:prSet phldrT="[文字]" custT="1"/>
      <dgm:spPr/>
      <dgm:t>
        <a:bodyPr/>
        <a:lstStyle/>
        <a:p>
          <a:pPr algn="l"/>
          <a:r>
            <a:rPr lang="zh-TW" altLang="en-US"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將切分好之訓練集與測試集中的連續變數，進行標準化；並將編碼過後的資料進行歸一化</a:t>
          </a:r>
        </a:p>
      </dgm:t>
    </dgm:pt>
    <dgm:pt modelId="{1135B3D6-A4C5-9C45-87C5-45B9FA60BF07}" type="parTrans" cxnId="{E8B345AA-7891-164B-9FE8-E4FA5130E666}">
      <dgm:prSet/>
      <dgm:spPr/>
      <dgm:t>
        <a:bodyPr/>
        <a:lstStyle/>
        <a:p>
          <a:endParaRPr lang="zh-TW" altLang="en-US"/>
        </a:p>
      </dgm:t>
    </dgm:pt>
    <dgm:pt modelId="{92D9D9D8-E05F-F240-B060-FBD0100B973D}" type="sibTrans" cxnId="{E8B345AA-7891-164B-9FE8-E4FA5130E666}">
      <dgm:prSet/>
      <dgm:spPr/>
      <dgm:t>
        <a:bodyPr/>
        <a:lstStyle/>
        <a:p>
          <a:endParaRPr lang="zh-TW" altLang="en-US"/>
        </a:p>
      </dgm:t>
    </dgm:pt>
    <dgm:pt modelId="{F497040D-3B7C-4740-A3B5-F92AD8B2660F}">
      <dgm:prSet phldrT="[文字]" custT="1"/>
      <dgm:spPr/>
      <dgm:t>
        <a:bodyPr/>
        <a:lstStyle/>
        <a:p>
          <a:pPr algn="l"/>
          <a:r>
            <a:rPr lang="zh-TW" altLang="en-US" sz="2000" kern="1200" dirty="0">
              <a:latin typeface="BiauKai" panose="02010601000101010101" pitchFamily="2" charset="-120"/>
              <a:ea typeface="BiauKai" panose="02010601000101010101" pitchFamily="2" charset="-120"/>
            </a:rPr>
            <a:t>利用</a:t>
          </a:r>
          <a:r>
            <a:rPr lang="en-US" altLang="zh-TW" sz="2000" kern="1200" dirty="0">
              <a:latin typeface="BiauKai" panose="02010601000101010101" pitchFamily="2" charset="-120"/>
              <a:ea typeface="BiauKai" panose="02010601000101010101" pitchFamily="2" charset="-120"/>
            </a:rPr>
            <a:t>Frequency encoding</a:t>
          </a:r>
          <a:r>
            <a:rPr lang="zh-TW" altLang="en-US" sz="2000" kern="1200" dirty="0">
              <a:latin typeface="BiauKai" panose="02010601000101010101" pitchFamily="2" charset="-120"/>
              <a:ea typeface="BiauKai" panose="02010601000101010101" pitchFamily="2" charset="-120"/>
            </a:rPr>
            <a:t>轉換類別型態之資料。</a:t>
          </a:r>
        </a:p>
      </dgm:t>
    </dgm:pt>
    <dgm:pt modelId="{3F0C6D10-BC1E-324E-B5DC-6F1E62155DC9}" type="parTrans" cxnId="{205A977C-C1D1-C042-A953-2CD1B0BE47C8}">
      <dgm:prSet/>
      <dgm:spPr/>
      <dgm:t>
        <a:bodyPr/>
        <a:lstStyle/>
        <a:p>
          <a:endParaRPr lang="zh-TW" altLang="en-US"/>
        </a:p>
      </dgm:t>
    </dgm:pt>
    <dgm:pt modelId="{EA28E0C3-6322-5E4E-AAFF-18F9CF816CB6}" type="sibTrans" cxnId="{205A977C-C1D1-C042-A953-2CD1B0BE47C8}">
      <dgm:prSet/>
      <dgm:spPr/>
      <dgm:t>
        <a:bodyPr/>
        <a:lstStyle/>
        <a:p>
          <a:endParaRPr lang="zh-TW" altLang="en-US"/>
        </a:p>
      </dgm:t>
    </dgm:pt>
    <dgm:pt modelId="{7A91EE36-E9C2-1F49-98D3-602B67E35E63}">
      <dgm:prSet phldrT="[文字]" custT="1"/>
      <dgm:spPr/>
      <dgm:t>
        <a:bodyPr/>
        <a:lstStyle/>
        <a:p>
          <a:pPr algn="l"/>
          <a:r>
            <a:rPr lang="zh-TW" altLang="en-US" sz="2000" kern="1200" dirty="0">
              <a:latin typeface="BiauKai" panose="02010601000101010101" pitchFamily="2" charset="-120"/>
              <a:ea typeface="BiauKai" panose="02010601000101010101" pitchFamily="2" charset="-120"/>
            </a:rPr>
            <a:t>依照不同的變數型態</a:t>
          </a:r>
          <a:r>
            <a:rPr lang="en-US" altLang="zh-TW" sz="2000" kern="1200" dirty="0">
              <a:latin typeface="BiauKai" panose="02010601000101010101" pitchFamily="2" charset="-120"/>
              <a:ea typeface="BiauKai" panose="02010601000101010101" pitchFamily="2" charset="-120"/>
            </a:rPr>
            <a:t>(Object, Float, Integer)</a:t>
          </a:r>
          <a:r>
            <a:rPr lang="zh-TW" altLang="en-US" sz="2000" kern="1200" dirty="0">
              <a:latin typeface="BiauKai" panose="02010601000101010101" pitchFamily="2" charset="-120"/>
              <a:ea typeface="BiauKai" panose="02010601000101010101" pitchFamily="2" charset="-120"/>
            </a:rPr>
            <a:t>，以不同的方式填補缺失值。</a:t>
          </a:r>
        </a:p>
      </dgm:t>
    </dgm:pt>
    <dgm:pt modelId="{F70AFEBD-AEB1-8442-A235-3860EB8CBEAD}" type="sibTrans" cxnId="{B59CBFE8-4B6B-9140-B5FF-D9E852CECF10}">
      <dgm:prSet/>
      <dgm:spPr/>
      <dgm:t>
        <a:bodyPr/>
        <a:lstStyle/>
        <a:p>
          <a:endParaRPr lang="zh-TW" altLang="en-US"/>
        </a:p>
      </dgm:t>
    </dgm:pt>
    <dgm:pt modelId="{9378C255-A75A-494F-988E-FCE35DD14E90}" type="parTrans" cxnId="{B59CBFE8-4B6B-9140-B5FF-D9E852CECF10}">
      <dgm:prSet/>
      <dgm:spPr/>
      <dgm:t>
        <a:bodyPr/>
        <a:lstStyle/>
        <a:p>
          <a:endParaRPr lang="zh-TW" altLang="en-US"/>
        </a:p>
      </dgm:t>
    </dgm:pt>
    <dgm:pt modelId="{21B94C32-2F8E-9243-BCDA-03404166797A}">
      <dgm:prSet phldrT="[文字]" custT="1"/>
      <dgm:spPr/>
      <dgm:t>
        <a:bodyPr/>
        <a:lstStyle/>
        <a:p>
          <a:pPr algn="l"/>
          <a:r>
            <a:rPr lang="zh-TW" altLang="en-US" sz="2000" kern="1200" dirty="0">
              <a:latin typeface="BiauKai" panose="02010601000101010101" pitchFamily="2" charset="-120"/>
              <a:ea typeface="BiauKai" panose="02010601000101010101" pitchFamily="2" charset="-120"/>
            </a:rPr>
            <a:t>將含有過多缺失值</a:t>
          </a:r>
          <a:r>
            <a:rPr lang="en-US" altLang="zh-TW" sz="2000" kern="1200" dirty="0">
              <a:latin typeface="BiauKai" panose="02010601000101010101" pitchFamily="2" charset="-120"/>
              <a:ea typeface="BiauKai" panose="02010601000101010101" pitchFamily="2" charset="-120"/>
            </a:rPr>
            <a:t>(</a:t>
          </a:r>
          <a:r>
            <a:rPr lang="zh-TW" altLang="en-US" sz="2000" kern="1200" dirty="0">
              <a:latin typeface="BiauKai" panose="02010601000101010101" pitchFamily="2" charset="-120"/>
              <a:ea typeface="BiauKai" panose="02010601000101010101" pitchFamily="2" charset="-120"/>
            </a:rPr>
            <a:t>缺失值</a:t>
          </a:r>
          <a:r>
            <a:rPr lang="en-US" altLang="zh-TW" sz="2000" kern="1200" dirty="0">
              <a:latin typeface="BiauKai" panose="02010601000101010101" pitchFamily="2" charset="-120"/>
              <a:ea typeface="BiauKai" panose="02010601000101010101" pitchFamily="2" charset="-120"/>
            </a:rPr>
            <a:t>&gt;10%)</a:t>
          </a:r>
          <a:r>
            <a:rPr lang="zh-TW" altLang="en-US" sz="2000" kern="1200" dirty="0">
              <a:latin typeface="BiauKai" panose="02010601000101010101" pitchFamily="2" charset="-120"/>
              <a:ea typeface="BiauKai" panose="02010601000101010101" pitchFamily="2" charset="-120"/>
            </a:rPr>
            <a:t>之變數刪除</a:t>
          </a:r>
        </a:p>
      </dgm:t>
    </dgm:pt>
    <dgm:pt modelId="{D2F124F7-6275-D34C-A85F-71F83EC019E9}" type="parTrans" cxnId="{169D5FDF-4FA4-D045-89B4-3F368E8DBF01}">
      <dgm:prSet/>
      <dgm:spPr/>
      <dgm:t>
        <a:bodyPr/>
        <a:lstStyle/>
        <a:p>
          <a:endParaRPr lang="zh-TW" altLang="en-US"/>
        </a:p>
      </dgm:t>
    </dgm:pt>
    <dgm:pt modelId="{46E37AC3-C77A-5840-960D-85D9A05A65DE}" type="sibTrans" cxnId="{169D5FDF-4FA4-D045-89B4-3F368E8DBF01}">
      <dgm:prSet/>
      <dgm:spPr/>
      <dgm:t>
        <a:bodyPr/>
        <a:lstStyle/>
        <a:p>
          <a:endParaRPr lang="zh-TW" altLang="en-US"/>
        </a:p>
      </dgm:t>
    </dgm:pt>
    <dgm:pt modelId="{78CB0AB1-1A7B-C844-ADA3-13F3EC675CAC}">
      <dgm:prSet phldrT="[文字]" custT="1"/>
      <dgm:spPr/>
      <dgm:t>
        <a:bodyPr/>
        <a:lstStyle/>
        <a:p>
          <a:pPr algn="l"/>
          <a:r>
            <a:rPr lang="zh-TW" altLang="en-US"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使用</a:t>
          </a:r>
          <a:r>
            <a:rPr lang="en-US" altLang="zh-TW"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SMOTE</a:t>
          </a:r>
          <a:r>
            <a:rPr lang="zh-TW" altLang="en-US"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法處理不平衡資料。</a:t>
          </a:r>
          <a:endParaRPr lang="zh-TW" altLang="en-US" sz="2000" kern="1200" dirty="0">
            <a:latin typeface="BiauKai" panose="02010601000101010101" pitchFamily="2" charset="-120"/>
            <a:ea typeface="BiauKai" panose="02010601000101010101" pitchFamily="2" charset="-120"/>
          </a:endParaRPr>
        </a:p>
      </dgm:t>
    </dgm:pt>
    <dgm:pt modelId="{37BDC2F1-DDE4-E84D-9658-D02362B9D908}" type="parTrans" cxnId="{E1403CEA-50D6-D840-AFD3-B2274DF1E12F}">
      <dgm:prSet/>
      <dgm:spPr/>
      <dgm:t>
        <a:bodyPr/>
        <a:lstStyle/>
        <a:p>
          <a:endParaRPr lang="zh-TW" altLang="en-US"/>
        </a:p>
      </dgm:t>
    </dgm:pt>
    <dgm:pt modelId="{A9673613-96A7-D24B-BFFC-180CBED181A6}" type="sibTrans" cxnId="{E1403CEA-50D6-D840-AFD3-B2274DF1E12F}">
      <dgm:prSet/>
      <dgm:spPr/>
      <dgm:t>
        <a:bodyPr/>
        <a:lstStyle/>
        <a:p>
          <a:endParaRPr lang="zh-TW" altLang="en-US"/>
        </a:p>
      </dgm:t>
    </dgm:pt>
    <dgm:pt modelId="{8FDBB902-7E1B-8641-8651-9CFB89FC40EC}">
      <dgm:prSet phldrT="[文字]" custT="1"/>
      <dgm:spPr/>
      <dgm:t>
        <a:bodyPr/>
        <a:lstStyle/>
        <a:p>
          <a:pPr algn="l"/>
          <a:r>
            <a:rPr lang="zh-TW" altLang="en-US"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檢查共線性：將</a:t>
          </a:r>
          <a:r>
            <a:rPr lang="en-US" altLang="zh-TW"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VIF(Variance Inflation Factor)</a:t>
          </a:r>
          <a:r>
            <a:rPr lang="zh-TW" altLang="en-US"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 </a:t>
          </a:r>
          <a:r>
            <a:rPr lang="en-US" altLang="zh-TW"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&gt;</a:t>
          </a:r>
          <a:r>
            <a:rPr lang="zh-TW" altLang="en-US"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 </a:t>
          </a:r>
          <a:r>
            <a:rPr lang="en-US" altLang="zh-TW"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10</a:t>
          </a:r>
          <a:r>
            <a:rPr lang="zh-TW" altLang="en-US"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之變數刪除。</a:t>
          </a:r>
          <a:endParaRPr lang="zh-TW" altLang="en-US" sz="2000" kern="1200" dirty="0">
            <a:latin typeface="BiauKai" panose="02010601000101010101" pitchFamily="2" charset="-120"/>
            <a:ea typeface="BiauKai" panose="02010601000101010101" pitchFamily="2" charset="-120"/>
          </a:endParaRPr>
        </a:p>
      </dgm:t>
    </dgm:pt>
    <dgm:pt modelId="{54CB1449-4007-C248-94F2-A8483986C201}" type="parTrans" cxnId="{78DC18A8-174C-D144-AD18-A70875AF02B5}">
      <dgm:prSet/>
      <dgm:spPr/>
      <dgm:t>
        <a:bodyPr/>
        <a:lstStyle/>
        <a:p>
          <a:endParaRPr lang="zh-TW" altLang="en-US"/>
        </a:p>
      </dgm:t>
    </dgm:pt>
    <dgm:pt modelId="{758695F9-B576-EB4A-A9A1-75DB4A5ECAA2}" type="sibTrans" cxnId="{78DC18A8-174C-D144-AD18-A70875AF02B5}">
      <dgm:prSet/>
      <dgm:spPr/>
      <dgm:t>
        <a:bodyPr/>
        <a:lstStyle/>
        <a:p>
          <a:endParaRPr lang="zh-TW" altLang="en-US"/>
        </a:p>
      </dgm:t>
    </dgm:pt>
    <dgm:pt modelId="{82484DD0-F6B5-0F40-9A98-2F4F98054873}" type="pres">
      <dgm:prSet presAssocID="{949ED348-D976-F441-8BA6-49FF9A233A75}" presName="linearFlow" presStyleCnt="0">
        <dgm:presLayoutVars>
          <dgm:dir/>
          <dgm:animLvl val="lvl"/>
          <dgm:resizeHandles val="exact"/>
        </dgm:presLayoutVars>
      </dgm:prSet>
      <dgm:spPr/>
    </dgm:pt>
    <dgm:pt modelId="{3CFE5BC9-7C22-D545-A713-1D186187BBF2}" type="pres">
      <dgm:prSet presAssocID="{101CEA13-5322-C84D-8CE1-9F4E10F8CCB3}" presName="composite" presStyleCnt="0"/>
      <dgm:spPr/>
    </dgm:pt>
    <dgm:pt modelId="{7F43A033-4312-3849-BC29-CB8BD9D139DB}" type="pres">
      <dgm:prSet presAssocID="{101CEA13-5322-C84D-8CE1-9F4E10F8CCB3}" presName="parentText" presStyleLbl="alignNode1" presStyleIdx="0" presStyleCnt="3" custScaleY="170038" custLinFactNeighborX="-8217" custLinFactNeighborY="36075">
        <dgm:presLayoutVars>
          <dgm:chMax val="1"/>
          <dgm:bulletEnabled val="1"/>
        </dgm:presLayoutVars>
      </dgm:prSet>
      <dgm:spPr/>
    </dgm:pt>
    <dgm:pt modelId="{62B7BA4F-9A87-A74F-AE1A-37B330A99CF2}" type="pres">
      <dgm:prSet presAssocID="{101CEA13-5322-C84D-8CE1-9F4E10F8CCB3}" presName="descendantText" presStyleLbl="alignAcc1" presStyleIdx="0" presStyleCnt="3" custScaleY="321169" custLinFactY="13264" custLinFactNeighborX="-328" custLinFactNeighborY="100000">
        <dgm:presLayoutVars>
          <dgm:bulletEnabled val="1"/>
        </dgm:presLayoutVars>
      </dgm:prSet>
      <dgm:spPr/>
    </dgm:pt>
    <dgm:pt modelId="{C32B5446-69AE-354D-9606-FDD45F3FC393}" type="pres">
      <dgm:prSet presAssocID="{01F4FF5B-48C1-7B49-A3EA-908935179310}" presName="sp" presStyleCnt="0"/>
      <dgm:spPr/>
    </dgm:pt>
    <dgm:pt modelId="{4A1191AB-9D16-F749-A84A-52AC9893A87A}" type="pres">
      <dgm:prSet presAssocID="{3796156F-2EEA-D242-B088-F2A9A6AA283F}" presName="composite" presStyleCnt="0"/>
      <dgm:spPr/>
    </dgm:pt>
    <dgm:pt modelId="{BD291907-0982-A047-BF37-91FEAFCDD93F}" type="pres">
      <dgm:prSet presAssocID="{3796156F-2EEA-D242-B088-F2A9A6AA283F}" presName="parentText" presStyleLbl="alignNode1" presStyleIdx="1" presStyleCnt="3" custScaleY="183647" custLinFactNeighborX="-8541" custLinFactNeighborY="-40826">
        <dgm:presLayoutVars>
          <dgm:chMax val="1"/>
          <dgm:bulletEnabled val="1"/>
        </dgm:presLayoutVars>
      </dgm:prSet>
      <dgm:spPr/>
    </dgm:pt>
    <dgm:pt modelId="{C3872B3B-C3BB-FF4D-8254-389D51281C27}" type="pres">
      <dgm:prSet presAssocID="{3796156F-2EEA-D242-B088-F2A9A6AA283F}" presName="descendantText" presStyleLbl="alignAcc1" presStyleIdx="1" presStyleCnt="3" custScaleX="99943" custScaleY="667627" custLinFactNeighborX="-293" custLinFactNeighborY="4932">
        <dgm:presLayoutVars>
          <dgm:bulletEnabled val="1"/>
        </dgm:presLayoutVars>
      </dgm:prSet>
      <dgm:spPr/>
    </dgm:pt>
    <dgm:pt modelId="{0E657CA9-C185-5F42-8413-7394D4C14F40}" type="pres">
      <dgm:prSet presAssocID="{0830C26A-BAD7-5446-91F6-FDB8C186AEE0}" presName="sp" presStyleCnt="0"/>
      <dgm:spPr/>
    </dgm:pt>
    <dgm:pt modelId="{86053A19-8C9B-DF4B-9D06-D284010EFCDC}" type="pres">
      <dgm:prSet presAssocID="{7C6A9FBC-600F-1A46-A998-1C2362D652B2}" presName="composite" presStyleCnt="0"/>
      <dgm:spPr/>
    </dgm:pt>
    <dgm:pt modelId="{2798EF59-B5FA-8E4A-B4AB-78804D5F92D0}" type="pres">
      <dgm:prSet presAssocID="{7C6A9FBC-600F-1A46-A998-1C2362D652B2}" presName="parentText" presStyleLbl="alignNode1" presStyleIdx="2" presStyleCnt="3" custScaleY="175172" custLinFactNeighborX="-8218" custLinFactNeighborY="-65210">
        <dgm:presLayoutVars>
          <dgm:chMax val="1"/>
          <dgm:bulletEnabled val="1"/>
        </dgm:presLayoutVars>
      </dgm:prSet>
      <dgm:spPr/>
    </dgm:pt>
    <dgm:pt modelId="{26D8D12C-0C06-9D4B-A529-F9CCFF995904}" type="pres">
      <dgm:prSet presAssocID="{7C6A9FBC-600F-1A46-A998-1C2362D652B2}" presName="descendantText" presStyleLbl="alignAcc1" presStyleIdx="2" presStyleCnt="3" custScaleY="163227" custLinFactNeighborX="-253" custLinFactNeighborY="-54376">
        <dgm:presLayoutVars>
          <dgm:bulletEnabled val="1"/>
        </dgm:presLayoutVars>
      </dgm:prSet>
      <dgm:spPr/>
    </dgm:pt>
  </dgm:ptLst>
  <dgm:cxnLst>
    <dgm:cxn modelId="{DDC7531C-E9F9-AD41-8E48-452C17611C6E}" type="presOf" srcId="{F497040D-3B7C-4740-A3B5-F92AD8B2660F}" destId="{C3872B3B-C3BB-FF4D-8254-389D51281C27}" srcOrd="0" destOrd="3" presId="urn:microsoft.com/office/officeart/2005/8/layout/chevron2"/>
    <dgm:cxn modelId="{3264C31F-B9F2-5C41-B36B-31416C85058E}" type="presOf" srcId="{7A91EE36-E9C2-1F49-98D3-602B67E35E63}" destId="{C3872B3B-C3BB-FF4D-8254-389D51281C27}" srcOrd="0" destOrd="2" presId="urn:microsoft.com/office/officeart/2005/8/layout/chevron2"/>
    <dgm:cxn modelId="{679C442A-B4C8-794A-A8ED-BC0E40202A9E}" srcId="{101CEA13-5322-C84D-8CE1-9F4E10F8CCB3}" destId="{0B56EF6E-C738-FF46-91D8-5C17BA2F8294}" srcOrd="1" destOrd="0" parTransId="{07B10E05-2681-DE4D-B5A9-8A73C80A1C80}" sibTransId="{C69B7A41-3757-4F4D-A821-C6869A6BCF2D}"/>
    <dgm:cxn modelId="{B9858938-7671-9E4E-9E10-A939EE6EFD44}" srcId="{101CEA13-5322-C84D-8CE1-9F4E10F8CCB3}" destId="{EB57DAE6-FF1A-944E-8F11-B43136A29FAB}" srcOrd="0" destOrd="0" parTransId="{6B568EAB-A281-F840-B1B0-02DFEB53C21A}" sibTransId="{4496A0CB-A8A8-4442-880D-932AFA724CAF}"/>
    <dgm:cxn modelId="{E4CD9B3C-DF94-D249-A5A1-964DEBAD3802}" type="presOf" srcId="{8FDBB902-7E1B-8641-8651-9CFB89FC40EC}" destId="{C3872B3B-C3BB-FF4D-8254-389D51281C27}" srcOrd="0" destOrd="4" presId="urn:microsoft.com/office/officeart/2005/8/layout/chevron2"/>
    <dgm:cxn modelId="{BEB30E4E-545E-384C-B6CD-55CFCF482934}" type="presOf" srcId="{EB57DAE6-FF1A-944E-8F11-B43136A29FAB}" destId="{62B7BA4F-9A87-A74F-AE1A-37B330A99CF2}" srcOrd="0" destOrd="0" presId="urn:microsoft.com/office/officeart/2005/8/layout/chevron2"/>
    <dgm:cxn modelId="{0461C25F-4EF0-EC4C-83EA-94B4E70A86F3}" srcId="{949ED348-D976-F441-8BA6-49FF9A233A75}" destId="{3796156F-2EEA-D242-B088-F2A9A6AA283F}" srcOrd="1" destOrd="0" parTransId="{C0CCC4E3-80B3-6F40-89C9-EA4D92F442AB}" sibTransId="{0830C26A-BAD7-5446-91F6-FDB8C186AEE0}"/>
    <dgm:cxn modelId="{6B896261-ECC3-0C48-8F56-972C6C05242B}" srcId="{3796156F-2EEA-D242-B088-F2A9A6AA283F}" destId="{290CD2B4-4528-B24F-882E-2A103C978524}" srcOrd="0" destOrd="0" parTransId="{9046EDE1-09DE-5B46-8327-C55FF0CA7C7E}" sibTransId="{9F6800FE-FE26-C746-BE25-BC12825FFE6B}"/>
    <dgm:cxn modelId="{263AF266-2038-FF44-9E49-48D274B65569}" srcId="{7C6A9FBC-600F-1A46-A998-1C2362D652B2}" destId="{EF5878B4-7ECA-704F-AC42-1F165C6933B4}" srcOrd="0" destOrd="0" parTransId="{732E3EF2-AA50-3F4B-84A4-C10D45F2BA2E}" sibTransId="{1D90C278-A846-C04B-AF5C-3D21FEF230DA}"/>
    <dgm:cxn modelId="{4B12AA69-92FC-8642-A082-FFE13DD464D6}" srcId="{949ED348-D976-F441-8BA6-49FF9A233A75}" destId="{7C6A9FBC-600F-1A46-A998-1C2362D652B2}" srcOrd="2" destOrd="0" parTransId="{B7BAE181-8E08-5143-9DDB-82C4E98DFAFF}" sibTransId="{52D56F1E-39B3-EC42-B517-102C6D00D7D0}"/>
    <dgm:cxn modelId="{2644896B-5DF8-9842-B4F1-13744509D561}" type="presOf" srcId="{EE109F66-5147-1449-82CB-E3ED29063061}" destId="{C3872B3B-C3BB-FF4D-8254-389D51281C27}" srcOrd="0" destOrd="7" presId="urn:microsoft.com/office/officeart/2005/8/layout/chevron2"/>
    <dgm:cxn modelId="{A94C9270-A57E-0946-B4C7-34753274280A}" type="presOf" srcId="{290CD2B4-4528-B24F-882E-2A103C978524}" destId="{C3872B3B-C3BB-FF4D-8254-389D51281C27}" srcOrd="0" destOrd="0" presId="urn:microsoft.com/office/officeart/2005/8/layout/chevron2"/>
    <dgm:cxn modelId="{54681A71-64A1-6645-B5F8-A58CBA47475F}" type="presOf" srcId="{3796156F-2EEA-D242-B088-F2A9A6AA283F}" destId="{BD291907-0982-A047-BF37-91FEAFCDD93F}" srcOrd="0" destOrd="0" presId="urn:microsoft.com/office/officeart/2005/8/layout/chevron2"/>
    <dgm:cxn modelId="{398CB972-C508-6247-A8CE-5CD83B3359B9}" type="presOf" srcId="{7C6A9FBC-600F-1A46-A998-1C2362D652B2}" destId="{2798EF59-B5FA-8E4A-B4AB-78804D5F92D0}" srcOrd="0" destOrd="0" presId="urn:microsoft.com/office/officeart/2005/8/layout/chevron2"/>
    <dgm:cxn modelId="{B70D6E7C-733B-1D46-B0F5-91DBD9F68E3A}" srcId="{3796156F-2EEA-D242-B088-F2A9A6AA283F}" destId="{355E5AC8-97C4-3645-B41A-1282876646A6}" srcOrd="6" destOrd="0" parTransId="{854F9529-BD05-1742-B6F6-2941580053F2}" sibTransId="{6E41A93C-2711-DC47-A3F0-53431D38FB20}"/>
    <dgm:cxn modelId="{205A977C-C1D1-C042-A953-2CD1B0BE47C8}" srcId="{3796156F-2EEA-D242-B088-F2A9A6AA283F}" destId="{F497040D-3B7C-4740-A3B5-F92AD8B2660F}" srcOrd="3" destOrd="0" parTransId="{3F0C6D10-BC1E-324E-B5DC-6F1E62155DC9}" sibTransId="{EA28E0C3-6322-5E4E-AAFF-18F9CF816CB6}"/>
    <dgm:cxn modelId="{23530090-3B1F-6B48-8FBF-CBA260074B00}" type="presOf" srcId="{EF5878B4-7ECA-704F-AC42-1F165C6933B4}" destId="{26D8D12C-0C06-9D4B-A529-F9CCFF995904}" srcOrd="0" destOrd="0" presId="urn:microsoft.com/office/officeart/2005/8/layout/chevron2"/>
    <dgm:cxn modelId="{7CC20191-FAEF-D442-8119-25194F8E2658}" type="presOf" srcId="{78CB0AB1-1A7B-C844-ADA3-13F3EC675CAC}" destId="{C3872B3B-C3BB-FF4D-8254-389D51281C27}" srcOrd="0" destOrd="5" presId="urn:microsoft.com/office/officeart/2005/8/layout/chevron2"/>
    <dgm:cxn modelId="{025A6994-1B1D-9E47-B1F2-5F262C1DF73B}" type="presOf" srcId="{949ED348-D976-F441-8BA6-49FF9A233A75}" destId="{82484DD0-F6B5-0F40-9A98-2F4F98054873}" srcOrd="0" destOrd="0" presId="urn:microsoft.com/office/officeart/2005/8/layout/chevron2"/>
    <dgm:cxn modelId="{2FE036A3-0E3F-324C-9BC0-3A121B196B11}" type="presOf" srcId="{0259659A-B73F-3C4E-AF26-856B983E9621}" destId="{26D8D12C-0C06-9D4B-A529-F9CCFF995904}" srcOrd="0" destOrd="1" presId="urn:microsoft.com/office/officeart/2005/8/layout/chevron2"/>
    <dgm:cxn modelId="{78DC18A8-174C-D144-AD18-A70875AF02B5}" srcId="{3796156F-2EEA-D242-B088-F2A9A6AA283F}" destId="{8FDBB902-7E1B-8641-8651-9CFB89FC40EC}" srcOrd="4" destOrd="0" parTransId="{54CB1449-4007-C248-94F2-A8483986C201}" sibTransId="{758695F9-B576-EB4A-A9A1-75DB4A5ECAA2}"/>
    <dgm:cxn modelId="{E8B345AA-7891-164B-9FE8-E4FA5130E666}" srcId="{3796156F-2EEA-D242-B088-F2A9A6AA283F}" destId="{EE109F66-5147-1449-82CB-E3ED29063061}" srcOrd="7" destOrd="0" parTransId="{1135B3D6-A4C5-9C45-87C5-45B9FA60BF07}" sibTransId="{92D9D9D8-E05F-F240-B060-FBD0100B973D}"/>
    <dgm:cxn modelId="{E3AD4ECB-08E1-3D4E-A5BD-F16AC8383328}" type="presOf" srcId="{101CEA13-5322-C84D-8CE1-9F4E10F8CCB3}" destId="{7F43A033-4312-3849-BC29-CB8BD9D139DB}" srcOrd="0" destOrd="0" presId="urn:microsoft.com/office/officeart/2005/8/layout/chevron2"/>
    <dgm:cxn modelId="{EF5667DC-E018-CE44-9746-00C9DACFBC14}" type="presOf" srcId="{21B94C32-2F8E-9243-BCDA-03404166797A}" destId="{C3872B3B-C3BB-FF4D-8254-389D51281C27}" srcOrd="0" destOrd="1" presId="urn:microsoft.com/office/officeart/2005/8/layout/chevron2"/>
    <dgm:cxn modelId="{169D5FDF-4FA4-D045-89B4-3F368E8DBF01}" srcId="{3796156F-2EEA-D242-B088-F2A9A6AA283F}" destId="{21B94C32-2F8E-9243-BCDA-03404166797A}" srcOrd="1" destOrd="0" parTransId="{D2F124F7-6275-D34C-A85F-71F83EC019E9}" sibTransId="{46E37AC3-C77A-5840-960D-85D9A05A65DE}"/>
    <dgm:cxn modelId="{CE8E0FE1-4D1C-4A43-84E4-419A8D3A9005}" type="presOf" srcId="{355E5AC8-97C4-3645-B41A-1282876646A6}" destId="{C3872B3B-C3BB-FF4D-8254-389D51281C27}" srcOrd="0" destOrd="6" presId="urn:microsoft.com/office/officeart/2005/8/layout/chevron2"/>
    <dgm:cxn modelId="{EC989AE6-75BE-9C4F-9B67-CD82C1F12311}" srcId="{7C6A9FBC-600F-1A46-A998-1C2362D652B2}" destId="{0259659A-B73F-3C4E-AF26-856B983E9621}" srcOrd="1" destOrd="0" parTransId="{20E373E8-664C-C64B-AFF2-B28E625167ED}" sibTransId="{6554D5D3-8833-4C4E-9357-FCA58363E634}"/>
    <dgm:cxn modelId="{1C95CCE6-EB80-EB44-826F-403DC47761DF}" type="presOf" srcId="{0B56EF6E-C738-FF46-91D8-5C17BA2F8294}" destId="{62B7BA4F-9A87-A74F-AE1A-37B330A99CF2}" srcOrd="0" destOrd="1" presId="urn:microsoft.com/office/officeart/2005/8/layout/chevron2"/>
    <dgm:cxn modelId="{B59CBFE8-4B6B-9140-B5FF-D9E852CECF10}" srcId="{3796156F-2EEA-D242-B088-F2A9A6AA283F}" destId="{7A91EE36-E9C2-1F49-98D3-602B67E35E63}" srcOrd="2" destOrd="0" parTransId="{9378C255-A75A-494F-988E-FCE35DD14E90}" sibTransId="{F70AFEBD-AEB1-8442-A235-3860EB8CBEAD}"/>
    <dgm:cxn modelId="{E1403CEA-50D6-D840-AFD3-B2274DF1E12F}" srcId="{3796156F-2EEA-D242-B088-F2A9A6AA283F}" destId="{78CB0AB1-1A7B-C844-ADA3-13F3EC675CAC}" srcOrd="5" destOrd="0" parTransId="{37BDC2F1-DDE4-E84D-9658-D02362B9D908}" sibTransId="{A9673613-96A7-D24B-BFFC-180CBED181A6}"/>
    <dgm:cxn modelId="{78FF51FD-F6D3-634B-A9AB-77B9B45479B9}" srcId="{949ED348-D976-F441-8BA6-49FF9A233A75}" destId="{101CEA13-5322-C84D-8CE1-9F4E10F8CCB3}" srcOrd="0" destOrd="0" parTransId="{0C40F2A4-2358-9348-B51A-06A90ED7F4F5}" sibTransId="{01F4FF5B-48C1-7B49-A3EA-908935179310}"/>
    <dgm:cxn modelId="{E8209920-913B-7542-8CE2-AFECE5B060AE}" type="presParOf" srcId="{82484DD0-F6B5-0F40-9A98-2F4F98054873}" destId="{3CFE5BC9-7C22-D545-A713-1D186187BBF2}" srcOrd="0" destOrd="0" presId="urn:microsoft.com/office/officeart/2005/8/layout/chevron2"/>
    <dgm:cxn modelId="{5A42D853-C4EB-D940-B86D-FAADAA9F360A}" type="presParOf" srcId="{3CFE5BC9-7C22-D545-A713-1D186187BBF2}" destId="{7F43A033-4312-3849-BC29-CB8BD9D139DB}" srcOrd="0" destOrd="0" presId="urn:microsoft.com/office/officeart/2005/8/layout/chevron2"/>
    <dgm:cxn modelId="{4B29AF9F-3A85-1C4A-A57B-003DF9FE091F}" type="presParOf" srcId="{3CFE5BC9-7C22-D545-A713-1D186187BBF2}" destId="{62B7BA4F-9A87-A74F-AE1A-37B330A99CF2}" srcOrd="1" destOrd="0" presId="urn:microsoft.com/office/officeart/2005/8/layout/chevron2"/>
    <dgm:cxn modelId="{BAE99CB1-07DF-B644-A0C4-D197D84320F7}" type="presParOf" srcId="{82484DD0-F6B5-0F40-9A98-2F4F98054873}" destId="{C32B5446-69AE-354D-9606-FDD45F3FC393}" srcOrd="1" destOrd="0" presId="urn:microsoft.com/office/officeart/2005/8/layout/chevron2"/>
    <dgm:cxn modelId="{592CCE88-3C3F-F14A-8052-4A3F0B8592C8}" type="presParOf" srcId="{82484DD0-F6B5-0F40-9A98-2F4F98054873}" destId="{4A1191AB-9D16-F749-A84A-52AC9893A87A}" srcOrd="2" destOrd="0" presId="urn:microsoft.com/office/officeart/2005/8/layout/chevron2"/>
    <dgm:cxn modelId="{B4C7839A-78BC-8144-8B74-2A59BC008C0C}" type="presParOf" srcId="{4A1191AB-9D16-F749-A84A-52AC9893A87A}" destId="{BD291907-0982-A047-BF37-91FEAFCDD93F}" srcOrd="0" destOrd="0" presId="urn:microsoft.com/office/officeart/2005/8/layout/chevron2"/>
    <dgm:cxn modelId="{D855C6C0-2D70-114D-997B-301DD06FF414}" type="presParOf" srcId="{4A1191AB-9D16-F749-A84A-52AC9893A87A}" destId="{C3872B3B-C3BB-FF4D-8254-389D51281C27}" srcOrd="1" destOrd="0" presId="urn:microsoft.com/office/officeart/2005/8/layout/chevron2"/>
    <dgm:cxn modelId="{422BDD9D-4AE4-4943-88EB-0FDDCC08E411}" type="presParOf" srcId="{82484DD0-F6B5-0F40-9A98-2F4F98054873}" destId="{0E657CA9-C185-5F42-8413-7394D4C14F40}" srcOrd="3" destOrd="0" presId="urn:microsoft.com/office/officeart/2005/8/layout/chevron2"/>
    <dgm:cxn modelId="{E39691A5-2BA5-854B-A462-FC0927A66525}" type="presParOf" srcId="{82484DD0-F6B5-0F40-9A98-2F4F98054873}" destId="{86053A19-8C9B-DF4B-9D06-D284010EFCDC}" srcOrd="4" destOrd="0" presId="urn:microsoft.com/office/officeart/2005/8/layout/chevron2"/>
    <dgm:cxn modelId="{6406A565-899A-FB4C-9030-D2D4838F5EB9}" type="presParOf" srcId="{86053A19-8C9B-DF4B-9D06-D284010EFCDC}" destId="{2798EF59-B5FA-8E4A-B4AB-78804D5F92D0}" srcOrd="0" destOrd="0" presId="urn:microsoft.com/office/officeart/2005/8/layout/chevron2"/>
    <dgm:cxn modelId="{B08713AA-5695-3C47-9BCF-1C9FB50EAFFF}" type="presParOf" srcId="{86053A19-8C9B-DF4B-9D06-D284010EFCDC}" destId="{26D8D12C-0C06-9D4B-A529-F9CCFF99590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3A033-4312-3849-BC29-CB8BD9D139DB}">
      <dsp:nvSpPr>
        <dsp:cNvPr id="0" name=""/>
        <dsp:cNvSpPr/>
      </dsp:nvSpPr>
      <dsp:spPr>
        <a:xfrm rot="5400000">
          <a:off x="-247978" y="-64930"/>
          <a:ext cx="2024395" cy="398481"/>
        </a:xfrm>
        <a:prstGeom prst="chevron">
          <a:avLst/>
        </a:prstGeom>
        <a:solidFill>
          <a:schemeClr val="accent5">
            <a:shade val="50000"/>
            <a:hueOff val="0"/>
            <a:satOff val="0"/>
            <a:lumOff val="0"/>
            <a:alphaOff val="0"/>
          </a:schemeClr>
        </a:solidFill>
        <a:ln w="12700" cap="flat" cmpd="sng" algn="ctr">
          <a:solidFill>
            <a:schemeClr val="accent5">
              <a:shade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BiauKai" panose="02010601000101010101" pitchFamily="2" charset="-120"/>
              <a:ea typeface="BiauKai" panose="02010601000101010101" pitchFamily="2" charset="-120"/>
            </a:rPr>
            <a:t>資料觀察</a:t>
          </a:r>
        </a:p>
      </dsp:txBody>
      <dsp:txXfrm rot="-5400000">
        <a:off x="564978" y="-678646"/>
        <a:ext cx="398481" cy="1625914"/>
      </dsp:txXfrm>
    </dsp:sp>
    <dsp:sp modelId="{62B7BA4F-9A87-A74F-AE1A-37B330A99CF2}">
      <dsp:nvSpPr>
        <dsp:cNvPr id="0" name=""/>
        <dsp:cNvSpPr/>
      </dsp:nvSpPr>
      <dsp:spPr>
        <a:xfrm rot="5400000">
          <a:off x="5656384" y="-5574038"/>
          <a:ext cx="1462985" cy="10854553"/>
        </a:xfrm>
        <a:prstGeom prst="round2SameRect">
          <a:avLst/>
        </a:prstGeom>
        <a:solidFill>
          <a:schemeClr val="lt1">
            <a:alpha val="90000"/>
            <a:hueOff val="0"/>
            <a:satOff val="0"/>
            <a:lumOff val="0"/>
            <a:alphaOff val="0"/>
          </a:schemeClr>
        </a:solidFill>
        <a:ln w="12700" cap="flat" cmpd="sng" algn="ctr">
          <a:solidFill>
            <a:schemeClr val="accent5">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TW" altLang="en-US" sz="2000" kern="1200" dirty="0">
              <a:latin typeface="BiauKai" panose="02010601000101010101" pitchFamily="2" charset="-120"/>
              <a:ea typeface="BiauKai" panose="02010601000101010101" pitchFamily="2" charset="-120"/>
            </a:rPr>
            <a:t>觀察資料之缺失值分佈、資料平衡度等特性。</a:t>
          </a:r>
        </a:p>
        <a:p>
          <a:pPr marL="228600" lvl="1" indent="-228600" algn="l" defTabSz="889000">
            <a:lnSpc>
              <a:spcPct val="90000"/>
            </a:lnSpc>
            <a:spcBef>
              <a:spcPct val="0"/>
            </a:spcBef>
            <a:spcAft>
              <a:spcPct val="15000"/>
            </a:spcAft>
            <a:buChar char="•"/>
          </a:pPr>
          <a:r>
            <a:rPr lang="zh-TW" altLang="en-US" sz="2000" kern="1200" dirty="0">
              <a:latin typeface="BiauKai" panose="02010601000101010101" pitchFamily="2" charset="-120"/>
              <a:ea typeface="BiauKai" panose="02010601000101010101" pitchFamily="2" charset="-120"/>
            </a:rPr>
            <a:t>建立</a:t>
          </a:r>
          <a:r>
            <a:rPr lang="en-US" altLang="zh-TW" sz="2000" kern="1200" dirty="0">
              <a:latin typeface="BiauKai" panose="02010601000101010101" pitchFamily="2" charset="-120"/>
              <a:ea typeface="BiauKai" panose="02010601000101010101" pitchFamily="2" charset="-120"/>
            </a:rPr>
            <a:t>EDA</a:t>
          </a:r>
          <a:r>
            <a:rPr lang="zh-TW" altLang="en-US" sz="2000" kern="1200" dirty="0">
              <a:latin typeface="BiauKai" panose="02010601000101010101" pitchFamily="2" charset="-120"/>
              <a:ea typeface="BiauKai" panose="02010601000101010101" pitchFamily="2" charset="-120"/>
            </a:rPr>
            <a:t>分析觀察資料特性。</a:t>
          </a:r>
        </a:p>
      </dsp:txBody>
      <dsp:txXfrm rot="-5400000">
        <a:off x="960601" y="-806838"/>
        <a:ext cx="10783136" cy="1320151"/>
      </dsp:txXfrm>
    </dsp:sp>
    <dsp:sp modelId="{BD291907-0982-A047-BF37-91FEAFCDD93F}">
      <dsp:nvSpPr>
        <dsp:cNvPr id="0" name=""/>
        <dsp:cNvSpPr/>
      </dsp:nvSpPr>
      <dsp:spPr>
        <a:xfrm rot="5400000">
          <a:off x="-446337" y="1874376"/>
          <a:ext cx="2418531" cy="398481"/>
        </a:xfrm>
        <a:prstGeom prst="chevron">
          <a:avLst/>
        </a:prstGeom>
        <a:solidFill>
          <a:schemeClr val="accent5">
            <a:shade val="50000"/>
            <a:hueOff val="222839"/>
            <a:satOff val="5970"/>
            <a:lumOff val="26302"/>
            <a:alphaOff val="0"/>
          </a:schemeClr>
        </a:solidFill>
        <a:ln w="12700" cap="flat" cmpd="sng" algn="ctr">
          <a:solidFill>
            <a:schemeClr val="accent5">
              <a:shade val="50000"/>
              <a:hueOff val="222839"/>
              <a:satOff val="5970"/>
              <a:lumOff val="2630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BiauKai" panose="02010601000101010101" pitchFamily="2" charset="-120"/>
              <a:ea typeface="BiauKai" panose="02010601000101010101" pitchFamily="2" charset="-120"/>
            </a:rPr>
            <a:t>變數處理</a:t>
          </a:r>
        </a:p>
      </dsp:txBody>
      <dsp:txXfrm rot="-5400000">
        <a:off x="563687" y="1063593"/>
        <a:ext cx="398481" cy="2020050"/>
      </dsp:txXfrm>
    </dsp:sp>
    <dsp:sp modelId="{C3872B3B-C3BB-FF4D-8254-389D51281C27}">
      <dsp:nvSpPr>
        <dsp:cNvPr id="0" name=""/>
        <dsp:cNvSpPr/>
      </dsp:nvSpPr>
      <dsp:spPr>
        <a:xfrm rot="5400000">
          <a:off x="4872658" y="-3213093"/>
          <a:ext cx="3018238" cy="10828465"/>
        </a:xfrm>
        <a:prstGeom prst="round2SameRect">
          <a:avLst/>
        </a:prstGeom>
        <a:solidFill>
          <a:schemeClr val="lt1">
            <a:alpha val="90000"/>
            <a:hueOff val="0"/>
            <a:satOff val="0"/>
            <a:lumOff val="0"/>
            <a:alphaOff val="0"/>
          </a:schemeClr>
        </a:solidFill>
        <a:ln w="12700" cap="flat" cmpd="sng" algn="ctr">
          <a:solidFill>
            <a:schemeClr val="accent5">
              <a:shade val="50000"/>
              <a:hueOff val="222839"/>
              <a:satOff val="5970"/>
              <a:lumOff val="263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TW" altLang="en-US" sz="2000" kern="1200" dirty="0">
              <a:latin typeface="BiauKai" panose="02010601000101010101" pitchFamily="2" charset="-120"/>
              <a:ea typeface="BiauKai" panose="02010601000101010101" pitchFamily="2" charset="-120"/>
            </a:rPr>
            <a:t>設置應變數與自變數</a:t>
          </a:r>
        </a:p>
        <a:p>
          <a:pPr marL="228600" lvl="1" indent="-228600" algn="l" defTabSz="889000">
            <a:lnSpc>
              <a:spcPct val="90000"/>
            </a:lnSpc>
            <a:spcBef>
              <a:spcPct val="0"/>
            </a:spcBef>
            <a:spcAft>
              <a:spcPct val="15000"/>
            </a:spcAft>
            <a:buChar char="•"/>
          </a:pPr>
          <a:r>
            <a:rPr lang="zh-TW" altLang="en-US" sz="2000" kern="1200" dirty="0">
              <a:latin typeface="BiauKai" panose="02010601000101010101" pitchFamily="2" charset="-120"/>
              <a:ea typeface="BiauKai" panose="02010601000101010101" pitchFamily="2" charset="-120"/>
            </a:rPr>
            <a:t>將含有過多缺失值</a:t>
          </a:r>
          <a:r>
            <a:rPr lang="en-US" altLang="zh-TW" sz="2000" kern="1200" dirty="0">
              <a:latin typeface="BiauKai" panose="02010601000101010101" pitchFamily="2" charset="-120"/>
              <a:ea typeface="BiauKai" panose="02010601000101010101" pitchFamily="2" charset="-120"/>
            </a:rPr>
            <a:t>(</a:t>
          </a:r>
          <a:r>
            <a:rPr lang="zh-TW" altLang="en-US" sz="2000" kern="1200" dirty="0">
              <a:latin typeface="BiauKai" panose="02010601000101010101" pitchFamily="2" charset="-120"/>
              <a:ea typeface="BiauKai" panose="02010601000101010101" pitchFamily="2" charset="-120"/>
            </a:rPr>
            <a:t>缺失值</a:t>
          </a:r>
          <a:r>
            <a:rPr lang="en-US" altLang="zh-TW" sz="2000" kern="1200" dirty="0">
              <a:latin typeface="BiauKai" panose="02010601000101010101" pitchFamily="2" charset="-120"/>
              <a:ea typeface="BiauKai" panose="02010601000101010101" pitchFamily="2" charset="-120"/>
            </a:rPr>
            <a:t>&gt;10%)</a:t>
          </a:r>
          <a:r>
            <a:rPr lang="zh-TW" altLang="en-US" sz="2000" kern="1200" dirty="0">
              <a:latin typeface="BiauKai" panose="02010601000101010101" pitchFamily="2" charset="-120"/>
              <a:ea typeface="BiauKai" panose="02010601000101010101" pitchFamily="2" charset="-120"/>
            </a:rPr>
            <a:t>之變數刪除</a:t>
          </a:r>
        </a:p>
        <a:p>
          <a:pPr marL="228600" lvl="1" indent="-228600" algn="l" defTabSz="889000">
            <a:lnSpc>
              <a:spcPct val="90000"/>
            </a:lnSpc>
            <a:spcBef>
              <a:spcPct val="0"/>
            </a:spcBef>
            <a:spcAft>
              <a:spcPct val="15000"/>
            </a:spcAft>
            <a:buChar char="•"/>
          </a:pPr>
          <a:r>
            <a:rPr lang="zh-TW" altLang="en-US" sz="2000" kern="1200" dirty="0">
              <a:latin typeface="BiauKai" panose="02010601000101010101" pitchFamily="2" charset="-120"/>
              <a:ea typeface="BiauKai" panose="02010601000101010101" pitchFamily="2" charset="-120"/>
            </a:rPr>
            <a:t>依照不同的變數型態</a:t>
          </a:r>
          <a:r>
            <a:rPr lang="en-US" altLang="zh-TW" sz="2000" kern="1200" dirty="0">
              <a:latin typeface="BiauKai" panose="02010601000101010101" pitchFamily="2" charset="-120"/>
              <a:ea typeface="BiauKai" panose="02010601000101010101" pitchFamily="2" charset="-120"/>
            </a:rPr>
            <a:t>(Object, Float, Integer)</a:t>
          </a:r>
          <a:r>
            <a:rPr lang="zh-TW" altLang="en-US" sz="2000" kern="1200" dirty="0">
              <a:latin typeface="BiauKai" panose="02010601000101010101" pitchFamily="2" charset="-120"/>
              <a:ea typeface="BiauKai" panose="02010601000101010101" pitchFamily="2" charset="-120"/>
            </a:rPr>
            <a:t>，以不同的方式填補缺失值。</a:t>
          </a:r>
        </a:p>
        <a:p>
          <a:pPr marL="228600" lvl="1" indent="-228600" algn="l" defTabSz="889000">
            <a:lnSpc>
              <a:spcPct val="90000"/>
            </a:lnSpc>
            <a:spcBef>
              <a:spcPct val="0"/>
            </a:spcBef>
            <a:spcAft>
              <a:spcPct val="15000"/>
            </a:spcAft>
            <a:buChar char="•"/>
          </a:pPr>
          <a:r>
            <a:rPr lang="zh-TW" altLang="en-US" sz="2000" kern="1200" dirty="0">
              <a:latin typeface="BiauKai" panose="02010601000101010101" pitchFamily="2" charset="-120"/>
              <a:ea typeface="BiauKai" panose="02010601000101010101" pitchFamily="2" charset="-120"/>
            </a:rPr>
            <a:t>利用</a:t>
          </a:r>
          <a:r>
            <a:rPr lang="en-US" altLang="zh-TW" sz="2000" kern="1200" dirty="0">
              <a:latin typeface="BiauKai" panose="02010601000101010101" pitchFamily="2" charset="-120"/>
              <a:ea typeface="BiauKai" panose="02010601000101010101" pitchFamily="2" charset="-120"/>
            </a:rPr>
            <a:t>Frequency encoding</a:t>
          </a:r>
          <a:r>
            <a:rPr lang="zh-TW" altLang="en-US" sz="2000" kern="1200" dirty="0">
              <a:latin typeface="BiauKai" panose="02010601000101010101" pitchFamily="2" charset="-120"/>
              <a:ea typeface="BiauKai" panose="02010601000101010101" pitchFamily="2" charset="-120"/>
            </a:rPr>
            <a:t>轉換類別型態之資料。</a:t>
          </a:r>
        </a:p>
        <a:p>
          <a:pPr marL="228600" lvl="1" indent="-228600" algn="l" defTabSz="889000">
            <a:lnSpc>
              <a:spcPct val="90000"/>
            </a:lnSpc>
            <a:spcBef>
              <a:spcPct val="0"/>
            </a:spcBef>
            <a:spcAft>
              <a:spcPct val="15000"/>
            </a:spcAft>
            <a:buChar char="•"/>
          </a:pPr>
          <a:r>
            <a:rPr lang="zh-TW" altLang="en-US"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檢查共線性：將</a:t>
          </a:r>
          <a:r>
            <a:rPr lang="en-US" altLang="zh-TW"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VIF(Variance Inflation Factor)</a:t>
          </a:r>
          <a:r>
            <a:rPr lang="zh-TW" altLang="en-US"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 </a:t>
          </a:r>
          <a:r>
            <a:rPr lang="en-US" altLang="zh-TW"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&gt;</a:t>
          </a:r>
          <a:r>
            <a:rPr lang="zh-TW" altLang="en-US"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 </a:t>
          </a:r>
          <a:r>
            <a:rPr lang="en-US" altLang="zh-TW"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10</a:t>
          </a:r>
          <a:r>
            <a:rPr lang="zh-TW" altLang="en-US"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之變數刪除。</a:t>
          </a:r>
          <a:endParaRPr lang="zh-TW" altLang="en-US" sz="2000" kern="1200" dirty="0">
            <a:latin typeface="BiauKai" panose="02010601000101010101" pitchFamily="2" charset="-120"/>
            <a:ea typeface="BiauKai" panose="02010601000101010101" pitchFamily="2" charset="-120"/>
          </a:endParaRPr>
        </a:p>
        <a:p>
          <a:pPr marL="228600" lvl="1" indent="-228600" algn="l" defTabSz="889000">
            <a:lnSpc>
              <a:spcPct val="90000"/>
            </a:lnSpc>
            <a:spcBef>
              <a:spcPct val="0"/>
            </a:spcBef>
            <a:spcAft>
              <a:spcPct val="15000"/>
            </a:spcAft>
            <a:buChar char="•"/>
          </a:pPr>
          <a:r>
            <a:rPr lang="zh-TW" altLang="en-US"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使用</a:t>
          </a:r>
          <a:r>
            <a:rPr lang="en-US" altLang="zh-TW"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SMOTE</a:t>
          </a:r>
          <a:r>
            <a:rPr lang="zh-TW" altLang="en-US"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法處理不平衡資料。</a:t>
          </a:r>
          <a:endParaRPr lang="zh-TW" altLang="en-US" sz="2000" kern="1200" dirty="0">
            <a:latin typeface="BiauKai" panose="02010601000101010101" pitchFamily="2" charset="-120"/>
            <a:ea typeface="BiauKai" panose="02010601000101010101" pitchFamily="2" charset="-120"/>
          </a:endParaRPr>
        </a:p>
        <a:p>
          <a:pPr marL="228600" lvl="1" indent="-228600" algn="l" defTabSz="889000">
            <a:lnSpc>
              <a:spcPct val="90000"/>
            </a:lnSpc>
            <a:spcBef>
              <a:spcPct val="0"/>
            </a:spcBef>
            <a:spcAft>
              <a:spcPct val="15000"/>
            </a:spcAft>
            <a:buChar char="•"/>
          </a:pPr>
          <a:r>
            <a:rPr lang="zh-TW" altLang="en-US"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將資料以</a:t>
          </a:r>
          <a:r>
            <a:rPr lang="en-US" altLang="zh-TW"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7:3</a:t>
          </a:r>
          <a:r>
            <a:rPr lang="zh-TW" altLang="en-US"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切分為訓練以及測試集，以衡量模型表現。</a:t>
          </a:r>
        </a:p>
        <a:p>
          <a:pPr marL="228600" lvl="1" indent="-228600" algn="l" defTabSz="889000">
            <a:lnSpc>
              <a:spcPct val="90000"/>
            </a:lnSpc>
            <a:spcBef>
              <a:spcPct val="0"/>
            </a:spcBef>
            <a:spcAft>
              <a:spcPct val="15000"/>
            </a:spcAft>
            <a:buChar char="•"/>
          </a:pPr>
          <a:r>
            <a:rPr lang="zh-TW" altLang="en-US" sz="2000" kern="1200" dirty="0">
              <a:solidFill>
                <a:prstClr val="black">
                  <a:hueOff val="0"/>
                  <a:satOff val="0"/>
                  <a:lumOff val="0"/>
                  <a:alphaOff val="0"/>
                </a:prstClr>
              </a:solidFill>
              <a:latin typeface="BiauKai" panose="02010601000101010101" pitchFamily="2" charset="-120"/>
              <a:ea typeface="BiauKai" panose="02010601000101010101" pitchFamily="2" charset="-120"/>
              <a:cs typeface="+mn-cs"/>
            </a:rPr>
            <a:t>將切分好之訓練集與測試集中的連續變數，進行標準化；並將編碼過後的資料進行歸一化</a:t>
          </a:r>
        </a:p>
      </dsp:txBody>
      <dsp:txXfrm rot="-5400000">
        <a:off x="967545" y="839358"/>
        <a:ext cx="10681127" cy="2723562"/>
      </dsp:txXfrm>
    </dsp:sp>
    <dsp:sp modelId="{2798EF59-B5FA-8E4A-B4AB-78804D5F92D0}">
      <dsp:nvSpPr>
        <dsp:cNvPr id="0" name=""/>
        <dsp:cNvSpPr/>
      </dsp:nvSpPr>
      <dsp:spPr>
        <a:xfrm rot="5400000">
          <a:off x="-310028" y="3848448"/>
          <a:ext cx="2148486" cy="398481"/>
        </a:xfrm>
        <a:prstGeom prst="chevron">
          <a:avLst/>
        </a:prstGeom>
        <a:solidFill>
          <a:srgbClr val="42709C"/>
        </a:solidFill>
        <a:ln w="12700" cap="flat" cmpd="sng" algn="ctr">
          <a:no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BiauKai" panose="02010601000101010101" pitchFamily="2" charset="-120"/>
              <a:ea typeface="BiauKai" panose="02010601000101010101" pitchFamily="2" charset="-120"/>
            </a:rPr>
            <a:t>模型建立</a:t>
          </a:r>
        </a:p>
      </dsp:txBody>
      <dsp:txXfrm rot="-5400000">
        <a:off x="564974" y="3172687"/>
        <a:ext cx="398481" cy="1750005"/>
      </dsp:txXfrm>
    </dsp:sp>
    <dsp:sp modelId="{26D8D12C-0C06-9D4B-A529-F9CCFF995904}">
      <dsp:nvSpPr>
        <dsp:cNvPr id="0" name=""/>
        <dsp:cNvSpPr/>
      </dsp:nvSpPr>
      <dsp:spPr>
        <a:xfrm rot="5400000">
          <a:off x="6019968" y="-1213199"/>
          <a:ext cx="752097" cy="10854553"/>
        </a:xfrm>
        <a:prstGeom prst="round2SameRect">
          <a:avLst/>
        </a:prstGeom>
        <a:solidFill>
          <a:schemeClr val="lt1">
            <a:alpha val="90000"/>
            <a:hueOff val="0"/>
            <a:satOff val="0"/>
            <a:lumOff val="0"/>
            <a:alphaOff val="0"/>
          </a:schemeClr>
        </a:solidFill>
        <a:ln w="12700" cap="flat" cmpd="sng" algn="ctr">
          <a:solidFill>
            <a:schemeClr val="accent5">
              <a:shade val="50000"/>
              <a:hueOff val="222839"/>
              <a:satOff val="5970"/>
              <a:lumOff val="263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TW" altLang="en-US" sz="2000" kern="1200" dirty="0">
              <a:latin typeface="BiauKai" panose="02010601000101010101" pitchFamily="2" charset="-120"/>
              <a:ea typeface="BiauKai" panose="02010601000101010101" pitchFamily="2" charset="-120"/>
            </a:rPr>
            <a:t>利用羅吉斯迴歸、決策樹、隨機森林、</a:t>
          </a:r>
          <a:r>
            <a:rPr lang="en-US" altLang="zh-TW" sz="2000" kern="1200" dirty="0">
              <a:latin typeface="BiauKai" panose="02010601000101010101" pitchFamily="2" charset="-120"/>
              <a:ea typeface="BiauKai" panose="02010601000101010101" pitchFamily="2" charset="-120"/>
            </a:rPr>
            <a:t>LightGBM</a:t>
          </a:r>
          <a:r>
            <a:rPr lang="zh-TW" altLang="en-US" sz="2000" kern="1200" dirty="0">
              <a:latin typeface="BiauKai" panose="02010601000101010101" pitchFamily="2" charset="-120"/>
              <a:ea typeface="BiauKai" panose="02010601000101010101" pitchFamily="2" charset="-120"/>
            </a:rPr>
            <a:t>建立信用卡詐欺偵測模型。</a:t>
          </a:r>
        </a:p>
        <a:p>
          <a:pPr marL="228600" lvl="1" indent="-228600" algn="l" defTabSz="889000">
            <a:lnSpc>
              <a:spcPct val="90000"/>
            </a:lnSpc>
            <a:spcBef>
              <a:spcPct val="0"/>
            </a:spcBef>
            <a:spcAft>
              <a:spcPct val="15000"/>
            </a:spcAft>
            <a:buChar char="•"/>
          </a:pPr>
          <a:r>
            <a:rPr lang="zh-TW" altLang="en-US" sz="2000" kern="1200" dirty="0">
              <a:latin typeface="BiauKai" panose="02010601000101010101" pitchFamily="2" charset="-120"/>
              <a:ea typeface="BiauKai" panose="02010601000101010101" pitchFamily="2" charset="-120"/>
            </a:rPr>
            <a:t>利用混淆矩陣</a:t>
          </a:r>
          <a:r>
            <a:rPr lang="en-US" altLang="zh-TW" sz="2000" kern="1200" dirty="0">
              <a:latin typeface="BiauKai" panose="02010601000101010101" pitchFamily="2" charset="-120"/>
              <a:ea typeface="BiauKai" panose="02010601000101010101" pitchFamily="2" charset="-120"/>
            </a:rPr>
            <a:t>(Confusion Matrix)</a:t>
          </a:r>
          <a:r>
            <a:rPr lang="zh-TW" altLang="en-US" sz="2000" kern="1200" dirty="0">
              <a:latin typeface="BiauKai" panose="02010601000101010101" pitchFamily="2" charset="-120"/>
              <a:ea typeface="BiauKai" panose="02010601000101010101" pitchFamily="2" charset="-120"/>
            </a:rPr>
            <a:t>，判別模型之預測準確率。</a:t>
          </a:r>
        </a:p>
      </dsp:txBody>
      <dsp:txXfrm rot="-5400000">
        <a:off x="968740" y="3874743"/>
        <a:ext cx="10817839" cy="67866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27516-EC41-614F-8F11-EC09F6C57310}" type="datetimeFigureOut">
              <a:rPr lang="en-TW" smtClean="0"/>
              <a:t>12/22/22</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5FB50-B45D-9D43-8943-6D09DC9C3A71}" type="slidenum">
              <a:rPr lang="en-TW" smtClean="0"/>
              <a:t>‹#›</a:t>
            </a:fld>
            <a:endParaRPr lang="en-TW"/>
          </a:p>
        </p:txBody>
      </p:sp>
    </p:spTree>
    <p:extLst>
      <p:ext uri="{BB962C8B-B14F-4D97-AF65-F5344CB8AC3E}">
        <p14:creationId xmlns:p14="http://schemas.microsoft.com/office/powerpoint/2010/main" val="1054417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80680F0-893A-4633-AA67-682955672707}" type="slidenum">
              <a:rPr lang="zh-TW" altLang="en-US" smtClean="0"/>
              <a:t>1</a:t>
            </a:fld>
            <a:endParaRPr lang="zh-TW" altLang="en-US"/>
          </a:p>
        </p:txBody>
      </p:sp>
    </p:spTree>
    <p:extLst>
      <p:ext uri="{BB962C8B-B14F-4D97-AF65-F5344CB8AC3E}">
        <p14:creationId xmlns:p14="http://schemas.microsoft.com/office/powerpoint/2010/main" val="1783244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06224EC-9845-C241-A8B5-725CD3ECB41B}" type="slidenum">
              <a:rPr kumimoji="1" lang="zh-TW" altLang="en-US" smtClean="0"/>
              <a:t>18</a:t>
            </a:fld>
            <a:endParaRPr kumimoji="1" lang="zh-TW" altLang="en-US"/>
          </a:p>
        </p:txBody>
      </p:sp>
    </p:spTree>
    <p:extLst>
      <p:ext uri="{BB962C8B-B14F-4D97-AF65-F5344CB8AC3E}">
        <p14:creationId xmlns:p14="http://schemas.microsoft.com/office/powerpoint/2010/main" val="712471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06224EC-9845-C241-A8B5-725CD3ECB41B}" type="slidenum">
              <a:rPr kumimoji="1" lang="zh-TW" altLang="en-US" smtClean="0"/>
              <a:t>19</a:t>
            </a:fld>
            <a:endParaRPr kumimoji="1" lang="zh-TW" altLang="en-US"/>
          </a:p>
        </p:txBody>
      </p:sp>
    </p:spTree>
    <p:extLst>
      <p:ext uri="{BB962C8B-B14F-4D97-AF65-F5344CB8AC3E}">
        <p14:creationId xmlns:p14="http://schemas.microsoft.com/office/powerpoint/2010/main" val="790299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06224EC-9845-C241-A8B5-725CD3ECB41B}" type="slidenum">
              <a:rPr kumimoji="1" lang="zh-TW" altLang="en-US" smtClean="0"/>
              <a:t>20</a:t>
            </a:fld>
            <a:endParaRPr kumimoji="1" lang="zh-TW" altLang="en-US"/>
          </a:p>
        </p:txBody>
      </p:sp>
    </p:spTree>
    <p:extLst>
      <p:ext uri="{BB962C8B-B14F-4D97-AF65-F5344CB8AC3E}">
        <p14:creationId xmlns:p14="http://schemas.microsoft.com/office/powerpoint/2010/main" val="2245506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A55FB50-B45D-9D43-8943-6D09DC9C3A71}" type="slidenum">
              <a:rPr lang="en-TW" smtClean="0"/>
              <a:t>28</a:t>
            </a:fld>
            <a:endParaRPr lang="en-TW"/>
          </a:p>
        </p:txBody>
      </p:sp>
    </p:spTree>
    <p:extLst>
      <p:ext uri="{BB962C8B-B14F-4D97-AF65-F5344CB8AC3E}">
        <p14:creationId xmlns:p14="http://schemas.microsoft.com/office/powerpoint/2010/main" val="2945293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A55FB50-B45D-9D43-8943-6D09DC9C3A71}" type="slidenum">
              <a:rPr lang="en-TW" smtClean="0"/>
              <a:t>32</a:t>
            </a:fld>
            <a:endParaRPr lang="en-TW"/>
          </a:p>
        </p:txBody>
      </p:sp>
    </p:spTree>
    <p:extLst>
      <p:ext uri="{BB962C8B-B14F-4D97-AF65-F5344CB8AC3E}">
        <p14:creationId xmlns:p14="http://schemas.microsoft.com/office/powerpoint/2010/main" val="1176686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A55FB50-B45D-9D43-8943-6D09DC9C3A71}" type="slidenum">
              <a:rPr lang="en-TW" smtClean="0"/>
              <a:t>34</a:t>
            </a:fld>
            <a:endParaRPr lang="en-TW"/>
          </a:p>
        </p:txBody>
      </p:sp>
    </p:spTree>
    <p:extLst>
      <p:ext uri="{BB962C8B-B14F-4D97-AF65-F5344CB8AC3E}">
        <p14:creationId xmlns:p14="http://schemas.microsoft.com/office/powerpoint/2010/main" val="3348616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06224EC-9845-C241-A8B5-725CD3ECB41B}" type="slidenum">
              <a:rPr kumimoji="1" lang="zh-TW" altLang="en-US" smtClean="0"/>
              <a:t>40</a:t>
            </a:fld>
            <a:endParaRPr kumimoji="1" lang="zh-TW" altLang="en-US"/>
          </a:p>
        </p:txBody>
      </p:sp>
    </p:spTree>
    <p:extLst>
      <p:ext uri="{BB962C8B-B14F-4D97-AF65-F5344CB8AC3E}">
        <p14:creationId xmlns:p14="http://schemas.microsoft.com/office/powerpoint/2010/main" val="1054492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06224EC-9845-C241-A8B5-725CD3ECB41B}" type="slidenum">
              <a:rPr kumimoji="1" lang="zh-TW" altLang="en-US" smtClean="0"/>
              <a:t>41</a:t>
            </a:fld>
            <a:endParaRPr kumimoji="1" lang="zh-TW" altLang="en-US"/>
          </a:p>
        </p:txBody>
      </p:sp>
    </p:spTree>
    <p:extLst>
      <p:ext uri="{BB962C8B-B14F-4D97-AF65-F5344CB8AC3E}">
        <p14:creationId xmlns:p14="http://schemas.microsoft.com/office/powerpoint/2010/main" val="1659100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06224EC-9845-C241-A8B5-725CD3ECB41B}" type="slidenum">
              <a:rPr kumimoji="1" lang="zh-TW" altLang="en-US" smtClean="0"/>
              <a:t>2</a:t>
            </a:fld>
            <a:endParaRPr kumimoji="1" lang="zh-TW" altLang="en-US"/>
          </a:p>
        </p:txBody>
      </p:sp>
    </p:spTree>
    <p:extLst>
      <p:ext uri="{BB962C8B-B14F-4D97-AF65-F5344CB8AC3E}">
        <p14:creationId xmlns:p14="http://schemas.microsoft.com/office/powerpoint/2010/main" val="2906155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6A55FB50-B45D-9D43-8943-6D09DC9C3A71}" type="slidenum">
              <a:rPr lang="en-TW" smtClean="0"/>
              <a:t>4</a:t>
            </a:fld>
            <a:endParaRPr lang="en-TW"/>
          </a:p>
        </p:txBody>
      </p:sp>
    </p:spTree>
    <p:extLst>
      <p:ext uri="{BB962C8B-B14F-4D97-AF65-F5344CB8AC3E}">
        <p14:creationId xmlns:p14="http://schemas.microsoft.com/office/powerpoint/2010/main" val="96703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https://www.ithome.com.tw/news/146199</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透過探索式資料分析，產生了將近</a:t>
            </a:r>
            <a:r>
              <a:rPr lang="en-US" altLang="zh-TW" dirty="0">
                <a:latin typeface="微軟正黑體" panose="020B0604030504040204" pitchFamily="34" charset="-120"/>
                <a:ea typeface="微軟正黑體" panose="020B0604030504040204" pitchFamily="34" charset="-120"/>
              </a:rPr>
              <a:t>400</a:t>
            </a:r>
            <a:r>
              <a:rPr lang="zh-TW" altLang="en-US" dirty="0">
                <a:latin typeface="微軟正黑體" panose="020B0604030504040204" pitchFamily="34" charset="-120"/>
                <a:ea typeface="微軟正黑體" panose="020B0604030504040204" pitchFamily="34" charset="-120"/>
              </a:rPr>
              <a:t>種因子的模型資料庫，再使用整合式決策樹演算法，來提高模型的泛化程度和預測能力。</a:t>
            </a: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經反覆測試、確認模型穩定後，他們將演算法程式打包，部署至機器學習即服務（</a:t>
            </a:r>
            <a:r>
              <a:rPr lang="en-US" altLang="zh-TW" dirty="0" err="1">
                <a:latin typeface="微軟正黑體" panose="020B0604030504040204" pitchFamily="34" charset="-120"/>
                <a:ea typeface="微軟正黑體" panose="020B0604030504040204" pitchFamily="34" charset="-120"/>
              </a:rPr>
              <a:t>MLaaS</a:t>
            </a:r>
            <a:r>
              <a:rPr lang="zh-TW" altLang="en-US" dirty="0">
                <a:latin typeface="微軟正黑體" panose="020B0604030504040204" pitchFamily="34" charset="-120"/>
                <a:ea typeface="微軟正黑體" panose="020B0604030504040204" pitchFamily="34" charset="-120"/>
              </a:rPr>
              <a:t>）平臺上，來讓業務系統以</a:t>
            </a:r>
            <a:r>
              <a:rPr lang="en-US" altLang="zh-TW" dirty="0">
                <a:latin typeface="微軟正黑體" panose="020B0604030504040204" pitchFamily="34" charset="-120"/>
                <a:ea typeface="微軟正黑體" panose="020B0604030504040204" pitchFamily="34" charset="-120"/>
              </a:rPr>
              <a:t>API</a:t>
            </a:r>
            <a:r>
              <a:rPr lang="zh-TW" altLang="en-US" dirty="0">
                <a:latin typeface="微軟正黑體" panose="020B0604030504040204" pitchFamily="34" charset="-120"/>
                <a:ea typeface="微軟正黑體" panose="020B0604030504040204" pitchFamily="34" charset="-120"/>
              </a:rPr>
              <a:t>呼叫模型。</a:t>
            </a: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在使用流程上，可分為兩部分，一部分是批次資料處理，先將原始資料加密、寫入專屬資料庫，再送至特徵工程主機，進行特徵工程處理。另一部分是即時資料處理。每當信用卡處系統接收一筆交易時，就會呼叫</a:t>
            </a:r>
            <a:r>
              <a:rPr lang="en-US" altLang="zh-TW" dirty="0" err="1">
                <a:latin typeface="微軟正黑體" panose="020B0604030504040204" pitchFamily="34" charset="-120"/>
                <a:ea typeface="微軟正黑體" panose="020B0604030504040204" pitchFamily="34" charset="-120"/>
              </a:rPr>
              <a:t>MLaaS</a:t>
            </a:r>
            <a:r>
              <a:rPr lang="zh-TW" altLang="en-US" dirty="0">
                <a:latin typeface="微軟正黑體" panose="020B0604030504040204" pitchFamily="34" charset="-120"/>
                <a:ea typeface="微軟正黑體" panose="020B0604030504040204" pitchFamily="34" charset="-120"/>
              </a:rPr>
              <a:t>平臺的盜刷偵測模型</a:t>
            </a:r>
            <a:r>
              <a:rPr lang="en-US" altLang="zh-TW" dirty="0">
                <a:latin typeface="微軟正黑體" panose="020B0604030504040204" pitchFamily="34" charset="-120"/>
                <a:ea typeface="微軟正黑體" panose="020B0604030504040204" pitchFamily="34" charset="-120"/>
              </a:rPr>
              <a:t>API</a:t>
            </a:r>
            <a:r>
              <a:rPr lang="zh-TW" altLang="en-US" dirty="0">
                <a:latin typeface="微軟正黑體" panose="020B0604030504040204" pitchFamily="34" charset="-120"/>
                <a:ea typeface="微軟正黑體" panose="020B0604030504040204" pitchFamily="34" charset="-120"/>
              </a:rPr>
              <a:t>，上傳這筆交易相關參數、讓模型判斷盜刷風險。</a:t>
            </a: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進一步來說，每次執行</a:t>
            </a:r>
            <a:r>
              <a:rPr lang="en-US" altLang="zh-TW" dirty="0">
                <a:latin typeface="微軟正黑體" panose="020B0604030504040204" pitchFamily="34" charset="-120"/>
                <a:ea typeface="微軟正黑體" panose="020B0604030504040204" pitchFamily="34" charset="-120"/>
              </a:rPr>
              <a:t>AI</a:t>
            </a:r>
            <a:r>
              <a:rPr lang="zh-TW" altLang="en-US" dirty="0">
                <a:latin typeface="微軟正黑體" panose="020B0604030504040204" pitchFamily="34" charset="-120"/>
                <a:ea typeface="微軟正黑體" panose="020B0604030504040204" pitchFamily="34" charset="-120"/>
              </a:rPr>
              <a:t>推論時，會先從特徵資料庫中索取特徵資料，提供給模型，用來計算風險。之後再將這筆交易的盜刷機率數值，回傳給前端信用卡處系統，讓前端系統決定交易是否終止。此外，前端系統也會依據風險程度，來啟動相對應措施，比如電話通知、簡訊通知等。</a:t>
            </a:r>
            <a:endParaRPr lang="en-US" altLang="zh-TW" dirty="0">
              <a:latin typeface="微軟正黑體" panose="020B0604030504040204" pitchFamily="34" charset="-120"/>
              <a:ea typeface="微軟正黑體" panose="020B0604030504040204" pitchFamily="34" charset="-120"/>
            </a:endParaRPr>
          </a:p>
          <a:p>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5B43D19E-BFDB-4C92-8EDD-32EDDA8F41DF}" type="slidenum">
              <a:rPr lang="en-GB" smtClean="0"/>
              <a:pPr/>
              <a:t>5</a:t>
            </a:fld>
            <a:endParaRPr lang="en-GB" dirty="0"/>
          </a:p>
        </p:txBody>
      </p:sp>
    </p:spTree>
    <p:extLst>
      <p:ext uri="{BB962C8B-B14F-4D97-AF65-F5344CB8AC3E}">
        <p14:creationId xmlns:p14="http://schemas.microsoft.com/office/powerpoint/2010/main" val="789059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b="0" i="0" dirty="0">
                <a:solidFill>
                  <a:srgbClr val="212529"/>
                </a:solidFill>
                <a:effectLst/>
                <a:latin typeface="BiauKai" panose="02010601000101010101" pitchFamily="2" charset="-120"/>
                <a:ea typeface="BiauKai" panose="02010601000101010101" pitchFamily="2" charset="-120"/>
              </a:rPr>
              <a:t>詐騙集團竊境外個資偽造信用卡盜刷星巴克近千萬：</a:t>
            </a:r>
            <a:r>
              <a:rPr lang="en" altLang="zh-TW" sz="2000" b="0" dirty="0">
                <a:latin typeface="BiauKai" panose="02010601000101010101" pitchFamily="2" charset="-120"/>
                <a:ea typeface="BiauKai" panose="02010601000101010101" pitchFamily="2" charset="-120"/>
                <a:cs typeface="Times New Roman" panose="02020603050405020304" pitchFamily="18" charset="0"/>
              </a:rPr>
              <a:t>https://</a:t>
            </a:r>
            <a:r>
              <a:rPr lang="en" altLang="zh-TW" sz="2000" b="0" dirty="0" err="1">
                <a:latin typeface="BiauKai" panose="02010601000101010101" pitchFamily="2" charset="-120"/>
                <a:ea typeface="BiauKai" panose="02010601000101010101" pitchFamily="2" charset="-120"/>
                <a:cs typeface="Times New Roman" panose="02020603050405020304" pitchFamily="18" charset="0"/>
              </a:rPr>
              <a:t>news.pts.org.tw</a:t>
            </a:r>
            <a:r>
              <a:rPr lang="en" altLang="zh-TW" sz="2000" b="0" dirty="0">
                <a:latin typeface="BiauKai" panose="02010601000101010101" pitchFamily="2" charset="-120"/>
                <a:ea typeface="BiauKai" panose="02010601000101010101" pitchFamily="2" charset="-120"/>
                <a:cs typeface="Times New Roman" panose="02020603050405020304" pitchFamily="18" charset="0"/>
              </a:rPr>
              <a:t>/article/581500</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b="0" i="0" dirty="0">
                <a:solidFill>
                  <a:srgbClr val="000000"/>
                </a:solidFill>
                <a:effectLst/>
                <a:latin typeface="BiauKai" panose="02010601000101010101" pitchFamily="2" charset="-120"/>
                <a:ea typeface="BiauKai" panose="02010601000101010101" pitchFamily="2" charset="-120"/>
              </a:rPr>
              <a:t>銀行前副理偽冒大量個資申辦</a:t>
            </a:r>
            <a:r>
              <a:rPr lang="en-US" altLang="zh-TW" sz="2000" b="0" i="0" dirty="0">
                <a:solidFill>
                  <a:srgbClr val="000000"/>
                </a:solidFill>
                <a:effectLst/>
                <a:latin typeface="BiauKai" panose="02010601000101010101" pitchFamily="2" charset="-120"/>
                <a:ea typeface="BiauKai" panose="02010601000101010101" pitchFamily="2" charset="-120"/>
              </a:rPr>
              <a:t>32</a:t>
            </a:r>
            <a:r>
              <a:rPr lang="zh-TW" altLang="en-US" sz="2000" b="0" i="0" dirty="0">
                <a:solidFill>
                  <a:srgbClr val="000000"/>
                </a:solidFill>
                <a:effectLst/>
                <a:latin typeface="BiauKai" panose="02010601000101010101" pitchFamily="2" charset="-120"/>
                <a:ea typeface="BiauKai" panose="02010601000101010101" pitchFamily="2" charset="-120"/>
              </a:rPr>
              <a:t>張信用卡盜刷百萬：</a:t>
            </a:r>
            <a:r>
              <a:rPr lang="en" altLang="zh-TW" sz="2000" b="0" dirty="0">
                <a:latin typeface="BiauKai" panose="02010601000101010101" pitchFamily="2" charset="-120"/>
                <a:ea typeface="BiauKai" panose="02010601000101010101" pitchFamily="2" charset="-120"/>
                <a:cs typeface="Times New Roman" panose="02020603050405020304" pitchFamily="18" charset="0"/>
              </a:rPr>
              <a:t>https://</a:t>
            </a:r>
            <a:r>
              <a:rPr lang="en" altLang="zh-TW" sz="2000" b="0" dirty="0" err="1">
                <a:latin typeface="BiauKai" panose="02010601000101010101" pitchFamily="2" charset="-120"/>
                <a:ea typeface="BiauKai" panose="02010601000101010101" pitchFamily="2" charset="-120"/>
                <a:cs typeface="Times New Roman" panose="02020603050405020304" pitchFamily="18" charset="0"/>
              </a:rPr>
              <a:t>udn.com</a:t>
            </a:r>
            <a:r>
              <a:rPr lang="en" altLang="zh-TW" sz="2000" b="0" dirty="0">
                <a:latin typeface="BiauKai" panose="02010601000101010101" pitchFamily="2" charset="-120"/>
                <a:ea typeface="BiauKai" panose="02010601000101010101" pitchFamily="2" charset="-120"/>
                <a:cs typeface="Times New Roman" panose="02020603050405020304" pitchFamily="18" charset="0"/>
              </a:rPr>
              <a:t>/news/story/7315/6099699</a:t>
            </a:r>
            <a:endParaRPr lang="zh-TW" altLang="en-US" sz="2000" b="0" dirty="0">
              <a:latin typeface="BiauKai" panose="02010601000101010101" pitchFamily="2" charset="-120"/>
              <a:ea typeface="BiauKai" panose="02010601000101010101" pitchFamily="2"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5B43D19E-BFDB-4C92-8EDD-32EDDA8F41DF}" type="slidenum">
              <a:rPr lang="en-GB" smtClean="0"/>
              <a:pPr/>
              <a:t>6</a:t>
            </a:fld>
            <a:endParaRPr lang="en-GB" dirty="0"/>
          </a:p>
        </p:txBody>
      </p:sp>
    </p:spTree>
    <p:extLst>
      <p:ext uri="{BB962C8B-B14F-4D97-AF65-F5344CB8AC3E}">
        <p14:creationId xmlns:p14="http://schemas.microsoft.com/office/powerpoint/2010/main" val="1079202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06224EC-9845-C241-A8B5-725CD3ECB41B}" type="slidenum">
              <a:rPr kumimoji="1" lang="zh-TW" altLang="en-US" smtClean="0"/>
              <a:t>7</a:t>
            </a:fld>
            <a:endParaRPr kumimoji="1" lang="zh-TW" altLang="en-US"/>
          </a:p>
        </p:txBody>
      </p:sp>
    </p:spTree>
    <p:extLst>
      <p:ext uri="{BB962C8B-B14F-4D97-AF65-F5344CB8AC3E}">
        <p14:creationId xmlns:p14="http://schemas.microsoft.com/office/powerpoint/2010/main" val="1896895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b="1" i="0" dirty="0">
                <a:solidFill>
                  <a:srgbClr val="000000"/>
                </a:solidFill>
                <a:effectLst/>
                <a:latin typeface="PingFang SC" panose="020B0400000000000000" pitchFamily="34" charset="-122"/>
                <a:ea typeface="PingFang SC" panose="020B0400000000000000" pitchFamily="34" charset="-122"/>
              </a:rPr>
              <a:t>第一個目標就是我們想要訓練，使假設更好地擬合訓練數據。</a:t>
            </a:r>
            <a:r>
              <a:rPr lang="zh-TW" altLang="en-US" b="0" i="0" dirty="0">
                <a:solidFill>
                  <a:srgbClr val="000000"/>
                </a:solidFill>
                <a:effectLst/>
                <a:latin typeface="PingFang SC" panose="020B0400000000000000" pitchFamily="34" charset="-122"/>
                <a:ea typeface="PingFang SC" panose="020B0400000000000000" pitchFamily="34" charset="-122"/>
              </a:rPr>
              <a:t>我們希望假設能夠很好的適應訓練集。</a:t>
            </a:r>
          </a:p>
          <a:p>
            <a:pPr algn="l"/>
            <a:r>
              <a:rPr lang="zh-TW" altLang="en-US" b="1" i="0" dirty="0">
                <a:solidFill>
                  <a:srgbClr val="000000"/>
                </a:solidFill>
                <a:effectLst/>
                <a:latin typeface="PingFang SC" panose="020B0400000000000000" pitchFamily="34" charset="-122"/>
                <a:ea typeface="PingFang SC" panose="020B0400000000000000" pitchFamily="34" charset="-122"/>
              </a:rPr>
              <a:t>而第二個目標是我們想要保持參數值較小。（通過正則化項）</a:t>
            </a:r>
            <a:endParaRPr lang="en-US" altLang="zh-TW" b="1" i="0" dirty="0">
              <a:solidFill>
                <a:srgbClr val="000000"/>
              </a:solidFill>
              <a:effectLst/>
              <a:latin typeface="PingFang SC" panose="020B0400000000000000" pitchFamily="34" charset="-122"/>
              <a:ea typeface="PingFang SC" panose="020B0400000000000000" pitchFamily="34" charset="-122"/>
            </a:endParaRPr>
          </a:p>
          <a:p>
            <a:pPr algn="l"/>
            <a:r>
              <a:rPr lang="en" altLang="zh-TW" b="0" i="0" dirty="0">
                <a:solidFill>
                  <a:srgbClr val="000000"/>
                </a:solidFill>
                <a:effectLst/>
                <a:latin typeface="PingFang SC" panose="020B0400000000000000" pitchFamily="34" charset="-122"/>
                <a:ea typeface="PingFang SC" panose="020B0400000000000000" pitchFamily="34" charset="-122"/>
              </a:rPr>
              <a:t>https://allen108108.github.io/blog/2019/10/22/L1%20,%20L2%20Regularization%20%E5%88%B0%E5%BA%95%E6%AD%A3%E5%89%87%E5%8C%96%E4%BA%86%E4%BB%80%E9%BA%BC%20_/</a:t>
            </a:r>
            <a:endParaRPr lang="zh-TW" altLang="en-US" b="0" i="0" dirty="0">
              <a:solidFill>
                <a:srgbClr val="000000"/>
              </a:solidFill>
              <a:effectLst/>
              <a:latin typeface="PingFang SC" panose="020B0400000000000000" pitchFamily="34" charset="-122"/>
              <a:ea typeface="PingFang SC" panose="020B0400000000000000" pitchFamily="34" charset="-122"/>
            </a:endParaRPr>
          </a:p>
        </p:txBody>
      </p:sp>
      <p:sp>
        <p:nvSpPr>
          <p:cNvPr id="4" name="投影片編號版面配置區 3"/>
          <p:cNvSpPr>
            <a:spLocks noGrp="1"/>
          </p:cNvSpPr>
          <p:nvPr>
            <p:ph type="sldNum" sz="quarter" idx="5"/>
          </p:nvPr>
        </p:nvSpPr>
        <p:spPr/>
        <p:txBody>
          <a:bodyPr/>
          <a:lstStyle/>
          <a:p>
            <a:fld id="{6A55FB50-B45D-9D43-8943-6D09DC9C3A71}" type="slidenum">
              <a:rPr lang="en-TW" smtClean="0"/>
              <a:t>13</a:t>
            </a:fld>
            <a:endParaRPr lang="en-TW"/>
          </a:p>
        </p:txBody>
      </p:sp>
    </p:spTree>
    <p:extLst>
      <p:ext uri="{BB962C8B-B14F-4D97-AF65-F5344CB8AC3E}">
        <p14:creationId xmlns:p14="http://schemas.microsoft.com/office/powerpoint/2010/main" val="802071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b="1" i="0" dirty="0">
                <a:solidFill>
                  <a:srgbClr val="000000"/>
                </a:solidFill>
                <a:effectLst/>
                <a:latin typeface="PingFang SC" panose="020B0400000000000000" pitchFamily="34" charset="-122"/>
                <a:ea typeface="PingFang SC" panose="020B0400000000000000" pitchFamily="34" charset="-122"/>
              </a:rPr>
              <a:t>第一個目標就是我們想要訓練，使假設更好地擬合訓練數據。</a:t>
            </a:r>
            <a:r>
              <a:rPr lang="zh-TW" altLang="en-US" b="0" i="0" dirty="0">
                <a:solidFill>
                  <a:srgbClr val="000000"/>
                </a:solidFill>
                <a:effectLst/>
                <a:latin typeface="PingFang SC" panose="020B0400000000000000" pitchFamily="34" charset="-122"/>
                <a:ea typeface="PingFang SC" panose="020B0400000000000000" pitchFamily="34" charset="-122"/>
              </a:rPr>
              <a:t>我們希望假設能夠很好的適應訓練集。</a:t>
            </a:r>
          </a:p>
          <a:p>
            <a:pPr algn="l"/>
            <a:r>
              <a:rPr lang="zh-TW" altLang="en-US" b="1" i="0" dirty="0">
                <a:solidFill>
                  <a:srgbClr val="000000"/>
                </a:solidFill>
                <a:effectLst/>
                <a:latin typeface="PingFang SC" panose="020B0400000000000000" pitchFamily="34" charset="-122"/>
                <a:ea typeface="PingFang SC" panose="020B0400000000000000" pitchFamily="34" charset="-122"/>
              </a:rPr>
              <a:t>而第二個目標是我們想要保持參數值較小。（通過正則化項）</a:t>
            </a:r>
            <a:endParaRPr lang="en-US" altLang="zh-TW" b="1" i="0" dirty="0">
              <a:solidFill>
                <a:srgbClr val="000000"/>
              </a:solidFill>
              <a:effectLst/>
              <a:latin typeface="PingFang SC" panose="020B0400000000000000" pitchFamily="34" charset="-122"/>
              <a:ea typeface="PingFang SC" panose="020B0400000000000000" pitchFamily="34" charset="-122"/>
            </a:endParaRPr>
          </a:p>
          <a:p>
            <a:pPr algn="l"/>
            <a:r>
              <a:rPr lang="en" altLang="zh-TW" b="0" i="0" dirty="0">
                <a:solidFill>
                  <a:srgbClr val="000000"/>
                </a:solidFill>
                <a:effectLst/>
                <a:latin typeface="PingFang SC" panose="020B0400000000000000" pitchFamily="34" charset="-122"/>
                <a:ea typeface="PingFang SC" panose="020B0400000000000000" pitchFamily="34" charset="-122"/>
              </a:rPr>
              <a:t>https://allen108108.github.io/blog/2019/10/22/L1%20,%20L2%20Regularization%20%E5%88%B0%E5%BA%95%E6%AD%A3%E5%89%87%E5%8C%96%E4%BA%86%E4%BB%80%E9%BA%BC%20_/</a:t>
            </a:r>
            <a:endParaRPr lang="zh-TW" altLang="en-US" b="0" i="0" dirty="0">
              <a:solidFill>
                <a:srgbClr val="000000"/>
              </a:solidFill>
              <a:effectLst/>
              <a:latin typeface="PingFang SC" panose="020B0400000000000000" pitchFamily="34" charset="-122"/>
              <a:ea typeface="PingFang SC" panose="020B0400000000000000" pitchFamily="34" charset="-122"/>
            </a:endParaRPr>
          </a:p>
        </p:txBody>
      </p:sp>
      <p:sp>
        <p:nvSpPr>
          <p:cNvPr id="4" name="投影片編號版面配置區 3"/>
          <p:cNvSpPr>
            <a:spLocks noGrp="1"/>
          </p:cNvSpPr>
          <p:nvPr>
            <p:ph type="sldNum" sz="quarter" idx="5"/>
          </p:nvPr>
        </p:nvSpPr>
        <p:spPr/>
        <p:txBody>
          <a:bodyPr/>
          <a:lstStyle/>
          <a:p>
            <a:fld id="{6A55FB50-B45D-9D43-8943-6D09DC9C3A71}" type="slidenum">
              <a:rPr lang="en-TW" smtClean="0"/>
              <a:t>14</a:t>
            </a:fld>
            <a:endParaRPr lang="en-TW"/>
          </a:p>
        </p:txBody>
      </p:sp>
    </p:spTree>
    <p:extLst>
      <p:ext uri="{BB962C8B-B14F-4D97-AF65-F5344CB8AC3E}">
        <p14:creationId xmlns:p14="http://schemas.microsoft.com/office/powerpoint/2010/main" val="1725065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A55FB50-B45D-9D43-8943-6D09DC9C3A71}" type="slidenum">
              <a:rPr lang="en-TW" smtClean="0"/>
              <a:t>17</a:t>
            </a:fld>
            <a:endParaRPr lang="en-TW"/>
          </a:p>
        </p:txBody>
      </p:sp>
    </p:spTree>
    <p:extLst>
      <p:ext uri="{BB962C8B-B14F-4D97-AF65-F5344CB8AC3E}">
        <p14:creationId xmlns:p14="http://schemas.microsoft.com/office/powerpoint/2010/main" val="3655256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3D38D-2245-D98C-11F0-10514DCD1B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FC15AB81-A5BD-268D-1FBE-EF2DFD8462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D2FF64EE-2D46-35B8-2099-D2AB53FE1093}"/>
              </a:ext>
            </a:extLst>
          </p:cNvPr>
          <p:cNvSpPr>
            <a:spLocks noGrp="1"/>
          </p:cNvSpPr>
          <p:nvPr>
            <p:ph type="dt" sz="half" idx="10"/>
          </p:nvPr>
        </p:nvSpPr>
        <p:spPr/>
        <p:txBody>
          <a:bodyPr/>
          <a:lstStyle/>
          <a:p>
            <a:fld id="{EFEE53F4-620D-7B4F-AC29-ED632A4ECF74}" type="datetimeFigureOut">
              <a:rPr lang="en-TW" smtClean="0"/>
              <a:t>12/22/22</a:t>
            </a:fld>
            <a:endParaRPr lang="en-TW"/>
          </a:p>
        </p:txBody>
      </p:sp>
      <p:sp>
        <p:nvSpPr>
          <p:cNvPr id="5" name="Footer Placeholder 4">
            <a:extLst>
              <a:ext uri="{FF2B5EF4-FFF2-40B4-BE49-F238E27FC236}">
                <a16:creationId xmlns:a16="http://schemas.microsoft.com/office/drawing/2014/main" id="{9B835E8D-8D30-463D-CE88-F46AE709294A}"/>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8B4A730F-83E1-309F-46E2-DE779BB687AD}"/>
              </a:ext>
            </a:extLst>
          </p:cNvPr>
          <p:cNvSpPr>
            <a:spLocks noGrp="1"/>
          </p:cNvSpPr>
          <p:nvPr>
            <p:ph type="sldNum" sz="quarter" idx="12"/>
          </p:nvPr>
        </p:nvSpPr>
        <p:spPr/>
        <p:txBody>
          <a:bodyPr/>
          <a:lstStyle/>
          <a:p>
            <a:fld id="{2E307058-D319-B34A-90D4-53C67FEE754D}" type="slidenum">
              <a:rPr lang="en-TW" smtClean="0"/>
              <a:t>‹#›</a:t>
            </a:fld>
            <a:endParaRPr lang="en-TW"/>
          </a:p>
        </p:txBody>
      </p:sp>
    </p:spTree>
    <p:extLst>
      <p:ext uri="{BB962C8B-B14F-4D97-AF65-F5344CB8AC3E}">
        <p14:creationId xmlns:p14="http://schemas.microsoft.com/office/powerpoint/2010/main" val="366014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E010-EB47-0598-EE6F-6EEE63BFC065}"/>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ACED5E82-DC61-3CFF-E9D4-22706C9DC9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46668848-EAE3-2E3B-236B-68725F3B8665}"/>
              </a:ext>
            </a:extLst>
          </p:cNvPr>
          <p:cNvSpPr>
            <a:spLocks noGrp="1"/>
          </p:cNvSpPr>
          <p:nvPr>
            <p:ph type="dt" sz="half" idx="10"/>
          </p:nvPr>
        </p:nvSpPr>
        <p:spPr/>
        <p:txBody>
          <a:bodyPr/>
          <a:lstStyle/>
          <a:p>
            <a:fld id="{EFEE53F4-620D-7B4F-AC29-ED632A4ECF74}" type="datetimeFigureOut">
              <a:rPr lang="en-TW" smtClean="0"/>
              <a:t>12/22/22</a:t>
            </a:fld>
            <a:endParaRPr lang="en-TW"/>
          </a:p>
        </p:txBody>
      </p:sp>
      <p:sp>
        <p:nvSpPr>
          <p:cNvPr id="5" name="Footer Placeholder 4">
            <a:extLst>
              <a:ext uri="{FF2B5EF4-FFF2-40B4-BE49-F238E27FC236}">
                <a16:creationId xmlns:a16="http://schemas.microsoft.com/office/drawing/2014/main" id="{F958FC99-DDD8-AF64-78F0-00D332A6D77F}"/>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1AAF41D-9451-7737-D330-B865ECE0BE94}"/>
              </a:ext>
            </a:extLst>
          </p:cNvPr>
          <p:cNvSpPr>
            <a:spLocks noGrp="1"/>
          </p:cNvSpPr>
          <p:nvPr>
            <p:ph type="sldNum" sz="quarter" idx="12"/>
          </p:nvPr>
        </p:nvSpPr>
        <p:spPr/>
        <p:txBody>
          <a:bodyPr/>
          <a:lstStyle/>
          <a:p>
            <a:fld id="{2E307058-D319-B34A-90D4-53C67FEE754D}" type="slidenum">
              <a:rPr lang="en-TW" smtClean="0"/>
              <a:t>‹#›</a:t>
            </a:fld>
            <a:endParaRPr lang="en-TW"/>
          </a:p>
        </p:txBody>
      </p:sp>
    </p:spTree>
    <p:extLst>
      <p:ext uri="{BB962C8B-B14F-4D97-AF65-F5344CB8AC3E}">
        <p14:creationId xmlns:p14="http://schemas.microsoft.com/office/powerpoint/2010/main" val="958224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E528A4-4A44-72B4-A8B6-68E3CEF867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1683F58A-7184-4303-B235-5D64754BC3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DC93CEFE-357C-B39F-A8EC-47628F0124D7}"/>
              </a:ext>
            </a:extLst>
          </p:cNvPr>
          <p:cNvSpPr>
            <a:spLocks noGrp="1"/>
          </p:cNvSpPr>
          <p:nvPr>
            <p:ph type="dt" sz="half" idx="10"/>
          </p:nvPr>
        </p:nvSpPr>
        <p:spPr/>
        <p:txBody>
          <a:bodyPr/>
          <a:lstStyle/>
          <a:p>
            <a:fld id="{EFEE53F4-620D-7B4F-AC29-ED632A4ECF74}" type="datetimeFigureOut">
              <a:rPr lang="en-TW" smtClean="0"/>
              <a:t>12/22/22</a:t>
            </a:fld>
            <a:endParaRPr lang="en-TW"/>
          </a:p>
        </p:txBody>
      </p:sp>
      <p:sp>
        <p:nvSpPr>
          <p:cNvPr id="5" name="Footer Placeholder 4">
            <a:extLst>
              <a:ext uri="{FF2B5EF4-FFF2-40B4-BE49-F238E27FC236}">
                <a16:creationId xmlns:a16="http://schemas.microsoft.com/office/drawing/2014/main" id="{333268EF-C8F6-5A5D-02BD-2B91DB30FACE}"/>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153CE5B4-6100-0A2B-7DA8-E64C69211C64}"/>
              </a:ext>
            </a:extLst>
          </p:cNvPr>
          <p:cNvSpPr>
            <a:spLocks noGrp="1"/>
          </p:cNvSpPr>
          <p:nvPr>
            <p:ph type="sldNum" sz="quarter" idx="12"/>
          </p:nvPr>
        </p:nvSpPr>
        <p:spPr/>
        <p:txBody>
          <a:bodyPr/>
          <a:lstStyle/>
          <a:p>
            <a:fld id="{2E307058-D319-B34A-90D4-53C67FEE754D}" type="slidenum">
              <a:rPr lang="en-TW" smtClean="0"/>
              <a:t>‹#›</a:t>
            </a:fld>
            <a:endParaRPr lang="en-TW"/>
          </a:p>
        </p:txBody>
      </p:sp>
    </p:spTree>
    <p:extLst>
      <p:ext uri="{BB962C8B-B14F-4D97-AF65-F5344CB8AC3E}">
        <p14:creationId xmlns:p14="http://schemas.microsoft.com/office/powerpoint/2010/main" val="4046132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a:lstStyle>
            <a:lvl1pPr>
              <a:defRPr sz="2399" baseline="0">
                <a:solidFill>
                  <a:schemeClr val="bg1"/>
                </a:solidFill>
                <a:latin typeface="EYInterstate Light" panose="02000506000000020004" pitchFamily="2" charset="0"/>
                <a:ea typeface="M 盈黑 HK W4" panose="02000403000000020004" pitchFamily="2" charset="-120"/>
              </a:defRPr>
            </a:lvl1pPr>
          </a:lstStyle>
          <a:p>
            <a:r>
              <a:rPr lang="zh-TW" altLang="en-US" dirty="0"/>
              <a:t>標題</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baseline="0" noProof="0" dirty="0">
              <a:solidFill>
                <a:schemeClr val="bg1"/>
              </a:solidFill>
              <a:latin typeface="EYInterstate Light" panose="02000506000000020004" pitchFamily="2" charset="0"/>
              <a:ea typeface="M 盈黑 HK W4" panose="02000403000000020004" pitchFamily="2" charset="-120"/>
            </a:endParaRPr>
          </a:p>
        </p:txBody>
      </p:sp>
      <p:sp>
        <p:nvSpPr>
          <p:cNvPr id="5" name="Footer Placeholder 4">
            <a:extLst>
              <a:ext uri="{FF2B5EF4-FFF2-40B4-BE49-F238E27FC236}">
                <a16:creationId xmlns:a16="http://schemas.microsoft.com/office/drawing/2014/main" id="{F63F563A-62FF-4589-B82D-3BCA4A1F169F}"/>
              </a:ext>
            </a:extLst>
          </p:cNvPr>
          <p:cNvSpPr>
            <a:spLocks noGrp="1"/>
          </p:cNvSpPr>
          <p:nvPr>
            <p:ph type="ftr" sz="quarter" idx="3"/>
          </p:nvPr>
        </p:nvSpPr>
        <p:spPr>
          <a:xfrm>
            <a:off x="3237502" y="6471244"/>
            <a:ext cx="3084493" cy="180000"/>
          </a:xfrm>
          <a:prstGeom prst="rect">
            <a:avLst/>
          </a:prstGeom>
        </p:spPr>
        <p:txBody>
          <a:bodyPr vert="horz" lIns="0" tIns="0" rIns="0" bIns="0" rtlCol="0" anchor="ctr"/>
          <a:lstStyle>
            <a:lvl1pPr marL="0" algn="l" defTabSz="913943" rtl="0" eaLnBrk="1" latinLnBrk="0" hangingPunct="1">
              <a:defRPr lang="en-IN" sz="800" kern="1200" baseline="0" dirty="0">
                <a:solidFill>
                  <a:schemeClr val="bg1"/>
                </a:solidFill>
                <a:latin typeface="EYInterstate" panose="02000503020000020004" pitchFamily="2" charset="0"/>
                <a:ea typeface="M 盈黑 HK W4" panose="02000403000000020004" pitchFamily="2" charset="-120"/>
                <a:cs typeface="+mn-cs"/>
              </a:defRPr>
            </a:lvl1pPr>
          </a:lstStyle>
          <a:p>
            <a:r>
              <a:rPr lang="zh-TW" altLang="en-US"/>
              <a:t>主標題</a:t>
            </a:r>
            <a:endParaRPr lang="en-US"/>
          </a:p>
        </p:txBody>
      </p:sp>
      <p:sp>
        <p:nvSpPr>
          <p:cNvPr id="7" name="Slide Number Placeholder 5">
            <a:extLst>
              <a:ext uri="{FF2B5EF4-FFF2-40B4-BE49-F238E27FC236}">
                <a16:creationId xmlns:a16="http://schemas.microsoft.com/office/drawing/2014/main" id="{5F5554F9-DD8C-4B33-8C9D-C045531629DF}"/>
              </a:ext>
            </a:extLst>
          </p:cNvPr>
          <p:cNvSpPr>
            <a:spLocks noGrp="1"/>
          </p:cNvSpPr>
          <p:nvPr>
            <p:ph type="sldNum" sz="quarter" idx="4"/>
          </p:nvPr>
        </p:nvSpPr>
        <p:spPr>
          <a:xfrm>
            <a:off x="616900" y="6471244"/>
            <a:ext cx="662721" cy="180000"/>
          </a:xfrm>
          <a:prstGeom prst="rect">
            <a:avLst/>
          </a:prstGeom>
        </p:spPr>
        <p:txBody>
          <a:bodyPr vert="horz" lIns="0" tIns="0" rIns="0" bIns="0" rtlCol="0" anchor="ctr"/>
          <a:lstStyle>
            <a:lvl1pPr marL="0" algn="l" defTabSz="913943" rtl="0" eaLnBrk="1" latinLnBrk="0" hangingPunct="1">
              <a:defRPr lang="en-IN" sz="800" kern="1200" baseline="0" smtClean="0">
                <a:solidFill>
                  <a:schemeClr val="bg1"/>
                </a:solidFill>
                <a:latin typeface="EYInterstate" panose="02000503020000020004" pitchFamily="2" charset="0"/>
                <a:ea typeface="M 盈黑 HK W4" panose="02000403000000020004" pitchFamily="2" charset="-120"/>
                <a:cs typeface="+mn-cs"/>
              </a:defRPr>
            </a:lvl1pPr>
          </a:lstStyle>
          <a:p>
            <a:r>
              <a:rPr lang="zh-TW" altLang="en-US"/>
              <a:t>第</a:t>
            </a:r>
            <a:fld id="{F1BC30E3-FFE5-4B91-AA19-87A149EBB9EE}" type="slidenum">
              <a:rPr smtClean="0"/>
              <a:pPr/>
              <a:t>‹#›</a:t>
            </a:fld>
            <a:r>
              <a:rPr lang="zh-TW" altLang="en-US"/>
              <a:t>頁</a:t>
            </a:r>
            <a:endParaRPr dirty="0"/>
          </a:p>
        </p:txBody>
      </p:sp>
      <p:sp>
        <p:nvSpPr>
          <p:cNvPr id="8" name="Date Placeholder 3">
            <a:extLst>
              <a:ext uri="{FF2B5EF4-FFF2-40B4-BE49-F238E27FC236}">
                <a16:creationId xmlns:a16="http://schemas.microsoft.com/office/drawing/2014/main" id="{91198361-4DD2-4968-83AD-C88E3ECF3218}"/>
              </a:ext>
            </a:extLst>
          </p:cNvPr>
          <p:cNvSpPr>
            <a:spLocks noGrp="1"/>
          </p:cNvSpPr>
          <p:nvPr>
            <p:ph type="dt" sz="half" idx="2"/>
          </p:nvPr>
        </p:nvSpPr>
        <p:spPr>
          <a:xfrm>
            <a:off x="1428184" y="6471244"/>
            <a:ext cx="1190638" cy="180000"/>
          </a:xfrm>
          <a:prstGeom prst="rect">
            <a:avLst/>
          </a:prstGeom>
        </p:spPr>
        <p:txBody>
          <a:bodyPr vert="horz" lIns="0" tIns="0" rIns="0" bIns="0" rtlCol="0" anchor="ctr"/>
          <a:lstStyle>
            <a:lvl1pPr marL="0" algn="l" defTabSz="913943" rtl="0" eaLnBrk="1" latinLnBrk="0" hangingPunct="1">
              <a:defRPr lang="en-IN" sz="800" kern="1200" baseline="0" smtClean="0">
                <a:solidFill>
                  <a:schemeClr val="bg1"/>
                </a:solidFill>
                <a:latin typeface="EYInterstate" panose="02000503020000020004" pitchFamily="2" charset="0"/>
                <a:ea typeface="M 盈黑 HK W4" panose="02000403000000020004" pitchFamily="2" charset="-120"/>
                <a:cs typeface="+mn-cs"/>
              </a:defRPr>
            </a:lvl1pPr>
          </a:lstStyle>
          <a:p>
            <a:fld id="{9601DC1E-18CD-4398-BA39-EBBA32CFB207}" type="datetime1">
              <a:rPr lang="en-US" altLang="zh-TW" smtClean="0"/>
              <a:pPr/>
              <a:t>12/22/22</a:t>
            </a:fld>
            <a:endParaRPr lang="zh-TW" altLang="en-US" dirty="0"/>
          </a:p>
        </p:txBody>
      </p:sp>
    </p:spTree>
    <p:extLst>
      <p:ext uri="{BB962C8B-B14F-4D97-AF65-F5344CB8AC3E}">
        <p14:creationId xmlns:p14="http://schemas.microsoft.com/office/powerpoint/2010/main" val="755626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3 pictures">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72"/>
            <a:ext cx="10515600" cy="673100"/>
          </a:xfrm>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16" name="投影片編號版面配置區 5"/>
          <p:cNvSpPr>
            <a:spLocks noGrp="1"/>
          </p:cNvSpPr>
          <p:nvPr>
            <p:ph type="sldNum" sz="quarter" idx="12"/>
          </p:nvPr>
        </p:nvSpPr>
        <p:spPr>
          <a:xfrm>
            <a:off x="9220200" y="6329896"/>
            <a:ext cx="2743200" cy="365125"/>
          </a:xfrm>
        </p:spPr>
        <p:txBody>
          <a:bodyPr/>
          <a:lstStyle>
            <a:lvl1pPr>
              <a:defRPr sz="2000">
                <a:latin typeface="Times New Roman" panose="02020603050405020304" pitchFamily="18" charset="0"/>
                <a:cs typeface="Times New Roman" panose="02020603050405020304" pitchFamily="18" charset="0"/>
              </a:defRPr>
            </a:lvl1pPr>
          </a:lstStyle>
          <a:p>
            <a:fld id="{3A27E2FF-DAC8-438B-8546-A5A4CBA171F6}" type="slidenum">
              <a:rPr lang="zh-TW" altLang="en-US" smtClean="0"/>
              <a:pPr/>
              <a:t>‹#›</a:t>
            </a:fld>
            <a:endParaRPr lang="zh-TW" altLang="en-US" dirty="0"/>
          </a:p>
        </p:txBody>
      </p:sp>
    </p:spTree>
    <p:extLst>
      <p:ext uri="{BB962C8B-B14F-4D97-AF65-F5344CB8AC3E}">
        <p14:creationId xmlns:p14="http://schemas.microsoft.com/office/powerpoint/2010/main" val="3945761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3 pictures">
    <p:spTree>
      <p:nvGrpSpPr>
        <p:cNvPr id="1" name=""/>
        <p:cNvGrpSpPr/>
        <p:nvPr/>
      </p:nvGrpSpPr>
      <p:grpSpPr>
        <a:xfrm>
          <a:off x="0" y="0"/>
          <a:ext cx="0" cy="0"/>
          <a:chOff x="0" y="0"/>
          <a:chExt cx="0" cy="0"/>
        </a:xfrm>
      </p:grpSpPr>
      <p:sp>
        <p:nvSpPr>
          <p:cNvPr id="3" name="日期版面配置區 2"/>
          <p:cNvSpPr>
            <a:spLocks noGrp="1"/>
          </p:cNvSpPr>
          <p:nvPr>
            <p:ph type="dt" sz="half" idx="31"/>
          </p:nvPr>
        </p:nvSpPr>
        <p:spPr/>
        <p:txBody>
          <a:bodyPr/>
          <a:lstStyle/>
          <a:p>
            <a:endParaRPr lang="zh-TW" altLang="en-US"/>
          </a:p>
        </p:txBody>
      </p:sp>
      <p:sp>
        <p:nvSpPr>
          <p:cNvPr id="8" name="頁尾版面配置區 7"/>
          <p:cNvSpPr>
            <a:spLocks noGrp="1"/>
          </p:cNvSpPr>
          <p:nvPr>
            <p:ph type="ftr" sz="quarter" idx="32"/>
          </p:nvPr>
        </p:nvSpPr>
        <p:spPr/>
        <p:txBody>
          <a:bodyPr/>
          <a:lstStyle/>
          <a:p>
            <a:endParaRPr lang="zh-TW" altLang="en-US"/>
          </a:p>
        </p:txBody>
      </p:sp>
      <p:sp>
        <p:nvSpPr>
          <p:cNvPr id="9" name="投影片編號版面配置區 8"/>
          <p:cNvSpPr>
            <a:spLocks noGrp="1"/>
          </p:cNvSpPr>
          <p:nvPr>
            <p:ph type="sldNum" sz="quarter" idx="33"/>
          </p:nvPr>
        </p:nvSpPr>
        <p:spPr>
          <a:xfrm>
            <a:off x="9215717" y="6356351"/>
            <a:ext cx="2743200" cy="365125"/>
          </a:xfrm>
        </p:spPr>
        <p:txBody>
          <a:bodyPr/>
          <a:lstStyle>
            <a:lvl1pPr>
              <a:defRPr sz="2400">
                <a:latin typeface="Times New Roman" panose="02020603050405020304" pitchFamily="18" charset="0"/>
                <a:cs typeface="Times New Roman" panose="02020603050405020304" pitchFamily="18" charset="0"/>
              </a:defRPr>
            </a:lvl1pPr>
          </a:lstStyle>
          <a:p>
            <a:fld id="{3A27E2FF-DAC8-438B-8546-A5A4CBA171F6}" type="slidenum">
              <a:rPr lang="zh-TW" altLang="en-US" smtClean="0"/>
              <a:pPr/>
              <a:t>‹#›</a:t>
            </a:fld>
            <a:endParaRPr lang="zh-TW" altLang="en-US" dirty="0"/>
          </a:p>
        </p:txBody>
      </p:sp>
    </p:spTree>
    <p:extLst>
      <p:ext uri="{BB962C8B-B14F-4D97-AF65-F5344CB8AC3E}">
        <p14:creationId xmlns:p14="http://schemas.microsoft.com/office/powerpoint/2010/main" val="255405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3D660-C87F-E6BC-FB08-2C8F0069A4BD}"/>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0C67F038-D9C6-50EC-9E51-589D4ED04E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044391C0-5370-4B40-7C1D-1AF4FBDAE3D6}"/>
              </a:ext>
            </a:extLst>
          </p:cNvPr>
          <p:cNvSpPr>
            <a:spLocks noGrp="1"/>
          </p:cNvSpPr>
          <p:nvPr>
            <p:ph type="dt" sz="half" idx="10"/>
          </p:nvPr>
        </p:nvSpPr>
        <p:spPr/>
        <p:txBody>
          <a:bodyPr/>
          <a:lstStyle/>
          <a:p>
            <a:fld id="{EFEE53F4-620D-7B4F-AC29-ED632A4ECF74}" type="datetimeFigureOut">
              <a:rPr lang="en-TW" smtClean="0"/>
              <a:t>12/22/22</a:t>
            </a:fld>
            <a:endParaRPr lang="en-TW"/>
          </a:p>
        </p:txBody>
      </p:sp>
      <p:sp>
        <p:nvSpPr>
          <p:cNvPr id="5" name="Footer Placeholder 4">
            <a:extLst>
              <a:ext uri="{FF2B5EF4-FFF2-40B4-BE49-F238E27FC236}">
                <a16:creationId xmlns:a16="http://schemas.microsoft.com/office/drawing/2014/main" id="{DEEEDC37-D8B1-5014-FFFA-9AF675EDBB62}"/>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609996F7-8D08-D583-4185-7B79B70956FF}"/>
              </a:ext>
            </a:extLst>
          </p:cNvPr>
          <p:cNvSpPr>
            <a:spLocks noGrp="1"/>
          </p:cNvSpPr>
          <p:nvPr>
            <p:ph type="sldNum" sz="quarter" idx="12"/>
          </p:nvPr>
        </p:nvSpPr>
        <p:spPr/>
        <p:txBody>
          <a:bodyPr/>
          <a:lstStyle/>
          <a:p>
            <a:fld id="{2E307058-D319-B34A-90D4-53C67FEE754D}" type="slidenum">
              <a:rPr lang="en-TW" smtClean="0"/>
              <a:t>‹#›</a:t>
            </a:fld>
            <a:endParaRPr lang="en-TW"/>
          </a:p>
        </p:txBody>
      </p:sp>
    </p:spTree>
    <p:extLst>
      <p:ext uri="{BB962C8B-B14F-4D97-AF65-F5344CB8AC3E}">
        <p14:creationId xmlns:p14="http://schemas.microsoft.com/office/powerpoint/2010/main" val="495835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1F8FC-1FA6-A45B-5AD2-162F3313FA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42CF3F49-74E7-F3CF-94D3-E1BCC01CEC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30A066-A5D2-B80E-51CF-86EC252FFFA1}"/>
              </a:ext>
            </a:extLst>
          </p:cNvPr>
          <p:cNvSpPr>
            <a:spLocks noGrp="1"/>
          </p:cNvSpPr>
          <p:nvPr>
            <p:ph type="dt" sz="half" idx="10"/>
          </p:nvPr>
        </p:nvSpPr>
        <p:spPr/>
        <p:txBody>
          <a:bodyPr/>
          <a:lstStyle/>
          <a:p>
            <a:fld id="{EFEE53F4-620D-7B4F-AC29-ED632A4ECF74}" type="datetimeFigureOut">
              <a:rPr lang="en-TW" smtClean="0"/>
              <a:t>12/22/22</a:t>
            </a:fld>
            <a:endParaRPr lang="en-TW"/>
          </a:p>
        </p:txBody>
      </p:sp>
      <p:sp>
        <p:nvSpPr>
          <p:cNvPr id="5" name="Footer Placeholder 4">
            <a:extLst>
              <a:ext uri="{FF2B5EF4-FFF2-40B4-BE49-F238E27FC236}">
                <a16:creationId xmlns:a16="http://schemas.microsoft.com/office/drawing/2014/main" id="{E7677936-C9C3-4E23-A06B-7FD49866D48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BFAEA5A3-3C37-1642-A7E1-D53305C0B388}"/>
              </a:ext>
            </a:extLst>
          </p:cNvPr>
          <p:cNvSpPr>
            <a:spLocks noGrp="1"/>
          </p:cNvSpPr>
          <p:nvPr>
            <p:ph type="sldNum" sz="quarter" idx="12"/>
          </p:nvPr>
        </p:nvSpPr>
        <p:spPr/>
        <p:txBody>
          <a:bodyPr/>
          <a:lstStyle/>
          <a:p>
            <a:fld id="{2E307058-D319-B34A-90D4-53C67FEE754D}" type="slidenum">
              <a:rPr lang="en-TW" smtClean="0"/>
              <a:t>‹#›</a:t>
            </a:fld>
            <a:endParaRPr lang="en-TW"/>
          </a:p>
        </p:txBody>
      </p:sp>
    </p:spTree>
    <p:extLst>
      <p:ext uri="{BB962C8B-B14F-4D97-AF65-F5344CB8AC3E}">
        <p14:creationId xmlns:p14="http://schemas.microsoft.com/office/powerpoint/2010/main" val="421215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A722-0A48-25FE-12B9-5277DD9DFF53}"/>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F4A60502-21EE-44B4-5774-54E20C117B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4021ABEF-FA05-FC46-B791-D824F1079E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E7341BA7-06C8-04CB-7E3E-5464573D09DD}"/>
              </a:ext>
            </a:extLst>
          </p:cNvPr>
          <p:cNvSpPr>
            <a:spLocks noGrp="1"/>
          </p:cNvSpPr>
          <p:nvPr>
            <p:ph type="dt" sz="half" idx="10"/>
          </p:nvPr>
        </p:nvSpPr>
        <p:spPr/>
        <p:txBody>
          <a:bodyPr/>
          <a:lstStyle/>
          <a:p>
            <a:fld id="{EFEE53F4-620D-7B4F-AC29-ED632A4ECF74}" type="datetimeFigureOut">
              <a:rPr lang="en-TW" smtClean="0"/>
              <a:t>12/22/22</a:t>
            </a:fld>
            <a:endParaRPr lang="en-TW"/>
          </a:p>
        </p:txBody>
      </p:sp>
      <p:sp>
        <p:nvSpPr>
          <p:cNvPr id="6" name="Footer Placeholder 5">
            <a:extLst>
              <a:ext uri="{FF2B5EF4-FFF2-40B4-BE49-F238E27FC236}">
                <a16:creationId xmlns:a16="http://schemas.microsoft.com/office/drawing/2014/main" id="{4E509EA0-2831-724C-6F29-C2BF597BC56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F75E508C-6E5A-DF3B-E78B-9514BEA6BFB8}"/>
              </a:ext>
            </a:extLst>
          </p:cNvPr>
          <p:cNvSpPr>
            <a:spLocks noGrp="1"/>
          </p:cNvSpPr>
          <p:nvPr>
            <p:ph type="sldNum" sz="quarter" idx="12"/>
          </p:nvPr>
        </p:nvSpPr>
        <p:spPr/>
        <p:txBody>
          <a:bodyPr/>
          <a:lstStyle/>
          <a:p>
            <a:fld id="{2E307058-D319-B34A-90D4-53C67FEE754D}" type="slidenum">
              <a:rPr lang="en-TW" smtClean="0"/>
              <a:t>‹#›</a:t>
            </a:fld>
            <a:endParaRPr lang="en-TW"/>
          </a:p>
        </p:txBody>
      </p:sp>
    </p:spTree>
    <p:extLst>
      <p:ext uri="{BB962C8B-B14F-4D97-AF65-F5344CB8AC3E}">
        <p14:creationId xmlns:p14="http://schemas.microsoft.com/office/powerpoint/2010/main" val="289987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50781-E5C5-4B35-07F8-112A8A037541}"/>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C4F9293D-9B37-A9D8-E231-71EE7792A5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DE8A14-2F71-1BC9-384C-7A473AC137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34169C11-8EE3-5386-230F-F021C82C04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6D208C-9C12-CF76-25BF-9BBCC25F48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27EB6730-B7EE-D608-9701-D15CEB1BBE35}"/>
              </a:ext>
            </a:extLst>
          </p:cNvPr>
          <p:cNvSpPr>
            <a:spLocks noGrp="1"/>
          </p:cNvSpPr>
          <p:nvPr>
            <p:ph type="dt" sz="half" idx="10"/>
          </p:nvPr>
        </p:nvSpPr>
        <p:spPr/>
        <p:txBody>
          <a:bodyPr/>
          <a:lstStyle/>
          <a:p>
            <a:fld id="{EFEE53F4-620D-7B4F-AC29-ED632A4ECF74}" type="datetimeFigureOut">
              <a:rPr lang="en-TW" smtClean="0"/>
              <a:t>12/22/22</a:t>
            </a:fld>
            <a:endParaRPr lang="en-TW"/>
          </a:p>
        </p:txBody>
      </p:sp>
      <p:sp>
        <p:nvSpPr>
          <p:cNvPr id="8" name="Footer Placeholder 7">
            <a:extLst>
              <a:ext uri="{FF2B5EF4-FFF2-40B4-BE49-F238E27FC236}">
                <a16:creationId xmlns:a16="http://schemas.microsoft.com/office/drawing/2014/main" id="{49901AB2-EDFC-744F-744A-7F5EE928374C}"/>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EC73DB86-A11E-3256-A9B4-63C73DD445B1}"/>
              </a:ext>
            </a:extLst>
          </p:cNvPr>
          <p:cNvSpPr>
            <a:spLocks noGrp="1"/>
          </p:cNvSpPr>
          <p:nvPr>
            <p:ph type="sldNum" sz="quarter" idx="12"/>
          </p:nvPr>
        </p:nvSpPr>
        <p:spPr/>
        <p:txBody>
          <a:bodyPr/>
          <a:lstStyle/>
          <a:p>
            <a:fld id="{2E307058-D319-B34A-90D4-53C67FEE754D}" type="slidenum">
              <a:rPr lang="en-TW" smtClean="0"/>
              <a:t>‹#›</a:t>
            </a:fld>
            <a:endParaRPr lang="en-TW"/>
          </a:p>
        </p:txBody>
      </p:sp>
    </p:spTree>
    <p:extLst>
      <p:ext uri="{BB962C8B-B14F-4D97-AF65-F5344CB8AC3E}">
        <p14:creationId xmlns:p14="http://schemas.microsoft.com/office/powerpoint/2010/main" val="332818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B0F9-8E33-2471-B6B7-5E4BA90C1CFA}"/>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B47BE25B-BCB3-ACF1-399C-434C0367842E}"/>
              </a:ext>
            </a:extLst>
          </p:cNvPr>
          <p:cNvSpPr>
            <a:spLocks noGrp="1"/>
          </p:cNvSpPr>
          <p:nvPr>
            <p:ph type="dt" sz="half" idx="10"/>
          </p:nvPr>
        </p:nvSpPr>
        <p:spPr/>
        <p:txBody>
          <a:bodyPr/>
          <a:lstStyle/>
          <a:p>
            <a:fld id="{EFEE53F4-620D-7B4F-AC29-ED632A4ECF74}" type="datetimeFigureOut">
              <a:rPr lang="en-TW" smtClean="0"/>
              <a:t>12/22/22</a:t>
            </a:fld>
            <a:endParaRPr lang="en-TW"/>
          </a:p>
        </p:txBody>
      </p:sp>
      <p:sp>
        <p:nvSpPr>
          <p:cNvPr id="4" name="Footer Placeholder 3">
            <a:extLst>
              <a:ext uri="{FF2B5EF4-FFF2-40B4-BE49-F238E27FC236}">
                <a16:creationId xmlns:a16="http://schemas.microsoft.com/office/drawing/2014/main" id="{4BB84BF2-64F0-45E3-101C-7B4EC6AFB3D7}"/>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4059549C-08A5-8AC8-3464-B53D4EB2DD18}"/>
              </a:ext>
            </a:extLst>
          </p:cNvPr>
          <p:cNvSpPr>
            <a:spLocks noGrp="1"/>
          </p:cNvSpPr>
          <p:nvPr>
            <p:ph type="sldNum" sz="quarter" idx="12"/>
          </p:nvPr>
        </p:nvSpPr>
        <p:spPr/>
        <p:txBody>
          <a:bodyPr/>
          <a:lstStyle/>
          <a:p>
            <a:fld id="{2E307058-D319-B34A-90D4-53C67FEE754D}" type="slidenum">
              <a:rPr lang="en-TW" smtClean="0"/>
              <a:t>‹#›</a:t>
            </a:fld>
            <a:endParaRPr lang="en-TW"/>
          </a:p>
        </p:txBody>
      </p:sp>
    </p:spTree>
    <p:extLst>
      <p:ext uri="{BB962C8B-B14F-4D97-AF65-F5344CB8AC3E}">
        <p14:creationId xmlns:p14="http://schemas.microsoft.com/office/powerpoint/2010/main" val="310086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BABED9-6EB5-7DB7-8D14-707079524D15}"/>
              </a:ext>
            </a:extLst>
          </p:cNvPr>
          <p:cNvSpPr>
            <a:spLocks noGrp="1"/>
          </p:cNvSpPr>
          <p:nvPr>
            <p:ph type="dt" sz="half" idx="10"/>
          </p:nvPr>
        </p:nvSpPr>
        <p:spPr/>
        <p:txBody>
          <a:bodyPr/>
          <a:lstStyle/>
          <a:p>
            <a:fld id="{EFEE53F4-620D-7B4F-AC29-ED632A4ECF74}" type="datetimeFigureOut">
              <a:rPr lang="en-TW" smtClean="0"/>
              <a:t>12/22/22</a:t>
            </a:fld>
            <a:endParaRPr lang="en-TW"/>
          </a:p>
        </p:txBody>
      </p:sp>
      <p:sp>
        <p:nvSpPr>
          <p:cNvPr id="3" name="Footer Placeholder 2">
            <a:extLst>
              <a:ext uri="{FF2B5EF4-FFF2-40B4-BE49-F238E27FC236}">
                <a16:creationId xmlns:a16="http://schemas.microsoft.com/office/drawing/2014/main" id="{8A1E1FA0-362C-FEA8-DC54-A67341194817}"/>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30D81ACB-CCD2-FBBE-7996-35873FB2C8B0}"/>
              </a:ext>
            </a:extLst>
          </p:cNvPr>
          <p:cNvSpPr>
            <a:spLocks noGrp="1"/>
          </p:cNvSpPr>
          <p:nvPr>
            <p:ph type="sldNum" sz="quarter" idx="12"/>
          </p:nvPr>
        </p:nvSpPr>
        <p:spPr/>
        <p:txBody>
          <a:bodyPr/>
          <a:lstStyle/>
          <a:p>
            <a:fld id="{2E307058-D319-B34A-90D4-53C67FEE754D}" type="slidenum">
              <a:rPr lang="en-TW" smtClean="0"/>
              <a:t>‹#›</a:t>
            </a:fld>
            <a:endParaRPr lang="en-TW"/>
          </a:p>
        </p:txBody>
      </p:sp>
    </p:spTree>
    <p:extLst>
      <p:ext uri="{BB962C8B-B14F-4D97-AF65-F5344CB8AC3E}">
        <p14:creationId xmlns:p14="http://schemas.microsoft.com/office/powerpoint/2010/main" val="399269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5B18-6D69-BA84-F948-78462FDED0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95FD759E-4528-4073-8C3E-12ABDA098B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250A4CC2-422B-232B-862B-CB15EA1A4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21D37-3221-40E9-FBBE-802CD78263F1}"/>
              </a:ext>
            </a:extLst>
          </p:cNvPr>
          <p:cNvSpPr>
            <a:spLocks noGrp="1"/>
          </p:cNvSpPr>
          <p:nvPr>
            <p:ph type="dt" sz="half" idx="10"/>
          </p:nvPr>
        </p:nvSpPr>
        <p:spPr/>
        <p:txBody>
          <a:bodyPr/>
          <a:lstStyle/>
          <a:p>
            <a:fld id="{EFEE53F4-620D-7B4F-AC29-ED632A4ECF74}" type="datetimeFigureOut">
              <a:rPr lang="en-TW" smtClean="0"/>
              <a:t>12/22/22</a:t>
            </a:fld>
            <a:endParaRPr lang="en-TW"/>
          </a:p>
        </p:txBody>
      </p:sp>
      <p:sp>
        <p:nvSpPr>
          <p:cNvPr id="6" name="Footer Placeholder 5">
            <a:extLst>
              <a:ext uri="{FF2B5EF4-FFF2-40B4-BE49-F238E27FC236}">
                <a16:creationId xmlns:a16="http://schemas.microsoft.com/office/drawing/2014/main" id="{06CCD00D-D1F7-E046-3BB3-942E4CECD8C6}"/>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241D7CD0-5BBF-1463-DF0A-51B1334471B8}"/>
              </a:ext>
            </a:extLst>
          </p:cNvPr>
          <p:cNvSpPr>
            <a:spLocks noGrp="1"/>
          </p:cNvSpPr>
          <p:nvPr>
            <p:ph type="sldNum" sz="quarter" idx="12"/>
          </p:nvPr>
        </p:nvSpPr>
        <p:spPr/>
        <p:txBody>
          <a:bodyPr/>
          <a:lstStyle/>
          <a:p>
            <a:fld id="{2E307058-D319-B34A-90D4-53C67FEE754D}" type="slidenum">
              <a:rPr lang="en-TW" smtClean="0"/>
              <a:t>‹#›</a:t>
            </a:fld>
            <a:endParaRPr lang="en-TW"/>
          </a:p>
        </p:txBody>
      </p:sp>
    </p:spTree>
    <p:extLst>
      <p:ext uri="{BB962C8B-B14F-4D97-AF65-F5344CB8AC3E}">
        <p14:creationId xmlns:p14="http://schemas.microsoft.com/office/powerpoint/2010/main" val="113265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15F1-0A26-EA81-EB07-96B97EC5E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37003BD5-3D6A-7F8F-F21E-75B34B0766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13BEE691-A755-8B48-4C43-E60472B535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82D964-73A3-F1AD-2DA5-A80CD2D0D9CC}"/>
              </a:ext>
            </a:extLst>
          </p:cNvPr>
          <p:cNvSpPr>
            <a:spLocks noGrp="1"/>
          </p:cNvSpPr>
          <p:nvPr>
            <p:ph type="dt" sz="half" idx="10"/>
          </p:nvPr>
        </p:nvSpPr>
        <p:spPr/>
        <p:txBody>
          <a:bodyPr/>
          <a:lstStyle/>
          <a:p>
            <a:fld id="{EFEE53F4-620D-7B4F-AC29-ED632A4ECF74}" type="datetimeFigureOut">
              <a:rPr lang="en-TW" smtClean="0"/>
              <a:t>12/22/22</a:t>
            </a:fld>
            <a:endParaRPr lang="en-TW"/>
          </a:p>
        </p:txBody>
      </p:sp>
      <p:sp>
        <p:nvSpPr>
          <p:cNvPr id="6" name="Footer Placeholder 5">
            <a:extLst>
              <a:ext uri="{FF2B5EF4-FFF2-40B4-BE49-F238E27FC236}">
                <a16:creationId xmlns:a16="http://schemas.microsoft.com/office/drawing/2014/main" id="{374FE61F-6A8C-57B1-B977-779DE711E26F}"/>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D4F884E2-503D-B363-8778-93682D8571BA}"/>
              </a:ext>
            </a:extLst>
          </p:cNvPr>
          <p:cNvSpPr>
            <a:spLocks noGrp="1"/>
          </p:cNvSpPr>
          <p:nvPr>
            <p:ph type="sldNum" sz="quarter" idx="12"/>
          </p:nvPr>
        </p:nvSpPr>
        <p:spPr/>
        <p:txBody>
          <a:bodyPr/>
          <a:lstStyle/>
          <a:p>
            <a:fld id="{2E307058-D319-B34A-90D4-53C67FEE754D}" type="slidenum">
              <a:rPr lang="en-TW" smtClean="0"/>
              <a:t>‹#›</a:t>
            </a:fld>
            <a:endParaRPr lang="en-TW"/>
          </a:p>
        </p:txBody>
      </p:sp>
    </p:spTree>
    <p:extLst>
      <p:ext uri="{BB962C8B-B14F-4D97-AF65-F5344CB8AC3E}">
        <p14:creationId xmlns:p14="http://schemas.microsoft.com/office/powerpoint/2010/main" val="2783181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2EED88-A369-5C7E-37B5-4B4F6E2AAC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06431E50-632C-5C7F-4C93-50785DE020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FFB57AE1-83CD-164C-39F6-5C7F81B8A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E53F4-620D-7B4F-AC29-ED632A4ECF74}" type="datetimeFigureOut">
              <a:rPr lang="en-TW" smtClean="0"/>
              <a:t>12/22/22</a:t>
            </a:fld>
            <a:endParaRPr lang="en-TW"/>
          </a:p>
        </p:txBody>
      </p:sp>
      <p:sp>
        <p:nvSpPr>
          <p:cNvPr id="5" name="Footer Placeholder 4">
            <a:extLst>
              <a:ext uri="{FF2B5EF4-FFF2-40B4-BE49-F238E27FC236}">
                <a16:creationId xmlns:a16="http://schemas.microsoft.com/office/drawing/2014/main" id="{2959A9E3-C6DB-836B-F01D-51D1662EE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a:p>
        </p:txBody>
      </p:sp>
      <p:sp>
        <p:nvSpPr>
          <p:cNvPr id="6" name="Slide Number Placeholder 5">
            <a:extLst>
              <a:ext uri="{FF2B5EF4-FFF2-40B4-BE49-F238E27FC236}">
                <a16:creationId xmlns:a16="http://schemas.microsoft.com/office/drawing/2014/main" id="{BA77F8A2-C766-90AF-B9D0-3D00CF8A6E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07058-D319-B34A-90D4-53C67FEE754D}" type="slidenum">
              <a:rPr lang="en-TW" smtClean="0"/>
              <a:t>‹#›</a:t>
            </a:fld>
            <a:endParaRPr lang="en-TW"/>
          </a:p>
        </p:txBody>
      </p:sp>
    </p:spTree>
    <p:extLst>
      <p:ext uri="{BB962C8B-B14F-4D97-AF65-F5344CB8AC3E}">
        <p14:creationId xmlns:p14="http://schemas.microsoft.com/office/powerpoint/2010/main" val="3595889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0dFrenquency" TargetMode="Externa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90.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kaggle.com/datasets/mishra5001/credit-card" TargetMode="Externa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 y="652131"/>
            <a:ext cx="12192001" cy="3710762"/>
          </a:xfrm>
        </p:spPr>
        <p:txBody>
          <a:bodyPr>
            <a:noAutofit/>
          </a:bodyPr>
          <a:lstStyle/>
          <a:p>
            <a:pPr algn="ctr">
              <a:lnSpc>
                <a:spcPct val="150000"/>
              </a:lnSpc>
            </a:pPr>
            <a:r>
              <a:rPr lang="zh-TW" altLang="en-US" sz="3200" b="1" dirty="0">
                <a:solidFill>
                  <a:srgbClr val="FF0000"/>
                </a:solidFill>
                <a:ea typeface="標楷體" panose="03000509000000000000" pitchFamily="65" charset="-120"/>
              </a:rPr>
              <a:t>個案</a:t>
            </a:r>
            <a:r>
              <a:rPr lang="en-US" altLang="zh-TW" sz="3200" b="1" dirty="0">
                <a:solidFill>
                  <a:srgbClr val="FF0000"/>
                </a:solidFill>
                <a:ea typeface="標楷體" panose="03000509000000000000" pitchFamily="65" charset="-120"/>
              </a:rPr>
              <a:t>II:</a:t>
            </a:r>
            <a:r>
              <a:rPr lang="zh-TW" altLang="en-US" sz="3200" b="1" dirty="0">
                <a:solidFill>
                  <a:srgbClr val="FF0000"/>
                </a:solidFill>
                <a:ea typeface="標楷體" panose="03000509000000000000" pitchFamily="65" charset="-120"/>
              </a:rPr>
              <a:t> 信用卡詐欺分析</a:t>
            </a:r>
            <a:br>
              <a:rPr lang="en-US" altLang="zh-TW" sz="3200" b="1" dirty="0">
                <a:solidFill>
                  <a:srgbClr val="FF0000"/>
                </a:solidFill>
                <a:ea typeface="標楷體" panose="03000509000000000000" pitchFamily="65" charset="-120"/>
              </a:rPr>
            </a:br>
            <a:br>
              <a:rPr lang="en-US" altLang="zh-TW" sz="3200" b="1" dirty="0">
                <a:solidFill>
                  <a:schemeClr val="tx1"/>
                </a:solidFill>
                <a:ea typeface="標楷體" panose="03000509000000000000" pitchFamily="65" charset="-120"/>
              </a:rPr>
            </a:br>
            <a:r>
              <a:rPr lang="en-US" altLang="zh-TW" sz="3200" b="1" dirty="0">
                <a:solidFill>
                  <a:srgbClr val="0000FF"/>
                </a:solidFill>
                <a:ea typeface="標楷體" panose="03000509000000000000" pitchFamily="65" charset="-120"/>
              </a:rPr>
              <a:t>Case II: Credit Card Fraud Analysis</a:t>
            </a:r>
            <a:endParaRPr lang="zh-TW" altLang="en-US" sz="3200" dirty="0">
              <a:solidFill>
                <a:srgbClr val="0000FF"/>
              </a:solidFill>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A52D3FE1-DFE2-4970-82DB-CB34F57CB20A}"/>
              </a:ext>
            </a:extLst>
          </p:cNvPr>
          <p:cNvSpPr>
            <a:spLocks noGrp="1"/>
          </p:cNvSpPr>
          <p:nvPr>
            <p:ph type="sldNum" sz="quarter" idx="12"/>
          </p:nvPr>
        </p:nvSpPr>
        <p:spPr/>
        <p:txBody>
          <a:bodyPr/>
          <a:lstStyle/>
          <a:p>
            <a:fld id="{3A27E2FF-DAC8-438B-8546-A5A4CBA171F6}" type="slidenum">
              <a:rPr lang="zh-TW" altLang="en-US" smtClean="0"/>
              <a:pPr/>
              <a:t>1</a:t>
            </a:fld>
            <a:endParaRPr lang="zh-TW" altLang="en-US" dirty="0"/>
          </a:p>
        </p:txBody>
      </p:sp>
      <p:sp>
        <p:nvSpPr>
          <p:cNvPr id="7" name="Title 1"/>
          <p:cNvSpPr txBox="1">
            <a:spLocks/>
          </p:cNvSpPr>
          <p:nvPr/>
        </p:nvSpPr>
        <p:spPr>
          <a:xfrm>
            <a:off x="152397" y="4671643"/>
            <a:ext cx="8357292" cy="15342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indent="4748213">
              <a:lnSpc>
                <a:spcPct val="150000"/>
              </a:lnSpc>
            </a:pPr>
            <a:r>
              <a:rPr kumimoji="1"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講課：林士貴 教授</a:t>
            </a:r>
            <a:endParaRPr kumimoji="1"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indent="4748213">
              <a:lnSpc>
                <a:spcPct val="150000"/>
              </a:lnSpc>
            </a:pPr>
            <a:r>
              <a:rPr kumimoji="1"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助教：程長磊 碩士</a:t>
            </a:r>
            <a:endParaRPr kumimoji="1"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Title 1"/>
          <p:cNvSpPr txBox="1">
            <a:spLocks/>
          </p:cNvSpPr>
          <p:nvPr/>
        </p:nvSpPr>
        <p:spPr>
          <a:xfrm>
            <a:off x="152397" y="652131"/>
            <a:ext cx="12192001" cy="3710762"/>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a:lstStyle>
          <a:p>
            <a:pPr algn="ctr">
              <a:lnSpc>
                <a:spcPct val="150000"/>
              </a:lnSpc>
            </a:pPr>
            <a:endParaRPr lang="zh-TW" altLang="en-US" sz="3200" dirty="0">
              <a:solidFill>
                <a:schemeClr val="tx1"/>
              </a:solidFill>
              <a:ea typeface="標楷體" panose="03000509000000000000" pitchFamily="65" charset="-120"/>
            </a:endParaRPr>
          </a:p>
        </p:txBody>
      </p:sp>
    </p:spTree>
    <p:extLst>
      <p:ext uri="{BB962C8B-B14F-4D97-AF65-F5344CB8AC3E}">
        <p14:creationId xmlns:p14="http://schemas.microsoft.com/office/powerpoint/2010/main" val="30186737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7172BB-C590-EBE4-92CF-07749FC63D11}"/>
              </a:ext>
            </a:extLst>
          </p:cNvPr>
          <p:cNvSpPr>
            <a:spLocks noGrp="1"/>
          </p:cNvSpPr>
          <p:nvPr>
            <p:ph type="title"/>
          </p:nvPr>
        </p:nvSpPr>
        <p:spPr>
          <a:xfrm>
            <a:off x="633248" y="228606"/>
            <a:ext cx="10515600" cy="673100"/>
          </a:xfrm>
        </p:spPr>
        <p:txBody>
          <a:bodyPr>
            <a:normAutofit fontScale="90000"/>
          </a:bodyPr>
          <a:lstStyle/>
          <a:p>
            <a:r>
              <a:rPr lang="en-US" altLang="zh-TW" sz="3200" b="1" dirty="0">
                <a:ln w="6350">
                  <a:noFill/>
                </a:ln>
                <a:solidFill>
                  <a:srgbClr val="0000FF"/>
                </a:solidFill>
                <a:ea typeface="標楷體" panose="03000509000000000000" pitchFamily="65" charset="-120"/>
              </a:rPr>
              <a:t>Encoding</a:t>
            </a:r>
            <a:br>
              <a:rPr lang="en-US" altLang="zh-TW" sz="3200" b="1" dirty="0">
                <a:ln w="6350">
                  <a:noFill/>
                </a:ln>
                <a:solidFill>
                  <a:srgbClr val="0000FF"/>
                </a:solidFill>
                <a:ea typeface="標楷體" panose="03000509000000000000" pitchFamily="65" charset="-120"/>
              </a:rPr>
            </a:br>
            <a:r>
              <a:rPr lang="en-US" altLang="zh-TW" sz="2000" b="1" dirty="0">
                <a:ln w="6350">
                  <a:noFill/>
                </a:ln>
                <a:solidFill>
                  <a:srgbClr val="0000FF"/>
                </a:solidFill>
                <a:ea typeface="標楷體" panose="03000509000000000000" pitchFamily="65" charset="-120"/>
              </a:rPr>
              <a:t>One-Hot encoding / Label encoding / Frequency encoding</a:t>
            </a:r>
            <a:endParaRPr lang="zh-TW" altLang="en-US" sz="3200" b="1" dirty="0">
              <a:ln w="6350">
                <a:noFill/>
              </a:ln>
              <a:solidFill>
                <a:srgbClr val="0000FF"/>
              </a:solidFill>
              <a:ea typeface="標楷體" panose="03000509000000000000" pitchFamily="65" charset="-120"/>
            </a:endParaRPr>
          </a:p>
        </p:txBody>
      </p:sp>
      <p:sp>
        <p:nvSpPr>
          <p:cNvPr id="3" name="矩形 2">
            <a:extLst>
              <a:ext uri="{FF2B5EF4-FFF2-40B4-BE49-F238E27FC236}">
                <a16:creationId xmlns:a16="http://schemas.microsoft.com/office/drawing/2014/main" id="{792292C6-8165-D383-EF55-CD4F07072C05}"/>
              </a:ext>
            </a:extLst>
          </p:cNvPr>
          <p:cNvSpPr/>
          <p:nvPr/>
        </p:nvSpPr>
        <p:spPr>
          <a:xfrm>
            <a:off x="633247" y="1161165"/>
            <a:ext cx="7028793" cy="5515526"/>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285750" indent="-285750" algn="l">
              <a:buFont typeface="Arial" panose="020B0604020202020204" pitchFamily="34" charset="0"/>
              <a:buChar char="•"/>
            </a:pPr>
            <a:r>
              <a:rPr lang="en-US" altLang="zh-TW"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rPr>
              <a:t>Label encoding </a:t>
            </a:r>
            <a:r>
              <a:rPr lang="zh-TW" altLang="en-US"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：把每個類別轉換到某個整數，轉換後並不會增加新欄位，使用時機通常是該資料是有序的資料，因為轉換後的資料會被視為是有序的，如果本生是無序的資料會影響預測結果</a:t>
            </a:r>
            <a:r>
              <a:rPr lang="zh-TW" altLang="en-US"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a:t>
            </a:r>
            <a:endParaRPr lang="en-US" altLang="zh-TW"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p>
            <a:pPr marL="285750" indent="-285750" algn="l">
              <a:buFont typeface="Arial" panose="020B0604020202020204" pitchFamily="34" charset="0"/>
              <a:buChar char="•"/>
            </a:pPr>
            <a:endParaRPr lang="en-US" altLang="zh-TW"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p>
            <a:pPr marL="285750" indent="-285750" algn="l">
              <a:buFont typeface="Arial" panose="020B0604020202020204" pitchFamily="34" charset="0"/>
              <a:buChar char="•"/>
            </a:pPr>
            <a:r>
              <a:rPr lang="en-US" altLang="zh-TW"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rPr>
              <a:t>One-Hot encoding </a:t>
            </a:r>
            <a:r>
              <a:rPr lang="zh-TW" altLang="en-US"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：為每個類別新增一個欄位，用 </a:t>
            </a:r>
            <a:r>
              <a:rPr lang="en-US" altLang="zh-TW"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0/1 </a:t>
            </a:r>
            <a:r>
              <a:rPr lang="zh-TW" altLang="en-US"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表示是與否。使用時機通常是該資料中不同類別是無序的。</a:t>
            </a:r>
            <a:r>
              <a:rPr lang="en" altLang="zh-TW"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rPr>
              <a:t>One Hot encoding</a:t>
            </a:r>
            <a:r>
              <a:rPr lang="zh-TW" altLang="en-US"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rPr>
              <a:t>的編碼邏輯為將類別拆成多個行</a:t>
            </a:r>
            <a:r>
              <a:rPr lang="en-US" altLang="zh-TW"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rPr>
              <a:t>(</a:t>
            </a:r>
            <a:r>
              <a:rPr lang="en" altLang="zh-TW"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rPr>
              <a:t>column)</a:t>
            </a:r>
            <a:r>
              <a:rPr lang="zh-TW" altLang="en"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rPr>
              <a:t>，</a:t>
            </a:r>
            <a:r>
              <a:rPr lang="zh-TW" altLang="en-US"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rPr>
              <a:t>每個列中的數值由</a:t>
            </a:r>
            <a:r>
              <a:rPr lang="en-US" altLang="zh-TW"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rPr>
              <a:t>1</a:t>
            </a:r>
            <a:r>
              <a:rPr lang="zh-TW" altLang="en-US"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rPr>
              <a:t>、</a:t>
            </a:r>
            <a:r>
              <a:rPr lang="en-US" altLang="zh-TW"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rPr>
              <a:t>0</a:t>
            </a:r>
            <a:r>
              <a:rPr lang="zh-TW" altLang="en-US"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rPr>
              <a:t>替代，當某一列的資料存在的該行的類別則顯示</a:t>
            </a:r>
            <a:r>
              <a:rPr lang="en-US" altLang="zh-TW"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rPr>
              <a:t>1</a:t>
            </a:r>
            <a:r>
              <a:rPr lang="zh-TW" altLang="en-US"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rPr>
              <a:t>，反則顯示</a:t>
            </a:r>
            <a:r>
              <a:rPr lang="en-US" altLang="zh-TW"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rPr>
              <a:t>0</a:t>
            </a:r>
            <a:r>
              <a:rPr lang="zh-TW" altLang="en-US"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rPr>
              <a:t>，使用後會增加大量的</a:t>
            </a:r>
            <a:r>
              <a:rPr lang="en-US" altLang="zh-TW"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rPr>
              <a:t>column</a:t>
            </a:r>
            <a:r>
              <a:rPr lang="zh-TW" altLang="en-US"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rPr>
              <a:t>，不建議含有過多類別變數的資料使用</a:t>
            </a:r>
            <a:endParaRPr lang="en-US" altLang="zh-TW"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p>
            <a:pPr marL="285750" indent="-285750" algn="l">
              <a:buFont typeface="Arial" panose="020B0604020202020204" pitchFamily="34" charset="0"/>
              <a:buChar char="•"/>
            </a:pPr>
            <a:endParaRPr lang="en-US" altLang="zh-TW"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hlinkClick r:id="rId2"/>
            </a:endParaRPr>
          </a:p>
          <a:p>
            <a:pPr marL="285750" indent="-285750">
              <a:buFont typeface="Arial" panose="020B0604020202020204" pitchFamily="34" charset="0"/>
              <a:buChar char="•"/>
            </a:pPr>
            <a:r>
              <a:rPr lang="en-US" altLang="zh-TW" dirty="0">
                <a:ln w="6350">
                  <a:noFill/>
                </a:ln>
                <a:solidFill>
                  <a:srgbClr val="FF0000"/>
                </a:solidFill>
                <a:latin typeface="Times New Roman" panose="02020603050405020304" pitchFamily="18" charset="0"/>
                <a:ea typeface="BiauKai" panose="02010601000101010101" pitchFamily="2" charset="-120"/>
                <a:cs typeface="Times New Roman" panose="02020603050405020304" pitchFamily="18" charset="0"/>
              </a:rPr>
              <a:t>Frequency encoding</a:t>
            </a:r>
            <a:r>
              <a:rPr lang="zh-TW" altLang="en-US"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rPr>
              <a:t>：</a:t>
            </a:r>
            <a:r>
              <a:rPr lang="zh-TW" altLang="en-US" i="0" dirty="0">
                <a:solidFill>
                  <a:srgbClr val="292929"/>
                </a:solidFill>
                <a:effectLst/>
                <a:latin typeface="BiauKai" panose="02010601000101010101" pitchFamily="2" charset="-120"/>
                <a:ea typeface="BiauKai" panose="02010601000101010101" pitchFamily="2" charset="-120"/>
              </a:rPr>
              <a:t>是將</a:t>
            </a:r>
            <a:r>
              <a:rPr lang="zh-TW" altLang="en-US"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rPr>
              <a:t>類別變數</a:t>
            </a:r>
            <a:r>
              <a:rPr lang="zh-TW" altLang="en-US" i="0" dirty="0">
                <a:solidFill>
                  <a:srgbClr val="292929"/>
                </a:solidFill>
                <a:effectLst/>
                <a:latin typeface="BiauKai" panose="02010601000101010101" pitchFamily="2" charset="-120"/>
                <a:ea typeface="BiauKai" panose="02010601000101010101" pitchFamily="2" charset="-120"/>
              </a:rPr>
              <a:t>裡面每個類別出現的</a:t>
            </a:r>
            <a:r>
              <a:rPr lang="zh-TW" altLang="en-US" dirty="0">
                <a:solidFill>
                  <a:srgbClr val="292929"/>
                </a:solidFill>
                <a:latin typeface="BiauKai" panose="02010601000101010101" pitchFamily="2" charset="-120"/>
                <a:ea typeface="BiauKai" panose="02010601000101010101" pitchFamily="2" charset="-120"/>
              </a:rPr>
              <a:t>次數</a:t>
            </a:r>
            <a:r>
              <a:rPr lang="zh-TW" altLang="en-US" i="0" dirty="0">
                <a:solidFill>
                  <a:srgbClr val="292929"/>
                </a:solidFill>
                <a:effectLst/>
                <a:latin typeface="BiauKai" panose="02010601000101010101" pitchFamily="2" charset="-120"/>
                <a:ea typeface="BiauKai" panose="02010601000101010101" pitchFamily="2" charset="-120"/>
              </a:rPr>
              <a:t>，當成其數值。</a:t>
            </a:r>
            <a:r>
              <a:rPr lang="zh-TW" altLang="en-US" b="0" i="0" dirty="0">
                <a:solidFill>
                  <a:srgbClr val="292929"/>
                </a:solidFill>
                <a:effectLst/>
                <a:latin typeface="BiauKai" panose="02010601000101010101" pitchFamily="2" charset="-120"/>
                <a:ea typeface="BiauKai" panose="02010601000101010101" pitchFamily="2" charset="-120"/>
              </a:rPr>
              <a:t>簡單來講，我們有紅色</a:t>
            </a:r>
            <a:r>
              <a:rPr lang="en-US" altLang="zh-TW" b="0" i="0" dirty="0">
                <a:solidFill>
                  <a:srgbClr val="292929"/>
                </a:solidFill>
                <a:effectLst/>
                <a:latin typeface="BiauKai" panose="02010601000101010101" pitchFamily="2" charset="-120"/>
                <a:ea typeface="BiauKai" panose="02010601000101010101" pitchFamily="2" charset="-120"/>
              </a:rPr>
              <a:t>/</a:t>
            </a:r>
            <a:r>
              <a:rPr lang="zh-TW" altLang="en-US" b="0" i="0" dirty="0">
                <a:solidFill>
                  <a:srgbClr val="292929"/>
                </a:solidFill>
                <a:effectLst/>
                <a:latin typeface="BiauKai" panose="02010601000101010101" pitchFamily="2" charset="-120"/>
                <a:ea typeface="BiauKai" panose="02010601000101010101" pitchFamily="2" charset="-120"/>
              </a:rPr>
              <a:t>藍色</a:t>
            </a:r>
            <a:r>
              <a:rPr lang="en-US" altLang="zh-TW" b="0" i="0" dirty="0">
                <a:solidFill>
                  <a:srgbClr val="292929"/>
                </a:solidFill>
                <a:effectLst/>
                <a:latin typeface="BiauKai" panose="02010601000101010101" pitchFamily="2" charset="-120"/>
                <a:ea typeface="BiauKai" panose="02010601000101010101" pitchFamily="2" charset="-120"/>
              </a:rPr>
              <a:t>/</a:t>
            </a:r>
            <a:r>
              <a:rPr lang="zh-TW" altLang="en-US" b="0" i="0" dirty="0">
                <a:solidFill>
                  <a:srgbClr val="292929"/>
                </a:solidFill>
                <a:effectLst/>
                <a:latin typeface="BiauKai" panose="02010601000101010101" pitchFamily="2" charset="-120"/>
                <a:ea typeface="BiauKai" panose="02010601000101010101" pitchFamily="2" charset="-120"/>
              </a:rPr>
              <a:t>黃色，而其中紅色出現</a:t>
            </a:r>
            <a:r>
              <a:rPr lang="en-US" altLang="zh-TW" b="0" i="0" dirty="0">
                <a:solidFill>
                  <a:srgbClr val="292929"/>
                </a:solidFill>
                <a:effectLst/>
                <a:latin typeface="BiauKai" panose="02010601000101010101" pitchFamily="2" charset="-120"/>
                <a:ea typeface="BiauKai" panose="02010601000101010101" pitchFamily="2" charset="-120"/>
              </a:rPr>
              <a:t>90</a:t>
            </a:r>
            <a:r>
              <a:rPr lang="zh-TW" altLang="en-US" b="0" i="0" dirty="0">
                <a:solidFill>
                  <a:srgbClr val="292929"/>
                </a:solidFill>
                <a:effectLst/>
                <a:latin typeface="BiauKai" panose="02010601000101010101" pitchFamily="2" charset="-120"/>
                <a:ea typeface="BiauKai" panose="02010601000101010101" pitchFamily="2" charset="-120"/>
              </a:rPr>
              <a:t>次、藍色出現</a:t>
            </a:r>
            <a:r>
              <a:rPr lang="en-US" altLang="zh-TW" b="0" i="0" dirty="0">
                <a:solidFill>
                  <a:srgbClr val="292929"/>
                </a:solidFill>
                <a:effectLst/>
                <a:latin typeface="BiauKai" panose="02010601000101010101" pitchFamily="2" charset="-120"/>
                <a:ea typeface="BiauKai" panose="02010601000101010101" pitchFamily="2" charset="-120"/>
              </a:rPr>
              <a:t>50</a:t>
            </a:r>
            <a:r>
              <a:rPr lang="zh-TW" altLang="en-US" b="0" i="0" dirty="0">
                <a:solidFill>
                  <a:srgbClr val="292929"/>
                </a:solidFill>
                <a:effectLst/>
                <a:latin typeface="BiauKai" panose="02010601000101010101" pitchFamily="2" charset="-120"/>
                <a:ea typeface="BiauKai" panose="02010601000101010101" pitchFamily="2" charset="-120"/>
              </a:rPr>
              <a:t>次、黃色出現</a:t>
            </a:r>
            <a:r>
              <a:rPr lang="en-US" altLang="zh-TW" b="0" i="0" dirty="0">
                <a:solidFill>
                  <a:srgbClr val="292929"/>
                </a:solidFill>
                <a:effectLst/>
                <a:latin typeface="BiauKai" panose="02010601000101010101" pitchFamily="2" charset="-120"/>
                <a:ea typeface="BiauKai" panose="02010601000101010101" pitchFamily="2" charset="-120"/>
              </a:rPr>
              <a:t>10</a:t>
            </a:r>
            <a:r>
              <a:rPr lang="zh-TW" altLang="en-US" b="0" i="0" dirty="0">
                <a:solidFill>
                  <a:srgbClr val="292929"/>
                </a:solidFill>
                <a:effectLst/>
                <a:latin typeface="BiauKai" panose="02010601000101010101" pitchFamily="2" charset="-120"/>
                <a:ea typeface="BiauKai" panose="02010601000101010101" pitchFamily="2" charset="-120"/>
              </a:rPr>
              <a:t>次，我們就把這個</a:t>
            </a:r>
            <a:r>
              <a:rPr lang="en" altLang="zh-TW" b="0" i="0" dirty="0">
                <a:solidFill>
                  <a:srgbClr val="292929"/>
                </a:solidFill>
                <a:effectLst/>
                <a:latin typeface="BiauKai" panose="02010601000101010101" pitchFamily="2" charset="-120"/>
                <a:ea typeface="BiauKai" panose="02010601000101010101" pitchFamily="2" charset="-120"/>
              </a:rPr>
              <a:t>	</a:t>
            </a:r>
            <a:r>
              <a:rPr lang="zh-TW" altLang="en-US" b="0" i="0" dirty="0">
                <a:solidFill>
                  <a:srgbClr val="292929"/>
                </a:solidFill>
                <a:effectLst/>
                <a:latin typeface="BiauKai" panose="02010601000101010101" pitchFamily="2" charset="-120"/>
                <a:ea typeface="BiauKai" panose="02010601000101010101" pitchFamily="2" charset="-120"/>
              </a:rPr>
              <a:t>特徵轉換成「</a:t>
            </a:r>
            <a:r>
              <a:rPr lang="en-US" altLang="zh-TW" b="0" i="0" dirty="0">
                <a:solidFill>
                  <a:srgbClr val="292929"/>
                </a:solidFill>
                <a:effectLst/>
                <a:latin typeface="BiauKai" panose="02010601000101010101" pitchFamily="2" charset="-120"/>
                <a:ea typeface="BiauKai" panose="02010601000101010101" pitchFamily="2" charset="-120"/>
              </a:rPr>
              <a:t>90 / 50 / 10</a:t>
            </a:r>
            <a:r>
              <a:rPr lang="zh-TW" altLang="en-US" b="0" i="0" dirty="0">
                <a:solidFill>
                  <a:srgbClr val="292929"/>
                </a:solidFill>
                <a:effectLst/>
                <a:latin typeface="BiauKai" panose="02010601000101010101" pitchFamily="2" charset="-120"/>
                <a:ea typeface="BiauKai" panose="02010601000101010101" pitchFamily="2" charset="-120"/>
              </a:rPr>
              <a:t>」，所以每一個資料中，只要這個欄位原本是紅色，則填入</a:t>
            </a:r>
            <a:r>
              <a:rPr lang="en-US" altLang="zh-TW" b="0" i="0" dirty="0">
                <a:solidFill>
                  <a:srgbClr val="292929"/>
                </a:solidFill>
                <a:effectLst/>
                <a:latin typeface="BiauKai" panose="02010601000101010101" pitchFamily="2" charset="-120"/>
                <a:ea typeface="BiauKai" panose="02010601000101010101" pitchFamily="2" charset="-120"/>
              </a:rPr>
              <a:t>90</a:t>
            </a:r>
            <a:r>
              <a:rPr lang="zh-TW" altLang="en-US" b="0" i="0" dirty="0">
                <a:solidFill>
                  <a:srgbClr val="292929"/>
                </a:solidFill>
                <a:effectLst/>
                <a:latin typeface="BiauKai" panose="02010601000101010101" pitchFamily="2" charset="-120"/>
                <a:ea typeface="BiauKai" panose="02010601000101010101" pitchFamily="2" charset="-120"/>
              </a:rPr>
              <a:t>，依此類推。</a:t>
            </a:r>
          </a:p>
          <a:p>
            <a:endParaRPr lang="en-US" altLang="zh-TW" dirty="0">
              <a:ln w="6350">
                <a:noFill/>
              </a:ln>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p:txBody>
      </p:sp>
      <p:pic>
        <p:nvPicPr>
          <p:cNvPr id="5" name="圖片 4">
            <a:extLst>
              <a:ext uri="{FF2B5EF4-FFF2-40B4-BE49-F238E27FC236}">
                <a16:creationId xmlns:a16="http://schemas.microsoft.com/office/drawing/2014/main" id="{CD12C099-D457-3E9C-AF62-AC92D77A37D1}"/>
              </a:ext>
            </a:extLst>
          </p:cNvPr>
          <p:cNvPicPr>
            <a:picLocks noChangeAspect="1"/>
          </p:cNvPicPr>
          <p:nvPr/>
        </p:nvPicPr>
        <p:blipFill>
          <a:blip r:embed="rId3"/>
          <a:stretch>
            <a:fillRect/>
          </a:stretch>
        </p:blipFill>
        <p:spPr>
          <a:xfrm>
            <a:off x="7840278" y="1480427"/>
            <a:ext cx="4204576" cy="1144532"/>
          </a:xfrm>
          <a:prstGeom prst="rect">
            <a:avLst/>
          </a:prstGeom>
        </p:spPr>
      </p:pic>
      <p:sp>
        <p:nvSpPr>
          <p:cNvPr id="6" name="文字方塊 5">
            <a:extLst>
              <a:ext uri="{FF2B5EF4-FFF2-40B4-BE49-F238E27FC236}">
                <a16:creationId xmlns:a16="http://schemas.microsoft.com/office/drawing/2014/main" id="{3F01C7B8-C05D-52A7-FBD4-6366D89729C8}"/>
              </a:ext>
            </a:extLst>
          </p:cNvPr>
          <p:cNvSpPr txBox="1"/>
          <p:nvPr/>
        </p:nvSpPr>
        <p:spPr>
          <a:xfrm>
            <a:off x="7840278" y="2719202"/>
            <a:ext cx="2226004" cy="307777"/>
          </a:xfrm>
          <a:prstGeom prst="rect">
            <a:avLst/>
          </a:prstGeom>
          <a:noFill/>
        </p:spPr>
        <p:txBody>
          <a:bodyPr wrap="square" rtlCol="0">
            <a:spAutoFit/>
          </a:bodyPr>
          <a:lstStyle/>
          <a:p>
            <a:pPr marL="285750" indent="-285750">
              <a:buFont typeface="Wingdings" pitchFamily="2" charset="2"/>
              <a:buChar char="Ø"/>
            </a:pPr>
            <a:r>
              <a:rPr kumimoji="1" lang="en-US" altLang="zh-TW" sz="1400" dirty="0">
                <a:latin typeface="Times New Roman" panose="02020603050405020304" pitchFamily="18" charset="0"/>
                <a:cs typeface="Times New Roman" panose="02020603050405020304" pitchFamily="18" charset="0"/>
              </a:rPr>
              <a:t>one-hot encoding</a:t>
            </a:r>
            <a:endParaRPr kumimoji="1" lang="zh-TW" altLang="en-US" sz="1400" dirty="0">
              <a:latin typeface="Times New Roman" panose="02020603050405020304" pitchFamily="18" charset="0"/>
              <a:cs typeface="Times New Roman" panose="02020603050405020304" pitchFamily="18" charset="0"/>
            </a:endParaRPr>
          </a:p>
        </p:txBody>
      </p:sp>
      <p:pic>
        <p:nvPicPr>
          <p:cNvPr id="1026" name="Picture 2" descr="Using Label Encoder on Unbalanced Categorical Data in Machine Learning  Using Python | by Chetan Jawale | Medium">
            <a:extLst>
              <a:ext uri="{FF2B5EF4-FFF2-40B4-BE49-F238E27FC236}">
                <a16:creationId xmlns:a16="http://schemas.microsoft.com/office/drawing/2014/main" id="{40BB5A00-A489-7175-F0AB-D7C69965AB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2659" y="3593615"/>
            <a:ext cx="3487246" cy="2041756"/>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E0B90844-A191-5FB5-5204-0BB35A414508}"/>
              </a:ext>
            </a:extLst>
          </p:cNvPr>
          <p:cNvSpPr txBox="1"/>
          <p:nvPr/>
        </p:nvSpPr>
        <p:spPr>
          <a:xfrm>
            <a:off x="7840278" y="5750419"/>
            <a:ext cx="2226004" cy="307777"/>
          </a:xfrm>
          <a:prstGeom prst="rect">
            <a:avLst/>
          </a:prstGeom>
          <a:noFill/>
        </p:spPr>
        <p:txBody>
          <a:bodyPr wrap="square" rtlCol="0">
            <a:spAutoFit/>
          </a:bodyPr>
          <a:lstStyle/>
          <a:p>
            <a:pPr marL="285750" indent="-285750">
              <a:buFont typeface="Wingdings" pitchFamily="2" charset="2"/>
              <a:buChar char="Ø"/>
            </a:pPr>
            <a:r>
              <a:rPr kumimoji="1" lang="en-US" altLang="zh-TW" sz="1400" dirty="0">
                <a:latin typeface="Times New Roman" panose="02020603050405020304" pitchFamily="18" charset="0"/>
                <a:cs typeface="Times New Roman" panose="02020603050405020304" pitchFamily="18" charset="0"/>
              </a:rPr>
              <a:t>Label encoding</a:t>
            </a:r>
            <a:endParaRPr kumimoji="1" lang="zh-TW" altLang="en-US" sz="1400" dirty="0">
              <a:latin typeface="Times New Roman" panose="02020603050405020304" pitchFamily="18" charset="0"/>
              <a:cs typeface="Times New Roman" panose="02020603050405020304" pitchFamily="18" charset="0"/>
            </a:endParaRPr>
          </a:p>
        </p:txBody>
      </p:sp>
      <p:sp>
        <p:nvSpPr>
          <p:cNvPr id="4" name="投影片編號版面配置區 2">
            <a:extLst>
              <a:ext uri="{FF2B5EF4-FFF2-40B4-BE49-F238E27FC236}">
                <a16:creationId xmlns:a16="http://schemas.microsoft.com/office/drawing/2014/main" id="{668D904A-CFAE-820E-8006-FCE32780390B}"/>
              </a:ext>
            </a:extLst>
          </p:cNvPr>
          <p:cNvSpPr>
            <a:spLocks noGrp="1"/>
          </p:cNvSpPr>
          <p:nvPr>
            <p:ph type="sldNum" sz="quarter" idx="12"/>
          </p:nvPr>
        </p:nvSpPr>
        <p:spPr>
          <a:xfrm>
            <a:off x="9220200" y="6329896"/>
            <a:ext cx="2743200" cy="365125"/>
          </a:xfrm>
        </p:spPr>
        <p:txBody>
          <a:bodyPr/>
          <a:lstStyle/>
          <a:p>
            <a:fld id="{3A27E2FF-DAC8-438B-8546-A5A4CBA171F6}" type="slidenum">
              <a:rPr lang="zh-TW" altLang="en-US" smtClean="0"/>
              <a:pPr/>
              <a:t>10</a:t>
            </a:fld>
            <a:endParaRPr lang="zh-TW" altLang="en-US" dirty="0"/>
          </a:p>
        </p:txBody>
      </p:sp>
    </p:spTree>
    <p:extLst>
      <p:ext uri="{BB962C8B-B14F-4D97-AF65-F5344CB8AC3E}">
        <p14:creationId xmlns:p14="http://schemas.microsoft.com/office/powerpoint/2010/main" val="777535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53953C-4077-B624-418B-3909FAFDBEE6}"/>
              </a:ext>
            </a:extLst>
          </p:cNvPr>
          <p:cNvSpPr>
            <a:spLocks noGrp="1"/>
          </p:cNvSpPr>
          <p:nvPr>
            <p:ph type="title"/>
          </p:nvPr>
        </p:nvSpPr>
        <p:spPr>
          <a:xfrm>
            <a:off x="494388" y="232875"/>
            <a:ext cx="10515600" cy="673100"/>
          </a:xfrm>
        </p:spPr>
        <p:txBody>
          <a:bodyPr>
            <a:normAutofit fontScale="90000"/>
          </a:bodyPr>
          <a:lstStyle/>
          <a:p>
            <a:r>
              <a:rPr lang="zh-TW" altLang="en-US" sz="3200" b="1" dirty="0">
                <a:ln w="6350">
                  <a:noFill/>
                </a:ln>
                <a:solidFill>
                  <a:srgbClr val="0000FF"/>
                </a:solidFill>
                <a:ea typeface="標楷體" panose="03000509000000000000" pitchFamily="65" charset="-120"/>
              </a:rPr>
              <a:t>不平衡資料處理</a:t>
            </a:r>
            <a:br>
              <a:rPr lang="en-US" altLang="zh-TW" sz="3200" b="1" dirty="0">
                <a:ln w="6350">
                  <a:noFill/>
                </a:ln>
                <a:solidFill>
                  <a:srgbClr val="0000FF"/>
                </a:solidFill>
                <a:ea typeface="標楷體" panose="03000509000000000000" pitchFamily="65" charset="-120"/>
              </a:rPr>
            </a:br>
            <a:r>
              <a:rPr lang="en" altLang="zh-TW" sz="1800" b="1" dirty="0">
                <a:ln w="6350">
                  <a:noFill/>
                </a:ln>
                <a:solidFill>
                  <a:srgbClr val="0000FF"/>
                </a:solidFill>
                <a:ea typeface="標楷體" panose="03000509000000000000" pitchFamily="65" charset="-120"/>
              </a:rPr>
              <a:t>SMOTE </a:t>
            </a:r>
            <a:r>
              <a:rPr lang="zh-TW" altLang="en-US" sz="1800" b="1" dirty="0">
                <a:ln w="6350">
                  <a:noFill/>
                </a:ln>
                <a:solidFill>
                  <a:srgbClr val="0000FF"/>
                </a:solidFill>
                <a:ea typeface="標楷體" panose="03000509000000000000" pitchFamily="65" charset="-120"/>
              </a:rPr>
              <a:t>法 </a:t>
            </a:r>
            <a:r>
              <a:rPr lang="en-US" altLang="zh-TW" sz="1800" b="1" dirty="0">
                <a:ln w="6350">
                  <a:noFill/>
                </a:ln>
                <a:solidFill>
                  <a:srgbClr val="0000FF"/>
                </a:solidFill>
                <a:ea typeface="標楷體" panose="03000509000000000000" pitchFamily="65" charset="-120"/>
              </a:rPr>
              <a:t>: </a:t>
            </a:r>
            <a:r>
              <a:rPr lang="zh-TW" altLang="en-US" sz="1800" b="1" dirty="0">
                <a:ln w="6350">
                  <a:noFill/>
                </a:ln>
                <a:solidFill>
                  <a:srgbClr val="0000FF"/>
                </a:solidFill>
                <a:ea typeface="標楷體" panose="03000509000000000000" pitchFamily="65" charset="-120"/>
              </a:rPr>
              <a:t>合成少數樣本之過採樣方法</a:t>
            </a:r>
            <a:endParaRPr lang="zh-TW" altLang="en-US" sz="3200" b="1" dirty="0">
              <a:ln w="6350">
                <a:noFill/>
              </a:ln>
              <a:solidFill>
                <a:srgbClr val="0000FF"/>
              </a:solidFill>
              <a:ea typeface="標楷體" panose="03000509000000000000" pitchFamily="65" charset="-120"/>
            </a:endParaRPr>
          </a:p>
        </p:txBody>
      </p:sp>
      <p:sp>
        <p:nvSpPr>
          <p:cNvPr id="3" name="矩形 2">
            <a:extLst>
              <a:ext uri="{FF2B5EF4-FFF2-40B4-BE49-F238E27FC236}">
                <a16:creationId xmlns:a16="http://schemas.microsoft.com/office/drawing/2014/main" id="{03F9EBEB-CEFD-7318-C0E4-CBE79A01AB36}"/>
              </a:ext>
            </a:extLst>
          </p:cNvPr>
          <p:cNvSpPr/>
          <p:nvPr/>
        </p:nvSpPr>
        <p:spPr>
          <a:xfrm>
            <a:off x="494389" y="1059546"/>
            <a:ext cx="6881771" cy="5612881"/>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285750" indent="-285750" algn="l">
              <a:buFont typeface="Arial" panose="020B0604020202020204" pitchFamily="34" charset="0"/>
              <a:buChar char="•"/>
            </a:pP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概念就是在少數樣本位置近的地方，人工合成一些樣本，算法如下：</a:t>
            </a:r>
            <a:endPar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indent="-285750" algn="l">
              <a:buFont typeface="+mj-lt"/>
              <a:buAutoNum type="arabicPeriod"/>
            </a:pP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設定一個採樣倍率 </a:t>
            </a: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a:t>
            </a:r>
            <a:r>
              <a:rPr lang="zh-TW" altLang="en"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也就是對每個樣本需要生成幾個合成樣本</a:t>
            </a:r>
          </a:p>
          <a:p>
            <a:pPr indent="-285750">
              <a:buFont typeface="+mj-lt"/>
              <a:buAutoNum type="arabicPeriod"/>
            </a:pP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設定一個近鄰值 </a:t>
            </a: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K </a:t>
            </a:r>
            <a:r>
              <a:rPr lang="zh-TW" altLang="en"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針對該樣本找出 </a:t>
            </a: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K </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個最近鄰樣本並從中隨機</a:t>
            </a: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p>
          <a:p>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選一個</a:t>
            </a:r>
          </a:p>
          <a:p>
            <a:pPr algn="l"/>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3.  </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根據以下公式來創造 </a:t>
            </a: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 </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個樣本：</a:t>
            </a:r>
            <a:endPar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lgn="l">
              <a:buAutoNum type="arabicPeriod" startAt="3"/>
            </a:pPr>
            <a:endPar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l"/>
            <a:endPar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l">
              <a:buFont typeface="Arial" panose="020B0604020202020204" pitchFamily="34" charset="0"/>
              <a:buChar char="•"/>
            </a:pP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由圖來看</a:t>
            </a: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p>
          <a:p>
            <a:pPr marL="342900" indent="-342900">
              <a:buFont typeface="Wingdings" pitchFamily="2" charset="2"/>
              <a:buChar char="Ø"/>
            </a:pP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首先隨機選擇一個少數樣本點，並找出他的 </a:t>
            </a: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K </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個近鄰點，這裡我們將 </a:t>
            </a: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K </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設定為 </a:t>
            </a: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3 </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lgn="l">
              <a:buFont typeface="Wingdings" pitchFamily="2" charset="2"/>
              <a:buChar char="Ø"/>
            </a:pP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從三個近鄰點中隨機選取一個，並透過公式去合成 </a:t>
            </a: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 </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個樣本點，這裡我們也將 </a:t>
            </a: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 </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設定為 </a:t>
            </a: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3 </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lgn="l">
              <a:buFont typeface="Wingdings" pitchFamily="2" charset="2"/>
              <a:buChar char="Ø"/>
            </a:pP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如右圖所示，我們合成了新樣本，接著只要對所有點做一樣的事情即可。</a:t>
            </a:r>
            <a:endPar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l"/>
            <a:endPar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l"/>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通常處理不平衡資料有以下幾種方法：</a:t>
            </a:r>
            <a:endPar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l">
              <a:buFont typeface="+mj-lt"/>
              <a:buAutoNum type="arabicPeriod"/>
            </a:pP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Under Sampling</a:t>
            </a:r>
            <a:r>
              <a:rPr lang="zh-TW" altLang="en"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把類別多的資料進行隨機抽樣，藉由減少多量資料達到兩類別資料數量一致的目的。</a:t>
            </a:r>
          </a:p>
          <a:p>
            <a:pPr algn="l">
              <a:buFont typeface="+mj-lt"/>
              <a:buAutoNum type="arabicPeriod"/>
            </a:pP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Over Sampling</a:t>
            </a:r>
            <a:r>
              <a:rPr lang="zh-TW" altLang="en"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把類別少的資料進行重複性地隨機抽樣，藉由增加少量資料達到兩類別資料數量一致的目的。</a:t>
            </a:r>
          </a:p>
          <a:p>
            <a:pPr algn="l">
              <a:buFont typeface="+mj-lt"/>
              <a:buAutoNum type="arabicPeriod"/>
            </a:pP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SMOTE</a:t>
            </a:r>
            <a:r>
              <a:rPr lang="zh-TW" altLang="en"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以少類別資料為基礎，生成特定範圍的資料，藉由增加少量資料達到兩類別資料數量一致的目的。</a:t>
            </a:r>
          </a:p>
          <a:p>
            <a:endParaRPr kumimoji="1" lang="en-US" altLang="zh-TW" sz="1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4" name="圖片 3">
            <a:extLst>
              <a:ext uri="{FF2B5EF4-FFF2-40B4-BE49-F238E27FC236}">
                <a16:creationId xmlns:a16="http://schemas.microsoft.com/office/drawing/2014/main" id="{E1C6B22F-E618-4B15-EC20-1DFC8172FD2F}"/>
              </a:ext>
            </a:extLst>
          </p:cNvPr>
          <p:cNvPicPr>
            <a:picLocks noChangeAspect="1"/>
          </p:cNvPicPr>
          <p:nvPr/>
        </p:nvPicPr>
        <p:blipFill>
          <a:blip r:embed="rId2"/>
          <a:stretch>
            <a:fillRect/>
          </a:stretch>
        </p:blipFill>
        <p:spPr>
          <a:xfrm>
            <a:off x="1558158" y="2426137"/>
            <a:ext cx="4537842" cy="327052"/>
          </a:xfrm>
          <a:prstGeom prst="rect">
            <a:avLst/>
          </a:prstGeom>
        </p:spPr>
      </p:pic>
      <p:pic>
        <p:nvPicPr>
          <p:cNvPr id="6" name="圖片 5">
            <a:extLst>
              <a:ext uri="{FF2B5EF4-FFF2-40B4-BE49-F238E27FC236}">
                <a16:creationId xmlns:a16="http://schemas.microsoft.com/office/drawing/2014/main" id="{363793CB-898E-61A3-DB04-0720EAF91826}"/>
              </a:ext>
            </a:extLst>
          </p:cNvPr>
          <p:cNvPicPr>
            <a:picLocks noChangeAspect="1"/>
          </p:cNvPicPr>
          <p:nvPr/>
        </p:nvPicPr>
        <p:blipFill>
          <a:blip r:embed="rId3"/>
          <a:stretch>
            <a:fillRect/>
          </a:stretch>
        </p:blipFill>
        <p:spPr>
          <a:xfrm>
            <a:off x="7879255" y="1089449"/>
            <a:ext cx="3684751" cy="2673377"/>
          </a:xfrm>
          <a:prstGeom prst="rect">
            <a:avLst/>
          </a:prstGeom>
        </p:spPr>
      </p:pic>
      <p:pic>
        <p:nvPicPr>
          <p:cNvPr id="8" name="圖片 7">
            <a:extLst>
              <a:ext uri="{FF2B5EF4-FFF2-40B4-BE49-F238E27FC236}">
                <a16:creationId xmlns:a16="http://schemas.microsoft.com/office/drawing/2014/main" id="{1CFDEE71-ABF7-7325-8F19-B1E4AAC00480}"/>
              </a:ext>
            </a:extLst>
          </p:cNvPr>
          <p:cNvPicPr>
            <a:picLocks noChangeAspect="1"/>
          </p:cNvPicPr>
          <p:nvPr/>
        </p:nvPicPr>
        <p:blipFill>
          <a:blip r:embed="rId4"/>
          <a:stretch>
            <a:fillRect/>
          </a:stretch>
        </p:blipFill>
        <p:spPr>
          <a:xfrm>
            <a:off x="7879255" y="3966335"/>
            <a:ext cx="3684751" cy="2706092"/>
          </a:xfrm>
          <a:prstGeom prst="rect">
            <a:avLst/>
          </a:prstGeom>
        </p:spPr>
      </p:pic>
      <p:sp>
        <p:nvSpPr>
          <p:cNvPr id="5" name="投影片編號版面配置區 2">
            <a:extLst>
              <a:ext uri="{FF2B5EF4-FFF2-40B4-BE49-F238E27FC236}">
                <a16:creationId xmlns:a16="http://schemas.microsoft.com/office/drawing/2014/main" id="{ADB499F8-6E7A-4DAE-91B0-A38F76F13DDA}"/>
              </a:ext>
            </a:extLst>
          </p:cNvPr>
          <p:cNvSpPr>
            <a:spLocks noGrp="1"/>
          </p:cNvSpPr>
          <p:nvPr>
            <p:ph type="sldNum" sz="quarter" idx="12"/>
          </p:nvPr>
        </p:nvSpPr>
        <p:spPr>
          <a:xfrm>
            <a:off x="9220200" y="6329896"/>
            <a:ext cx="2743200" cy="365125"/>
          </a:xfrm>
        </p:spPr>
        <p:txBody>
          <a:bodyPr/>
          <a:lstStyle/>
          <a:p>
            <a:fld id="{3A27E2FF-DAC8-438B-8546-A5A4CBA171F6}" type="slidenum">
              <a:rPr lang="zh-TW" altLang="en-US" smtClean="0"/>
              <a:pPr/>
              <a:t>11</a:t>
            </a:fld>
            <a:endParaRPr lang="zh-TW" altLang="en-US" dirty="0"/>
          </a:p>
        </p:txBody>
      </p:sp>
    </p:spTree>
    <p:extLst>
      <p:ext uri="{BB962C8B-B14F-4D97-AF65-F5344CB8AC3E}">
        <p14:creationId xmlns:p14="http://schemas.microsoft.com/office/powerpoint/2010/main" val="3228390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53953C-4077-B624-418B-3909FAFDBEE6}"/>
              </a:ext>
            </a:extLst>
          </p:cNvPr>
          <p:cNvSpPr>
            <a:spLocks noGrp="1"/>
          </p:cNvSpPr>
          <p:nvPr>
            <p:ph type="title"/>
          </p:nvPr>
        </p:nvSpPr>
        <p:spPr>
          <a:xfrm>
            <a:off x="494388" y="232875"/>
            <a:ext cx="10515600" cy="673100"/>
          </a:xfrm>
        </p:spPr>
        <p:txBody>
          <a:bodyPr>
            <a:normAutofit fontScale="90000"/>
          </a:bodyPr>
          <a:lstStyle/>
          <a:p>
            <a:r>
              <a:rPr lang="zh-TW" altLang="en-US" sz="3600" b="1" dirty="0">
                <a:ln w="6350">
                  <a:noFill/>
                </a:ln>
                <a:solidFill>
                  <a:srgbClr val="0000FF"/>
                </a:solidFill>
                <a:ea typeface="標楷體" panose="03000509000000000000" pitchFamily="65" charset="-120"/>
              </a:rPr>
              <a:t>特徵選取</a:t>
            </a:r>
            <a:br>
              <a:rPr lang="en-US" altLang="zh-TW" sz="3200" b="1" dirty="0">
                <a:ln w="6350">
                  <a:noFill/>
                </a:ln>
                <a:solidFill>
                  <a:srgbClr val="0000FF"/>
                </a:solidFill>
                <a:ea typeface="標楷體" panose="03000509000000000000" pitchFamily="65" charset="-120"/>
              </a:rPr>
            </a:br>
            <a:r>
              <a:rPr lang="en-US" altLang="zh-TW" sz="2200" b="1" dirty="0">
                <a:ln w="6350">
                  <a:noFill/>
                </a:ln>
                <a:solidFill>
                  <a:srgbClr val="0000FF"/>
                </a:solidFill>
                <a:ea typeface="標楷體" panose="03000509000000000000" pitchFamily="65" charset="-120"/>
              </a:rPr>
              <a:t>Feature importance</a:t>
            </a:r>
            <a:endParaRPr lang="zh-TW" altLang="en-US" sz="3200" b="1" dirty="0">
              <a:ln w="6350">
                <a:noFill/>
              </a:ln>
              <a:solidFill>
                <a:srgbClr val="0000FF"/>
              </a:solidFill>
              <a:ea typeface="標楷體" panose="03000509000000000000" pitchFamily="65" charset="-120"/>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03F9EBEB-CEFD-7318-C0E4-CBE79A01AB36}"/>
                  </a:ext>
                </a:extLst>
              </p:cNvPr>
              <p:cNvSpPr/>
              <p:nvPr/>
            </p:nvSpPr>
            <p:spPr>
              <a:xfrm>
                <a:off x="494388" y="1411971"/>
                <a:ext cx="10926086" cy="491792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zh-TW" altLang="en-US" dirty="0">
                    <a:solidFill>
                      <a:schemeClr val="tx1"/>
                    </a:solidFill>
                    <a:effectLst/>
                    <a:latin typeface="BiauKai" panose="02010601000101010101" pitchFamily="2" charset="-120"/>
                    <a:ea typeface="BiauKai" panose="02010601000101010101" pitchFamily="2" charset="-120"/>
                  </a:rPr>
                  <a:t>由於</a:t>
                </a:r>
                <a:r>
                  <a:rPr lang="en" altLang="zh-TW" dirty="0">
                    <a:solidFill>
                      <a:schemeClr val="tx1"/>
                    </a:solidFill>
                    <a:effectLst/>
                    <a:latin typeface="BiauKai" panose="02010601000101010101" pitchFamily="2" charset="-120"/>
                    <a:ea typeface="BiauKai" panose="02010601000101010101" pitchFamily="2" charset="-120"/>
                  </a:rPr>
                  <a:t>Logistic</a:t>
                </a:r>
                <a:r>
                  <a:rPr lang="zh-TW" altLang="en-US" dirty="0">
                    <a:solidFill>
                      <a:schemeClr val="tx1"/>
                    </a:solidFill>
                    <a:effectLst/>
                    <a:latin typeface="BiauKai" panose="02010601000101010101" pitchFamily="2" charset="-120"/>
                    <a:ea typeface="BiauKai" panose="02010601000101010101" pitchFamily="2" charset="-120"/>
                  </a:rPr>
                  <a:t>參數估計透過概似函數作為目標函數，當訓練數據足夠多時，儘管可以不斷提高模型精準，但是同時也提高模型複雜度，這可能會導致過擬和</a:t>
                </a:r>
                <a:r>
                  <a:rPr lang="en-US" altLang="zh-TW" dirty="0">
                    <a:solidFill>
                      <a:schemeClr val="tx1"/>
                    </a:solidFill>
                    <a:effectLst/>
                    <a:latin typeface="BiauKai" panose="02010601000101010101" pitchFamily="2" charset="-120"/>
                    <a:ea typeface="BiauKai" panose="02010601000101010101" pitchFamily="2" charset="-120"/>
                  </a:rPr>
                  <a:t>(</a:t>
                </a:r>
                <a:r>
                  <a:rPr lang="en" altLang="zh-TW" dirty="0">
                    <a:solidFill>
                      <a:schemeClr val="tx1"/>
                    </a:solidFill>
                    <a:effectLst/>
                    <a:latin typeface="BiauKai" panose="02010601000101010101" pitchFamily="2" charset="-120"/>
                    <a:ea typeface="BiauKai" panose="02010601000101010101" pitchFamily="2" charset="-120"/>
                  </a:rPr>
                  <a:t>Overfitting)</a:t>
                </a:r>
                <a:r>
                  <a:rPr lang="zh-TW" altLang="en-US" dirty="0">
                    <a:solidFill>
                      <a:schemeClr val="tx1"/>
                    </a:solidFill>
                    <a:effectLst/>
                    <a:latin typeface="BiauKai" panose="02010601000101010101" pitchFamily="2" charset="-120"/>
                    <a:ea typeface="BiauKai" panose="02010601000101010101" pitchFamily="2" charset="-120"/>
                  </a:rPr>
                  <a:t>的問題。因此需要透過信息準則</a:t>
                </a:r>
                <a:r>
                  <a:rPr lang="en-US" altLang="zh-TW" dirty="0">
                    <a:solidFill>
                      <a:schemeClr val="tx1"/>
                    </a:solidFill>
                    <a:effectLst/>
                    <a:latin typeface="BiauKai" panose="02010601000101010101" pitchFamily="2" charset="-120"/>
                    <a:ea typeface="BiauKai" panose="02010601000101010101" pitchFamily="2" charset="-120"/>
                  </a:rPr>
                  <a:t>(</a:t>
                </a:r>
                <a:r>
                  <a:rPr lang="en" altLang="zh-TW" dirty="0">
                    <a:solidFill>
                      <a:schemeClr val="tx1"/>
                    </a:solidFill>
                    <a:effectLst/>
                    <a:latin typeface="BiauKai" panose="02010601000101010101" pitchFamily="2" charset="-120"/>
                    <a:ea typeface="BiauKai" panose="02010601000101010101" pitchFamily="2" charset="-120"/>
                  </a:rPr>
                  <a:t>Information Criterion)</a:t>
                </a:r>
                <a:r>
                  <a:rPr lang="zh-TW" altLang="en-US" dirty="0">
                    <a:solidFill>
                      <a:schemeClr val="tx1"/>
                    </a:solidFill>
                    <a:effectLst/>
                    <a:latin typeface="BiauKai" panose="02010601000101010101" pitchFamily="2" charset="-120"/>
                    <a:ea typeface="BiauKai" panose="02010601000101010101" pitchFamily="2" charset="-120"/>
                  </a:rPr>
                  <a:t>來衡量模型並且挑選出最具影響力的特徵。</a:t>
                </a:r>
              </a:p>
              <a:p>
                <a:pPr marL="285750" indent="-285750">
                  <a:buFont typeface="Wingdings" pitchFamily="2" charset="2"/>
                  <a:buChar char="Ø"/>
                </a:pPr>
                <a:r>
                  <a:rPr lang="zh-TW" altLang="en-US" dirty="0">
                    <a:solidFill>
                      <a:schemeClr val="tx1"/>
                    </a:solidFill>
                    <a:effectLst/>
                    <a:latin typeface="BiauKai" panose="02010601000101010101" pitchFamily="2" charset="-120"/>
                    <a:ea typeface="BiauKai" panose="02010601000101010101" pitchFamily="2" charset="-120"/>
                  </a:rPr>
                  <a:t>本次研究使用</a:t>
                </a:r>
                <a:r>
                  <a:rPr lang="en" altLang="zh-TW" dirty="0">
                    <a:solidFill>
                      <a:schemeClr val="tx1"/>
                    </a:solidFill>
                    <a:effectLst/>
                    <a:latin typeface="BiauKai" panose="02010601000101010101" pitchFamily="2" charset="-120"/>
                    <a:ea typeface="BiauKai" panose="02010601000101010101" pitchFamily="2" charset="-120"/>
                  </a:rPr>
                  <a:t>Bayesian Information Criterion(BIC)</a:t>
                </a:r>
                <a:r>
                  <a:rPr lang="zh-TW" altLang="en-US" dirty="0">
                    <a:solidFill>
                      <a:schemeClr val="tx1"/>
                    </a:solidFill>
                    <a:effectLst/>
                    <a:latin typeface="BiauKai" panose="02010601000101010101" pitchFamily="2" charset="-120"/>
                    <a:ea typeface="BiauKai" panose="02010601000101010101" pitchFamily="2" charset="-120"/>
                  </a:rPr>
                  <a:t>作為挑選變數之指標，公式如下</a:t>
                </a:r>
                <a:r>
                  <a:rPr lang="en-US" altLang="zh-TW" dirty="0">
                    <a:solidFill>
                      <a:schemeClr val="tx1"/>
                    </a:solidFill>
                    <a:effectLst/>
                    <a:latin typeface="BiauKai" panose="02010601000101010101" pitchFamily="2" charset="-120"/>
                    <a:ea typeface="BiauKai" panose="02010601000101010101" pitchFamily="2" charset="-120"/>
                  </a:rPr>
                  <a:t>:</a:t>
                </a:r>
              </a:p>
              <a:p>
                <a:pPr algn="ctr"/>
                <a:endParaRPr lang="en-US" altLang="zh-TW" b="0" i="1" dirty="0">
                  <a:solidFill>
                    <a:schemeClr val="tx1"/>
                  </a:solidFill>
                  <a:effectLst/>
                  <a:latin typeface="Cambria Math" panose="02040503050406030204" pitchFamily="18" charset="0"/>
                  <a:ea typeface="BiauKai" panose="02010601000101010101" pitchFamily="2" charset="-120"/>
                </a:endParaRPr>
              </a:p>
              <a:p>
                <a:pPr algn="ctr"/>
                <a14:m>
                  <m:oMathPara xmlns:m="http://schemas.openxmlformats.org/officeDocument/2006/math">
                    <m:oMathParaPr>
                      <m:jc m:val="centerGroup"/>
                    </m:oMathParaPr>
                    <m:oMath xmlns:m="http://schemas.openxmlformats.org/officeDocument/2006/math">
                      <m:r>
                        <a:rPr lang="en-US" altLang="zh-TW" b="0" i="1" smtClean="0">
                          <a:solidFill>
                            <a:schemeClr val="tx1"/>
                          </a:solidFill>
                          <a:effectLst/>
                          <a:latin typeface="Cambria Math" panose="02040503050406030204" pitchFamily="18" charset="0"/>
                          <a:ea typeface="BiauKai" panose="02010601000101010101" pitchFamily="2" charset="-120"/>
                        </a:rPr>
                        <m:t>𝐵𝐼𝐶</m:t>
                      </m:r>
                      <m:r>
                        <a:rPr lang="en-US" altLang="zh-TW" b="0" i="1" smtClean="0">
                          <a:solidFill>
                            <a:schemeClr val="tx1"/>
                          </a:solidFill>
                          <a:effectLst/>
                          <a:latin typeface="Cambria Math" panose="02040503050406030204" pitchFamily="18" charset="0"/>
                          <a:ea typeface="BiauKai" panose="02010601000101010101" pitchFamily="2" charset="-120"/>
                        </a:rPr>
                        <m:t>=−2</m:t>
                      </m:r>
                      <m:func>
                        <m:funcPr>
                          <m:ctrlPr>
                            <a:rPr lang="en-US" altLang="zh-TW" b="0" i="1" smtClean="0">
                              <a:solidFill>
                                <a:schemeClr val="tx1"/>
                              </a:solidFill>
                              <a:effectLst/>
                              <a:latin typeface="Cambria Math" panose="02040503050406030204" pitchFamily="18" charset="0"/>
                              <a:ea typeface="BiauKai" panose="02010601000101010101" pitchFamily="2" charset="-120"/>
                            </a:rPr>
                          </m:ctrlPr>
                        </m:funcPr>
                        <m:fName>
                          <m:r>
                            <m:rPr>
                              <m:sty m:val="p"/>
                            </m:rPr>
                            <a:rPr lang="en-US" altLang="zh-TW" b="0" i="0" smtClean="0">
                              <a:solidFill>
                                <a:schemeClr val="tx1"/>
                              </a:solidFill>
                              <a:effectLst/>
                              <a:latin typeface="Cambria Math" panose="02040503050406030204" pitchFamily="18" charset="0"/>
                              <a:ea typeface="BiauKai" panose="02010601000101010101" pitchFamily="2" charset="-120"/>
                            </a:rPr>
                            <m:t>ln</m:t>
                          </m:r>
                        </m:fName>
                        <m:e>
                          <m:d>
                            <m:dPr>
                              <m:ctrlPr>
                                <a:rPr lang="en-US" altLang="zh-TW" b="0" i="1" smtClean="0">
                                  <a:solidFill>
                                    <a:schemeClr val="tx1"/>
                                  </a:solidFill>
                                  <a:effectLst/>
                                  <a:latin typeface="Cambria Math" panose="02040503050406030204" pitchFamily="18" charset="0"/>
                                  <a:ea typeface="BiauKai" panose="02010601000101010101" pitchFamily="2" charset="-120"/>
                                </a:rPr>
                              </m:ctrlPr>
                            </m:dPr>
                            <m:e>
                              <m:r>
                                <a:rPr lang="en-US" altLang="zh-TW" b="0" i="1" smtClean="0">
                                  <a:solidFill>
                                    <a:schemeClr val="tx1"/>
                                  </a:solidFill>
                                  <a:effectLst/>
                                  <a:latin typeface="Cambria Math" panose="02040503050406030204" pitchFamily="18" charset="0"/>
                                  <a:ea typeface="BiauKai" panose="02010601000101010101" pitchFamily="2" charset="-120"/>
                                </a:rPr>
                                <m:t>𝐿</m:t>
                              </m:r>
                            </m:e>
                          </m:d>
                        </m:e>
                      </m:func>
                      <m:r>
                        <a:rPr lang="en-US" altLang="zh-TW" b="0" i="1" smtClean="0">
                          <a:solidFill>
                            <a:schemeClr val="tx1"/>
                          </a:solidFill>
                          <a:effectLst/>
                          <a:latin typeface="Cambria Math" panose="02040503050406030204" pitchFamily="18" charset="0"/>
                          <a:ea typeface="BiauKai" panose="02010601000101010101" pitchFamily="2" charset="-120"/>
                        </a:rPr>
                        <m:t>+</m:t>
                      </m:r>
                      <m:func>
                        <m:funcPr>
                          <m:ctrlPr>
                            <a:rPr lang="en-US" altLang="zh-TW" b="0" i="1" smtClean="0">
                              <a:solidFill>
                                <a:schemeClr val="tx1"/>
                              </a:solidFill>
                              <a:effectLst/>
                              <a:latin typeface="Cambria Math" panose="02040503050406030204" pitchFamily="18" charset="0"/>
                              <a:ea typeface="BiauKai" panose="02010601000101010101" pitchFamily="2" charset="-120"/>
                            </a:rPr>
                          </m:ctrlPr>
                        </m:funcPr>
                        <m:fName>
                          <m:r>
                            <m:rPr>
                              <m:sty m:val="p"/>
                            </m:rPr>
                            <a:rPr lang="en-US" altLang="zh-TW" b="0" i="0" smtClean="0">
                              <a:solidFill>
                                <a:schemeClr val="tx1"/>
                              </a:solidFill>
                              <a:effectLst/>
                              <a:latin typeface="Cambria Math" panose="02040503050406030204" pitchFamily="18" charset="0"/>
                              <a:ea typeface="BiauKai" panose="02010601000101010101" pitchFamily="2" charset="-120"/>
                            </a:rPr>
                            <m:t>ln</m:t>
                          </m:r>
                        </m:fName>
                        <m:e>
                          <m:d>
                            <m:dPr>
                              <m:ctrlPr>
                                <a:rPr lang="en-US" altLang="zh-TW" b="0" i="1" smtClean="0">
                                  <a:solidFill>
                                    <a:schemeClr val="tx1"/>
                                  </a:solidFill>
                                  <a:effectLst/>
                                  <a:latin typeface="Cambria Math" panose="02040503050406030204" pitchFamily="18" charset="0"/>
                                  <a:ea typeface="BiauKai" panose="02010601000101010101" pitchFamily="2" charset="-120"/>
                                </a:rPr>
                              </m:ctrlPr>
                            </m:dPr>
                            <m:e>
                              <m:r>
                                <a:rPr lang="en-US" altLang="zh-TW" b="0" i="1" smtClean="0">
                                  <a:solidFill>
                                    <a:schemeClr val="tx1"/>
                                  </a:solidFill>
                                  <a:effectLst/>
                                  <a:latin typeface="Cambria Math" panose="02040503050406030204" pitchFamily="18" charset="0"/>
                                  <a:ea typeface="BiauKai" panose="02010601000101010101" pitchFamily="2" charset="-120"/>
                                </a:rPr>
                                <m:t>𝑛</m:t>
                              </m:r>
                            </m:e>
                          </m:d>
                        </m:e>
                      </m:func>
                      <m:r>
                        <a:rPr lang="en-US" altLang="zh-TW" b="0" i="1" smtClean="0">
                          <a:solidFill>
                            <a:schemeClr val="tx1"/>
                          </a:solidFill>
                          <a:effectLst/>
                          <a:latin typeface="Cambria Math" panose="02040503050406030204" pitchFamily="18" charset="0"/>
                          <a:ea typeface="BiauKai" panose="02010601000101010101" pitchFamily="2" charset="-120"/>
                        </a:rPr>
                        <m:t>𝑘</m:t>
                      </m:r>
                    </m:oMath>
                  </m:oMathPara>
                </a14:m>
                <a:endParaRPr lang="en-US" altLang="zh-TW" b="0" dirty="0">
                  <a:solidFill>
                    <a:schemeClr val="tx1"/>
                  </a:solidFill>
                  <a:effectLst/>
                  <a:latin typeface="BiauKai" panose="02010601000101010101" pitchFamily="2" charset="-120"/>
                  <a:ea typeface="BiauKai" panose="02010601000101010101" pitchFamily="2" charset="-120"/>
                </a:endParaRPr>
              </a:p>
              <a:p>
                <a:pPr algn="ctr"/>
                <a:endParaRPr lang="en-US" altLang="zh-TW" b="0" dirty="0">
                  <a:solidFill>
                    <a:schemeClr val="tx1"/>
                  </a:solidFill>
                  <a:effectLst/>
                  <a:latin typeface="BiauKai" panose="02010601000101010101" pitchFamily="2" charset="-120"/>
                  <a:ea typeface="BiauKai" panose="02010601000101010101" pitchFamily="2" charset="-120"/>
                </a:endParaRPr>
              </a:p>
              <a:p>
                <a:pPr marL="285750" indent="-285750">
                  <a:buFont typeface="Arial" panose="020B0604020202020204" pitchFamily="34" charset="0"/>
                  <a:buChar char="•"/>
                </a:pPr>
                <a:r>
                  <a:rPr lang="zh-TW" altLang="en-US" dirty="0">
                    <a:solidFill>
                      <a:schemeClr val="tx1"/>
                    </a:solidFill>
                    <a:effectLst/>
                    <a:latin typeface="BiauKai" panose="02010601000101010101" pitchFamily="2" charset="-120"/>
                    <a:ea typeface="BiauKai" panose="02010601000101010101" pitchFamily="2" charset="-120"/>
                  </a:rPr>
                  <a:t>其中，𝑘為模型參數個數，𝑛為樣本數，𝐿為概似函數。</a:t>
                </a:r>
                <a:br>
                  <a:rPr lang="en-US" altLang="zh-TW" dirty="0">
                    <a:solidFill>
                      <a:schemeClr val="tx1"/>
                    </a:solidFill>
                    <a:effectLst/>
                    <a:latin typeface="BiauKai" panose="02010601000101010101" pitchFamily="2" charset="-120"/>
                    <a:ea typeface="BiauKai" panose="02010601000101010101" pitchFamily="2" charset="-120"/>
                  </a:rPr>
                </a:br>
                <a:endParaRPr lang="zh-TW" altLang="en-US" dirty="0">
                  <a:solidFill>
                    <a:schemeClr val="tx1"/>
                  </a:solidFill>
                  <a:effectLst/>
                  <a:latin typeface="BiauKai" panose="02010601000101010101" pitchFamily="2" charset="-120"/>
                  <a:ea typeface="BiauKai" panose="02010601000101010101" pitchFamily="2" charset="-120"/>
                </a:endParaRPr>
              </a:p>
              <a:p>
                <a:pPr marL="285750" indent="-285750">
                  <a:buFont typeface="Wingdings" pitchFamily="2" charset="2"/>
                  <a:buChar char="Ø"/>
                </a:pPr>
                <a:r>
                  <a:rPr lang="zh-TW" altLang="en-US" dirty="0">
                    <a:solidFill>
                      <a:schemeClr val="tx1"/>
                    </a:solidFill>
                    <a:effectLst/>
                    <a:latin typeface="BiauKai" panose="02010601000101010101" pitchFamily="2" charset="-120"/>
                    <a:ea typeface="BiauKai" panose="02010601000101010101" pitchFamily="2" charset="-120"/>
                  </a:rPr>
                  <a:t>並透過</a:t>
                </a:r>
                <a:r>
                  <a:rPr lang="en" altLang="zh-TW" dirty="0">
                    <a:solidFill>
                      <a:schemeClr val="tx1"/>
                    </a:solidFill>
                    <a:latin typeface="BiauKai" panose="02010601000101010101" pitchFamily="2" charset="-120"/>
                    <a:ea typeface="BiauKai" panose="02010601000101010101" pitchFamily="2" charset="-120"/>
                  </a:rPr>
                  <a:t>B</a:t>
                </a:r>
                <a:r>
                  <a:rPr lang="en" altLang="zh-TW" dirty="0">
                    <a:solidFill>
                      <a:schemeClr val="tx1"/>
                    </a:solidFill>
                    <a:effectLst/>
                    <a:latin typeface="BiauKai" panose="02010601000101010101" pitchFamily="2" charset="-120"/>
                    <a:ea typeface="BiauKai" panose="02010601000101010101" pitchFamily="2" charset="-120"/>
                  </a:rPr>
                  <a:t>ackward </a:t>
                </a:r>
                <a:r>
                  <a:rPr lang="en" altLang="zh-TW" dirty="0">
                    <a:solidFill>
                      <a:schemeClr val="tx1"/>
                    </a:solidFill>
                    <a:latin typeface="BiauKai" panose="02010601000101010101" pitchFamily="2" charset="-120"/>
                    <a:ea typeface="BiauKai" panose="02010601000101010101" pitchFamily="2" charset="-120"/>
                  </a:rPr>
                  <a:t>S</a:t>
                </a:r>
                <a:r>
                  <a:rPr lang="en" altLang="zh-TW" dirty="0">
                    <a:solidFill>
                      <a:schemeClr val="tx1"/>
                    </a:solidFill>
                    <a:effectLst/>
                    <a:latin typeface="BiauKai" panose="02010601000101010101" pitchFamily="2" charset="-120"/>
                    <a:ea typeface="BiauKai" panose="02010601000101010101" pitchFamily="2" charset="-120"/>
                  </a:rPr>
                  <a:t>election</a:t>
                </a:r>
                <a:r>
                  <a:rPr lang="zh-TW" altLang="en-US" dirty="0">
                    <a:solidFill>
                      <a:schemeClr val="tx1"/>
                    </a:solidFill>
                    <a:effectLst/>
                    <a:latin typeface="BiauKai" panose="02010601000101010101" pitchFamily="2" charset="-120"/>
                    <a:ea typeface="BiauKai" panose="02010601000101010101" pitchFamily="2" charset="-120"/>
                  </a:rPr>
                  <a:t>挑選出最具影響力的特徵，亦即先將所有變數納入模型中，透過逐一排除變數計算新的</a:t>
                </a:r>
                <a:r>
                  <a:rPr lang="en" altLang="zh-TW" dirty="0">
                    <a:solidFill>
                      <a:schemeClr val="tx1"/>
                    </a:solidFill>
                    <a:effectLst/>
                    <a:latin typeface="BiauKai" panose="02010601000101010101" pitchFamily="2" charset="-120"/>
                    <a:ea typeface="BiauKai" panose="02010601000101010101" pitchFamily="2" charset="-120"/>
                  </a:rPr>
                  <a:t>BIC</a:t>
                </a:r>
                <a:r>
                  <a:rPr lang="zh-TW" altLang="en" dirty="0">
                    <a:solidFill>
                      <a:schemeClr val="tx1"/>
                    </a:solidFill>
                    <a:effectLst/>
                    <a:latin typeface="BiauKai" panose="02010601000101010101" pitchFamily="2" charset="-120"/>
                    <a:ea typeface="BiauKai" panose="02010601000101010101" pitchFamily="2" charset="-120"/>
                  </a:rPr>
                  <a:t>，</a:t>
                </a:r>
                <a:r>
                  <a:rPr lang="zh-TW" altLang="en-US" dirty="0">
                    <a:solidFill>
                      <a:schemeClr val="tx1"/>
                    </a:solidFill>
                    <a:effectLst/>
                    <a:latin typeface="BiauKai" panose="02010601000101010101" pitchFamily="2" charset="-120"/>
                    <a:ea typeface="BiauKai" panose="02010601000101010101" pitchFamily="2" charset="-120"/>
                  </a:rPr>
                  <a:t>將</a:t>
                </a:r>
                <a:r>
                  <a:rPr lang="en" altLang="zh-TW" dirty="0">
                    <a:solidFill>
                      <a:schemeClr val="tx1"/>
                    </a:solidFill>
                    <a:effectLst/>
                    <a:latin typeface="BiauKai" panose="02010601000101010101" pitchFamily="2" charset="-120"/>
                    <a:ea typeface="BiauKai" panose="02010601000101010101" pitchFamily="2" charset="-120"/>
                  </a:rPr>
                  <a:t>BIC</a:t>
                </a:r>
                <a:r>
                  <a:rPr lang="zh-TW" altLang="en-US" dirty="0">
                    <a:solidFill>
                      <a:schemeClr val="tx1"/>
                    </a:solidFill>
                    <a:effectLst/>
                    <a:latin typeface="BiauKai" panose="02010601000101010101" pitchFamily="2" charset="-120"/>
                    <a:ea typeface="BiauKai" panose="02010601000101010101" pitchFamily="2" charset="-120"/>
                  </a:rPr>
                  <a:t>下降最少的特徵排除，當</a:t>
                </a:r>
                <a:r>
                  <a:rPr lang="en" altLang="zh-TW" dirty="0">
                    <a:solidFill>
                      <a:schemeClr val="tx1"/>
                    </a:solidFill>
                    <a:effectLst/>
                    <a:latin typeface="BiauKai" panose="02010601000101010101" pitchFamily="2" charset="-120"/>
                    <a:ea typeface="BiauKai" panose="02010601000101010101" pitchFamily="2" charset="-120"/>
                  </a:rPr>
                  <a:t>BIC</a:t>
                </a:r>
                <a:r>
                  <a:rPr lang="zh-TW" altLang="en-US" dirty="0">
                    <a:solidFill>
                      <a:schemeClr val="tx1"/>
                    </a:solidFill>
                    <a:effectLst/>
                    <a:latin typeface="BiauKai" panose="02010601000101010101" pitchFamily="2" charset="-120"/>
                    <a:ea typeface="BiauKai" panose="02010601000101010101" pitchFamily="2" charset="-120"/>
                  </a:rPr>
                  <a:t>無下降時則停止排除特徵</a:t>
                </a:r>
                <a:r>
                  <a:rPr lang="en-US" altLang="zh-TW" dirty="0">
                    <a:solidFill>
                      <a:schemeClr val="tx1"/>
                    </a:solidFill>
                    <a:effectLst/>
                    <a:latin typeface="BiauKai" panose="02010601000101010101" pitchFamily="2" charset="-120"/>
                    <a:ea typeface="BiauKai" panose="02010601000101010101" pitchFamily="2" charset="-120"/>
                  </a:rPr>
                  <a:t>:</a:t>
                </a:r>
              </a:p>
              <a:p>
                <a:pPr marL="285750" indent="-285750">
                  <a:buFont typeface="Wingdings" pitchFamily="2" charset="2"/>
                  <a:buChar char="Ø"/>
                </a:pPr>
                <a:endParaRPr lang="zh-TW" altLang="en-US" dirty="0">
                  <a:solidFill>
                    <a:schemeClr val="tx1"/>
                  </a:solidFill>
                  <a:effectLst/>
                  <a:latin typeface="BiauKai" panose="02010601000101010101" pitchFamily="2" charset="-120"/>
                  <a:ea typeface="BiauKai" panose="02010601000101010101" pitchFamily="2" charset="-120"/>
                </a:endParaRPr>
              </a:p>
              <a:p>
                <a:pPr algn="ctr"/>
                <a14:m>
                  <m:oMathPara xmlns:m="http://schemas.openxmlformats.org/officeDocument/2006/math">
                    <m:oMathParaPr>
                      <m:jc m:val="centerGroup"/>
                    </m:oMathParaPr>
                    <m:oMath xmlns:m="http://schemas.openxmlformats.org/officeDocument/2006/math">
                      <m:func>
                        <m:funcPr>
                          <m:ctrlPr>
                            <a:rPr lang="en" altLang="zh-TW" i="1" smtClean="0">
                              <a:solidFill>
                                <a:schemeClr val="tx1"/>
                              </a:solidFill>
                              <a:effectLst/>
                              <a:latin typeface="Cambria Math" panose="02040503050406030204" pitchFamily="18" charset="0"/>
                              <a:ea typeface="BiauKai" panose="02010601000101010101" pitchFamily="2" charset="-120"/>
                            </a:rPr>
                          </m:ctrlPr>
                        </m:funcPr>
                        <m:fName>
                          <m:limLow>
                            <m:limLowPr>
                              <m:ctrlPr>
                                <a:rPr lang="en" altLang="zh-TW" i="1" smtClean="0">
                                  <a:solidFill>
                                    <a:schemeClr val="tx1"/>
                                  </a:solidFill>
                                  <a:effectLst/>
                                  <a:latin typeface="Cambria Math" panose="02040503050406030204" pitchFamily="18" charset="0"/>
                                  <a:ea typeface="BiauKai" panose="02010601000101010101" pitchFamily="2" charset="-120"/>
                                </a:rPr>
                              </m:ctrlPr>
                            </m:limLowPr>
                            <m:e>
                              <m:r>
                                <a:rPr lang="en-US" altLang="zh-TW" b="0" i="1" smtClean="0">
                                  <a:solidFill>
                                    <a:schemeClr val="tx1"/>
                                  </a:solidFill>
                                  <a:effectLst/>
                                  <a:latin typeface="Cambria Math" panose="02040503050406030204" pitchFamily="18" charset="0"/>
                                  <a:ea typeface="BiauKai" panose="02010601000101010101" pitchFamily="2" charset="-120"/>
                                </a:rPr>
                                <m:t>𝑎𝑟𝑔𝑚𝑖𝑛</m:t>
                              </m:r>
                            </m:e>
                            <m:lim>
                              <m:sSub>
                                <m:sSubPr>
                                  <m:ctrlPr>
                                    <a:rPr lang="en-US" altLang="zh-TW" b="0" i="1" smtClean="0">
                                      <a:solidFill>
                                        <a:schemeClr val="tx1"/>
                                      </a:solidFill>
                                      <a:effectLst/>
                                      <a:latin typeface="Cambria Math" panose="02040503050406030204" pitchFamily="18" charset="0"/>
                                      <a:ea typeface="BiauKai" panose="02010601000101010101" pitchFamily="2" charset="-120"/>
                                    </a:rPr>
                                  </m:ctrlPr>
                                </m:sSubPr>
                                <m:e>
                                  <m:r>
                                    <a:rPr lang="en-US" altLang="zh-TW" b="0" i="1" smtClean="0">
                                      <a:solidFill>
                                        <a:schemeClr val="tx1"/>
                                      </a:solidFill>
                                      <a:effectLst/>
                                      <a:latin typeface="Cambria Math" panose="02040503050406030204" pitchFamily="18" charset="0"/>
                                      <a:ea typeface="BiauKai" panose="02010601000101010101" pitchFamily="2" charset="-120"/>
                                    </a:rPr>
                                    <m:t>𝑋</m:t>
                                  </m:r>
                                </m:e>
                                <m:sub>
                                  <m:r>
                                    <a:rPr lang="en-US" altLang="zh-TW" b="0" i="1" smtClean="0">
                                      <a:solidFill>
                                        <a:schemeClr val="tx1"/>
                                      </a:solidFill>
                                      <a:effectLst/>
                                      <a:latin typeface="Cambria Math" panose="02040503050406030204" pitchFamily="18" charset="0"/>
                                      <a:ea typeface="BiauKai" panose="02010601000101010101" pitchFamily="2" charset="-120"/>
                                    </a:rPr>
                                    <m:t>𝑗</m:t>
                                  </m:r>
                                </m:sub>
                              </m:sSub>
                            </m:lim>
                          </m:limLow>
                        </m:fName>
                        <m:e>
                          <m:sSub>
                            <m:sSubPr>
                              <m:ctrlPr>
                                <a:rPr lang="en" altLang="zh-TW" i="1" smtClean="0">
                                  <a:solidFill>
                                    <a:schemeClr val="tx1"/>
                                  </a:solidFill>
                                  <a:effectLst/>
                                  <a:latin typeface="Cambria Math" panose="02040503050406030204" pitchFamily="18" charset="0"/>
                                  <a:ea typeface="BiauKai" panose="02010601000101010101" pitchFamily="2" charset="-120"/>
                                </a:rPr>
                              </m:ctrlPr>
                            </m:sSubPr>
                            <m:e>
                              <m:r>
                                <a:rPr lang="en-US" altLang="zh-TW" b="0" i="1" smtClean="0">
                                  <a:solidFill>
                                    <a:schemeClr val="tx1"/>
                                  </a:solidFill>
                                  <a:effectLst/>
                                  <a:latin typeface="Cambria Math" panose="02040503050406030204" pitchFamily="18" charset="0"/>
                                  <a:ea typeface="BiauKai" panose="02010601000101010101" pitchFamily="2" charset="-120"/>
                                </a:rPr>
                                <m:t>𝐵𝐼𝐶</m:t>
                              </m:r>
                            </m:e>
                            <m:sub>
                              <m:sSub>
                                <m:sSubPr>
                                  <m:ctrlPr>
                                    <a:rPr lang="en" altLang="zh-TW" i="1" smtClean="0">
                                      <a:solidFill>
                                        <a:schemeClr val="tx1"/>
                                      </a:solidFill>
                                      <a:effectLst/>
                                      <a:latin typeface="Cambria Math" panose="02040503050406030204" pitchFamily="18" charset="0"/>
                                      <a:ea typeface="BiauKai" panose="02010601000101010101" pitchFamily="2" charset="-120"/>
                                    </a:rPr>
                                  </m:ctrlPr>
                                </m:sSubPr>
                                <m:e>
                                  <m:r>
                                    <a:rPr lang="en-US" altLang="zh-TW" b="0" i="1" smtClean="0">
                                      <a:solidFill>
                                        <a:schemeClr val="tx1"/>
                                      </a:solidFill>
                                      <a:effectLst/>
                                      <a:latin typeface="Cambria Math" panose="02040503050406030204" pitchFamily="18" charset="0"/>
                                      <a:ea typeface="BiauKai" panose="02010601000101010101" pitchFamily="2" charset="-120"/>
                                    </a:rPr>
                                    <m:t>𝑋</m:t>
                                  </m:r>
                                </m:e>
                                <m:sub>
                                  <m:r>
                                    <a:rPr lang="en-US" altLang="zh-TW" b="0" i="1" smtClean="0">
                                      <a:solidFill>
                                        <a:schemeClr val="tx1"/>
                                      </a:solidFill>
                                      <a:effectLst/>
                                      <a:latin typeface="Cambria Math" panose="02040503050406030204" pitchFamily="18" charset="0"/>
                                      <a:ea typeface="BiauKai" panose="02010601000101010101" pitchFamily="2" charset="-120"/>
                                    </a:rPr>
                                    <m:t>𝑘</m:t>
                                  </m:r>
                                </m:sub>
                              </m:sSub>
                              <m:r>
                                <a:rPr lang="en-US" altLang="zh-TW" b="0" i="1" smtClean="0">
                                  <a:solidFill>
                                    <a:schemeClr val="tx1"/>
                                  </a:solidFill>
                                  <a:effectLst/>
                                  <a:latin typeface="Cambria Math" panose="02040503050406030204" pitchFamily="18" charset="0"/>
                                  <a:ea typeface="BiauKai" panose="02010601000101010101" pitchFamily="2" charset="-120"/>
                                </a:rPr>
                                <m:t>−</m:t>
                              </m:r>
                              <m:sSub>
                                <m:sSubPr>
                                  <m:ctrlPr>
                                    <a:rPr lang="en-US" altLang="zh-TW" b="0" i="1" smtClean="0">
                                      <a:solidFill>
                                        <a:schemeClr val="tx1"/>
                                      </a:solidFill>
                                      <a:effectLst/>
                                      <a:latin typeface="Cambria Math" panose="02040503050406030204" pitchFamily="18" charset="0"/>
                                      <a:ea typeface="BiauKai" panose="02010601000101010101" pitchFamily="2" charset="-120"/>
                                    </a:rPr>
                                  </m:ctrlPr>
                                </m:sSubPr>
                                <m:e>
                                  <m:r>
                                    <a:rPr lang="en-US" altLang="zh-TW" b="0" i="1" smtClean="0">
                                      <a:solidFill>
                                        <a:schemeClr val="tx1"/>
                                      </a:solidFill>
                                      <a:effectLst/>
                                      <a:latin typeface="Cambria Math" panose="02040503050406030204" pitchFamily="18" charset="0"/>
                                      <a:ea typeface="BiauKai" panose="02010601000101010101" pitchFamily="2" charset="-120"/>
                                    </a:rPr>
                                    <m:t>𝑋</m:t>
                                  </m:r>
                                </m:e>
                                <m:sub>
                                  <m:r>
                                    <a:rPr lang="en-US" altLang="zh-TW" b="0" i="1" smtClean="0">
                                      <a:solidFill>
                                        <a:schemeClr val="tx1"/>
                                      </a:solidFill>
                                      <a:effectLst/>
                                      <a:latin typeface="Cambria Math" panose="02040503050406030204" pitchFamily="18" charset="0"/>
                                      <a:ea typeface="BiauKai" panose="02010601000101010101" pitchFamily="2" charset="-120"/>
                                    </a:rPr>
                                    <m:t>𝑗</m:t>
                                  </m:r>
                                </m:sub>
                              </m:sSub>
                            </m:sub>
                          </m:sSub>
                        </m:e>
                      </m:func>
                    </m:oMath>
                  </m:oMathPara>
                </a14:m>
                <a:endParaRPr lang="en-US" altLang="zh-TW" dirty="0">
                  <a:solidFill>
                    <a:schemeClr val="tx1"/>
                  </a:solidFill>
                  <a:effectLst/>
                  <a:latin typeface="BiauKai" panose="02010601000101010101" pitchFamily="2" charset="-120"/>
                  <a:ea typeface="BiauKai" panose="02010601000101010101" pitchFamily="2" charset="-120"/>
                </a:endParaRPr>
              </a:p>
              <a:p>
                <a:pPr algn="ctr"/>
                <a:endParaRPr lang="zh-TW" altLang="en-US" dirty="0">
                  <a:solidFill>
                    <a:schemeClr val="tx1"/>
                  </a:solidFill>
                  <a:effectLst/>
                  <a:latin typeface="BiauKai" panose="02010601000101010101" pitchFamily="2" charset="-120"/>
                  <a:ea typeface="BiauKai" panose="02010601000101010101" pitchFamily="2" charset="-120"/>
                </a:endParaRPr>
              </a:p>
              <a:p>
                <a:r>
                  <a:rPr lang="en-US" altLang="zh-TW" dirty="0">
                    <a:solidFill>
                      <a:schemeClr val="tx1"/>
                    </a:solidFill>
                    <a:effectLst/>
                    <a:latin typeface="BiauKai" panose="02010601000101010101" pitchFamily="2" charset="-120"/>
                    <a:ea typeface="BiauKai" panose="02010601000101010101" pitchFamily="2" charset="-120"/>
                  </a:rPr>
                  <a:t>•</a:t>
                </a:r>
                <a14:m>
                  <m:oMath xmlns:m="http://schemas.openxmlformats.org/officeDocument/2006/math">
                    <m:sSub>
                      <m:sSubPr>
                        <m:ctrlPr>
                          <a:rPr lang="en-US" altLang="zh-TW" i="1" smtClean="0">
                            <a:solidFill>
                              <a:schemeClr val="tx1"/>
                            </a:solidFill>
                            <a:effectLst/>
                            <a:latin typeface="Cambria Math" panose="02040503050406030204" pitchFamily="18" charset="0"/>
                            <a:ea typeface="BiauKai" panose="02010601000101010101" pitchFamily="2" charset="-120"/>
                          </a:rPr>
                        </m:ctrlPr>
                      </m:sSubPr>
                      <m:e>
                        <m:r>
                          <a:rPr lang="en-US" altLang="zh-TW" b="0" i="1" smtClean="0">
                            <a:solidFill>
                              <a:schemeClr val="tx1"/>
                            </a:solidFill>
                            <a:effectLst/>
                            <a:latin typeface="Cambria Math" panose="02040503050406030204" pitchFamily="18" charset="0"/>
                            <a:ea typeface="BiauKai" panose="02010601000101010101" pitchFamily="2" charset="-120"/>
                          </a:rPr>
                          <m:t>𝑋</m:t>
                        </m:r>
                      </m:e>
                      <m:sub>
                        <m:r>
                          <a:rPr lang="en-US" altLang="zh-TW" b="0" i="1" smtClean="0">
                            <a:solidFill>
                              <a:schemeClr val="tx1"/>
                            </a:solidFill>
                            <a:effectLst/>
                            <a:latin typeface="Cambria Math" panose="02040503050406030204" pitchFamily="18" charset="0"/>
                            <a:ea typeface="BiauKai" panose="02010601000101010101" pitchFamily="2" charset="-120"/>
                          </a:rPr>
                          <m:t>𝑗</m:t>
                        </m:r>
                      </m:sub>
                    </m:sSub>
                  </m:oMath>
                </a14:m>
                <a:r>
                  <a:rPr lang="zh-TW" altLang="en-US" dirty="0">
                    <a:solidFill>
                      <a:schemeClr val="tx1"/>
                    </a:solidFill>
                    <a:effectLst/>
                    <a:latin typeface="BiauKai" panose="02010601000101010101" pitchFamily="2" charset="-120"/>
                    <a:ea typeface="BiauKai" panose="02010601000101010101" pitchFamily="2" charset="-120"/>
                  </a:rPr>
                  <a:t>為每次</a:t>
                </a:r>
                <a:r>
                  <a:rPr lang="en" altLang="zh-TW" dirty="0">
                    <a:solidFill>
                      <a:schemeClr val="tx1"/>
                    </a:solidFill>
                    <a:effectLst/>
                    <a:latin typeface="BiauKai" panose="02010601000101010101" pitchFamily="2" charset="-120"/>
                    <a:ea typeface="BiauKai" panose="02010601000101010101" pitchFamily="2" charset="-120"/>
                  </a:rPr>
                  <a:t>iteration</a:t>
                </a:r>
                <a:r>
                  <a:rPr lang="zh-TW" altLang="en-US" dirty="0">
                    <a:solidFill>
                      <a:schemeClr val="tx1"/>
                    </a:solidFill>
                    <a:effectLst/>
                    <a:latin typeface="BiauKai" panose="02010601000101010101" pitchFamily="2" charset="-120"/>
                    <a:ea typeface="BiauKai" panose="02010601000101010101" pitchFamily="2" charset="-120"/>
                  </a:rPr>
                  <a:t>前的特徵集合，</a:t>
                </a:r>
                <a:r>
                  <a:rPr lang="en-US" altLang="zh-TW" dirty="0">
                    <a:solidFill>
                      <a:schemeClr val="tx1"/>
                    </a:solidFill>
                    <a:ea typeface="BiauKai" panose="02010601000101010101" pitchFamily="2" charset="-120"/>
                  </a:rPr>
                  <a:t> </a:t>
                </a:r>
                <a14:m>
                  <m:oMath xmlns:m="http://schemas.openxmlformats.org/officeDocument/2006/math">
                    <m:sSub>
                      <m:sSubPr>
                        <m:ctrlPr>
                          <a:rPr lang="en-US" altLang="zh-TW" i="1">
                            <a:solidFill>
                              <a:schemeClr val="tx1"/>
                            </a:solidFill>
                            <a:latin typeface="Cambria Math" panose="02040503050406030204" pitchFamily="18" charset="0"/>
                            <a:ea typeface="BiauKai" panose="02010601000101010101" pitchFamily="2" charset="-120"/>
                          </a:rPr>
                        </m:ctrlPr>
                      </m:sSubPr>
                      <m:e>
                        <m:r>
                          <a:rPr lang="en-US" altLang="zh-TW" i="1">
                            <a:solidFill>
                              <a:schemeClr val="tx1"/>
                            </a:solidFill>
                            <a:latin typeface="Cambria Math" panose="02040503050406030204" pitchFamily="18" charset="0"/>
                            <a:ea typeface="BiauKai" panose="02010601000101010101" pitchFamily="2" charset="-120"/>
                          </a:rPr>
                          <m:t>𝑋</m:t>
                        </m:r>
                      </m:e>
                      <m:sub>
                        <m:r>
                          <a:rPr lang="en-US" altLang="zh-TW" i="1">
                            <a:solidFill>
                              <a:schemeClr val="tx1"/>
                            </a:solidFill>
                            <a:latin typeface="Cambria Math" panose="02040503050406030204" pitchFamily="18" charset="0"/>
                            <a:ea typeface="BiauKai" panose="02010601000101010101" pitchFamily="2" charset="-120"/>
                          </a:rPr>
                          <m:t>𝑗</m:t>
                        </m:r>
                      </m:sub>
                    </m:sSub>
                  </m:oMath>
                </a14:m>
                <a:r>
                  <a:rPr lang="zh-TW" altLang="en-US" dirty="0">
                    <a:solidFill>
                      <a:schemeClr val="tx1"/>
                    </a:solidFill>
                    <a:effectLst/>
                    <a:latin typeface="BiauKai" panose="02010601000101010101" pitchFamily="2" charset="-120"/>
                    <a:ea typeface="BiauKai" panose="02010601000101010101" pitchFamily="2" charset="-120"/>
                  </a:rPr>
                  <a:t>為每次</a:t>
                </a:r>
                <a:r>
                  <a:rPr lang="en" altLang="zh-TW" dirty="0">
                    <a:solidFill>
                      <a:schemeClr val="tx1"/>
                    </a:solidFill>
                    <a:effectLst/>
                    <a:latin typeface="BiauKai" panose="02010601000101010101" pitchFamily="2" charset="-120"/>
                    <a:ea typeface="BiauKai" panose="02010601000101010101" pitchFamily="2" charset="-120"/>
                  </a:rPr>
                  <a:t>iteration</a:t>
                </a:r>
                <a:r>
                  <a:rPr lang="zh-TW" altLang="en-US" dirty="0">
                    <a:solidFill>
                      <a:schemeClr val="tx1"/>
                    </a:solidFill>
                    <a:effectLst/>
                    <a:latin typeface="BiauKai" panose="02010601000101010101" pitchFamily="2" charset="-120"/>
                    <a:ea typeface="BiauKai" panose="02010601000101010101" pitchFamily="2" charset="-120"/>
                  </a:rPr>
                  <a:t>時要從集合</a:t>
                </a:r>
                <a14:m>
                  <m:oMath xmlns:m="http://schemas.openxmlformats.org/officeDocument/2006/math">
                    <m:sSub>
                      <m:sSubPr>
                        <m:ctrlPr>
                          <a:rPr lang="en-US" altLang="zh-TW" i="1">
                            <a:solidFill>
                              <a:schemeClr val="tx1"/>
                            </a:solidFill>
                            <a:latin typeface="Cambria Math" panose="02040503050406030204" pitchFamily="18" charset="0"/>
                            <a:ea typeface="BiauKai" panose="02010601000101010101" pitchFamily="2" charset="-120"/>
                          </a:rPr>
                        </m:ctrlPr>
                      </m:sSubPr>
                      <m:e>
                        <m:r>
                          <a:rPr lang="en-US" altLang="zh-TW" i="1">
                            <a:solidFill>
                              <a:schemeClr val="tx1"/>
                            </a:solidFill>
                            <a:latin typeface="Cambria Math" panose="02040503050406030204" pitchFamily="18" charset="0"/>
                            <a:ea typeface="BiauKai" panose="02010601000101010101" pitchFamily="2" charset="-120"/>
                          </a:rPr>
                          <m:t>𝑋</m:t>
                        </m:r>
                      </m:e>
                      <m:sub>
                        <m:r>
                          <a:rPr lang="en-US" altLang="zh-TW" b="0" i="1" smtClean="0">
                            <a:solidFill>
                              <a:schemeClr val="tx1"/>
                            </a:solidFill>
                            <a:latin typeface="Cambria Math" panose="02040503050406030204" pitchFamily="18" charset="0"/>
                            <a:ea typeface="BiauKai" panose="02010601000101010101" pitchFamily="2" charset="-120"/>
                          </a:rPr>
                          <m:t>𝑘</m:t>
                        </m:r>
                      </m:sub>
                    </m:sSub>
                  </m:oMath>
                </a14:m>
                <a:r>
                  <a:rPr lang="zh-TW" altLang="en-US" dirty="0">
                    <a:solidFill>
                      <a:schemeClr val="tx1"/>
                    </a:solidFill>
                    <a:effectLst/>
                    <a:latin typeface="BiauKai" panose="02010601000101010101" pitchFamily="2" charset="-120"/>
                    <a:ea typeface="BiauKai" panose="02010601000101010101" pitchFamily="2" charset="-120"/>
                  </a:rPr>
                  <a:t>之特徵。</a:t>
                </a:r>
              </a:p>
            </p:txBody>
          </p:sp>
        </mc:Choice>
        <mc:Fallback xmlns="">
          <p:sp>
            <p:nvSpPr>
              <p:cNvPr id="3" name="矩形 2">
                <a:extLst>
                  <a:ext uri="{FF2B5EF4-FFF2-40B4-BE49-F238E27FC236}">
                    <a16:creationId xmlns:a16="http://schemas.microsoft.com/office/drawing/2014/main" id="{03F9EBEB-CEFD-7318-C0E4-CBE79A01AB36}"/>
                  </a:ext>
                </a:extLst>
              </p:cNvPr>
              <p:cNvSpPr>
                <a:spLocks noRot="1" noChangeAspect="1" noMove="1" noResize="1" noEditPoints="1" noAdjustHandles="1" noChangeArrowheads="1" noChangeShapeType="1" noTextEdit="1"/>
              </p:cNvSpPr>
              <p:nvPr/>
            </p:nvSpPr>
            <p:spPr>
              <a:xfrm>
                <a:off x="494388" y="1411971"/>
                <a:ext cx="10926086" cy="4917925"/>
              </a:xfrm>
              <a:prstGeom prst="rect">
                <a:avLst/>
              </a:prstGeom>
              <a:blipFill>
                <a:blip r:embed="rId2"/>
                <a:stretch>
                  <a:fillRect/>
                </a:stretch>
              </a:blipFill>
              <a:ln>
                <a:noFill/>
              </a:ln>
              <a:effectLst>
                <a:outerShdw blurRad="50800" dist="38100" dir="5400000" algn="t" rotWithShape="0">
                  <a:prstClr val="black">
                    <a:alpha val="40000"/>
                  </a:prstClr>
                </a:outerShdw>
              </a:effectLst>
            </p:spPr>
            <p:txBody>
              <a:bodyPr/>
              <a:lstStyle/>
              <a:p>
                <a:r>
                  <a:rPr lang="zh-TW" altLang="en-US">
                    <a:noFill/>
                  </a:rPr>
                  <a:t> </a:t>
                </a:r>
              </a:p>
            </p:txBody>
          </p:sp>
        </mc:Fallback>
      </mc:AlternateContent>
      <p:sp>
        <p:nvSpPr>
          <p:cNvPr id="5" name="投影片編號版面配置區 2">
            <a:extLst>
              <a:ext uri="{FF2B5EF4-FFF2-40B4-BE49-F238E27FC236}">
                <a16:creationId xmlns:a16="http://schemas.microsoft.com/office/drawing/2014/main" id="{ADB499F8-6E7A-4DAE-91B0-A38F76F13DDA}"/>
              </a:ext>
            </a:extLst>
          </p:cNvPr>
          <p:cNvSpPr>
            <a:spLocks noGrp="1"/>
          </p:cNvSpPr>
          <p:nvPr>
            <p:ph type="sldNum" sz="quarter" idx="12"/>
          </p:nvPr>
        </p:nvSpPr>
        <p:spPr>
          <a:xfrm>
            <a:off x="9220200" y="6329896"/>
            <a:ext cx="2743200" cy="365125"/>
          </a:xfrm>
        </p:spPr>
        <p:txBody>
          <a:bodyPr/>
          <a:lstStyle/>
          <a:p>
            <a:fld id="{3A27E2FF-DAC8-438B-8546-A5A4CBA171F6}" type="slidenum">
              <a:rPr lang="zh-TW" altLang="en-US" smtClean="0"/>
              <a:pPr/>
              <a:t>12</a:t>
            </a:fld>
            <a:endParaRPr lang="zh-TW" altLang="en-US" dirty="0"/>
          </a:p>
        </p:txBody>
      </p:sp>
    </p:spTree>
    <p:extLst>
      <p:ext uri="{BB962C8B-B14F-4D97-AF65-F5344CB8AC3E}">
        <p14:creationId xmlns:p14="http://schemas.microsoft.com/office/powerpoint/2010/main" val="2973965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53953C-4077-B624-418B-3909FAFDBEE6}"/>
              </a:ext>
            </a:extLst>
          </p:cNvPr>
          <p:cNvSpPr>
            <a:spLocks noGrp="1"/>
          </p:cNvSpPr>
          <p:nvPr>
            <p:ph type="title"/>
          </p:nvPr>
        </p:nvSpPr>
        <p:spPr>
          <a:xfrm>
            <a:off x="494388" y="232875"/>
            <a:ext cx="10515600" cy="673100"/>
          </a:xfrm>
        </p:spPr>
        <p:txBody>
          <a:bodyPr>
            <a:normAutofit/>
          </a:bodyPr>
          <a:lstStyle/>
          <a:p>
            <a:r>
              <a:rPr lang="zh-TW" altLang="en-US" sz="3200" b="1" dirty="0">
                <a:ln w="6350">
                  <a:noFill/>
                </a:ln>
                <a:solidFill>
                  <a:srgbClr val="0000FF"/>
                </a:solidFill>
                <a:ea typeface="標楷體" panose="03000509000000000000" pitchFamily="65" charset="-120"/>
              </a:rPr>
              <a:t>過擬合</a:t>
            </a:r>
            <a:r>
              <a:rPr lang="en-US" altLang="zh-TW" sz="3200" b="1" dirty="0">
                <a:ln w="6350">
                  <a:noFill/>
                </a:ln>
                <a:solidFill>
                  <a:srgbClr val="0000FF"/>
                </a:solidFill>
                <a:ea typeface="標楷體" panose="03000509000000000000" pitchFamily="65" charset="-120"/>
              </a:rPr>
              <a:t>(Overfitting)</a:t>
            </a:r>
            <a:endParaRPr lang="zh-TW" altLang="en-US" sz="2400" b="1" dirty="0">
              <a:ln w="6350">
                <a:noFill/>
              </a:ln>
              <a:solidFill>
                <a:srgbClr val="0000FF"/>
              </a:solidFill>
              <a:ea typeface="標楷體" panose="03000509000000000000" pitchFamily="65" charset="-120"/>
            </a:endParaRPr>
          </a:p>
        </p:txBody>
      </p:sp>
      <p:sp>
        <p:nvSpPr>
          <p:cNvPr id="3" name="矩形 2">
            <a:extLst>
              <a:ext uri="{FF2B5EF4-FFF2-40B4-BE49-F238E27FC236}">
                <a16:creationId xmlns:a16="http://schemas.microsoft.com/office/drawing/2014/main" id="{03F9EBEB-CEFD-7318-C0E4-CBE79A01AB36}"/>
              </a:ext>
            </a:extLst>
          </p:cNvPr>
          <p:cNvSpPr/>
          <p:nvPr/>
        </p:nvSpPr>
        <p:spPr>
          <a:xfrm>
            <a:off x="228600" y="950859"/>
            <a:ext cx="6299791" cy="2949296"/>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zh-TW" altLang="en-US"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定義：</a:t>
            </a:r>
            <a:endParaRPr lang="en-US" altLang="zh-TW"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endParaRPr>
          </a:p>
          <a:p>
            <a:r>
              <a:rPr lang="zh-TW" altLang="en-US"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在</a:t>
            </a:r>
            <a:r>
              <a:rPr lang="zh-TW" altLang="en-US" i="0" u="none" strike="noStrike"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統計學</a:t>
            </a:r>
            <a:r>
              <a:rPr lang="zh-TW" altLang="en-US"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中，過擬合是指過於緊密或精確地匹配特定資料集，以致於無法良好地調適其他資料或預測未來的觀察結果的</a:t>
            </a:r>
            <a:r>
              <a:rPr lang="zh-TW" altLang="en-US" i="0" u="none" strike="noStrike"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現象</a:t>
            </a:r>
            <a:r>
              <a:rPr lang="zh-TW" altLang="en-US"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。過擬和的本質是訓練演算法從</a:t>
            </a:r>
            <a:r>
              <a:rPr lang="zh-TW" altLang="en-US" i="0" u="none" strike="noStrike"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統計噪聲</a:t>
            </a:r>
            <a:r>
              <a:rPr lang="zh-TW" altLang="en-US"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中不自覺取得了資訊並表達在了模型結構的參數當中。一個模型只要結構足夠複雜或參數足夠多，就總是可以完美地適應資料的</a:t>
            </a:r>
            <a:r>
              <a:rPr lang="zh-TW" altLang="en-US"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，也就是說：</a:t>
            </a:r>
            <a:endParaRPr lang="en-US" altLang="zh-TW"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endParaRPr>
          </a:p>
          <a:p>
            <a:pPr marL="342900" indent="-342900">
              <a:buFont typeface="+mj-lt"/>
              <a:buAutoNum type="arabicParenR"/>
            </a:pPr>
            <a:r>
              <a:rPr lang="zh-TW" altLang="en-US" dirty="0">
                <a:solidFill>
                  <a:srgbClr val="000000"/>
                </a:solidFill>
                <a:latin typeface="BiauKai" panose="02010601000101010101" pitchFamily="2" charset="-120"/>
                <a:ea typeface="BiauKai" panose="02010601000101010101" pitchFamily="2" charset="-120"/>
              </a:rPr>
              <a:t>訓練資料大小太小，且不含足夠的資料範例</a:t>
            </a:r>
            <a:endParaRPr lang="en-US" altLang="zh-TW" dirty="0">
              <a:solidFill>
                <a:srgbClr val="000000"/>
              </a:solidFill>
              <a:latin typeface="BiauKai" panose="02010601000101010101" pitchFamily="2" charset="-120"/>
              <a:ea typeface="BiauKai" panose="02010601000101010101" pitchFamily="2" charset="-120"/>
            </a:endParaRPr>
          </a:p>
          <a:p>
            <a:pPr marL="342900" indent="-342900">
              <a:buFont typeface="+mj-lt"/>
              <a:buAutoNum type="arabicParenR"/>
            </a:pPr>
            <a:r>
              <a:rPr lang="zh-TW" altLang="en-US" b="0" i="0" dirty="0">
                <a:solidFill>
                  <a:srgbClr val="000000"/>
                </a:solidFill>
                <a:effectLst/>
                <a:latin typeface="BiauKai" panose="02010601000101010101" pitchFamily="2" charset="-120"/>
                <a:ea typeface="BiauKai" panose="02010601000101010101" pitchFamily="2" charset="-120"/>
              </a:rPr>
              <a:t>使用過於複雜的模型</a:t>
            </a:r>
            <a:endParaRPr lang="en-US" altLang="zh-TW" b="0" i="0" dirty="0">
              <a:solidFill>
                <a:srgbClr val="000000"/>
              </a:solidFill>
              <a:effectLst/>
              <a:latin typeface="BiauKai" panose="02010601000101010101" pitchFamily="2" charset="-120"/>
              <a:ea typeface="BiauKai" panose="02010601000101010101" pitchFamily="2" charset="-120"/>
            </a:endParaRPr>
          </a:p>
          <a:p>
            <a:pPr marL="342900" indent="-342900">
              <a:buFont typeface="+mj-lt"/>
              <a:buAutoNum type="arabicParenR"/>
            </a:pPr>
            <a:r>
              <a:rPr lang="zh-TW" altLang="en-US" b="0" i="0" dirty="0">
                <a:solidFill>
                  <a:srgbClr val="000000"/>
                </a:solidFill>
                <a:effectLst/>
                <a:latin typeface="BiauKai" panose="02010601000101010101" pitchFamily="2" charset="-120"/>
                <a:ea typeface="BiauKai" panose="02010601000101010101" pitchFamily="2" charset="-120"/>
              </a:rPr>
              <a:t>數據噪音</a:t>
            </a:r>
            <a:endParaRPr lang="en-US" altLang="zh-TW" b="0" i="0" dirty="0">
              <a:solidFill>
                <a:srgbClr val="000000"/>
              </a:solidFill>
              <a:effectLst/>
              <a:latin typeface="BiauKai" panose="02010601000101010101" pitchFamily="2" charset="-120"/>
              <a:ea typeface="BiauKai" panose="02010601000101010101" pitchFamily="2" charset="-120"/>
            </a:endParaRPr>
          </a:p>
        </p:txBody>
      </p:sp>
      <p:sp>
        <p:nvSpPr>
          <p:cNvPr id="5" name="投影片編號版面配置區 2">
            <a:extLst>
              <a:ext uri="{FF2B5EF4-FFF2-40B4-BE49-F238E27FC236}">
                <a16:creationId xmlns:a16="http://schemas.microsoft.com/office/drawing/2014/main" id="{ADB499F8-6E7A-4DAE-91B0-A38F76F13DDA}"/>
              </a:ext>
            </a:extLst>
          </p:cNvPr>
          <p:cNvSpPr>
            <a:spLocks noGrp="1"/>
          </p:cNvSpPr>
          <p:nvPr>
            <p:ph type="sldNum" sz="quarter" idx="12"/>
          </p:nvPr>
        </p:nvSpPr>
        <p:spPr>
          <a:xfrm>
            <a:off x="9220200" y="6329896"/>
            <a:ext cx="2743200" cy="365125"/>
          </a:xfrm>
        </p:spPr>
        <p:txBody>
          <a:bodyPr/>
          <a:lstStyle/>
          <a:p>
            <a:fld id="{3A27E2FF-DAC8-438B-8546-A5A4CBA171F6}" type="slidenum">
              <a:rPr lang="zh-TW" altLang="en-US" smtClean="0"/>
              <a:pPr/>
              <a:t>13</a:t>
            </a:fld>
            <a:endParaRPr lang="zh-TW" altLang="en-US" dirty="0"/>
          </a:p>
        </p:txBody>
      </p:sp>
      <p:pic>
        <p:nvPicPr>
          <p:cNvPr id="8" name="圖片 7">
            <a:extLst>
              <a:ext uri="{FF2B5EF4-FFF2-40B4-BE49-F238E27FC236}">
                <a16:creationId xmlns:a16="http://schemas.microsoft.com/office/drawing/2014/main" id="{28B38372-3E9F-9BC2-501B-074B9D868F2C}"/>
              </a:ext>
            </a:extLst>
          </p:cNvPr>
          <p:cNvPicPr>
            <a:picLocks noChangeAspect="1"/>
          </p:cNvPicPr>
          <p:nvPr/>
        </p:nvPicPr>
        <p:blipFill>
          <a:blip r:embed="rId3"/>
          <a:stretch>
            <a:fillRect/>
          </a:stretch>
        </p:blipFill>
        <p:spPr>
          <a:xfrm>
            <a:off x="228600" y="4391133"/>
            <a:ext cx="6109596" cy="2227040"/>
          </a:xfrm>
          <a:prstGeom prst="rect">
            <a:avLst/>
          </a:prstGeom>
          <a:effectLst>
            <a:outerShdw blurRad="50800" dist="38100" dir="5400000" algn="t" rotWithShape="0">
              <a:prstClr val="black">
                <a:alpha val="40000"/>
              </a:prstClr>
            </a:outerShdw>
          </a:effectLst>
        </p:spPr>
      </p:pic>
      <p:sp>
        <p:nvSpPr>
          <p:cNvPr id="9" name="文字方塊 8">
            <a:extLst>
              <a:ext uri="{FF2B5EF4-FFF2-40B4-BE49-F238E27FC236}">
                <a16:creationId xmlns:a16="http://schemas.microsoft.com/office/drawing/2014/main" id="{81DAFF14-3D99-949B-5190-0CCA7BB470BE}"/>
              </a:ext>
            </a:extLst>
          </p:cNvPr>
          <p:cNvSpPr txBox="1"/>
          <p:nvPr/>
        </p:nvSpPr>
        <p:spPr>
          <a:xfrm>
            <a:off x="228600" y="4021801"/>
            <a:ext cx="2541080" cy="369332"/>
          </a:xfrm>
          <a:prstGeom prst="rect">
            <a:avLst/>
          </a:prstGeom>
          <a:noFill/>
        </p:spPr>
        <p:txBody>
          <a:bodyPr wrap="none" rtlCol="0">
            <a:spAutoFit/>
          </a:bodyPr>
          <a:lstStyle/>
          <a:p>
            <a:r>
              <a:rPr kumimoji="1" lang="zh-TW" altLang="en-US" dirty="0">
                <a:latin typeface="BiauKai" panose="02010601000101010101" pitchFamily="2" charset="-120"/>
                <a:ea typeface="BiauKai" panose="02010601000101010101" pitchFamily="2" charset="-120"/>
              </a:rPr>
              <a:t>過擬合、欠擬和示意圖</a:t>
            </a:r>
            <a:r>
              <a:rPr kumimoji="1" lang="en-US" altLang="zh-TW" dirty="0">
                <a:latin typeface="BiauKai" panose="02010601000101010101" pitchFamily="2" charset="-120"/>
                <a:ea typeface="BiauKai" panose="02010601000101010101" pitchFamily="2" charset="-120"/>
              </a:rPr>
              <a:t>:</a:t>
            </a:r>
          </a:p>
        </p:txBody>
      </p:sp>
      <p:pic>
        <p:nvPicPr>
          <p:cNvPr id="11" name="圖片 10">
            <a:extLst>
              <a:ext uri="{FF2B5EF4-FFF2-40B4-BE49-F238E27FC236}">
                <a16:creationId xmlns:a16="http://schemas.microsoft.com/office/drawing/2014/main" id="{BAB5DFC0-D1B8-FB28-95DF-3DD91D3A6C3D}"/>
              </a:ext>
            </a:extLst>
          </p:cNvPr>
          <p:cNvPicPr>
            <a:picLocks noChangeAspect="1"/>
          </p:cNvPicPr>
          <p:nvPr/>
        </p:nvPicPr>
        <p:blipFill>
          <a:blip r:embed="rId4"/>
          <a:stretch>
            <a:fillRect/>
          </a:stretch>
        </p:blipFill>
        <p:spPr>
          <a:xfrm>
            <a:off x="6902406" y="232875"/>
            <a:ext cx="4635587" cy="2708600"/>
          </a:xfrm>
          <a:prstGeom prst="rect">
            <a:avLst/>
          </a:prstGeom>
        </p:spPr>
      </p:pic>
      <p:pic>
        <p:nvPicPr>
          <p:cNvPr id="4" name="圖片 3">
            <a:extLst>
              <a:ext uri="{FF2B5EF4-FFF2-40B4-BE49-F238E27FC236}">
                <a16:creationId xmlns:a16="http://schemas.microsoft.com/office/drawing/2014/main" id="{3BB3C641-5C74-F5E4-7D31-E5382B6D8A36}"/>
              </a:ext>
            </a:extLst>
          </p:cNvPr>
          <p:cNvPicPr>
            <a:picLocks noChangeAspect="1"/>
          </p:cNvPicPr>
          <p:nvPr/>
        </p:nvPicPr>
        <p:blipFill>
          <a:blip r:embed="rId5"/>
          <a:stretch>
            <a:fillRect/>
          </a:stretch>
        </p:blipFill>
        <p:spPr>
          <a:xfrm>
            <a:off x="6810994" y="3015903"/>
            <a:ext cx="5048592" cy="3970386"/>
          </a:xfrm>
          <a:prstGeom prst="rect">
            <a:avLst/>
          </a:prstGeom>
        </p:spPr>
      </p:pic>
      <p:sp>
        <p:nvSpPr>
          <p:cNvPr id="10" name="文字方塊 9">
            <a:extLst>
              <a:ext uri="{FF2B5EF4-FFF2-40B4-BE49-F238E27FC236}">
                <a16:creationId xmlns:a16="http://schemas.microsoft.com/office/drawing/2014/main" id="{AD2ABF98-F1CC-EF08-7F0D-04709EB67E0A}"/>
              </a:ext>
            </a:extLst>
          </p:cNvPr>
          <p:cNvSpPr txBox="1"/>
          <p:nvPr/>
        </p:nvSpPr>
        <p:spPr>
          <a:xfrm>
            <a:off x="7202671" y="6538480"/>
            <a:ext cx="1800493" cy="307777"/>
          </a:xfrm>
          <a:prstGeom prst="rect">
            <a:avLst/>
          </a:prstGeom>
          <a:noFill/>
        </p:spPr>
        <p:txBody>
          <a:bodyPr wrap="none" rtlCol="0">
            <a:spAutoFit/>
          </a:bodyPr>
          <a:lstStyle/>
          <a:p>
            <a:r>
              <a:rPr kumimoji="1" lang="zh-TW" altLang="en-US" sz="1400" dirty="0">
                <a:latin typeface="BiauKai" panose="02010601000101010101" pitchFamily="2" charset="-120"/>
                <a:ea typeface="BiauKai" panose="02010601000101010101" pitchFamily="2" charset="-120"/>
              </a:rPr>
              <a:t>圖片來源：趨勢科技</a:t>
            </a:r>
          </a:p>
        </p:txBody>
      </p:sp>
    </p:spTree>
    <p:extLst>
      <p:ext uri="{BB962C8B-B14F-4D97-AF65-F5344CB8AC3E}">
        <p14:creationId xmlns:p14="http://schemas.microsoft.com/office/powerpoint/2010/main" val="3801931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53953C-4077-B624-418B-3909FAFDBEE6}"/>
              </a:ext>
            </a:extLst>
          </p:cNvPr>
          <p:cNvSpPr>
            <a:spLocks noGrp="1"/>
          </p:cNvSpPr>
          <p:nvPr>
            <p:ph type="title"/>
          </p:nvPr>
        </p:nvSpPr>
        <p:spPr>
          <a:xfrm>
            <a:off x="494388" y="232875"/>
            <a:ext cx="10515600" cy="673100"/>
          </a:xfrm>
        </p:spPr>
        <p:txBody>
          <a:bodyPr>
            <a:normAutofit fontScale="90000"/>
          </a:bodyPr>
          <a:lstStyle/>
          <a:p>
            <a:r>
              <a:rPr lang="zh-TW" altLang="en-US" sz="3200" b="1" dirty="0">
                <a:ln w="6350">
                  <a:noFill/>
                </a:ln>
                <a:solidFill>
                  <a:srgbClr val="0000FF"/>
                </a:solidFill>
                <a:ea typeface="標楷體" panose="03000509000000000000" pitchFamily="65" charset="-120"/>
              </a:rPr>
              <a:t>過擬合</a:t>
            </a:r>
            <a:r>
              <a:rPr lang="en-US" altLang="zh-TW" sz="3200" b="1" dirty="0">
                <a:ln w="6350">
                  <a:noFill/>
                </a:ln>
                <a:solidFill>
                  <a:srgbClr val="0000FF"/>
                </a:solidFill>
                <a:ea typeface="標楷體" panose="03000509000000000000" pitchFamily="65" charset="-120"/>
              </a:rPr>
              <a:t>(Overfitting)(</a:t>
            </a:r>
            <a:r>
              <a:rPr lang="zh-TW" altLang="en-US" sz="3200" b="1" dirty="0">
                <a:ln w="6350">
                  <a:noFill/>
                </a:ln>
                <a:solidFill>
                  <a:srgbClr val="0000FF"/>
                </a:solidFill>
                <a:ea typeface="標楷體" panose="03000509000000000000" pitchFamily="65" charset="-120"/>
              </a:rPr>
              <a:t>續</a:t>
            </a:r>
            <a:r>
              <a:rPr lang="en-US" altLang="zh-TW" sz="3200" b="1" dirty="0">
                <a:ln w="6350">
                  <a:noFill/>
                </a:ln>
                <a:solidFill>
                  <a:srgbClr val="0000FF"/>
                </a:solidFill>
                <a:ea typeface="標楷體" panose="03000509000000000000" pitchFamily="65" charset="-120"/>
              </a:rPr>
              <a:t>)</a:t>
            </a:r>
            <a:br>
              <a:rPr lang="en-US" altLang="zh-TW" sz="3200" b="1" dirty="0">
                <a:ln w="6350">
                  <a:noFill/>
                </a:ln>
                <a:solidFill>
                  <a:srgbClr val="0000FF"/>
                </a:solidFill>
                <a:ea typeface="標楷體" panose="03000509000000000000" pitchFamily="65" charset="-120"/>
              </a:rPr>
            </a:br>
            <a:r>
              <a:rPr lang="zh-TW" altLang="en-US" sz="3200" b="1" dirty="0">
                <a:ln w="6350">
                  <a:noFill/>
                </a:ln>
                <a:solidFill>
                  <a:srgbClr val="0000FF"/>
                </a:solidFill>
                <a:ea typeface="標楷體" panose="03000509000000000000" pitchFamily="65" charset="-120"/>
              </a:rPr>
              <a:t>解決方法</a:t>
            </a:r>
            <a:endParaRPr lang="zh-TW" altLang="en-US" sz="2400" b="1" dirty="0">
              <a:ln w="6350">
                <a:noFill/>
              </a:ln>
              <a:solidFill>
                <a:srgbClr val="0000FF"/>
              </a:solidFill>
              <a:ea typeface="標楷體" panose="03000509000000000000" pitchFamily="65" charset="-120"/>
            </a:endParaRPr>
          </a:p>
        </p:txBody>
      </p:sp>
      <p:sp>
        <p:nvSpPr>
          <p:cNvPr id="3" name="矩形 2">
            <a:extLst>
              <a:ext uri="{FF2B5EF4-FFF2-40B4-BE49-F238E27FC236}">
                <a16:creationId xmlns:a16="http://schemas.microsoft.com/office/drawing/2014/main" id="{03F9EBEB-CEFD-7318-C0E4-CBE79A01AB36}"/>
              </a:ext>
            </a:extLst>
          </p:cNvPr>
          <p:cNvSpPr/>
          <p:nvPr/>
        </p:nvSpPr>
        <p:spPr>
          <a:xfrm>
            <a:off x="143539" y="975871"/>
            <a:ext cx="7233406" cy="5707937"/>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342900" indent="-342900">
              <a:buFont typeface="+mj-lt"/>
              <a:buAutoNum type="arabicPeriod"/>
            </a:pPr>
            <a:r>
              <a:rPr lang="zh-TW" altLang="en-US" sz="1400" b="1"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資料集擴增：</a:t>
            </a:r>
            <a:endParaRPr lang="en-US" altLang="zh-TW" sz="1400" b="1"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p>
            <a:pPr lvl="1"/>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更多的數據往往勝過一個更好的模型，增加樣本數是最直接的方法，更多的數據能夠讓模型學習的更加全面，但是在實務上往往不容易達成，也許客戶就是無法提供多餘的資料，也會大量增加分析上的成本。</a:t>
            </a:r>
            <a:endParaRPr lang="en-US" altLang="zh-TW" sz="140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endParaRPr>
          </a:p>
          <a:p>
            <a:pPr marL="342900" indent="-342900">
              <a:buFont typeface="+mj-lt"/>
              <a:buAutoNum type="arabicPeriod"/>
            </a:pPr>
            <a:r>
              <a:rPr lang="zh-TW" altLang="en-US" sz="1400" b="1"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特徵選擇</a:t>
            </a:r>
            <a:r>
              <a:rPr lang="en-US" altLang="zh-TW" sz="1400" b="1"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(Feature Selection)</a:t>
            </a:r>
          </a:p>
          <a:p>
            <a:pPr marL="342900" indent="-342900">
              <a:buFont typeface="+mj-lt"/>
              <a:buAutoNum type="arabicPeriod"/>
            </a:pPr>
            <a:r>
              <a:rPr lang="zh-TW" altLang="en-US" sz="1400" b="1"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交叉驗證</a:t>
            </a:r>
            <a:r>
              <a:rPr lang="en-US" altLang="zh-TW" sz="1400" b="1"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(Cross-Validation): </a:t>
            </a:r>
          </a:p>
          <a:p>
            <a:pPr lvl="1"/>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最常用的方法為</a:t>
            </a:r>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K-fold</a:t>
            </a:r>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，其他方法還包括</a:t>
            </a:r>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Hold out</a:t>
            </a:r>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a:t>
            </a:r>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Leave one out</a:t>
            </a:r>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等。</a:t>
            </a:r>
            <a:endPar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p>
            <a:pPr lvl="1"/>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K-Fold</a:t>
            </a:r>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：將資料切分為 </a:t>
            </a:r>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K </a:t>
            </a:r>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等份，</a:t>
            </a:r>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K </a:t>
            </a:r>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由我們自由調控，假設設定</a:t>
            </a:r>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K=10</a:t>
            </a:r>
            <a:r>
              <a:rPr lang="zh-TW" altLang="en"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a:t>
            </a:r>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也就是將訓練集切割為十等份。意味著相同的模型要訓練十次，每一次的訓練都會從這十等份挑選其中九等份作為訓練資料，剩下一等份未參與訓練並作為驗證集。因此訓練十回將會有十個不同驗證集的 </a:t>
            </a:r>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Error</a:t>
            </a:r>
            <a:r>
              <a:rPr lang="zh-TW" altLang="en"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a:t>
            </a:r>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這個 </a:t>
            </a:r>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Error </a:t>
            </a:r>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通常稱作 </a:t>
            </a:r>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L</a:t>
            </a:r>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oss </a:t>
            </a:r>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也就是模型評估方式。</a:t>
            </a:r>
            <a:endPar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p>
            <a:pPr lvl="1"/>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模型評估方式有很多種，以回歸問題來說就有 </a:t>
            </a:r>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MSE</a:t>
            </a:r>
            <a:r>
              <a:rPr lang="zh-TW" altLang="en"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a:t>
            </a:r>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MAE</a:t>
            </a:r>
            <a:r>
              <a:rPr lang="zh-TW" altLang="en"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a:t>
            </a:r>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RMSE</a:t>
            </a:r>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等。最終把這十次的 </a:t>
            </a:r>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L</a:t>
            </a:r>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oss </a:t>
            </a:r>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加總起來取平均當成最終結果。透過不同分組訓練的結果進行平均來減少方差，因此模型的性能對數據的劃分就不會那麼敏感。</a:t>
            </a:r>
            <a:endPar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p>
            <a:pPr marL="342900" indent="-342900">
              <a:buFont typeface="+mj-lt"/>
              <a:buAutoNum type="arabicPeriod"/>
            </a:pPr>
            <a:r>
              <a:rPr lang="zh-TW" altLang="en-US" sz="1400" b="1"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剪枝</a:t>
            </a:r>
            <a:r>
              <a:rPr lang="en-US" altLang="zh-TW" sz="1400" b="1"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(P</a:t>
            </a:r>
            <a:r>
              <a:rPr lang="en" altLang="zh-TW" sz="1400" b="1"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runing</a:t>
            </a:r>
            <a:r>
              <a:rPr lang="en-US" altLang="zh-TW" sz="1400" b="1"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a:t>
            </a:r>
          </a:p>
          <a:p>
            <a:pPr lvl="1"/>
            <a:r>
              <a:rPr lang="zh-TW" altLang="en-US" sz="1400" b="0" i="0" dirty="0">
                <a:solidFill>
                  <a:schemeClr val="tx1"/>
                </a:solidFill>
                <a:effectLst/>
                <a:latin typeface="BiauKai" panose="02010601000101010101" pitchFamily="2" charset="-120"/>
                <a:ea typeface="BiauKai" panose="02010601000101010101" pitchFamily="2" charset="-120"/>
              </a:rPr>
              <a:t>通過移除</a:t>
            </a:r>
            <a:r>
              <a:rPr lang="zh-TW" altLang="en-US" sz="1400" b="0" i="0" strike="noStrike" dirty="0">
                <a:solidFill>
                  <a:schemeClr val="tx1"/>
                </a:solidFill>
                <a:effectLst/>
                <a:latin typeface="BiauKai" panose="02010601000101010101" pitchFamily="2" charset="-120"/>
                <a:ea typeface="BiauKai" panose="02010601000101010101" pitchFamily="2" charset="-120"/>
              </a:rPr>
              <a:t>決策樹</a:t>
            </a:r>
            <a:r>
              <a:rPr lang="zh-TW" altLang="en-US" sz="1400" b="0" i="0" dirty="0">
                <a:solidFill>
                  <a:schemeClr val="tx1"/>
                </a:solidFill>
                <a:effectLst/>
                <a:latin typeface="BiauKai" panose="02010601000101010101" pitchFamily="2" charset="-120"/>
                <a:ea typeface="BiauKai" panose="02010601000101010101" pitchFamily="2" charset="-120"/>
              </a:rPr>
              <a:t>中分辨能力較弱的節點而減小決策樹大小</a:t>
            </a:r>
            <a:r>
              <a:rPr lang="zh-TW" altLang="en-US" sz="1400" dirty="0">
                <a:solidFill>
                  <a:schemeClr val="tx1"/>
                </a:solidFill>
                <a:latin typeface="BiauKai" panose="02010601000101010101" pitchFamily="2" charset="-120"/>
                <a:ea typeface="BiauKai" panose="02010601000101010101" pitchFamily="2" charset="-120"/>
              </a:rPr>
              <a:t>，</a:t>
            </a:r>
            <a:r>
              <a:rPr lang="zh-TW" altLang="en-US" sz="1400" b="0" i="0" dirty="0">
                <a:solidFill>
                  <a:srgbClr val="121212"/>
                </a:solidFill>
                <a:effectLst/>
                <a:latin typeface="BiauKai" panose="02010601000101010101" pitchFamily="2" charset="-120"/>
                <a:ea typeface="BiauKai" panose="02010601000101010101" pitchFamily="2" charset="-120"/>
              </a:rPr>
              <a:t>分為預先剪枝和後剪枝</a:t>
            </a:r>
          </a:p>
          <a:p>
            <a:pPr lvl="1">
              <a:buFont typeface="Arial" panose="020B0604020202020204" pitchFamily="34" charset="0"/>
              <a:buChar char="•"/>
            </a:pPr>
            <a:r>
              <a:rPr lang="zh-TW" altLang="en-US" sz="1400" b="1" i="0" u="sng" dirty="0">
                <a:solidFill>
                  <a:srgbClr val="121212"/>
                </a:solidFill>
                <a:effectLst/>
                <a:latin typeface="BiauKai" panose="02010601000101010101" pitchFamily="2" charset="-120"/>
                <a:ea typeface="BiauKai" panose="02010601000101010101" pitchFamily="2" charset="-120"/>
              </a:rPr>
              <a:t>預先剪枝</a:t>
            </a:r>
            <a:r>
              <a:rPr lang="zh-TW" altLang="en-US" sz="1400" b="0" i="0" dirty="0">
                <a:solidFill>
                  <a:srgbClr val="121212"/>
                </a:solidFill>
                <a:effectLst/>
                <a:latin typeface="BiauKai" panose="02010601000101010101" pitchFamily="2" charset="-120"/>
                <a:ea typeface="BiauKai" panose="02010601000101010101" pitchFamily="2" charset="-120"/>
              </a:rPr>
              <a:t>：決策樹生長過程中，使用一定條件加以限制，使得產生完全擬合的決策樹之前就停止生長。預先剪枝的判斷方法也有很多，比如</a:t>
            </a:r>
            <a:r>
              <a:rPr lang="zh-TW" altLang="en-US" sz="1400" dirty="0">
                <a:solidFill>
                  <a:srgbClr val="121212"/>
                </a:solidFill>
                <a:latin typeface="BiauKai" panose="02010601000101010101" pitchFamily="2" charset="-120"/>
                <a:ea typeface="BiauKai" panose="02010601000101010101" pitchFamily="2" charset="-120"/>
              </a:rPr>
              <a:t>訊息</a:t>
            </a:r>
            <a:r>
              <a:rPr lang="zh-TW" altLang="en-US" sz="1400" b="0" i="0" dirty="0">
                <a:solidFill>
                  <a:srgbClr val="121212"/>
                </a:solidFill>
                <a:effectLst/>
                <a:latin typeface="BiauKai" panose="02010601000101010101" pitchFamily="2" charset="-120"/>
                <a:ea typeface="BiauKai" panose="02010601000101010101" pitchFamily="2" charset="-120"/>
              </a:rPr>
              <a:t>增益小於一定閥值的時候通過剪枝使決策樹停止生長。但如何確定一個合適的閥值也需要一定的依據，閥值太高導致模型擬合不足，閥值太低又導致模型過擬合。</a:t>
            </a:r>
          </a:p>
          <a:p>
            <a:pPr lvl="1">
              <a:buFont typeface="Arial" panose="020B0604020202020204" pitchFamily="34" charset="0"/>
              <a:buChar char="•"/>
            </a:pPr>
            <a:r>
              <a:rPr lang="zh-TW" altLang="en-US" sz="1400" b="1" i="0" u="sng" dirty="0">
                <a:solidFill>
                  <a:srgbClr val="121212"/>
                </a:solidFill>
                <a:effectLst/>
                <a:latin typeface="BiauKai" panose="02010601000101010101" pitchFamily="2" charset="-120"/>
                <a:ea typeface="BiauKai" panose="02010601000101010101" pitchFamily="2" charset="-120"/>
              </a:rPr>
              <a:t>後剪枝</a:t>
            </a:r>
            <a:r>
              <a:rPr lang="zh-TW" altLang="en-US" sz="1400" b="0" i="0" dirty="0">
                <a:solidFill>
                  <a:srgbClr val="121212"/>
                </a:solidFill>
                <a:effectLst/>
                <a:latin typeface="BiauKai" panose="02010601000101010101" pitchFamily="2" charset="-120"/>
                <a:ea typeface="BiauKai" panose="02010601000101010101" pitchFamily="2" charset="-120"/>
              </a:rPr>
              <a:t>：決策樹生長完成之後，按照自底向上的方式修剪決策樹。後剪枝有兩種方式，一種用新的葉子節點替換子樹，該節點的預測類由子樹數據集中的多數類決定。另一種用子樹中最常使用的分支代替子樹。</a:t>
            </a:r>
          </a:p>
          <a:p>
            <a:pPr lvl="1">
              <a:buFont typeface="Arial" panose="020B0604020202020204" pitchFamily="34" charset="0"/>
              <a:buChar char="•"/>
            </a:pPr>
            <a:r>
              <a:rPr lang="zh-TW" altLang="en-US" sz="1400" b="0" i="0" dirty="0">
                <a:solidFill>
                  <a:srgbClr val="121212"/>
                </a:solidFill>
                <a:effectLst/>
                <a:latin typeface="BiauKai" panose="02010601000101010101" pitchFamily="2" charset="-120"/>
                <a:ea typeface="BiauKai" panose="02010601000101010101" pitchFamily="2" charset="-120"/>
              </a:rPr>
              <a:t>預先剪枝可能過早的終止決策樹的生長，後剪枝一般能夠產生更好的效果。但後剪枝在子樹被剪掉後，決策樹生長的一部分計算就被浪費了。</a:t>
            </a:r>
          </a:p>
          <a:p>
            <a:pPr lvl="1"/>
            <a:endParaRPr lang="en-US" altLang="zh-TW" sz="1400" dirty="0">
              <a:solidFill>
                <a:schemeClr val="tx1"/>
              </a:solidFill>
              <a:latin typeface="BiauKai" panose="02010601000101010101" pitchFamily="2" charset="-120"/>
              <a:ea typeface="BiauKai" panose="02010601000101010101" pitchFamily="2" charset="-120"/>
            </a:endParaRPr>
          </a:p>
        </p:txBody>
      </p:sp>
      <p:sp>
        <p:nvSpPr>
          <p:cNvPr id="5" name="投影片編號版面配置區 2">
            <a:extLst>
              <a:ext uri="{FF2B5EF4-FFF2-40B4-BE49-F238E27FC236}">
                <a16:creationId xmlns:a16="http://schemas.microsoft.com/office/drawing/2014/main" id="{ADB499F8-6E7A-4DAE-91B0-A38F76F13DDA}"/>
              </a:ext>
            </a:extLst>
          </p:cNvPr>
          <p:cNvSpPr>
            <a:spLocks noGrp="1"/>
          </p:cNvSpPr>
          <p:nvPr>
            <p:ph type="sldNum" sz="quarter" idx="12"/>
          </p:nvPr>
        </p:nvSpPr>
        <p:spPr>
          <a:xfrm>
            <a:off x="9220200" y="6329896"/>
            <a:ext cx="2743200" cy="365125"/>
          </a:xfrm>
        </p:spPr>
        <p:txBody>
          <a:bodyPr/>
          <a:lstStyle/>
          <a:p>
            <a:fld id="{3A27E2FF-DAC8-438B-8546-A5A4CBA171F6}" type="slidenum">
              <a:rPr lang="zh-TW" altLang="en-US" smtClean="0"/>
              <a:pPr/>
              <a:t>14</a:t>
            </a:fld>
            <a:endParaRPr lang="zh-TW" altLang="en-US" dirty="0"/>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C3DD0116-9905-0954-6CEA-EDB272935F9A}"/>
                  </a:ext>
                </a:extLst>
              </p:cNvPr>
              <p:cNvSpPr/>
              <p:nvPr/>
            </p:nvSpPr>
            <p:spPr>
              <a:xfrm>
                <a:off x="7412226" y="2421365"/>
                <a:ext cx="4677438" cy="426244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TW" sz="1400" b="1" dirty="0">
                    <a:solidFill>
                      <a:schemeClr val="tx1"/>
                    </a:solidFill>
                    <a:latin typeface="BiauKai" panose="02010601000101010101" pitchFamily="2" charset="-120"/>
                    <a:ea typeface="BiauKai" panose="02010601000101010101" pitchFamily="2" charset="-120"/>
                    <a:cs typeface="Times New Roman" panose="02020603050405020304" pitchFamily="18" charset="0"/>
                  </a:rPr>
                  <a:t>5. </a:t>
                </a:r>
                <a:r>
                  <a:rPr lang="zh-TW" altLang="en-US" sz="1400" b="1" dirty="0">
                    <a:solidFill>
                      <a:schemeClr val="tx1"/>
                    </a:solidFill>
                    <a:latin typeface="BiauKai" panose="02010601000101010101" pitchFamily="2" charset="-120"/>
                    <a:ea typeface="BiauKai" panose="02010601000101010101" pitchFamily="2" charset="-120"/>
                    <a:cs typeface="Times New Roman" panose="02020603050405020304" pitchFamily="18" charset="0"/>
                  </a:rPr>
                  <a:t>正規化</a:t>
                </a:r>
                <a:r>
                  <a:rPr lang="en-US" altLang="zh-TW" sz="1400" b="1" dirty="0">
                    <a:solidFill>
                      <a:schemeClr val="tx1"/>
                    </a:solidFill>
                    <a:latin typeface="BiauKai" panose="02010601000101010101" pitchFamily="2" charset="-120"/>
                    <a:ea typeface="BiauKai" panose="02010601000101010101" pitchFamily="2" charset="-120"/>
                    <a:cs typeface="Times New Roman" panose="02020603050405020304" pitchFamily="18" charset="0"/>
                  </a:rPr>
                  <a:t>(Regularization):</a:t>
                </a:r>
              </a:p>
              <a:p>
                <a:r>
                  <a:rPr lang="zh-TW" altLang="en-US" sz="1400" i="0" dirty="0">
                    <a:solidFill>
                      <a:schemeClr val="tx1"/>
                    </a:solidFill>
                    <a:effectLst/>
                    <a:latin typeface="BiauKai" panose="02010601000101010101" pitchFamily="2" charset="-120"/>
                    <a:ea typeface="BiauKai" panose="02010601000101010101" pitchFamily="2" charset="-120"/>
                    <a:cs typeface="Times New Roman" panose="02020603050405020304" pitchFamily="18" charset="0"/>
                  </a:rPr>
                  <a:t>正規化背後的數學是在</a:t>
                </a:r>
                <a:r>
                  <a:rPr lang="en" altLang="zh-TW" sz="1400" i="0" dirty="0">
                    <a:solidFill>
                      <a:schemeClr val="tx1"/>
                    </a:solidFill>
                    <a:effectLst/>
                    <a:latin typeface="BiauKai" panose="02010601000101010101" pitchFamily="2" charset="-120"/>
                    <a:ea typeface="BiauKai" panose="02010601000101010101" pitchFamily="2" charset="-120"/>
                    <a:cs typeface="Times New Roman" panose="02020603050405020304" pitchFamily="18" charset="0"/>
                  </a:rPr>
                  <a:t>loss function</a:t>
                </a:r>
                <a:r>
                  <a:rPr lang="zh-TW" altLang="en-US" sz="1400" i="0" dirty="0">
                    <a:solidFill>
                      <a:schemeClr val="tx1"/>
                    </a:solidFill>
                    <a:effectLst/>
                    <a:latin typeface="BiauKai" panose="02010601000101010101" pitchFamily="2" charset="-120"/>
                    <a:ea typeface="BiauKai" panose="02010601000101010101" pitchFamily="2" charset="-120"/>
                    <a:cs typeface="Times New Roman" panose="02020603050405020304" pitchFamily="18" charset="0"/>
                  </a:rPr>
                  <a:t>額外增加一個懲罰項</a:t>
                </a:r>
                <a:r>
                  <a:rPr lang="zh-TW" altLang="en" sz="1400" i="0" dirty="0">
                    <a:solidFill>
                      <a:schemeClr val="tx1"/>
                    </a:solidFill>
                    <a:effectLst/>
                    <a:latin typeface="BiauKai" panose="02010601000101010101" pitchFamily="2" charset="-120"/>
                    <a:ea typeface="BiauKai" panose="02010601000101010101" pitchFamily="2" charset="-120"/>
                    <a:cs typeface="Times New Roman" panose="02020603050405020304" pitchFamily="18" charset="0"/>
                  </a:rPr>
                  <a:t>，</a:t>
                </a:r>
                <a:r>
                  <a:rPr lang="zh-TW" altLang="en-US" sz="1400" i="0" dirty="0">
                    <a:solidFill>
                      <a:schemeClr val="tx1"/>
                    </a:solidFill>
                    <a:effectLst/>
                    <a:latin typeface="BiauKai" panose="02010601000101010101" pitchFamily="2" charset="-120"/>
                    <a:ea typeface="BiauKai" panose="02010601000101010101" pitchFamily="2" charset="-120"/>
                    <a:cs typeface="Times New Roman" panose="02020603050405020304" pitchFamily="18" charset="0"/>
                  </a:rPr>
                  <a:t>通常懲罰項不考慮</a:t>
                </a:r>
                <a:r>
                  <a:rPr lang="en" altLang="zh-TW" sz="1400" i="0" dirty="0">
                    <a:solidFill>
                      <a:schemeClr val="tx1"/>
                    </a:solidFill>
                    <a:effectLst/>
                    <a:latin typeface="BiauKai" panose="02010601000101010101" pitchFamily="2" charset="-120"/>
                    <a:ea typeface="BiauKai" panose="02010601000101010101" pitchFamily="2" charset="-120"/>
                    <a:cs typeface="Times New Roman" panose="02020603050405020304" pitchFamily="18" charset="0"/>
                  </a:rPr>
                  <a:t>bias</a:t>
                </a:r>
                <a:r>
                  <a:rPr lang="zh-TW" altLang="en" sz="1400" i="0" dirty="0">
                    <a:solidFill>
                      <a:schemeClr val="tx1"/>
                    </a:solidFill>
                    <a:effectLst/>
                    <a:latin typeface="BiauKai" panose="02010601000101010101" pitchFamily="2" charset="-120"/>
                    <a:ea typeface="BiauKai" panose="02010601000101010101" pitchFamily="2" charset="-120"/>
                    <a:cs typeface="Times New Roman" panose="02020603050405020304" pitchFamily="18" charset="0"/>
                  </a:rPr>
                  <a:t>，</a:t>
                </a:r>
                <a:r>
                  <a:rPr lang="zh-TW" altLang="en-US" sz="1400" i="0" dirty="0">
                    <a:solidFill>
                      <a:schemeClr val="tx1"/>
                    </a:solidFill>
                    <a:effectLst/>
                    <a:latin typeface="BiauKai" panose="02010601000101010101" pitchFamily="2" charset="-120"/>
                    <a:ea typeface="BiauKai" panose="02010601000101010101" pitchFamily="2" charset="-120"/>
                    <a:cs typeface="Times New Roman" panose="02020603050405020304" pitchFamily="18" charset="0"/>
                  </a:rPr>
                  <a:t>因正規化的目的是希望函</a:t>
                </a:r>
                <a:r>
                  <a:rPr lang="zh-TW" altLang="en-US" sz="1400" dirty="0">
                    <a:solidFill>
                      <a:schemeClr val="tx1"/>
                    </a:solidFill>
                    <a:latin typeface="BiauKai" panose="02010601000101010101" pitchFamily="2" charset="-120"/>
                    <a:ea typeface="BiauKai" panose="02010601000101010101" pitchFamily="2" charset="-120"/>
                    <a:cs typeface="Times New Roman" panose="02020603050405020304" pitchFamily="18" charset="0"/>
                  </a:rPr>
                  <a:t>數</a:t>
                </a:r>
                <a:r>
                  <a:rPr lang="zh-TW" altLang="en-US" sz="1400" i="0" dirty="0">
                    <a:solidFill>
                      <a:schemeClr val="tx1"/>
                    </a:solidFill>
                    <a:effectLst/>
                    <a:latin typeface="BiauKai" panose="02010601000101010101" pitchFamily="2" charset="-120"/>
                    <a:ea typeface="BiauKai" panose="02010601000101010101" pitchFamily="2" charset="-120"/>
                    <a:cs typeface="Times New Roman" panose="02020603050405020304" pitchFamily="18" charset="0"/>
                  </a:rPr>
                  <a:t>可以更平滑，但這點</a:t>
                </a:r>
                <a:r>
                  <a:rPr lang="en" altLang="zh-TW" sz="1400" i="0" dirty="0">
                    <a:solidFill>
                      <a:schemeClr val="tx1"/>
                    </a:solidFill>
                    <a:effectLst/>
                    <a:latin typeface="BiauKai" panose="02010601000101010101" pitchFamily="2" charset="-120"/>
                    <a:ea typeface="BiauKai" panose="02010601000101010101" pitchFamily="2" charset="-120"/>
                    <a:cs typeface="Times New Roman" panose="02020603050405020304" pitchFamily="18" charset="0"/>
                  </a:rPr>
                  <a:t>bias</a:t>
                </a:r>
                <a:r>
                  <a:rPr lang="zh-TW" altLang="en-US" sz="1400" i="0" dirty="0">
                    <a:solidFill>
                      <a:schemeClr val="tx1"/>
                    </a:solidFill>
                    <a:effectLst/>
                    <a:latin typeface="BiauKai" panose="02010601000101010101" pitchFamily="2" charset="-120"/>
                    <a:ea typeface="BiauKai" panose="02010601000101010101" pitchFamily="2" charset="-120"/>
                    <a:cs typeface="Times New Roman" panose="02020603050405020304" pitchFamily="18" charset="0"/>
                  </a:rPr>
                  <a:t>幫不上忙。</a:t>
                </a:r>
                <a:endParaRPr lang="en-US" altLang="zh-TW" sz="1400" i="0" dirty="0">
                  <a:solidFill>
                    <a:schemeClr val="tx1"/>
                  </a:solidFill>
                  <a:effectLst/>
                  <a:latin typeface="BiauKai" panose="02010601000101010101" pitchFamily="2" charset="-120"/>
                  <a:ea typeface="BiauKai" panose="02010601000101010101" pitchFamily="2" charset="-120"/>
                  <a:cs typeface="Times New Roman" panose="02020603050405020304" pitchFamily="18" charset="0"/>
                </a:endParaRPr>
              </a:p>
              <a:p>
                <a:r>
                  <a:rPr lang="en" altLang="zh-TW" sz="1600" i="0" dirty="0">
                    <a:solidFill>
                      <a:schemeClr val="tx1"/>
                    </a:solidFill>
                    <a:effectLst/>
                    <a:latin typeface="BiauKai" panose="02010601000101010101" pitchFamily="2" charset="-120"/>
                    <a:ea typeface="BiauKai" panose="02010601000101010101" pitchFamily="2" charset="-120"/>
                    <a:cs typeface="Times New Roman" panose="02020603050405020304" pitchFamily="18" charset="0"/>
                  </a:rPr>
                  <a:t>L1 Regularization: </a:t>
                </a:r>
                <a:endParaRPr lang="en-US" altLang="zh-TW" sz="1600" b="0" i="0" dirty="0">
                  <a:solidFill>
                    <a:schemeClr val="tx1"/>
                  </a:solidFill>
                  <a:effectLst/>
                  <a:latin typeface="Cambria Math" panose="02040503050406030204" pitchFamily="18" charset="0"/>
                  <a:ea typeface="BiauKai" panose="02010601000101010101" pitchFamily="2" charset="-120"/>
                </a:endParaRPr>
              </a:p>
              <a:p>
                <a:pPr lvl="1"/>
                <a14:m>
                  <m:oMathPara xmlns:m="http://schemas.openxmlformats.org/officeDocument/2006/math">
                    <m:oMathParaPr>
                      <m:jc m:val="centerGroup"/>
                    </m:oMathParaPr>
                    <m:oMath xmlns:m="http://schemas.openxmlformats.org/officeDocument/2006/math">
                      <m:r>
                        <m:rPr>
                          <m:sty m:val="p"/>
                        </m:rPr>
                        <a:rPr lang="en-US" altLang="zh-TW" sz="1600" b="0" i="0" smtClean="0">
                          <a:solidFill>
                            <a:schemeClr val="tx1"/>
                          </a:solidFill>
                          <a:effectLst/>
                          <a:latin typeface="Cambria Math" panose="02040503050406030204" pitchFamily="18" charset="0"/>
                          <a:ea typeface="BiauKai" panose="02010601000101010101" pitchFamily="2" charset="-120"/>
                        </a:rPr>
                        <m:t>L</m:t>
                      </m:r>
                      <m:r>
                        <a:rPr lang="en-US" altLang="zh-TW" sz="1600" b="0" i="1" smtClean="0">
                          <a:solidFill>
                            <a:schemeClr val="tx1"/>
                          </a:solidFill>
                          <a:effectLst/>
                          <a:latin typeface="Cambria Math" panose="02040503050406030204" pitchFamily="18" charset="0"/>
                          <a:ea typeface="BiauKai" panose="02010601000101010101" pitchFamily="2" charset="-120"/>
                        </a:rPr>
                        <m:t>𝑜𝑠𝑠</m:t>
                      </m:r>
                      <m:r>
                        <a:rPr lang="en-US" altLang="zh-TW" sz="1600" b="0" i="1" smtClean="0">
                          <a:solidFill>
                            <a:schemeClr val="tx1"/>
                          </a:solidFill>
                          <a:effectLst/>
                          <a:latin typeface="Cambria Math" panose="02040503050406030204" pitchFamily="18" charset="0"/>
                          <a:ea typeface="BiauKai" panose="02010601000101010101" pitchFamily="2" charset="-120"/>
                        </a:rPr>
                        <m:t>=</m:t>
                      </m:r>
                      <m:sSup>
                        <m:sSupPr>
                          <m:ctrlPr>
                            <a:rPr lang="en-US" altLang="zh-TW" sz="1600" i="1" smtClean="0">
                              <a:solidFill>
                                <a:schemeClr val="tx1"/>
                              </a:solidFill>
                              <a:effectLst/>
                              <a:latin typeface="Cambria Math" panose="02040503050406030204" pitchFamily="18" charset="0"/>
                              <a:ea typeface="BiauKai" panose="02010601000101010101" pitchFamily="2" charset="-120"/>
                            </a:rPr>
                          </m:ctrlPr>
                        </m:sSupPr>
                        <m:e>
                          <m:r>
                            <a:rPr lang="en-US" altLang="zh-TW" sz="1600" b="0" i="1" smtClean="0">
                              <a:solidFill>
                                <a:schemeClr val="tx1"/>
                              </a:solidFill>
                              <a:latin typeface="Cambria Math" panose="02040503050406030204" pitchFamily="18" charset="0"/>
                              <a:ea typeface="BiauKai" panose="02010601000101010101" pitchFamily="2" charset="-120"/>
                            </a:rPr>
                            <m:t>(</m:t>
                          </m:r>
                          <m:acc>
                            <m:accPr>
                              <m:chr m:val="̂"/>
                              <m:ctrlPr>
                                <a:rPr lang="en" altLang="zh-TW" sz="1600" i="1">
                                  <a:solidFill>
                                    <a:schemeClr val="tx1"/>
                                  </a:solidFill>
                                  <a:latin typeface="Cambria Math" panose="02040503050406030204" pitchFamily="18" charset="0"/>
                                  <a:ea typeface="BiauKai" panose="02010601000101010101" pitchFamily="2" charset="-120"/>
                                </a:rPr>
                              </m:ctrlPr>
                            </m:accPr>
                            <m:e>
                              <m:r>
                                <a:rPr lang="en-US" altLang="zh-TW" sz="1600" b="0" i="1" smtClean="0">
                                  <a:solidFill>
                                    <a:schemeClr val="tx1"/>
                                  </a:solidFill>
                                  <a:latin typeface="Cambria Math" panose="02040503050406030204" pitchFamily="18" charset="0"/>
                                  <a:ea typeface="BiauKai" panose="02010601000101010101" pitchFamily="2" charset="-120"/>
                                </a:rPr>
                                <m:t>𝑦</m:t>
                              </m:r>
                            </m:e>
                          </m:acc>
                          <m:r>
                            <a:rPr lang="en-US" altLang="zh-TW" sz="1600" b="0" i="1" smtClean="0">
                              <a:solidFill>
                                <a:schemeClr val="tx1"/>
                              </a:solidFill>
                              <a:latin typeface="Cambria Math" panose="02040503050406030204" pitchFamily="18" charset="0"/>
                              <a:ea typeface="BiauKai" panose="02010601000101010101" pitchFamily="2" charset="-120"/>
                            </a:rPr>
                            <m:t>−</m:t>
                          </m:r>
                          <m:r>
                            <a:rPr lang="en-US" altLang="zh-TW" sz="1600" b="0" i="1" smtClean="0">
                              <a:solidFill>
                                <a:schemeClr val="tx1"/>
                              </a:solidFill>
                              <a:latin typeface="Cambria Math" panose="02040503050406030204" pitchFamily="18" charset="0"/>
                              <a:ea typeface="BiauKai" panose="02010601000101010101" pitchFamily="2" charset="-120"/>
                            </a:rPr>
                            <m:t>𝑦</m:t>
                          </m:r>
                          <m:r>
                            <a:rPr lang="en-US" altLang="zh-TW" sz="1600" b="0" i="1" smtClean="0">
                              <a:solidFill>
                                <a:schemeClr val="tx1"/>
                              </a:solidFill>
                              <a:latin typeface="Cambria Math" panose="02040503050406030204" pitchFamily="18" charset="0"/>
                              <a:ea typeface="BiauKai" panose="02010601000101010101" pitchFamily="2" charset="-120"/>
                            </a:rPr>
                            <m:t>)</m:t>
                          </m:r>
                        </m:e>
                        <m:sup>
                          <m:r>
                            <a:rPr lang="en-US" altLang="zh-TW" sz="1600" b="0" i="1" smtClean="0">
                              <a:solidFill>
                                <a:schemeClr val="tx1"/>
                              </a:solidFill>
                              <a:effectLst/>
                              <a:latin typeface="Cambria Math" panose="02040503050406030204" pitchFamily="18" charset="0"/>
                              <a:ea typeface="BiauKai" panose="02010601000101010101" pitchFamily="2" charset="-120"/>
                            </a:rPr>
                            <m:t>2</m:t>
                          </m:r>
                        </m:sup>
                      </m:sSup>
                      <m:r>
                        <a:rPr lang="en-US" altLang="zh-TW" sz="1600" b="0" i="1" smtClean="0">
                          <a:solidFill>
                            <a:schemeClr val="tx1"/>
                          </a:solidFill>
                          <a:effectLst/>
                          <a:latin typeface="Cambria Math" panose="02040503050406030204" pitchFamily="18" charset="0"/>
                          <a:ea typeface="BiauKai" panose="02010601000101010101" pitchFamily="2" charset="-120"/>
                        </a:rPr>
                        <m:t>+</m:t>
                      </m:r>
                      <m:r>
                        <a:rPr lang="en-US" altLang="zh-TW" sz="1600" b="0" i="1" smtClean="0">
                          <a:solidFill>
                            <a:schemeClr val="tx1"/>
                          </a:solidFill>
                          <a:effectLst/>
                          <a:latin typeface="Cambria Math" panose="02040503050406030204" pitchFamily="18" charset="0"/>
                          <a:ea typeface="Cambria Math" panose="02040503050406030204" pitchFamily="18" charset="0"/>
                        </a:rPr>
                        <m:t>𝜆</m:t>
                      </m:r>
                      <m:nary>
                        <m:naryPr>
                          <m:chr m:val="∑"/>
                          <m:ctrlPr>
                            <a:rPr lang="en-US" altLang="zh-TW" sz="1600" i="1" smtClean="0">
                              <a:solidFill>
                                <a:schemeClr val="tx1"/>
                              </a:solidFill>
                              <a:effectLst/>
                              <a:latin typeface="Cambria Math" panose="02040503050406030204" pitchFamily="18" charset="0"/>
                              <a:ea typeface="Cambria Math" panose="02040503050406030204" pitchFamily="18" charset="0"/>
                            </a:rPr>
                          </m:ctrlPr>
                        </m:naryPr>
                        <m:sub>
                          <m:r>
                            <m:rPr>
                              <m:brk m:alnAt="23"/>
                            </m:rPr>
                            <a:rPr lang="en-US" altLang="zh-TW" sz="1600" b="0" i="1" smtClean="0">
                              <a:solidFill>
                                <a:schemeClr val="tx1"/>
                              </a:solidFill>
                              <a:effectLst/>
                              <a:latin typeface="Cambria Math" panose="02040503050406030204" pitchFamily="18" charset="0"/>
                              <a:ea typeface="Cambria Math" panose="02040503050406030204" pitchFamily="18" charset="0"/>
                            </a:rPr>
                            <m:t>𝑖</m:t>
                          </m:r>
                          <m:r>
                            <a:rPr lang="en-US" altLang="zh-TW" sz="1600" b="0" i="1" smtClean="0">
                              <a:solidFill>
                                <a:schemeClr val="tx1"/>
                              </a:solidFill>
                              <a:effectLst/>
                              <a:latin typeface="Cambria Math" panose="02040503050406030204" pitchFamily="18" charset="0"/>
                              <a:ea typeface="Cambria Math" panose="02040503050406030204" pitchFamily="18" charset="0"/>
                            </a:rPr>
                            <m:t>=1</m:t>
                          </m:r>
                        </m:sub>
                        <m:sup>
                          <m:r>
                            <a:rPr lang="en-US" altLang="zh-TW" sz="1600" b="0" i="1" smtClean="0">
                              <a:solidFill>
                                <a:schemeClr val="tx1"/>
                              </a:solidFill>
                              <a:effectLst/>
                              <a:latin typeface="Cambria Math" panose="02040503050406030204" pitchFamily="18" charset="0"/>
                              <a:ea typeface="Cambria Math" panose="02040503050406030204" pitchFamily="18" charset="0"/>
                            </a:rPr>
                            <m:t>𝑛</m:t>
                          </m:r>
                        </m:sup>
                        <m:e>
                          <m:d>
                            <m:dPr>
                              <m:begChr m:val="|"/>
                              <m:endChr m:val="|"/>
                              <m:ctrlPr>
                                <a:rPr lang="en-US" altLang="zh-TW" sz="1600" i="1">
                                  <a:solidFill>
                                    <a:schemeClr val="tx1"/>
                                  </a:solidFill>
                                  <a:latin typeface="Cambria Math" panose="02040503050406030204" pitchFamily="18" charset="0"/>
                                  <a:ea typeface="BiauKai" panose="02010601000101010101" pitchFamily="2" charset="-120"/>
                                </a:rPr>
                              </m:ctrlPr>
                            </m:dPr>
                            <m:e>
                              <m:sSub>
                                <m:sSubPr>
                                  <m:ctrlPr>
                                    <a:rPr lang="en-US" altLang="zh-TW" sz="1600" i="1" smtClean="0">
                                      <a:solidFill>
                                        <a:schemeClr val="tx1"/>
                                      </a:solidFill>
                                      <a:latin typeface="Cambria Math" panose="02040503050406030204" pitchFamily="18" charset="0"/>
                                      <a:ea typeface="BiauKai" panose="02010601000101010101" pitchFamily="2" charset="-120"/>
                                    </a:rPr>
                                  </m:ctrlPr>
                                </m:sSubPr>
                                <m:e>
                                  <m:r>
                                    <a:rPr lang="en-US" altLang="zh-TW" sz="1600" b="0" i="1" smtClean="0">
                                      <a:solidFill>
                                        <a:schemeClr val="tx1"/>
                                      </a:solidFill>
                                      <a:latin typeface="Cambria Math" panose="02040503050406030204" pitchFamily="18" charset="0"/>
                                      <a:ea typeface="BiauKai" panose="02010601000101010101" pitchFamily="2" charset="-120"/>
                                    </a:rPr>
                                    <m:t>𝑊</m:t>
                                  </m:r>
                                </m:e>
                                <m:sub>
                                  <m:r>
                                    <a:rPr lang="en-US" altLang="zh-TW" sz="1600" b="0" i="1" smtClean="0">
                                      <a:solidFill>
                                        <a:schemeClr val="tx1"/>
                                      </a:solidFill>
                                      <a:latin typeface="Cambria Math" panose="02040503050406030204" pitchFamily="18" charset="0"/>
                                      <a:ea typeface="BiauKai" panose="02010601000101010101" pitchFamily="2" charset="-120"/>
                                    </a:rPr>
                                    <m:t>𝑖</m:t>
                                  </m:r>
                                </m:sub>
                              </m:sSub>
                            </m:e>
                          </m:d>
                        </m:e>
                      </m:nary>
                    </m:oMath>
                  </m:oMathPara>
                </a14:m>
                <a:endParaRPr lang="en-US" altLang="zh-TW" sz="1600" dirty="0">
                  <a:solidFill>
                    <a:schemeClr val="tx1"/>
                  </a:solidFill>
                  <a:latin typeface="BiauKai" panose="02010601000101010101" pitchFamily="2" charset="-120"/>
                  <a:ea typeface="BiauKai" panose="02010601000101010101" pitchFamily="2" charset="-120"/>
                  <a:cs typeface="Times New Roman" panose="02020603050405020304" pitchFamily="18" charset="0"/>
                </a:endParaRPr>
              </a:p>
              <a:p>
                <a:pPr lvl="1"/>
                <a:r>
                  <a:rPr lang="zh-TW" altLang="en-US" sz="1600" dirty="0">
                    <a:solidFill>
                      <a:schemeClr val="tx1"/>
                    </a:solidFill>
                    <a:latin typeface="BiauKai" panose="02010601000101010101" pitchFamily="2" charset="-120"/>
                    <a:ea typeface="BiauKai" panose="02010601000101010101" pitchFamily="2" charset="-120"/>
                    <a:cs typeface="Times New Roman" panose="02020603050405020304" pitchFamily="18" charset="0"/>
                  </a:rPr>
                  <a:t>，其中</a:t>
                </a:r>
                <a:r>
                  <a:rPr lang="en-US" altLang="zh-TW" sz="1600" dirty="0">
                    <a:solidFill>
                      <a:schemeClr val="tx1"/>
                    </a:solidFill>
                    <a:latin typeface="BiauKai" panose="02010601000101010101" pitchFamily="2" charset="-120"/>
                    <a:ea typeface="BiauKai" panose="02010601000101010101" pitchFamily="2" charset="-120"/>
                    <a:cs typeface="Times New Roman" panose="02020603050405020304" pitchFamily="18" charset="0"/>
                  </a:rPr>
                  <a:t>W</a:t>
                </a:r>
                <a:r>
                  <a:rPr lang="zh-TW" altLang="en-US" sz="1600" dirty="0">
                    <a:solidFill>
                      <a:schemeClr val="tx1"/>
                    </a:solidFill>
                    <a:latin typeface="BiauKai" panose="02010601000101010101" pitchFamily="2" charset="-120"/>
                    <a:ea typeface="BiauKai" panose="02010601000101010101" pitchFamily="2" charset="-120"/>
                    <a:cs typeface="Times New Roman" panose="02020603050405020304" pitchFamily="18" charset="0"/>
                  </a:rPr>
                  <a:t>表示為模型的參數</a:t>
                </a:r>
                <a:endParaRPr lang="en" altLang="zh-TW" sz="1600" i="0" dirty="0">
                  <a:solidFill>
                    <a:schemeClr val="tx1"/>
                  </a:solidFill>
                  <a:effectLst/>
                  <a:latin typeface="BiauKai" panose="02010601000101010101" pitchFamily="2" charset="-120"/>
                  <a:ea typeface="BiauKai" panose="02010601000101010101" pitchFamily="2" charset="-120"/>
                  <a:cs typeface="Times New Roman" panose="02020603050405020304" pitchFamily="18" charset="0"/>
                </a:endParaRPr>
              </a:p>
              <a:p>
                <a:r>
                  <a:rPr lang="en" altLang="zh-TW" sz="1600" i="0" dirty="0">
                    <a:solidFill>
                      <a:schemeClr val="tx1"/>
                    </a:solidFill>
                    <a:effectLst/>
                    <a:latin typeface="BiauKai" panose="02010601000101010101" pitchFamily="2" charset="-120"/>
                    <a:ea typeface="BiauKai" panose="02010601000101010101" pitchFamily="2" charset="-120"/>
                    <a:cs typeface="Times New Roman" panose="02020603050405020304" pitchFamily="18" charset="0"/>
                  </a:rPr>
                  <a:t>L2 Regularization: </a:t>
                </a:r>
              </a:p>
              <a:p>
                <a:pPr lvl="1"/>
                <a14:m>
                  <m:oMathPara xmlns:m="http://schemas.openxmlformats.org/officeDocument/2006/math">
                    <m:oMathParaPr>
                      <m:jc m:val="centerGroup"/>
                    </m:oMathParaPr>
                    <m:oMath xmlns:m="http://schemas.openxmlformats.org/officeDocument/2006/math">
                      <m:r>
                        <m:rPr>
                          <m:sty m:val="p"/>
                        </m:rPr>
                        <a:rPr lang="en-US" altLang="zh-TW" sz="1600" b="0" i="0" smtClean="0">
                          <a:solidFill>
                            <a:schemeClr val="tx1"/>
                          </a:solidFill>
                          <a:effectLst/>
                          <a:latin typeface="Cambria Math" panose="02040503050406030204" pitchFamily="18" charset="0"/>
                          <a:ea typeface="BiauKai" panose="02010601000101010101" pitchFamily="2" charset="-120"/>
                        </a:rPr>
                        <m:t>L</m:t>
                      </m:r>
                      <m:r>
                        <a:rPr lang="en-US" altLang="zh-TW" sz="1600" b="0" i="1" smtClean="0">
                          <a:solidFill>
                            <a:schemeClr val="tx1"/>
                          </a:solidFill>
                          <a:effectLst/>
                          <a:latin typeface="Cambria Math" panose="02040503050406030204" pitchFamily="18" charset="0"/>
                          <a:ea typeface="BiauKai" panose="02010601000101010101" pitchFamily="2" charset="-120"/>
                        </a:rPr>
                        <m:t>𝑜𝑠𝑠</m:t>
                      </m:r>
                      <m:r>
                        <a:rPr lang="en-US" altLang="zh-TW" sz="1600" b="0" i="1" smtClean="0">
                          <a:solidFill>
                            <a:schemeClr val="tx1"/>
                          </a:solidFill>
                          <a:effectLst/>
                          <a:latin typeface="Cambria Math" panose="02040503050406030204" pitchFamily="18" charset="0"/>
                          <a:ea typeface="BiauKai" panose="02010601000101010101" pitchFamily="2" charset="-120"/>
                        </a:rPr>
                        <m:t>=</m:t>
                      </m:r>
                      <m:sSup>
                        <m:sSupPr>
                          <m:ctrlPr>
                            <a:rPr lang="en-US" altLang="zh-TW" sz="1600" i="1" smtClean="0">
                              <a:solidFill>
                                <a:schemeClr val="tx1"/>
                              </a:solidFill>
                              <a:effectLst/>
                              <a:latin typeface="Cambria Math" panose="02040503050406030204" pitchFamily="18" charset="0"/>
                              <a:ea typeface="BiauKai" panose="02010601000101010101" pitchFamily="2" charset="-120"/>
                            </a:rPr>
                          </m:ctrlPr>
                        </m:sSupPr>
                        <m:e>
                          <m:r>
                            <a:rPr lang="en-US" altLang="zh-TW" sz="1600" b="0" i="1" smtClean="0">
                              <a:solidFill>
                                <a:schemeClr val="tx1"/>
                              </a:solidFill>
                              <a:latin typeface="Cambria Math" panose="02040503050406030204" pitchFamily="18" charset="0"/>
                              <a:ea typeface="BiauKai" panose="02010601000101010101" pitchFamily="2" charset="-120"/>
                            </a:rPr>
                            <m:t>(</m:t>
                          </m:r>
                          <m:acc>
                            <m:accPr>
                              <m:chr m:val="̂"/>
                              <m:ctrlPr>
                                <a:rPr lang="en" altLang="zh-TW" sz="1600" i="1">
                                  <a:solidFill>
                                    <a:schemeClr val="tx1"/>
                                  </a:solidFill>
                                  <a:latin typeface="Cambria Math" panose="02040503050406030204" pitchFamily="18" charset="0"/>
                                  <a:ea typeface="BiauKai" panose="02010601000101010101" pitchFamily="2" charset="-120"/>
                                </a:rPr>
                              </m:ctrlPr>
                            </m:accPr>
                            <m:e>
                              <m:r>
                                <a:rPr lang="en-US" altLang="zh-TW" sz="1600" b="0" i="1" smtClean="0">
                                  <a:solidFill>
                                    <a:schemeClr val="tx1"/>
                                  </a:solidFill>
                                  <a:latin typeface="Cambria Math" panose="02040503050406030204" pitchFamily="18" charset="0"/>
                                  <a:ea typeface="BiauKai" panose="02010601000101010101" pitchFamily="2" charset="-120"/>
                                </a:rPr>
                                <m:t>𝑦</m:t>
                              </m:r>
                            </m:e>
                          </m:acc>
                          <m:r>
                            <a:rPr lang="en-US" altLang="zh-TW" sz="1600" b="0" i="1" smtClean="0">
                              <a:solidFill>
                                <a:schemeClr val="tx1"/>
                              </a:solidFill>
                              <a:latin typeface="Cambria Math" panose="02040503050406030204" pitchFamily="18" charset="0"/>
                              <a:ea typeface="BiauKai" panose="02010601000101010101" pitchFamily="2" charset="-120"/>
                            </a:rPr>
                            <m:t>−</m:t>
                          </m:r>
                          <m:r>
                            <a:rPr lang="en-US" altLang="zh-TW" sz="1600" b="0" i="1" smtClean="0">
                              <a:solidFill>
                                <a:schemeClr val="tx1"/>
                              </a:solidFill>
                              <a:latin typeface="Cambria Math" panose="02040503050406030204" pitchFamily="18" charset="0"/>
                              <a:ea typeface="BiauKai" panose="02010601000101010101" pitchFamily="2" charset="-120"/>
                            </a:rPr>
                            <m:t>𝑦</m:t>
                          </m:r>
                          <m:r>
                            <a:rPr lang="en-US" altLang="zh-TW" sz="1600" b="0" i="1" smtClean="0">
                              <a:solidFill>
                                <a:schemeClr val="tx1"/>
                              </a:solidFill>
                              <a:latin typeface="Cambria Math" panose="02040503050406030204" pitchFamily="18" charset="0"/>
                              <a:ea typeface="BiauKai" panose="02010601000101010101" pitchFamily="2" charset="-120"/>
                            </a:rPr>
                            <m:t>)</m:t>
                          </m:r>
                        </m:e>
                        <m:sup>
                          <m:r>
                            <a:rPr lang="en-US" altLang="zh-TW" sz="1600" b="0" i="1" smtClean="0">
                              <a:solidFill>
                                <a:schemeClr val="tx1"/>
                              </a:solidFill>
                              <a:effectLst/>
                              <a:latin typeface="Cambria Math" panose="02040503050406030204" pitchFamily="18" charset="0"/>
                              <a:ea typeface="BiauKai" panose="02010601000101010101" pitchFamily="2" charset="-120"/>
                            </a:rPr>
                            <m:t>2</m:t>
                          </m:r>
                        </m:sup>
                      </m:sSup>
                      <m:r>
                        <a:rPr lang="en-US" altLang="zh-TW" sz="1600" b="0" i="1" smtClean="0">
                          <a:solidFill>
                            <a:schemeClr val="tx1"/>
                          </a:solidFill>
                          <a:effectLst/>
                          <a:latin typeface="Cambria Math" panose="02040503050406030204" pitchFamily="18" charset="0"/>
                          <a:ea typeface="BiauKai" panose="02010601000101010101" pitchFamily="2" charset="-120"/>
                        </a:rPr>
                        <m:t>+</m:t>
                      </m:r>
                      <m:sSup>
                        <m:sSupPr>
                          <m:ctrlPr>
                            <a:rPr lang="en-US" altLang="zh-TW" sz="1600" i="1" smtClean="0">
                              <a:solidFill>
                                <a:schemeClr val="tx1"/>
                              </a:solidFill>
                              <a:effectLst/>
                              <a:latin typeface="Cambria Math" panose="02040503050406030204" pitchFamily="18" charset="0"/>
                              <a:ea typeface="BiauKai" panose="02010601000101010101" pitchFamily="2" charset="-120"/>
                            </a:rPr>
                          </m:ctrlPr>
                        </m:sSupPr>
                        <m:e>
                          <m:r>
                            <a:rPr lang="en-US" altLang="zh-TW" sz="1600" b="0" i="1" smtClean="0">
                              <a:solidFill>
                                <a:schemeClr val="tx1"/>
                              </a:solidFill>
                              <a:effectLst/>
                              <a:latin typeface="Cambria Math" panose="02040503050406030204" pitchFamily="18" charset="0"/>
                              <a:ea typeface="Cambria Math" panose="02040503050406030204" pitchFamily="18" charset="0"/>
                            </a:rPr>
                            <m:t>𝜆</m:t>
                          </m:r>
                          <m:nary>
                            <m:naryPr>
                              <m:chr m:val="∑"/>
                              <m:ctrlPr>
                                <a:rPr lang="en-US" altLang="zh-TW" sz="1600" i="1" smtClean="0">
                                  <a:solidFill>
                                    <a:schemeClr val="tx1"/>
                                  </a:solidFill>
                                  <a:effectLst/>
                                  <a:latin typeface="Cambria Math" panose="02040503050406030204" pitchFamily="18" charset="0"/>
                                  <a:ea typeface="Cambria Math" panose="02040503050406030204" pitchFamily="18" charset="0"/>
                                </a:rPr>
                              </m:ctrlPr>
                            </m:naryPr>
                            <m:sub>
                              <m:r>
                                <m:rPr>
                                  <m:brk m:alnAt="23"/>
                                </m:rPr>
                                <a:rPr lang="en-US" altLang="zh-TW" sz="1600" b="0" i="1" smtClean="0">
                                  <a:solidFill>
                                    <a:schemeClr val="tx1"/>
                                  </a:solidFill>
                                  <a:effectLst/>
                                  <a:latin typeface="Cambria Math" panose="02040503050406030204" pitchFamily="18" charset="0"/>
                                  <a:ea typeface="Cambria Math" panose="02040503050406030204" pitchFamily="18" charset="0"/>
                                </a:rPr>
                                <m:t>𝑖</m:t>
                              </m:r>
                              <m:r>
                                <a:rPr lang="en-US" altLang="zh-TW" sz="1600" b="0" i="1" smtClean="0">
                                  <a:solidFill>
                                    <a:schemeClr val="tx1"/>
                                  </a:solidFill>
                                  <a:effectLst/>
                                  <a:latin typeface="Cambria Math" panose="02040503050406030204" pitchFamily="18" charset="0"/>
                                  <a:ea typeface="Cambria Math" panose="02040503050406030204" pitchFamily="18" charset="0"/>
                                </a:rPr>
                                <m:t>=1</m:t>
                              </m:r>
                            </m:sub>
                            <m:sup>
                              <m:r>
                                <a:rPr lang="en-US" altLang="zh-TW" sz="1600" b="0" i="1" smtClean="0">
                                  <a:solidFill>
                                    <a:schemeClr val="tx1"/>
                                  </a:solidFill>
                                  <a:effectLst/>
                                  <a:latin typeface="Cambria Math" panose="02040503050406030204" pitchFamily="18" charset="0"/>
                                  <a:ea typeface="Cambria Math" panose="02040503050406030204" pitchFamily="18" charset="0"/>
                                </a:rPr>
                                <m:t>𝑛</m:t>
                              </m:r>
                            </m:sup>
                            <m:e>
                              <m:sSub>
                                <m:sSubPr>
                                  <m:ctrlPr>
                                    <a:rPr lang="en-US" altLang="zh-TW" sz="1600" i="1">
                                      <a:solidFill>
                                        <a:schemeClr val="tx1"/>
                                      </a:solidFill>
                                      <a:latin typeface="Cambria Math" panose="02040503050406030204" pitchFamily="18" charset="0"/>
                                      <a:ea typeface="BiauKai" panose="02010601000101010101" pitchFamily="2" charset="-120"/>
                                    </a:rPr>
                                  </m:ctrlPr>
                                </m:sSubPr>
                                <m:e>
                                  <m:r>
                                    <a:rPr lang="en-US" altLang="zh-TW" sz="1600" b="0" i="1" smtClean="0">
                                      <a:solidFill>
                                        <a:schemeClr val="tx1"/>
                                      </a:solidFill>
                                      <a:latin typeface="Cambria Math" panose="02040503050406030204" pitchFamily="18" charset="0"/>
                                      <a:ea typeface="BiauKai" panose="02010601000101010101" pitchFamily="2" charset="-120"/>
                                    </a:rPr>
                                    <m:t>𝑊</m:t>
                                  </m:r>
                                </m:e>
                                <m:sub>
                                  <m:r>
                                    <a:rPr lang="en-US" altLang="zh-TW" sz="1600" b="0" i="1" smtClean="0">
                                      <a:solidFill>
                                        <a:schemeClr val="tx1"/>
                                      </a:solidFill>
                                      <a:latin typeface="Cambria Math" panose="02040503050406030204" pitchFamily="18" charset="0"/>
                                      <a:ea typeface="BiauKai" panose="02010601000101010101" pitchFamily="2" charset="-120"/>
                                    </a:rPr>
                                    <m:t>𝑖</m:t>
                                  </m:r>
                                </m:sub>
                              </m:sSub>
                            </m:e>
                          </m:nary>
                        </m:e>
                        <m:sup>
                          <m:r>
                            <a:rPr lang="en-US" altLang="zh-TW" sz="1600" b="0" i="1" smtClean="0">
                              <a:solidFill>
                                <a:schemeClr val="tx1"/>
                              </a:solidFill>
                              <a:effectLst/>
                              <a:latin typeface="Cambria Math" panose="02040503050406030204" pitchFamily="18" charset="0"/>
                              <a:ea typeface="BiauKai" panose="02010601000101010101" pitchFamily="2" charset="-120"/>
                            </a:rPr>
                            <m:t>2</m:t>
                          </m:r>
                        </m:sup>
                      </m:sSup>
                    </m:oMath>
                  </m:oMathPara>
                </a14:m>
                <a:endParaRPr lang="en-US" altLang="zh-TW" sz="1600" dirty="0">
                  <a:solidFill>
                    <a:schemeClr val="tx1"/>
                  </a:solidFill>
                  <a:latin typeface="BiauKai" panose="02010601000101010101" pitchFamily="2" charset="-120"/>
                  <a:ea typeface="BiauKai" panose="02010601000101010101" pitchFamily="2" charset="-120"/>
                  <a:cs typeface="Times New Roman" panose="02020603050405020304" pitchFamily="18" charset="0"/>
                </a:endParaRPr>
              </a:p>
              <a:p>
                <a:pPr lvl="1"/>
                <a:r>
                  <a:rPr lang="zh-TW" altLang="en-US" sz="1600" dirty="0">
                    <a:solidFill>
                      <a:schemeClr val="tx1"/>
                    </a:solidFill>
                    <a:latin typeface="BiauKai" panose="02010601000101010101" pitchFamily="2" charset="-120"/>
                    <a:ea typeface="BiauKai" panose="02010601000101010101" pitchFamily="2" charset="-120"/>
                    <a:cs typeface="Times New Roman" panose="02020603050405020304" pitchFamily="18" charset="0"/>
                  </a:rPr>
                  <a:t>，</a:t>
                </a:r>
                <a:r>
                  <a:rPr lang="zh-TW" altLang="en-US" sz="1600" i="0" dirty="0">
                    <a:solidFill>
                      <a:schemeClr val="tx1"/>
                    </a:solidFill>
                    <a:effectLst/>
                    <a:latin typeface="BiauKai" panose="02010601000101010101" pitchFamily="2" charset="-120"/>
                    <a:ea typeface="BiauKai" panose="02010601000101010101" pitchFamily="2" charset="-120"/>
                    <a:cs typeface="Times New Roman" panose="02020603050405020304" pitchFamily="18" charset="0"/>
                  </a:rPr>
                  <a:t>其中</a:t>
                </a:r>
                <a:r>
                  <a:rPr lang="en-US" altLang="zh-TW" sz="1600" i="0" dirty="0">
                    <a:solidFill>
                      <a:schemeClr val="tx1"/>
                    </a:solidFill>
                    <a:effectLst/>
                    <a:latin typeface="BiauKai" panose="02010601000101010101" pitchFamily="2" charset="-120"/>
                    <a:ea typeface="BiauKai" panose="02010601000101010101" pitchFamily="2" charset="-120"/>
                    <a:cs typeface="Times New Roman" panose="02020603050405020304" pitchFamily="18" charset="0"/>
                  </a:rPr>
                  <a:t>W</a:t>
                </a:r>
                <a:r>
                  <a:rPr lang="zh-TW" altLang="en-US" sz="1600" i="0" dirty="0">
                    <a:solidFill>
                      <a:schemeClr val="tx1"/>
                    </a:solidFill>
                    <a:effectLst/>
                    <a:latin typeface="BiauKai" panose="02010601000101010101" pitchFamily="2" charset="-120"/>
                    <a:ea typeface="BiauKai" panose="02010601000101010101" pitchFamily="2" charset="-120"/>
                    <a:cs typeface="Times New Roman" panose="02020603050405020304" pitchFamily="18" charset="0"/>
                  </a:rPr>
                  <a:t>表示為模型的參數</a:t>
                </a:r>
                <a:endParaRPr lang="en-US" altLang="zh-TW" sz="1600" dirty="0">
                  <a:solidFill>
                    <a:schemeClr val="tx1"/>
                  </a:solidFill>
                  <a:latin typeface="BiauKai" panose="02010601000101010101" pitchFamily="2" charset="-120"/>
                  <a:ea typeface="BiauKai" panose="02010601000101010101" pitchFamily="2" charset="-120"/>
                  <a:cs typeface="Times New Roman" panose="02020603050405020304" pitchFamily="18" charset="0"/>
                </a:endParaRPr>
              </a:p>
              <a:p>
                <a:pPr marL="342900" indent="-342900">
                  <a:buFont typeface="Wingdings" pitchFamily="2" charset="2"/>
                  <a:buChar char="l"/>
                </a:pPr>
                <a:r>
                  <a:rPr lang="en" altLang="zh-TW" sz="160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L1</a:t>
                </a:r>
                <a:r>
                  <a:rPr lang="zh-TW" altLang="en-US" sz="160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正規化能夠將模型的複雜度簡化，將沒有用的權重設為</a:t>
                </a:r>
                <a:r>
                  <a:rPr lang="en-US" altLang="zh-TW" sz="160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0</a:t>
                </a:r>
                <a:r>
                  <a:rPr lang="zh-TW" altLang="en-US" sz="160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，留下模型認為重要的權重。</a:t>
                </a:r>
                <a:endParaRPr lang="en-US" altLang="zh-TW" sz="160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endParaRPr>
              </a:p>
              <a:p>
                <a:pPr marL="342900" indent="-342900">
                  <a:buFont typeface="Wingdings" pitchFamily="2" charset="2"/>
                  <a:buChar char="l"/>
                </a:pPr>
                <a:r>
                  <a:rPr lang="en" altLang="zh-TW" sz="160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L2</a:t>
                </a:r>
                <a:r>
                  <a:rPr lang="zh-TW" altLang="en-US" sz="16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也</a:t>
                </a:r>
                <a:r>
                  <a:rPr lang="zh-TW" altLang="en-US" sz="160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能夠將模型簡化，但不會只留下某個權重，而是削弱所有權重</a:t>
                </a:r>
                <a:r>
                  <a:rPr lang="en-US" altLang="zh-TW" sz="160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a:t>
                </a:r>
                <a:r>
                  <a:rPr lang="zh-TW" altLang="en-US" sz="160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但仍保留</a:t>
                </a:r>
                <a:r>
                  <a:rPr lang="en-US" altLang="zh-TW" sz="160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a:t>
                </a:r>
                <a:r>
                  <a:rPr lang="zh-TW" altLang="en-US" sz="160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a:t>
                </a:r>
                <a:endParaRPr lang="en-US" altLang="zh-TW" sz="16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p:txBody>
          </p:sp>
        </mc:Choice>
        <mc:Fallback xmlns="">
          <p:sp>
            <p:nvSpPr>
              <p:cNvPr id="13" name="矩形 12">
                <a:extLst>
                  <a:ext uri="{FF2B5EF4-FFF2-40B4-BE49-F238E27FC236}">
                    <a16:creationId xmlns:a16="http://schemas.microsoft.com/office/drawing/2014/main" id="{C3DD0116-9905-0954-6CEA-EDB272935F9A}"/>
                  </a:ext>
                </a:extLst>
              </p:cNvPr>
              <p:cNvSpPr>
                <a:spLocks noRot="1" noChangeAspect="1" noMove="1" noResize="1" noEditPoints="1" noAdjustHandles="1" noChangeArrowheads="1" noChangeShapeType="1" noTextEdit="1"/>
              </p:cNvSpPr>
              <p:nvPr/>
            </p:nvSpPr>
            <p:spPr>
              <a:xfrm>
                <a:off x="7412226" y="2421365"/>
                <a:ext cx="4677438" cy="4262444"/>
              </a:xfrm>
              <a:prstGeom prst="rect">
                <a:avLst/>
              </a:prstGeom>
              <a:blipFill>
                <a:blip r:embed="rId3"/>
                <a:stretch>
                  <a:fillRect/>
                </a:stretch>
              </a:blipFill>
              <a:ln>
                <a:noFill/>
              </a:ln>
              <a:effectLst>
                <a:outerShdw blurRad="50800" dist="38100" dir="5400000" algn="t" rotWithShape="0">
                  <a:prstClr val="black">
                    <a:alpha val="40000"/>
                  </a:prstClr>
                </a:outerShdw>
              </a:effectLst>
            </p:spPr>
            <p:txBody>
              <a:bodyPr/>
              <a:lstStyle/>
              <a:p>
                <a:r>
                  <a:rPr lang="zh-TW" altLang="en-US">
                    <a:noFill/>
                  </a:rPr>
                  <a:t> </a:t>
                </a:r>
              </a:p>
            </p:txBody>
          </p:sp>
        </mc:Fallback>
      </mc:AlternateContent>
      <p:pic>
        <p:nvPicPr>
          <p:cNvPr id="14" name="圖片 13">
            <a:extLst>
              <a:ext uri="{FF2B5EF4-FFF2-40B4-BE49-F238E27FC236}">
                <a16:creationId xmlns:a16="http://schemas.microsoft.com/office/drawing/2014/main" id="{8E73A180-A546-37CB-5DB4-02F23581097E}"/>
              </a:ext>
            </a:extLst>
          </p:cNvPr>
          <p:cNvPicPr>
            <a:picLocks noChangeAspect="1"/>
          </p:cNvPicPr>
          <p:nvPr/>
        </p:nvPicPr>
        <p:blipFill>
          <a:blip r:embed="rId4"/>
          <a:stretch>
            <a:fillRect/>
          </a:stretch>
        </p:blipFill>
        <p:spPr>
          <a:xfrm>
            <a:off x="7517785" y="409401"/>
            <a:ext cx="4530676" cy="2011964"/>
          </a:xfrm>
          <a:prstGeom prst="rect">
            <a:avLst/>
          </a:prstGeom>
          <a:effectLst>
            <a:outerShdw blurRad="50800" dist="38100" dir="2700000" algn="tl" rotWithShape="0">
              <a:prstClr val="black">
                <a:alpha val="40000"/>
              </a:prstClr>
            </a:outerShdw>
          </a:effectLst>
        </p:spPr>
      </p:pic>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3CDA0891-B651-517B-F0C6-D056AA6C85CF}"/>
                  </a:ext>
                </a:extLst>
              </p:cNvPr>
              <p:cNvSpPr txBox="1"/>
              <p:nvPr/>
            </p:nvSpPr>
            <p:spPr>
              <a:xfrm>
                <a:off x="7412226" y="66698"/>
                <a:ext cx="4852226" cy="369332"/>
              </a:xfrm>
              <a:prstGeom prst="rect">
                <a:avLst/>
              </a:prstGeom>
              <a:noFill/>
            </p:spPr>
            <p:txBody>
              <a:bodyPr wrap="none" rtlCol="0">
                <a:spAutoFit/>
              </a:bodyPr>
              <a:lstStyle/>
              <a:p>
                <a14:m>
                  <m:oMath xmlns:m="http://schemas.openxmlformats.org/officeDocument/2006/math">
                    <m:r>
                      <a:rPr kumimoji="1" lang="zh-TW" altLang="en-US" i="1" smtClean="0">
                        <a:latin typeface="Cambria Math" panose="02040503050406030204" pitchFamily="18" charset="0"/>
                      </a:rPr>
                      <m:t>𝜆</m:t>
                    </m:r>
                  </m:oMath>
                </a14:m>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對正則化的影響</a:t>
                </a:r>
                <a:r>
                  <a:rPr kumimoji="1" lang="en-US" altLang="zh-TW" sz="1200" dirty="0">
                    <a:latin typeface="Times New Roman" panose="02020603050405020304" pitchFamily="18" charset="0"/>
                    <a:ea typeface="BiauKai" panose="02010601000101010101" pitchFamily="2" charset="-120"/>
                    <a:cs typeface="Times New Roman" panose="02020603050405020304" pitchFamily="18" charset="0"/>
                    <a:sym typeface="Wingdings" pitchFamily="2" charset="2"/>
                  </a:rPr>
                  <a:t>(</a:t>
                </a:r>
                <a14:m>
                  <m:oMath xmlns:m="http://schemas.openxmlformats.org/officeDocument/2006/math">
                    <m:r>
                      <a:rPr kumimoji="1" lang="zh-TW" altLang="en-US" sz="1200" i="1">
                        <a:latin typeface="Cambria Math" panose="02040503050406030204" pitchFamily="18" charset="0"/>
                      </a:rPr>
                      <m:t>𝜆</m:t>
                    </m:r>
                  </m:oMath>
                </a14:m>
                <a:r>
                  <a:rPr lang="zh-TW" altLang="en-US" sz="1200" dirty="0">
                    <a:latin typeface="Times New Roman" panose="02020603050405020304" pitchFamily="18" charset="0"/>
                    <a:ea typeface="BiauKai" panose="02010601000101010101" pitchFamily="2" charset="-120"/>
                    <a:cs typeface="Times New Roman" panose="02020603050405020304" pitchFamily="18" charset="0"/>
                  </a:rPr>
                  <a:t>越高，模型越簡單、</a:t>
                </a:r>
                <a14:m>
                  <m:oMath xmlns:m="http://schemas.openxmlformats.org/officeDocument/2006/math">
                    <m:r>
                      <a:rPr kumimoji="1" lang="zh-TW" altLang="en-US" sz="1200" i="1">
                        <a:latin typeface="Cambria Math" panose="02040503050406030204" pitchFamily="18" charset="0"/>
                      </a:rPr>
                      <m:t>𝜆</m:t>
                    </m:r>
                  </m:oMath>
                </a14:m>
                <a:r>
                  <a:rPr lang="zh-TW" altLang="en-US" sz="1200" dirty="0">
                    <a:latin typeface="Times New Roman" panose="02020603050405020304" pitchFamily="18" charset="0"/>
                    <a:ea typeface="BiauKai" panose="02010601000101010101" pitchFamily="2" charset="-120"/>
                    <a:cs typeface="Times New Roman" panose="02020603050405020304" pitchFamily="18" charset="0"/>
                  </a:rPr>
                  <a:t>越低，模型越複雜</a:t>
                </a:r>
                <a:r>
                  <a:rPr kumimoji="1" lang="en-US" altLang="zh-TW" sz="1200" dirty="0">
                    <a:latin typeface="Times New Roman" panose="02020603050405020304" pitchFamily="18" charset="0"/>
                    <a:ea typeface="BiauKai" panose="02010601000101010101" pitchFamily="2" charset="-120"/>
                    <a:cs typeface="Times New Roman" panose="02020603050405020304" pitchFamily="18" charset="0"/>
                    <a:sym typeface="Wingdings" pitchFamily="2" charset="2"/>
                  </a:rPr>
                  <a:t>)</a:t>
                </a:r>
                <a:endParaRPr kumimoji="1" lang="zh-TW" altLang="en-US" dirty="0">
                  <a:latin typeface="Times New Roman" panose="02020603050405020304" pitchFamily="18" charset="0"/>
                  <a:ea typeface="BiauKai" panose="02010601000101010101" pitchFamily="2" charset="-120"/>
                  <a:cs typeface="Times New Roman" panose="02020603050405020304" pitchFamily="18" charset="0"/>
                </a:endParaRPr>
              </a:p>
            </p:txBody>
          </p:sp>
        </mc:Choice>
        <mc:Fallback xmlns="">
          <p:sp>
            <p:nvSpPr>
              <p:cNvPr id="15" name="文字方塊 14">
                <a:extLst>
                  <a:ext uri="{FF2B5EF4-FFF2-40B4-BE49-F238E27FC236}">
                    <a16:creationId xmlns:a16="http://schemas.microsoft.com/office/drawing/2014/main" id="{3CDA0891-B651-517B-F0C6-D056AA6C85CF}"/>
                  </a:ext>
                </a:extLst>
              </p:cNvPr>
              <p:cNvSpPr txBox="1">
                <a:spLocks noRot="1" noChangeAspect="1" noMove="1" noResize="1" noEditPoints="1" noAdjustHandles="1" noChangeArrowheads="1" noChangeShapeType="1" noTextEdit="1"/>
              </p:cNvSpPr>
              <p:nvPr/>
            </p:nvSpPr>
            <p:spPr>
              <a:xfrm>
                <a:off x="7412226" y="66698"/>
                <a:ext cx="4852226" cy="369332"/>
              </a:xfrm>
              <a:prstGeom prst="rect">
                <a:avLst/>
              </a:prstGeom>
              <a:blipFill>
                <a:blip r:embed="rId5"/>
                <a:stretch>
                  <a:fillRect t="-10000" b="-233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911024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E6D3567-082C-52A1-71DF-2B60AE8EEBC9}"/>
              </a:ext>
            </a:extLst>
          </p:cNvPr>
          <p:cNvSpPr/>
          <p:nvPr/>
        </p:nvSpPr>
        <p:spPr>
          <a:xfrm>
            <a:off x="362334" y="1043289"/>
            <a:ext cx="7073058" cy="5515526"/>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just">
              <a:lnSpc>
                <a:spcPct val="150000"/>
              </a:lnSpc>
            </a:pPr>
            <a:r>
              <a:rPr lang="zh-TW" altLang="en-US" b="1" dirty="0">
                <a:solidFill>
                  <a:srgbClr val="FF0000"/>
                </a:solidFill>
                <a:latin typeface="BiauKai" panose="02010601000101010101" pitchFamily="2" charset="-120"/>
                <a:ea typeface="BiauKai" panose="02010601000101010101" pitchFamily="2" charset="-120"/>
              </a:rPr>
              <a:t>邏吉斯迴歸：</a:t>
            </a:r>
            <a:endParaRPr lang="en-US" altLang="zh-TW" b="1" dirty="0">
              <a:solidFill>
                <a:srgbClr val="FF0000"/>
              </a:solidFill>
              <a:latin typeface="BiauKai" panose="02010601000101010101" pitchFamily="2" charset="-120"/>
              <a:ea typeface="BiauKai" panose="02010601000101010101" pitchFamily="2" charset="-120"/>
            </a:endParaRPr>
          </a:p>
          <a:p>
            <a:pPr marL="285750" indent="-285750" algn="just">
              <a:buFont typeface="Arial" panose="020B0604020202020204" pitchFamily="34" charset="0"/>
              <a:buChar char="•"/>
            </a:pPr>
            <a:r>
              <a:rPr lang="zh-TW" altLang="en-US" dirty="0">
                <a:solidFill>
                  <a:schemeClr val="tx1"/>
                </a:solidFill>
                <a:latin typeface="BiauKai" panose="02010601000101010101" pitchFamily="2" charset="-120"/>
                <a:ea typeface="BiauKai" panose="02010601000101010101" pitchFamily="2" charset="-120"/>
              </a:rPr>
              <a:t>邏吉斯迴歸所探討的應變數</a:t>
            </a:r>
            <a:r>
              <a:rPr lang="en-US" altLang="zh-TW" dirty="0">
                <a:solidFill>
                  <a:schemeClr val="tx1"/>
                </a:solidFill>
                <a:latin typeface="BiauKai" panose="02010601000101010101" pitchFamily="2" charset="-120"/>
                <a:ea typeface="BiauKai" panose="02010601000101010101" pitchFamily="2" charset="-120"/>
              </a:rPr>
              <a:t>(</a:t>
            </a:r>
            <a:r>
              <a:rPr lang="en" altLang="zh-TW" dirty="0">
                <a:solidFill>
                  <a:schemeClr val="tx1"/>
                </a:solidFill>
                <a:latin typeface="BiauKai" panose="02010601000101010101" pitchFamily="2" charset="-120"/>
                <a:ea typeface="BiauKai" panose="02010601000101010101" pitchFamily="2" charset="-120"/>
              </a:rPr>
              <a:t>Y)</a:t>
            </a:r>
            <a:r>
              <a:rPr lang="zh-TW" altLang="en-US" dirty="0">
                <a:solidFill>
                  <a:schemeClr val="tx1"/>
                </a:solidFill>
                <a:latin typeface="BiauKai" panose="02010601000101010101" pitchFamily="2" charset="-120"/>
                <a:ea typeface="BiauKai" panose="02010601000101010101" pitchFamily="2" charset="-120"/>
              </a:rPr>
              <a:t>主要為類別變數，特別是分成兩類的變數</a:t>
            </a:r>
            <a:endParaRPr lang="en-US" altLang="zh-TW" dirty="0">
              <a:solidFill>
                <a:schemeClr val="tx1"/>
              </a:solidFill>
              <a:latin typeface="BiauKai" panose="02010601000101010101" pitchFamily="2" charset="-120"/>
              <a:ea typeface="BiauKai" panose="02010601000101010101" pitchFamily="2" charset="-120"/>
            </a:endParaRPr>
          </a:p>
          <a:p>
            <a:pPr marL="285750" indent="-285750" algn="just">
              <a:buFont typeface="Arial" panose="020B0604020202020204" pitchFamily="34" charset="0"/>
              <a:buChar char="•"/>
            </a:pPr>
            <a:r>
              <a:rPr lang="zh-TW" altLang="en-US" dirty="0">
                <a:solidFill>
                  <a:schemeClr val="tx1"/>
                </a:solidFill>
                <a:latin typeface="BiauKai" panose="02010601000101010101" pitchFamily="2" charset="-120"/>
                <a:ea typeface="BiauKai" panose="02010601000101010101" pitchFamily="2" charset="-120"/>
              </a:rPr>
              <a:t>邏吉斯迴歸中，我們是對勝算比</a:t>
            </a:r>
            <a:r>
              <a:rPr lang="en-US" altLang="zh-TW" dirty="0">
                <a:solidFill>
                  <a:schemeClr val="tx1"/>
                </a:solidFill>
                <a:latin typeface="BiauKai" panose="02010601000101010101" pitchFamily="2" charset="-120"/>
                <a:ea typeface="BiauKai" panose="02010601000101010101" pitchFamily="2" charset="-120"/>
              </a:rPr>
              <a:t>(</a:t>
            </a:r>
            <a:r>
              <a:rPr lang="en" altLang="zh-TW" dirty="0">
                <a:solidFill>
                  <a:schemeClr val="tx1"/>
                </a:solidFill>
                <a:latin typeface="BiauKai" panose="02010601000101010101" pitchFamily="2" charset="-120"/>
                <a:ea typeface="BiauKai" panose="02010601000101010101" pitchFamily="2" charset="-120"/>
              </a:rPr>
              <a:t>Odds Ratio)</a:t>
            </a:r>
            <a:r>
              <a:rPr lang="zh-TW" altLang="en-US" dirty="0">
                <a:solidFill>
                  <a:schemeClr val="tx1"/>
                </a:solidFill>
                <a:latin typeface="BiauKai" panose="02010601000101010101" pitchFamily="2" charset="-120"/>
                <a:ea typeface="BiauKai" panose="02010601000101010101" pitchFamily="2" charset="-120"/>
              </a:rPr>
              <a:t>取對數建立迴歸方程式：</a:t>
            </a:r>
          </a:p>
          <a:p>
            <a:endParaRPr kumimoji="1" lang="en-US" altLang="zh-TW" sz="1600" dirty="0">
              <a:solidFill>
                <a:schemeClr val="tx1"/>
              </a:solidFill>
              <a:latin typeface="BiauKai" panose="02010601000101010101" pitchFamily="2" charset="-120"/>
              <a:ea typeface="BiauKai" panose="02010601000101010101" pitchFamily="2" charset="-120"/>
              <a:cs typeface="Times New Roman" panose="02020603050405020304" pitchFamily="18" charset="0"/>
            </a:endParaRPr>
          </a:p>
          <a:p>
            <a:endParaRPr kumimoji="1" lang="en-US" altLang="zh-TW" sz="1600" dirty="0">
              <a:solidFill>
                <a:schemeClr val="tx1"/>
              </a:solidFill>
              <a:latin typeface="BiauKai" panose="02010601000101010101" pitchFamily="2" charset="-120"/>
              <a:ea typeface="BiauKai" panose="02010601000101010101" pitchFamily="2" charset="-120"/>
              <a:cs typeface="Times New Roman" panose="02020603050405020304" pitchFamily="18" charset="0"/>
            </a:endParaRPr>
          </a:p>
          <a:p>
            <a:pPr algn="l"/>
            <a:endParaRPr lang="en" altLang="zh-TW" sz="1600" dirty="0">
              <a:solidFill>
                <a:schemeClr val="tx1"/>
              </a:solidFill>
              <a:latin typeface="BiauKai" panose="02010601000101010101" pitchFamily="2" charset="-120"/>
              <a:ea typeface="BiauKai" panose="02010601000101010101" pitchFamily="2" charset="-120"/>
            </a:endParaRPr>
          </a:p>
          <a:p>
            <a:pPr algn="l"/>
            <a:endParaRPr lang="en" altLang="zh-TW" dirty="0">
              <a:solidFill>
                <a:schemeClr val="tx1"/>
              </a:solidFill>
              <a:latin typeface="BiauKai" panose="02010601000101010101" pitchFamily="2" charset="-120"/>
              <a:ea typeface="BiauKai" panose="02010601000101010101" pitchFamily="2" charset="-120"/>
            </a:endParaRPr>
          </a:p>
          <a:p>
            <a:pPr algn="l"/>
            <a:r>
              <a:rPr lang="en" altLang="zh-TW" dirty="0">
                <a:solidFill>
                  <a:schemeClr val="tx1"/>
                </a:solidFill>
                <a:latin typeface="BiauKai" panose="02010601000101010101" pitchFamily="2" charset="-120"/>
                <a:ea typeface="BiauKai" panose="02010601000101010101" pitchFamily="2" charset="-120"/>
              </a:rPr>
              <a:t>Logistic Regression</a:t>
            </a:r>
            <a:r>
              <a:rPr lang="zh-TW" altLang="en-US" dirty="0">
                <a:solidFill>
                  <a:schemeClr val="tx1"/>
                </a:solidFill>
                <a:latin typeface="BiauKai" panose="02010601000101010101" pitchFamily="2" charset="-120"/>
                <a:ea typeface="BiauKai" panose="02010601000101010101" pitchFamily="2" charset="-120"/>
              </a:rPr>
              <a:t>的優點與缺點：</a:t>
            </a:r>
            <a:endParaRPr lang="en" altLang="zh-TW" dirty="0">
              <a:solidFill>
                <a:schemeClr val="tx1"/>
              </a:solidFill>
              <a:latin typeface="BiauKai" panose="02010601000101010101" pitchFamily="2" charset="-120"/>
              <a:ea typeface="BiauKai" panose="02010601000101010101" pitchFamily="2" charset="-120"/>
            </a:endParaRPr>
          </a:p>
          <a:p>
            <a:pPr marL="285750" indent="-285750" algn="l">
              <a:buFont typeface="Arial" panose="020B0604020202020204" pitchFamily="34" charset="0"/>
              <a:buChar char="•"/>
            </a:pPr>
            <a:r>
              <a:rPr lang="en" altLang="zh-TW" dirty="0">
                <a:solidFill>
                  <a:schemeClr val="tx1"/>
                </a:solidFill>
                <a:latin typeface="BiauKai" panose="02010601000101010101" pitchFamily="2" charset="-120"/>
                <a:ea typeface="BiauKai" panose="02010601000101010101" pitchFamily="2" charset="-120"/>
              </a:rPr>
              <a:t>Logistic Regression</a:t>
            </a:r>
            <a:r>
              <a:rPr lang="zh-TW" altLang="en-US" dirty="0">
                <a:solidFill>
                  <a:schemeClr val="tx1"/>
                </a:solidFill>
                <a:latin typeface="BiauKai" panose="02010601000101010101" pitchFamily="2" charset="-120"/>
                <a:ea typeface="BiauKai" panose="02010601000101010101" pitchFamily="2" charset="-120"/>
              </a:rPr>
              <a:t>優點：</a:t>
            </a:r>
          </a:p>
          <a:p>
            <a:pPr marL="800100" lvl="1" indent="-342900">
              <a:buFont typeface="+mj-lt"/>
              <a:buAutoNum type="arabicPeriod"/>
            </a:pPr>
            <a:r>
              <a:rPr lang="zh-TW" altLang="en-US" dirty="0">
                <a:solidFill>
                  <a:schemeClr val="tx1"/>
                </a:solidFill>
                <a:latin typeface="BiauKai" panose="02010601000101010101" pitchFamily="2" charset="-120"/>
                <a:ea typeface="BiauKai" panose="02010601000101010101" pitchFamily="2" charset="-120"/>
              </a:rPr>
              <a:t>資料不需要線性可分</a:t>
            </a:r>
          </a:p>
          <a:p>
            <a:pPr marL="800100" lvl="1" indent="-342900">
              <a:buFont typeface="+mj-lt"/>
              <a:buAutoNum type="arabicPeriod"/>
            </a:pPr>
            <a:r>
              <a:rPr lang="zh-TW" altLang="en-US" dirty="0">
                <a:solidFill>
                  <a:schemeClr val="tx1"/>
                </a:solidFill>
                <a:latin typeface="BiauKai" panose="02010601000101010101" pitchFamily="2" charset="-120"/>
                <a:ea typeface="BiauKai" panose="02010601000101010101" pitchFamily="2" charset="-120"/>
              </a:rPr>
              <a:t>可以獲得分類的機率</a:t>
            </a:r>
          </a:p>
          <a:p>
            <a:pPr marL="800100" lvl="1" indent="-342900">
              <a:buFont typeface="+mj-lt"/>
              <a:buAutoNum type="arabicPeriod"/>
            </a:pPr>
            <a:r>
              <a:rPr lang="zh-TW" altLang="en-US" dirty="0">
                <a:solidFill>
                  <a:schemeClr val="tx1"/>
                </a:solidFill>
                <a:latin typeface="BiauKai" panose="02010601000101010101" pitchFamily="2" charset="-120"/>
                <a:ea typeface="BiauKai" panose="02010601000101010101" pitchFamily="2" charset="-120"/>
              </a:rPr>
              <a:t>實務上</a:t>
            </a:r>
            <a:r>
              <a:rPr lang="en" altLang="zh-TW" dirty="0">
                <a:solidFill>
                  <a:schemeClr val="tx1"/>
                </a:solidFill>
                <a:latin typeface="BiauKai" panose="02010601000101010101" pitchFamily="2" charset="-120"/>
                <a:ea typeface="BiauKai" panose="02010601000101010101" pitchFamily="2" charset="-120"/>
              </a:rPr>
              <a:t>Logistic Regression</a:t>
            </a:r>
            <a:r>
              <a:rPr lang="zh-TW" altLang="en-US" dirty="0">
                <a:solidFill>
                  <a:schemeClr val="tx1"/>
                </a:solidFill>
                <a:latin typeface="BiauKai" panose="02010601000101010101" pitchFamily="2" charset="-120"/>
                <a:ea typeface="BiauKai" panose="02010601000101010101" pitchFamily="2" charset="-120"/>
              </a:rPr>
              <a:t>執行速度非常快</a:t>
            </a:r>
            <a:endParaRPr lang="en-US" altLang="zh-TW" dirty="0">
              <a:solidFill>
                <a:schemeClr val="tx1"/>
              </a:solidFill>
              <a:latin typeface="BiauKai" panose="02010601000101010101" pitchFamily="2" charset="-120"/>
              <a:ea typeface="BiauKai" panose="02010601000101010101" pitchFamily="2" charset="-120"/>
            </a:endParaRPr>
          </a:p>
          <a:p>
            <a:pPr lvl="1"/>
            <a:endParaRPr lang="zh-TW" altLang="en-US" dirty="0">
              <a:solidFill>
                <a:schemeClr val="tx1"/>
              </a:solidFill>
              <a:latin typeface="BiauKai" panose="02010601000101010101" pitchFamily="2" charset="-120"/>
              <a:ea typeface="BiauKai" panose="02010601000101010101" pitchFamily="2" charset="-120"/>
            </a:endParaRPr>
          </a:p>
          <a:p>
            <a:pPr marL="285750" indent="-285750" algn="l">
              <a:buFont typeface="Arial" panose="020B0604020202020204" pitchFamily="34" charset="0"/>
              <a:buChar char="•"/>
            </a:pPr>
            <a:r>
              <a:rPr lang="en" altLang="zh-TW" dirty="0">
                <a:solidFill>
                  <a:schemeClr val="tx1"/>
                </a:solidFill>
                <a:latin typeface="BiauKai" panose="02010601000101010101" pitchFamily="2" charset="-120"/>
                <a:ea typeface="BiauKai" panose="02010601000101010101" pitchFamily="2" charset="-120"/>
              </a:rPr>
              <a:t>Logistic Regression</a:t>
            </a:r>
            <a:r>
              <a:rPr lang="zh-TW" altLang="en-US" dirty="0">
                <a:solidFill>
                  <a:schemeClr val="tx1"/>
                </a:solidFill>
                <a:latin typeface="BiauKai" panose="02010601000101010101" pitchFamily="2" charset="-120"/>
                <a:ea typeface="BiauKai" panose="02010601000101010101" pitchFamily="2" charset="-120"/>
              </a:rPr>
              <a:t>缺點：</a:t>
            </a:r>
          </a:p>
          <a:p>
            <a:pPr marL="800100" lvl="1" indent="-342900">
              <a:buFont typeface="+mj-lt"/>
              <a:buAutoNum type="arabicPeriod"/>
            </a:pPr>
            <a:r>
              <a:rPr lang="zh-TW" altLang="en-US" dirty="0">
                <a:solidFill>
                  <a:schemeClr val="tx1"/>
                </a:solidFill>
                <a:latin typeface="BiauKai" panose="02010601000101010101" pitchFamily="2" charset="-120"/>
                <a:ea typeface="BiauKai" panose="02010601000101010101" pitchFamily="2" charset="-120"/>
              </a:rPr>
              <a:t>線的切法不一定是漂亮的切法</a:t>
            </a:r>
          </a:p>
          <a:p>
            <a:pPr marL="285750" indent="-285750" algn="just">
              <a:lnSpc>
                <a:spcPct val="150000"/>
              </a:lnSpc>
              <a:buFont typeface="Wingdings" panose="05000000000000000000" pitchFamily="2" charset="2"/>
              <a:buChar char="Ø"/>
            </a:pPr>
            <a:endParaRPr kumimoji="1" lang="en-US" altLang="zh-TW" sz="1600" dirty="0">
              <a:solidFill>
                <a:schemeClr val="tx1"/>
              </a:solidFill>
              <a:latin typeface="BiauKai" panose="02010601000101010101" pitchFamily="2" charset="-120"/>
              <a:ea typeface="BiauKai" panose="02010601000101010101" pitchFamily="2" charset="-120"/>
              <a:cs typeface="Times New Roman" panose="02020603050405020304" pitchFamily="18" charset="0"/>
            </a:endParaRPr>
          </a:p>
        </p:txBody>
      </p:sp>
      <p:pic>
        <p:nvPicPr>
          <p:cNvPr id="10" name="圖片 9">
            <a:extLst>
              <a:ext uri="{FF2B5EF4-FFF2-40B4-BE49-F238E27FC236}">
                <a16:creationId xmlns:a16="http://schemas.microsoft.com/office/drawing/2014/main" id="{48CA231D-4FCC-55F8-B7AC-B7213BA96FAA}"/>
              </a:ext>
            </a:extLst>
          </p:cNvPr>
          <p:cNvPicPr>
            <a:picLocks noChangeAspect="1"/>
          </p:cNvPicPr>
          <p:nvPr/>
        </p:nvPicPr>
        <p:blipFill>
          <a:blip r:embed="rId2"/>
          <a:stretch>
            <a:fillRect/>
          </a:stretch>
        </p:blipFill>
        <p:spPr>
          <a:xfrm>
            <a:off x="1022160" y="2756622"/>
            <a:ext cx="4260349" cy="701292"/>
          </a:xfrm>
          <a:prstGeom prst="rect">
            <a:avLst/>
          </a:prstGeom>
        </p:spPr>
      </p:pic>
      <p:pic>
        <p:nvPicPr>
          <p:cNvPr id="11" name="圖片 10">
            <a:extLst>
              <a:ext uri="{FF2B5EF4-FFF2-40B4-BE49-F238E27FC236}">
                <a16:creationId xmlns:a16="http://schemas.microsoft.com/office/drawing/2014/main" id="{CF1D8B9B-8AA3-E967-6119-07B800980D45}"/>
              </a:ext>
            </a:extLst>
          </p:cNvPr>
          <p:cNvPicPr>
            <a:picLocks noChangeAspect="1"/>
          </p:cNvPicPr>
          <p:nvPr/>
        </p:nvPicPr>
        <p:blipFill>
          <a:blip r:embed="rId3"/>
          <a:stretch>
            <a:fillRect/>
          </a:stretch>
        </p:blipFill>
        <p:spPr>
          <a:xfrm>
            <a:off x="5792405" y="2756622"/>
            <a:ext cx="1112967" cy="725115"/>
          </a:xfrm>
          <a:prstGeom prst="rect">
            <a:avLst/>
          </a:prstGeom>
        </p:spPr>
      </p:pic>
      <p:sp>
        <p:nvSpPr>
          <p:cNvPr id="12" name="文字方塊 11">
            <a:extLst>
              <a:ext uri="{FF2B5EF4-FFF2-40B4-BE49-F238E27FC236}">
                <a16:creationId xmlns:a16="http://schemas.microsoft.com/office/drawing/2014/main" id="{E8269562-E761-5412-74E6-0A7BEF901DF5}"/>
              </a:ext>
            </a:extLst>
          </p:cNvPr>
          <p:cNvSpPr txBox="1"/>
          <p:nvPr/>
        </p:nvSpPr>
        <p:spPr>
          <a:xfrm>
            <a:off x="5180752" y="2910963"/>
            <a:ext cx="662361" cy="307777"/>
          </a:xfrm>
          <a:prstGeom prst="rect">
            <a:avLst/>
          </a:prstGeom>
          <a:noFill/>
        </p:spPr>
        <p:txBody>
          <a:bodyPr wrap="none" rtlCol="0">
            <a:spAutoFit/>
          </a:bodyPr>
          <a:lstStyle/>
          <a:p>
            <a:r>
              <a:rPr kumimoji="1" lang="en-US" altLang="zh-TW" sz="1400" dirty="0">
                <a:latin typeface="BiauKai" panose="02010601000101010101" pitchFamily="2" charset="-120"/>
                <a:ea typeface="BiauKai" panose="02010601000101010101" pitchFamily="2" charset="-120"/>
              </a:rPr>
              <a:t>,where</a:t>
            </a:r>
            <a:endParaRPr kumimoji="1" lang="zh-TW" altLang="en-US" sz="1400" dirty="0">
              <a:latin typeface="BiauKai" panose="02010601000101010101" pitchFamily="2" charset="-120"/>
              <a:ea typeface="BiauKai" panose="02010601000101010101" pitchFamily="2" charset="-120"/>
            </a:endParaRPr>
          </a:p>
        </p:txBody>
      </p:sp>
      <p:pic>
        <p:nvPicPr>
          <p:cNvPr id="14" name="圖片 13">
            <a:extLst>
              <a:ext uri="{FF2B5EF4-FFF2-40B4-BE49-F238E27FC236}">
                <a16:creationId xmlns:a16="http://schemas.microsoft.com/office/drawing/2014/main" id="{FC602E0B-0518-6891-247C-234A891159C2}"/>
              </a:ext>
            </a:extLst>
          </p:cNvPr>
          <p:cNvPicPr>
            <a:picLocks noChangeAspect="1"/>
          </p:cNvPicPr>
          <p:nvPr/>
        </p:nvPicPr>
        <p:blipFill>
          <a:blip r:embed="rId4"/>
          <a:stretch>
            <a:fillRect/>
          </a:stretch>
        </p:blipFill>
        <p:spPr>
          <a:xfrm>
            <a:off x="7557097" y="898430"/>
            <a:ext cx="4634903" cy="2009767"/>
          </a:xfrm>
          <a:prstGeom prst="rect">
            <a:avLst/>
          </a:prstGeom>
        </p:spPr>
      </p:pic>
      <p:sp>
        <p:nvSpPr>
          <p:cNvPr id="4" name="投影片編號版面配置區 2">
            <a:extLst>
              <a:ext uri="{FF2B5EF4-FFF2-40B4-BE49-F238E27FC236}">
                <a16:creationId xmlns:a16="http://schemas.microsoft.com/office/drawing/2014/main" id="{ECB3CC16-CF4C-7DCB-AFC2-813960FB1CAF}"/>
              </a:ext>
            </a:extLst>
          </p:cNvPr>
          <p:cNvSpPr>
            <a:spLocks noGrp="1"/>
          </p:cNvSpPr>
          <p:nvPr>
            <p:ph type="sldNum" sz="quarter" idx="12"/>
          </p:nvPr>
        </p:nvSpPr>
        <p:spPr>
          <a:xfrm>
            <a:off x="9220200" y="6329896"/>
            <a:ext cx="2743200" cy="365125"/>
          </a:xfrm>
        </p:spPr>
        <p:txBody>
          <a:bodyPr/>
          <a:lstStyle/>
          <a:p>
            <a:fld id="{3A27E2FF-DAC8-438B-8546-A5A4CBA171F6}" type="slidenum">
              <a:rPr lang="zh-TW" altLang="en-US" smtClean="0"/>
              <a:pPr/>
              <a:t>15</a:t>
            </a:fld>
            <a:endParaRPr lang="zh-TW" altLang="en-US" dirty="0"/>
          </a:p>
        </p:txBody>
      </p:sp>
      <p:sp>
        <p:nvSpPr>
          <p:cNvPr id="9" name="Title 1">
            <a:extLst>
              <a:ext uri="{FF2B5EF4-FFF2-40B4-BE49-F238E27FC236}">
                <a16:creationId xmlns:a16="http://schemas.microsoft.com/office/drawing/2014/main" id="{42332758-0879-D5B9-81BC-6E6EFEAEA7EC}"/>
              </a:ext>
            </a:extLst>
          </p:cNvPr>
          <p:cNvSpPr>
            <a:spLocks noGrp="1"/>
          </p:cNvSpPr>
          <p:nvPr>
            <p:ph type="title"/>
          </p:nvPr>
        </p:nvSpPr>
        <p:spPr>
          <a:xfrm>
            <a:off x="585313" y="225330"/>
            <a:ext cx="10515600" cy="673100"/>
          </a:xfrm>
        </p:spPr>
        <p:txBody>
          <a:bodyPr>
            <a:noAutofit/>
          </a:bodyPr>
          <a:lstStyle/>
          <a:p>
            <a:r>
              <a:rPr lang="en-US" altLang="zh-TW"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Logistic Regression</a:t>
            </a:r>
            <a:endParaRPr lang="en-TW" sz="3200" dirty="0"/>
          </a:p>
        </p:txBody>
      </p:sp>
      <p:pic>
        <p:nvPicPr>
          <p:cNvPr id="5" name="圖片 4">
            <a:extLst>
              <a:ext uri="{FF2B5EF4-FFF2-40B4-BE49-F238E27FC236}">
                <a16:creationId xmlns:a16="http://schemas.microsoft.com/office/drawing/2014/main" id="{0DFFC67D-703F-D23B-BA64-EDA42CB186CA}"/>
              </a:ext>
            </a:extLst>
          </p:cNvPr>
          <p:cNvPicPr>
            <a:picLocks noChangeAspect="1"/>
          </p:cNvPicPr>
          <p:nvPr/>
        </p:nvPicPr>
        <p:blipFill>
          <a:blip r:embed="rId5"/>
          <a:stretch>
            <a:fillRect/>
          </a:stretch>
        </p:blipFill>
        <p:spPr>
          <a:xfrm>
            <a:off x="8205858" y="3225519"/>
            <a:ext cx="3380921" cy="2995091"/>
          </a:xfrm>
          <a:prstGeom prst="rect">
            <a:avLst/>
          </a:prstGeom>
        </p:spPr>
      </p:pic>
    </p:spTree>
    <p:extLst>
      <p:ext uri="{BB962C8B-B14F-4D97-AF65-F5344CB8AC3E}">
        <p14:creationId xmlns:p14="http://schemas.microsoft.com/office/powerpoint/2010/main" val="2049086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32C81-C1C4-0FF8-53CB-A2C682BBD47D}"/>
              </a:ext>
            </a:extLst>
          </p:cNvPr>
          <p:cNvSpPr>
            <a:spLocks noGrp="1"/>
          </p:cNvSpPr>
          <p:nvPr>
            <p:ph type="title"/>
          </p:nvPr>
        </p:nvSpPr>
        <p:spPr>
          <a:xfrm>
            <a:off x="585313" y="225330"/>
            <a:ext cx="10515600" cy="673100"/>
          </a:xfrm>
        </p:spPr>
        <p:txBody>
          <a:bodyPr>
            <a:noAutofit/>
          </a:bodyPr>
          <a:lstStyle/>
          <a:p>
            <a:r>
              <a:rPr lang="en-US" altLang="zh-TW"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Decision Tree</a:t>
            </a:r>
            <a:endParaRPr lang="en-TW" sz="3200"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054439FB-60EB-7A45-E81E-1B0F8985DA93}"/>
                  </a:ext>
                </a:extLst>
              </p:cNvPr>
              <p:cNvSpPr/>
              <p:nvPr/>
            </p:nvSpPr>
            <p:spPr>
              <a:xfrm>
                <a:off x="257907" y="1106626"/>
                <a:ext cx="6822816" cy="5515526"/>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285750" indent="-285750">
                  <a:lnSpc>
                    <a:spcPts val="3000"/>
                  </a:lnSpc>
                  <a:buFont typeface="Arial" panose="020B0604020202020204" pitchFamily="34" charset="0"/>
                  <a:buChar char="•"/>
                </a:pP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Breiman et al. (1984) </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提出決策樹方法，透過從資料中不同變數以及切割準則產生分支，計算產生的訊息量來建構決策樹。</a:t>
                </a:r>
                <a:endPar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lvl="0" indent="-285750">
                  <a:lnSpc>
                    <a:spcPct val="150000"/>
                  </a:lnSpc>
                  <a:buFont typeface="Arial" panose="020B0604020202020204" pitchFamily="34" charset="0"/>
                  <a:buChar char="•"/>
                </a:pP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定義訊息量</a:t>
                </a: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用於計算資料雜亂程度</a:t>
                </a: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p>
              <a:p>
                <a:pPr marL="742950" lvl="1" indent="-285750">
                  <a:lnSpc>
                    <a:spcPct val="150000"/>
                  </a:lnSpc>
                  <a:buFont typeface="Wingdings" panose="05000000000000000000" pitchFamily="2" charset="2"/>
                  <a:buChar char="Ø"/>
                </a:pP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一般而言有兩種訊息量指標</a:t>
                </a:r>
                <a:endParaRPr lang="en-US" altLang="zh-TW"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1200150" lvl="2" indent="-285750">
                  <a:lnSpc>
                    <a:spcPct val="150000"/>
                  </a:lnSpc>
                  <a:buFont typeface="Wingdings" panose="05000000000000000000" pitchFamily="2" charset="2"/>
                  <a:buChar char="Ø"/>
                </a:pP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熵</a:t>
                </a:r>
                <a:r>
                  <a:rPr lang="en-US" altLang="zh-TW"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1600" dirty="0">
                    <a:solidFill>
                      <a:schemeClr val="tx1"/>
                    </a:solidFill>
                  </a:rPr>
                  <a:t> </a:t>
                </a:r>
                <a14:m>
                  <m:oMath xmlns:m="http://schemas.openxmlformats.org/officeDocument/2006/math">
                    <m:r>
                      <m:rPr>
                        <m:sty m:val="p"/>
                      </m:rPr>
                      <a:rPr lang="en-US" altLang="zh-TW" sz="1600">
                        <a:solidFill>
                          <a:schemeClr val="tx1"/>
                        </a:solidFill>
                        <a:latin typeface="Cambria Math" panose="02040503050406030204" pitchFamily="18" charset="0"/>
                      </a:rPr>
                      <m:t>H</m:t>
                    </m:r>
                    <m:d>
                      <m:dPr>
                        <m:ctrlPr>
                          <a:rPr lang="zh-TW" altLang="zh-TW" sz="1600" i="1">
                            <a:solidFill>
                              <a:schemeClr val="tx1"/>
                            </a:solidFill>
                            <a:latin typeface="Cambria Math" panose="02040503050406030204" pitchFamily="18" charset="0"/>
                          </a:rPr>
                        </m:ctrlPr>
                      </m:dPr>
                      <m:e>
                        <m:r>
                          <a:rPr lang="en-US" altLang="zh-TW" sz="1600" i="1">
                            <a:solidFill>
                              <a:schemeClr val="tx1"/>
                            </a:solidFill>
                            <a:latin typeface="Cambria Math" panose="02040503050406030204" pitchFamily="18" charset="0"/>
                          </a:rPr>
                          <m:t>𝑋</m:t>
                        </m:r>
                      </m:e>
                    </m:d>
                    <m:r>
                      <a:rPr lang="en-US" altLang="zh-TW" sz="1600">
                        <a:solidFill>
                          <a:schemeClr val="tx1"/>
                        </a:solidFill>
                        <a:latin typeface="Cambria Math" panose="02040503050406030204" pitchFamily="18" charset="0"/>
                      </a:rPr>
                      <m:t>=</m:t>
                    </m:r>
                    <m:r>
                      <a:rPr lang="en-US" altLang="zh-TW" sz="1600" i="1">
                        <a:solidFill>
                          <a:schemeClr val="tx1"/>
                        </a:solidFill>
                        <a:latin typeface="Cambria Math" panose="02040503050406030204" pitchFamily="18" charset="0"/>
                      </a:rPr>
                      <m:t>−</m:t>
                    </m:r>
                    <m:nary>
                      <m:naryPr>
                        <m:chr m:val="∑"/>
                        <m:limLoc m:val="undOvr"/>
                        <m:ctrlPr>
                          <a:rPr lang="zh-TW" altLang="zh-TW" sz="1600" i="1">
                            <a:solidFill>
                              <a:schemeClr val="tx1"/>
                            </a:solidFill>
                            <a:latin typeface="Cambria Math" panose="02040503050406030204" pitchFamily="18" charset="0"/>
                          </a:rPr>
                        </m:ctrlPr>
                      </m:naryPr>
                      <m:sub>
                        <m:r>
                          <a:rPr lang="en-US" altLang="zh-TW" sz="1600" i="1">
                            <a:solidFill>
                              <a:schemeClr val="tx1"/>
                            </a:solidFill>
                            <a:latin typeface="Cambria Math" panose="02040503050406030204" pitchFamily="18" charset="0"/>
                          </a:rPr>
                          <m:t>𝑖</m:t>
                        </m:r>
                        <m:r>
                          <a:rPr lang="en-US" altLang="zh-TW" sz="1600" i="1">
                            <a:solidFill>
                              <a:schemeClr val="tx1"/>
                            </a:solidFill>
                            <a:latin typeface="Cambria Math" panose="02040503050406030204" pitchFamily="18" charset="0"/>
                          </a:rPr>
                          <m:t>=1</m:t>
                        </m:r>
                      </m:sub>
                      <m:sup>
                        <m:r>
                          <a:rPr lang="en-US" altLang="zh-TW" sz="1600" i="1">
                            <a:solidFill>
                              <a:schemeClr val="tx1"/>
                            </a:solidFill>
                            <a:latin typeface="Cambria Math" panose="02040503050406030204" pitchFamily="18" charset="0"/>
                          </a:rPr>
                          <m:t>𝑛</m:t>
                        </m:r>
                      </m:sup>
                      <m:e>
                        <m:r>
                          <a:rPr lang="en-US" altLang="zh-TW" sz="1600" i="1">
                            <a:solidFill>
                              <a:schemeClr val="tx1"/>
                            </a:solidFill>
                            <a:latin typeface="Cambria Math" panose="02040503050406030204" pitchFamily="18" charset="0"/>
                          </a:rPr>
                          <m:t>𝑃</m:t>
                        </m:r>
                        <m:d>
                          <m:dPr>
                            <m:ctrlPr>
                              <a:rPr lang="zh-TW" altLang="zh-TW" sz="1600" i="1">
                                <a:solidFill>
                                  <a:schemeClr val="tx1"/>
                                </a:solidFill>
                                <a:latin typeface="Cambria Math" panose="02040503050406030204" pitchFamily="18" charset="0"/>
                              </a:rPr>
                            </m:ctrlPr>
                          </m:dPr>
                          <m:e>
                            <m:sSub>
                              <m:sSubPr>
                                <m:ctrlPr>
                                  <a:rPr lang="zh-TW" altLang="zh-TW" sz="1600" i="1">
                                    <a:solidFill>
                                      <a:schemeClr val="tx1"/>
                                    </a:solidFill>
                                    <a:latin typeface="Cambria Math" panose="02040503050406030204" pitchFamily="18" charset="0"/>
                                  </a:rPr>
                                </m:ctrlPr>
                              </m:sSubPr>
                              <m:e>
                                <m:r>
                                  <a:rPr lang="en-US" altLang="zh-TW" sz="1600" i="1">
                                    <a:solidFill>
                                      <a:schemeClr val="tx1"/>
                                    </a:solidFill>
                                    <a:latin typeface="Cambria Math" panose="02040503050406030204" pitchFamily="18" charset="0"/>
                                  </a:rPr>
                                  <m:t>𝑥</m:t>
                                </m:r>
                              </m:e>
                              <m:sub>
                                <m:r>
                                  <a:rPr lang="en-US" altLang="zh-TW" sz="1600" i="1">
                                    <a:solidFill>
                                      <a:schemeClr val="tx1"/>
                                    </a:solidFill>
                                    <a:latin typeface="Cambria Math" panose="02040503050406030204" pitchFamily="18" charset="0"/>
                                  </a:rPr>
                                  <m:t>𝑖</m:t>
                                </m:r>
                              </m:sub>
                            </m:sSub>
                          </m:e>
                        </m:d>
                        <m:sSub>
                          <m:sSubPr>
                            <m:ctrlPr>
                              <a:rPr lang="zh-TW" altLang="zh-TW" sz="1600" i="1">
                                <a:solidFill>
                                  <a:schemeClr val="tx1"/>
                                </a:solidFill>
                                <a:latin typeface="Cambria Math" panose="02040503050406030204" pitchFamily="18" charset="0"/>
                              </a:rPr>
                            </m:ctrlPr>
                          </m:sSubPr>
                          <m:e>
                            <m:r>
                              <a:rPr lang="en-US" altLang="zh-TW" sz="1600" i="1">
                                <a:solidFill>
                                  <a:schemeClr val="tx1"/>
                                </a:solidFill>
                                <a:latin typeface="Cambria Math" panose="02040503050406030204" pitchFamily="18" charset="0"/>
                              </a:rPr>
                              <m:t>𝑙𝑜𝑔</m:t>
                            </m:r>
                          </m:e>
                          <m:sub>
                            <m:r>
                              <a:rPr lang="en-US" altLang="zh-TW" sz="1600" i="1">
                                <a:solidFill>
                                  <a:schemeClr val="tx1"/>
                                </a:solidFill>
                                <a:latin typeface="Cambria Math" panose="02040503050406030204" pitchFamily="18" charset="0"/>
                              </a:rPr>
                              <m:t>𝑏</m:t>
                            </m:r>
                          </m:sub>
                        </m:sSub>
                        <m:r>
                          <a:rPr lang="en-US" altLang="zh-TW" sz="1600" i="1">
                            <a:solidFill>
                              <a:schemeClr val="tx1"/>
                            </a:solidFill>
                            <a:latin typeface="Cambria Math" panose="02040503050406030204" pitchFamily="18" charset="0"/>
                          </a:rPr>
                          <m:t>𝑃</m:t>
                        </m:r>
                        <m:d>
                          <m:dPr>
                            <m:ctrlPr>
                              <a:rPr lang="zh-TW" altLang="zh-TW" sz="1600" i="1">
                                <a:solidFill>
                                  <a:schemeClr val="tx1"/>
                                </a:solidFill>
                                <a:latin typeface="Cambria Math" panose="02040503050406030204" pitchFamily="18" charset="0"/>
                              </a:rPr>
                            </m:ctrlPr>
                          </m:dPr>
                          <m:e>
                            <m:sSub>
                              <m:sSubPr>
                                <m:ctrlPr>
                                  <a:rPr lang="zh-TW" altLang="zh-TW" sz="1600" i="1">
                                    <a:solidFill>
                                      <a:schemeClr val="tx1"/>
                                    </a:solidFill>
                                    <a:latin typeface="Cambria Math" panose="02040503050406030204" pitchFamily="18" charset="0"/>
                                  </a:rPr>
                                </m:ctrlPr>
                              </m:sSubPr>
                              <m:e>
                                <m:r>
                                  <a:rPr lang="en-US" altLang="zh-TW" sz="1600" i="1">
                                    <a:solidFill>
                                      <a:schemeClr val="tx1"/>
                                    </a:solidFill>
                                    <a:latin typeface="Cambria Math" panose="02040503050406030204" pitchFamily="18" charset="0"/>
                                  </a:rPr>
                                  <m:t>𝑥</m:t>
                                </m:r>
                              </m:e>
                              <m:sub>
                                <m:r>
                                  <a:rPr lang="en-US" altLang="zh-TW" sz="1600" i="1">
                                    <a:solidFill>
                                      <a:schemeClr val="tx1"/>
                                    </a:solidFill>
                                    <a:latin typeface="Cambria Math" panose="02040503050406030204" pitchFamily="18" charset="0"/>
                                  </a:rPr>
                                  <m:t>𝑖</m:t>
                                </m:r>
                              </m:sub>
                            </m:sSub>
                          </m:e>
                        </m:d>
                        <m:r>
                          <a:rPr lang="en-US" altLang="zh-TW" sz="1600" i="1">
                            <a:solidFill>
                              <a:schemeClr val="tx1"/>
                            </a:solidFill>
                            <a:latin typeface="Cambria Math" panose="02040503050406030204" pitchFamily="18" charset="0"/>
                          </a:rPr>
                          <m:t>    </m:t>
                        </m:r>
                      </m:e>
                    </m:nary>
                  </m:oMath>
                </a14:m>
                <a:endParaRPr lang="en-US" altLang="zh-TW"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1200150" lvl="2" indent="-285750">
                  <a:lnSpc>
                    <a:spcPct val="150000"/>
                  </a:lnSpc>
                  <a:buFont typeface="Wingdings" panose="05000000000000000000" pitchFamily="2" charset="2"/>
                  <a:buChar char="Ø"/>
                </a:pP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吉尼不純度</a:t>
                </a:r>
                <a:r>
                  <a:rPr lang="en-US" altLang="zh-TW"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1600" dirty="0">
                    <a:solidFill>
                      <a:schemeClr val="tx1"/>
                    </a:solidFill>
                  </a:rPr>
                  <a:t> </a:t>
                </a:r>
                <a14:m>
                  <m:oMath xmlns:m="http://schemas.openxmlformats.org/officeDocument/2006/math">
                    <m:r>
                      <a:rPr lang="en-US" altLang="zh-TW" sz="1600" i="1">
                        <a:solidFill>
                          <a:schemeClr val="tx1"/>
                        </a:solidFill>
                        <a:latin typeface="Cambria Math" panose="02040503050406030204" pitchFamily="18" charset="0"/>
                      </a:rPr>
                      <m:t>𝐺𝑖𝑛𝑖</m:t>
                    </m:r>
                    <m:d>
                      <m:dPr>
                        <m:ctrlPr>
                          <a:rPr lang="zh-TW" altLang="zh-TW" sz="1600" i="1">
                            <a:solidFill>
                              <a:schemeClr val="tx1"/>
                            </a:solidFill>
                            <a:latin typeface="Cambria Math" panose="02040503050406030204" pitchFamily="18" charset="0"/>
                          </a:rPr>
                        </m:ctrlPr>
                      </m:dPr>
                      <m:e>
                        <m:r>
                          <a:rPr lang="en-US" altLang="zh-TW" sz="1600" i="1">
                            <a:solidFill>
                              <a:schemeClr val="tx1"/>
                            </a:solidFill>
                            <a:latin typeface="Cambria Math" panose="02040503050406030204" pitchFamily="18" charset="0"/>
                          </a:rPr>
                          <m:t>𝑋</m:t>
                        </m:r>
                      </m:e>
                    </m:d>
                    <m:r>
                      <a:rPr lang="en-US" altLang="zh-TW" sz="1600" i="1">
                        <a:solidFill>
                          <a:schemeClr val="tx1"/>
                        </a:solidFill>
                        <a:latin typeface="Cambria Math" panose="02040503050406030204" pitchFamily="18" charset="0"/>
                      </a:rPr>
                      <m:t>=1−</m:t>
                    </m:r>
                    <m:nary>
                      <m:naryPr>
                        <m:chr m:val="∑"/>
                        <m:limLoc m:val="undOvr"/>
                        <m:ctrlPr>
                          <a:rPr lang="zh-TW" altLang="zh-TW" sz="1600" i="1">
                            <a:solidFill>
                              <a:schemeClr val="tx1"/>
                            </a:solidFill>
                            <a:latin typeface="Cambria Math" panose="02040503050406030204" pitchFamily="18" charset="0"/>
                          </a:rPr>
                        </m:ctrlPr>
                      </m:naryPr>
                      <m:sub>
                        <m:r>
                          <a:rPr lang="en-US" altLang="zh-TW" sz="1600" i="1">
                            <a:solidFill>
                              <a:schemeClr val="tx1"/>
                            </a:solidFill>
                            <a:latin typeface="Cambria Math" panose="02040503050406030204" pitchFamily="18" charset="0"/>
                          </a:rPr>
                          <m:t>𝑖</m:t>
                        </m:r>
                        <m:r>
                          <a:rPr lang="en-US" altLang="zh-TW" sz="1600" i="1">
                            <a:solidFill>
                              <a:schemeClr val="tx1"/>
                            </a:solidFill>
                            <a:latin typeface="Cambria Math" panose="02040503050406030204" pitchFamily="18" charset="0"/>
                          </a:rPr>
                          <m:t>=1</m:t>
                        </m:r>
                      </m:sub>
                      <m:sup>
                        <m:r>
                          <a:rPr lang="en-US" altLang="zh-TW" sz="1600" i="1">
                            <a:solidFill>
                              <a:schemeClr val="tx1"/>
                            </a:solidFill>
                            <a:latin typeface="Cambria Math" panose="02040503050406030204" pitchFamily="18" charset="0"/>
                          </a:rPr>
                          <m:t>𝑛</m:t>
                        </m:r>
                      </m:sup>
                      <m:e>
                        <m:sSup>
                          <m:sSupPr>
                            <m:ctrlPr>
                              <a:rPr lang="zh-TW" altLang="zh-TW" sz="1600" i="1">
                                <a:solidFill>
                                  <a:schemeClr val="tx1"/>
                                </a:solidFill>
                                <a:latin typeface="Cambria Math" panose="02040503050406030204" pitchFamily="18" charset="0"/>
                              </a:rPr>
                            </m:ctrlPr>
                          </m:sSupPr>
                          <m:e>
                            <m:r>
                              <a:rPr lang="en-US" altLang="zh-TW" sz="1600" i="1">
                                <a:solidFill>
                                  <a:schemeClr val="tx1"/>
                                </a:solidFill>
                                <a:latin typeface="Cambria Math" panose="02040503050406030204" pitchFamily="18" charset="0"/>
                              </a:rPr>
                              <m:t>𝑃</m:t>
                            </m:r>
                            <m:d>
                              <m:dPr>
                                <m:ctrlPr>
                                  <a:rPr lang="zh-TW" altLang="zh-TW" sz="1600" i="1">
                                    <a:solidFill>
                                      <a:schemeClr val="tx1"/>
                                    </a:solidFill>
                                    <a:latin typeface="Cambria Math" panose="02040503050406030204" pitchFamily="18" charset="0"/>
                                  </a:rPr>
                                </m:ctrlPr>
                              </m:dPr>
                              <m:e>
                                <m:sSub>
                                  <m:sSubPr>
                                    <m:ctrlPr>
                                      <a:rPr lang="zh-TW" altLang="zh-TW" sz="1600" i="1">
                                        <a:solidFill>
                                          <a:schemeClr val="tx1"/>
                                        </a:solidFill>
                                        <a:latin typeface="Cambria Math" panose="02040503050406030204" pitchFamily="18" charset="0"/>
                                      </a:rPr>
                                    </m:ctrlPr>
                                  </m:sSubPr>
                                  <m:e>
                                    <m:r>
                                      <a:rPr lang="en-US" altLang="zh-TW" sz="1600" i="1">
                                        <a:solidFill>
                                          <a:schemeClr val="tx1"/>
                                        </a:solidFill>
                                        <a:latin typeface="Cambria Math" panose="02040503050406030204" pitchFamily="18" charset="0"/>
                                      </a:rPr>
                                      <m:t>𝑥</m:t>
                                    </m:r>
                                  </m:e>
                                  <m:sub>
                                    <m:r>
                                      <a:rPr lang="en-US" altLang="zh-TW" sz="1600" i="1">
                                        <a:solidFill>
                                          <a:schemeClr val="tx1"/>
                                        </a:solidFill>
                                        <a:latin typeface="Cambria Math" panose="02040503050406030204" pitchFamily="18" charset="0"/>
                                      </a:rPr>
                                      <m:t>𝑖</m:t>
                                    </m:r>
                                  </m:sub>
                                </m:sSub>
                              </m:e>
                            </m:d>
                          </m:e>
                          <m:sup>
                            <m:r>
                              <a:rPr lang="en-US" altLang="zh-TW" sz="1600" i="1">
                                <a:solidFill>
                                  <a:schemeClr val="tx1"/>
                                </a:solidFill>
                                <a:latin typeface="Cambria Math" panose="02040503050406030204" pitchFamily="18" charset="0"/>
                              </a:rPr>
                              <m:t>2</m:t>
                            </m:r>
                          </m:sup>
                        </m:sSup>
                      </m:e>
                    </m:nary>
                  </m:oMath>
                </a14:m>
                <a:endParaRPr lang="en-US" altLang="zh-TW"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lvl="0" indent="-285750">
                  <a:lnSpc>
                    <a:spcPct val="150000"/>
                  </a:lnSpc>
                  <a:buFont typeface="Arial" panose="020B0604020202020204" pitchFamily="34" charset="0"/>
                  <a:buChar char="•"/>
                </a:pP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建構分支</a:t>
                </a:r>
                <a:r>
                  <a:rPr lang="en-US" altLang="zh-TW"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p>
              <a:p>
                <a:pPr marL="742950" lvl="1" indent="-285750">
                  <a:lnSpc>
                    <a:spcPct val="150000"/>
                  </a:lnSpc>
                  <a:buFont typeface="Wingdings" panose="05000000000000000000" pitchFamily="2" charset="2"/>
                  <a:buChar char="Ø"/>
                </a:pP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分支的主要目標為降低原節點中資料的不純度，使變數分支後所額外獲得資訊最多，計算如下</a:t>
                </a:r>
                <a:r>
                  <a:rPr lang="en-US" altLang="zh-TW"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p>
              <a:p>
                <a:pPr marL="1200150" lvl="2" indent="-285750">
                  <a:lnSpc>
                    <a:spcPct val="150000"/>
                  </a:lnSpc>
                  <a:buFont typeface="Wingdings" panose="05000000000000000000" pitchFamily="2" charset="2"/>
                  <a:buChar char="Ø"/>
                </a:pP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資訊增益</a:t>
                </a:r>
                <a:r>
                  <a:rPr lang="en-US" altLang="zh-TW"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1600" dirty="0">
                    <a:solidFill>
                      <a:schemeClr val="tx1"/>
                    </a:solidFill>
                  </a:rPr>
                  <a:t> </a:t>
                </a:r>
                <a14:m>
                  <m:oMath xmlns:m="http://schemas.openxmlformats.org/officeDocument/2006/math">
                    <m:r>
                      <a:rPr lang="en-US" altLang="zh-TW" sz="1600" i="1">
                        <a:solidFill>
                          <a:schemeClr val="tx1"/>
                        </a:solidFill>
                        <a:latin typeface="Cambria Math" panose="02040503050406030204" pitchFamily="18" charset="0"/>
                      </a:rPr>
                      <m:t>𝐼𝐺</m:t>
                    </m:r>
                    <m:d>
                      <m:dPr>
                        <m:ctrlPr>
                          <a:rPr lang="zh-TW" altLang="zh-TW" sz="1600" i="1">
                            <a:solidFill>
                              <a:schemeClr val="tx1"/>
                            </a:solidFill>
                            <a:latin typeface="Cambria Math" panose="02040503050406030204" pitchFamily="18" charset="0"/>
                          </a:rPr>
                        </m:ctrlPr>
                      </m:dPr>
                      <m:e>
                        <m:r>
                          <a:rPr lang="en-US" altLang="zh-TW" sz="1600" i="1">
                            <a:solidFill>
                              <a:schemeClr val="tx1"/>
                            </a:solidFill>
                            <a:latin typeface="Cambria Math" panose="02040503050406030204" pitchFamily="18" charset="0"/>
                          </a:rPr>
                          <m:t>𝑋</m:t>
                        </m:r>
                      </m:e>
                    </m:d>
                    <m:r>
                      <a:rPr lang="en-US" altLang="zh-TW" sz="1600" i="1">
                        <a:solidFill>
                          <a:schemeClr val="tx1"/>
                        </a:solidFill>
                        <a:latin typeface="Cambria Math" panose="02040503050406030204" pitchFamily="18" charset="0"/>
                      </a:rPr>
                      <m:t>=</m:t>
                    </m:r>
                    <m:r>
                      <a:rPr lang="en-US" altLang="zh-TW" sz="1600" i="1">
                        <a:solidFill>
                          <a:schemeClr val="tx1"/>
                        </a:solidFill>
                        <a:latin typeface="Cambria Math" panose="02040503050406030204" pitchFamily="18" charset="0"/>
                      </a:rPr>
                      <m:t>𝐻</m:t>
                    </m:r>
                    <m:d>
                      <m:dPr>
                        <m:ctrlPr>
                          <a:rPr lang="zh-TW" altLang="zh-TW" sz="1600" i="1">
                            <a:solidFill>
                              <a:schemeClr val="tx1"/>
                            </a:solidFill>
                            <a:latin typeface="Cambria Math" panose="02040503050406030204" pitchFamily="18" charset="0"/>
                          </a:rPr>
                        </m:ctrlPr>
                      </m:dPr>
                      <m:e>
                        <m:r>
                          <a:rPr lang="en-US" altLang="zh-TW" sz="1600" i="1">
                            <a:solidFill>
                              <a:schemeClr val="tx1"/>
                            </a:solidFill>
                            <a:latin typeface="Cambria Math" panose="02040503050406030204" pitchFamily="18" charset="0"/>
                          </a:rPr>
                          <m:t>𝑋</m:t>
                        </m:r>
                      </m:e>
                    </m:d>
                    <m:r>
                      <a:rPr lang="en-US" altLang="zh-TW" sz="1600" i="1">
                        <a:solidFill>
                          <a:schemeClr val="tx1"/>
                        </a:solidFill>
                        <a:latin typeface="Cambria Math" panose="02040503050406030204" pitchFamily="18" charset="0"/>
                      </a:rPr>
                      <m:t>− </m:t>
                    </m:r>
                    <m:nary>
                      <m:naryPr>
                        <m:chr m:val="∑"/>
                        <m:limLoc m:val="undOvr"/>
                        <m:ctrlPr>
                          <a:rPr lang="zh-TW" altLang="zh-TW" sz="1600" i="1">
                            <a:solidFill>
                              <a:schemeClr val="tx1"/>
                            </a:solidFill>
                            <a:latin typeface="Cambria Math" panose="02040503050406030204" pitchFamily="18" charset="0"/>
                          </a:rPr>
                        </m:ctrlPr>
                      </m:naryPr>
                      <m:sub>
                        <m:r>
                          <a:rPr lang="en-US" altLang="zh-TW" sz="1600" i="1">
                            <a:solidFill>
                              <a:schemeClr val="tx1"/>
                            </a:solidFill>
                            <a:latin typeface="Cambria Math" panose="02040503050406030204" pitchFamily="18" charset="0"/>
                          </a:rPr>
                          <m:t>𝑡</m:t>
                        </m:r>
                        <m:r>
                          <a:rPr lang="en-US" altLang="zh-TW" sz="1600" i="1">
                            <a:solidFill>
                              <a:schemeClr val="tx1"/>
                            </a:solidFill>
                            <a:latin typeface="Cambria Math" panose="02040503050406030204" pitchFamily="18" charset="0"/>
                          </a:rPr>
                          <m:t>=1</m:t>
                        </m:r>
                      </m:sub>
                      <m:sup>
                        <m:r>
                          <a:rPr lang="en-US" altLang="zh-TW" sz="1600" i="1">
                            <a:solidFill>
                              <a:schemeClr val="tx1"/>
                            </a:solidFill>
                            <a:latin typeface="Cambria Math" panose="02040503050406030204" pitchFamily="18" charset="0"/>
                          </a:rPr>
                          <m:t>𝑛</m:t>
                        </m:r>
                      </m:sup>
                      <m:e>
                        <m:sSub>
                          <m:sSubPr>
                            <m:ctrlPr>
                              <a:rPr lang="zh-TW" altLang="zh-TW" sz="1600" i="1">
                                <a:solidFill>
                                  <a:schemeClr val="tx1"/>
                                </a:solidFill>
                                <a:latin typeface="Cambria Math" panose="02040503050406030204" pitchFamily="18" charset="0"/>
                              </a:rPr>
                            </m:ctrlPr>
                          </m:sSubPr>
                          <m:e>
                            <m:r>
                              <a:rPr lang="en-US" altLang="zh-TW" sz="1600" i="1">
                                <a:solidFill>
                                  <a:schemeClr val="tx1"/>
                                </a:solidFill>
                                <a:latin typeface="Cambria Math" panose="02040503050406030204" pitchFamily="18" charset="0"/>
                              </a:rPr>
                              <m:t>𝑝</m:t>
                            </m:r>
                          </m:e>
                          <m:sub>
                            <m:r>
                              <a:rPr lang="en-US" altLang="zh-TW" sz="1600" i="1">
                                <a:solidFill>
                                  <a:schemeClr val="tx1"/>
                                </a:solidFill>
                                <a:latin typeface="Cambria Math" panose="02040503050406030204" pitchFamily="18" charset="0"/>
                              </a:rPr>
                              <m:t>𝑡</m:t>
                            </m:r>
                          </m:sub>
                        </m:sSub>
                      </m:e>
                    </m:nary>
                    <m:r>
                      <a:rPr lang="en-US" altLang="zh-TW" sz="1600" i="1">
                        <a:solidFill>
                          <a:schemeClr val="tx1"/>
                        </a:solidFill>
                        <a:latin typeface="Cambria Math" panose="02040503050406030204" pitchFamily="18" charset="0"/>
                      </a:rPr>
                      <m:t>𝐻</m:t>
                    </m:r>
                    <m:d>
                      <m:dPr>
                        <m:ctrlPr>
                          <a:rPr lang="en-US" altLang="zh-TW" sz="1600" i="1">
                            <a:solidFill>
                              <a:schemeClr val="tx1"/>
                            </a:solidFill>
                            <a:latin typeface="Cambria Math" panose="02040503050406030204" pitchFamily="18" charset="0"/>
                          </a:rPr>
                        </m:ctrlPr>
                      </m:dPr>
                      <m:e>
                        <m:sSub>
                          <m:sSubPr>
                            <m:ctrlPr>
                              <a:rPr lang="en-US" altLang="zh-TW" sz="1600" b="0" i="1" smtClean="0">
                                <a:solidFill>
                                  <a:schemeClr val="tx1"/>
                                </a:solidFill>
                                <a:latin typeface="Cambria Math" panose="02040503050406030204" pitchFamily="18" charset="0"/>
                              </a:rPr>
                            </m:ctrlPr>
                          </m:sSubPr>
                          <m:e>
                            <m:r>
                              <a:rPr lang="en-US" altLang="zh-TW" sz="1600" i="1">
                                <a:solidFill>
                                  <a:schemeClr val="tx1"/>
                                </a:solidFill>
                                <a:latin typeface="Cambria Math" panose="02040503050406030204" pitchFamily="18" charset="0"/>
                              </a:rPr>
                              <m:t>𝑇</m:t>
                            </m:r>
                          </m:e>
                          <m:sub>
                            <m:r>
                              <a:rPr lang="en-US" altLang="zh-TW" sz="1600" b="0" i="1" smtClean="0">
                                <a:solidFill>
                                  <a:schemeClr val="tx1"/>
                                </a:solidFill>
                                <a:latin typeface="Cambria Math" panose="02040503050406030204" pitchFamily="18" charset="0"/>
                              </a:rPr>
                              <m:t>𝑡</m:t>
                            </m:r>
                          </m:sub>
                        </m:sSub>
                      </m:e>
                    </m:d>
                  </m:oMath>
                </a14:m>
                <a:endPar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1200150" lvl="2" indent="-285750">
                  <a:lnSpc>
                    <a:spcPct val="150000"/>
                  </a:lnSpc>
                  <a:buFont typeface="Wingdings" panose="05000000000000000000" pitchFamily="2" charset="2"/>
                  <a:buChar char="Ø"/>
                </a:pP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吉尼增益</a:t>
                </a:r>
                <a:r>
                  <a:rPr lang="en-US" altLang="zh-TW"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14:m>
                  <m:oMath xmlns:m="http://schemas.openxmlformats.org/officeDocument/2006/math">
                    <m:r>
                      <a:rPr lang="en-US" altLang="zh-TW" sz="1600" i="1" smtClean="0">
                        <a:solidFill>
                          <a:schemeClr val="tx1"/>
                        </a:solidFill>
                        <a:latin typeface="Cambria Math" panose="02040503050406030204" pitchFamily="18" charset="0"/>
                      </a:rPr>
                      <m:t>𝐺𝑖𝑛𝑖𝐺𝑎𝑖𝑛</m:t>
                    </m:r>
                    <m:d>
                      <m:dPr>
                        <m:ctrlPr>
                          <a:rPr lang="zh-TW" altLang="zh-TW" sz="1600" i="1">
                            <a:solidFill>
                              <a:schemeClr val="tx1"/>
                            </a:solidFill>
                            <a:latin typeface="Cambria Math" panose="02040503050406030204" pitchFamily="18" charset="0"/>
                          </a:rPr>
                        </m:ctrlPr>
                      </m:dPr>
                      <m:e>
                        <m:r>
                          <a:rPr lang="en-US" altLang="zh-TW" sz="1600" i="1">
                            <a:solidFill>
                              <a:schemeClr val="tx1"/>
                            </a:solidFill>
                            <a:latin typeface="Cambria Math" panose="02040503050406030204" pitchFamily="18" charset="0"/>
                          </a:rPr>
                          <m:t>𝑋</m:t>
                        </m:r>
                      </m:e>
                    </m:d>
                    <m:r>
                      <a:rPr lang="en-US" altLang="zh-TW" sz="1600" i="1">
                        <a:solidFill>
                          <a:schemeClr val="tx1"/>
                        </a:solidFill>
                        <a:latin typeface="Cambria Math" panose="02040503050406030204" pitchFamily="18" charset="0"/>
                      </a:rPr>
                      <m:t>=</m:t>
                    </m:r>
                    <m:r>
                      <a:rPr lang="en-US" altLang="zh-TW" sz="1600" i="1">
                        <a:solidFill>
                          <a:schemeClr val="tx1"/>
                        </a:solidFill>
                        <a:latin typeface="Cambria Math" panose="02040503050406030204" pitchFamily="18" charset="0"/>
                      </a:rPr>
                      <m:t>𝐺𝑖𝑛𝑖</m:t>
                    </m:r>
                    <m:d>
                      <m:dPr>
                        <m:ctrlPr>
                          <a:rPr lang="zh-TW" altLang="zh-TW" sz="1600" i="1">
                            <a:solidFill>
                              <a:schemeClr val="tx1"/>
                            </a:solidFill>
                            <a:latin typeface="Cambria Math" panose="02040503050406030204" pitchFamily="18" charset="0"/>
                          </a:rPr>
                        </m:ctrlPr>
                      </m:dPr>
                      <m:e>
                        <m:r>
                          <a:rPr lang="en-US" altLang="zh-TW" sz="1600" i="1">
                            <a:solidFill>
                              <a:schemeClr val="tx1"/>
                            </a:solidFill>
                            <a:latin typeface="Cambria Math" panose="02040503050406030204" pitchFamily="18" charset="0"/>
                          </a:rPr>
                          <m:t>𝑋</m:t>
                        </m:r>
                      </m:e>
                    </m:d>
                    <m:r>
                      <a:rPr lang="en-US" altLang="zh-TW" sz="1600" i="1">
                        <a:solidFill>
                          <a:schemeClr val="tx1"/>
                        </a:solidFill>
                        <a:latin typeface="Cambria Math" panose="02040503050406030204" pitchFamily="18" charset="0"/>
                      </a:rPr>
                      <m:t>− </m:t>
                    </m:r>
                    <m:nary>
                      <m:naryPr>
                        <m:chr m:val="∑"/>
                        <m:limLoc m:val="undOvr"/>
                        <m:ctrlPr>
                          <a:rPr lang="zh-TW" altLang="zh-TW" sz="1600" i="1">
                            <a:solidFill>
                              <a:schemeClr val="tx1"/>
                            </a:solidFill>
                            <a:latin typeface="Cambria Math" panose="02040503050406030204" pitchFamily="18" charset="0"/>
                          </a:rPr>
                        </m:ctrlPr>
                      </m:naryPr>
                      <m:sub>
                        <m:r>
                          <a:rPr lang="en-US" altLang="zh-TW" sz="1600" i="1">
                            <a:solidFill>
                              <a:schemeClr val="tx1"/>
                            </a:solidFill>
                            <a:latin typeface="Cambria Math" panose="02040503050406030204" pitchFamily="18" charset="0"/>
                          </a:rPr>
                          <m:t>𝑡</m:t>
                        </m:r>
                        <m:r>
                          <a:rPr lang="en-US" altLang="zh-TW" sz="1600" i="1">
                            <a:solidFill>
                              <a:schemeClr val="tx1"/>
                            </a:solidFill>
                            <a:latin typeface="Cambria Math" panose="02040503050406030204" pitchFamily="18" charset="0"/>
                          </a:rPr>
                          <m:t>=1</m:t>
                        </m:r>
                      </m:sub>
                      <m:sup>
                        <m:r>
                          <a:rPr lang="en-US" altLang="zh-TW" sz="1600" i="1">
                            <a:solidFill>
                              <a:schemeClr val="tx1"/>
                            </a:solidFill>
                            <a:latin typeface="Cambria Math" panose="02040503050406030204" pitchFamily="18" charset="0"/>
                          </a:rPr>
                          <m:t>𝑛</m:t>
                        </m:r>
                      </m:sup>
                      <m:e>
                        <m:sSub>
                          <m:sSubPr>
                            <m:ctrlPr>
                              <a:rPr lang="zh-TW" altLang="zh-TW" sz="1600" i="1">
                                <a:solidFill>
                                  <a:schemeClr val="tx1"/>
                                </a:solidFill>
                                <a:latin typeface="Cambria Math" panose="02040503050406030204" pitchFamily="18" charset="0"/>
                              </a:rPr>
                            </m:ctrlPr>
                          </m:sSubPr>
                          <m:e>
                            <m:r>
                              <a:rPr lang="en-US" altLang="zh-TW" sz="1600" i="1">
                                <a:solidFill>
                                  <a:schemeClr val="tx1"/>
                                </a:solidFill>
                                <a:latin typeface="Cambria Math" panose="02040503050406030204" pitchFamily="18" charset="0"/>
                              </a:rPr>
                              <m:t>𝑝</m:t>
                            </m:r>
                          </m:e>
                          <m:sub>
                            <m:r>
                              <a:rPr lang="en-US" altLang="zh-TW" sz="1600" i="1">
                                <a:solidFill>
                                  <a:schemeClr val="tx1"/>
                                </a:solidFill>
                                <a:latin typeface="Cambria Math" panose="02040503050406030204" pitchFamily="18" charset="0"/>
                              </a:rPr>
                              <m:t>𝑡</m:t>
                            </m:r>
                          </m:sub>
                        </m:sSub>
                      </m:e>
                    </m:nary>
                    <m:r>
                      <a:rPr lang="en-US" altLang="zh-TW" sz="1600" i="1">
                        <a:solidFill>
                          <a:schemeClr val="tx1"/>
                        </a:solidFill>
                        <a:latin typeface="Cambria Math" panose="02040503050406030204" pitchFamily="18" charset="0"/>
                      </a:rPr>
                      <m:t>𝐺𝑖𝑛𝑖</m:t>
                    </m:r>
                    <m:r>
                      <a:rPr lang="en-US" altLang="zh-TW" sz="1600" i="1">
                        <a:solidFill>
                          <a:schemeClr val="tx1"/>
                        </a:solidFill>
                        <a:latin typeface="Cambria Math" panose="02040503050406030204" pitchFamily="18" charset="0"/>
                      </a:rPr>
                      <m:t>(</m:t>
                    </m:r>
                    <m:sSub>
                      <m:sSubPr>
                        <m:ctrlPr>
                          <a:rPr lang="en-US" altLang="zh-TW" sz="1600" b="0" i="1" smtClean="0">
                            <a:solidFill>
                              <a:schemeClr val="tx1"/>
                            </a:solidFill>
                            <a:latin typeface="Cambria Math" panose="02040503050406030204" pitchFamily="18" charset="0"/>
                          </a:rPr>
                        </m:ctrlPr>
                      </m:sSubPr>
                      <m:e>
                        <m:r>
                          <a:rPr lang="en-US" altLang="zh-TW" sz="1600" i="1">
                            <a:solidFill>
                              <a:schemeClr val="tx1"/>
                            </a:solidFill>
                            <a:latin typeface="Cambria Math" panose="02040503050406030204" pitchFamily="18" charset="0"/>
                          </a:rPr>
                          <m:t>𝑇</m:t>
                        </m:r>
                      </m:e>
                      <m:sub>
                        <m:r>
                          <a:rPr lang="en-US" altLang="zh-TW" sz="1600" b="0" i="1" smtClean="0">
                            <a:solidFill>
                              <a:schemeClr val="tx1"/>
                            </a:solidFill>
                            <a:latin typeface="Cambria Math" panose="02040503050406030204" pitchFamily="18" charset="0"/>
                          </a:rPr>
                          <m:t>𝑡</m:t>
                        </m:r>
                      </m:sub>
                    </m:sSub>
                    <m:r>
                      <a:rPr lang="en-US" altLang="zh-TW" sz="1600" i="1">
                        <a:solidFill>
                          <a:schemeClr val="tx1"/>
                        </a:solidFill>
                        <a:latin typeface="Cambria Math" panose="02040503050406030204" pitchFamily="18" charset="0"/>
                      </a:rPr>
                      <m:t>)</m:t>
                    </m:r>
                  </m:oMath>
                </a14:m>
                <a:endParaRPr lang="en-US" altLang="zh-TW"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1200150" lvl="2" indent="-285750">
                  <a:lnSpc>
                    <a:spcPct val="150000"/>
                  </a:lnSpc>
                  <a:buFont typeface="Wingdings" panose="05000000000000000000" pitchFamily="2" charset="2"/>
                  <a:buChar char="Ø"/>
                </a:pP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其中</a:t>
                </a:r>
                <a14:m>
                  <m:oMath xmlns:m="http://schemas.openxmlformats.org/officeDocument/2006/math">
                    <m:r>
                      <a:rPr lang="en-US" altLang="zh-TW" sz="1600" i="1" dirty="0" smtClean="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𝑡</m:t>
                    </m:r>
                  </m:oMath>
                </a14:m>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為各個子節點，</a:t>
                </a:r>
                <a14:m>
                  <m:oMath xmlns:m="http://schemas.openxmlformats.org/officeDocument/2006/math">
                    <m:r>
                      <a:rPr lang="en-US" altLang="zh-TW" sz="1600" i="1" dirty="0" smtClean="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𝑇</m:t>
                    </m:r>
                  </m:oMath>
                </a14:m>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為子節點隨機變數，</a:t>
                </a:r>
                <a:r>
                  <a:rPr lang="zh-TW" altLang="zh-TW" sz="1600" dirty="0">
                    <a:solidFill>
                      <a:schemeClr val="tx1"/>
                    </a:solidFill>
                  </a:rPr>
                  <a:t> </a:t>
                </a:r>
                <a14:m>
                  <m:oMath xmlns:m="http://schemas.openxmlformats.org/officeDocument/2006/math">
                    <m:sSub>
                      <m:sSubPr>
                        <m:ctrlPr>
                          <a:rPr lang="zh-TW" altLang="zh-TW" sz="1600" i="1">
                            <a:solidFill>
                              <a:schemeClr val="tx1"/>
                            </a:solidFill>
                            <a:latin typeface="Cambria Math" panose="02040503050406030204" pitchFamily="18" charset="0"/>
                          </a:rPr>
                        </m:ctrlPr>
                      </m:sSubPr>
                      <m:e>
                        <m:r>
                          <a:rPr lang="en-US" altLang="zh-TW" sz="1600" i="1">
                            <a:solidFill>
                              <a:schemeClr val="tx1"/>
                            </a:solidFill>
                            <a:latin typeface="Cambria Math" panose="02040503050406030204" pitchFamily="18" charset="0"/>
                          </a:rPr>
                          <m:t>𝑝</m:t>
                        </m:r>
                      </m:e>
                      <m:sub>
                        <m:r>
                          <a:rPr lang="en-US" altLang="zh-TW" sz="1600" i="1">
                            <a:solidFill>
                              <a:schemeClr val="tx1"/>
                            </a:solidFill>
                            <a:latin typeface="Cambria Math" panose="02040503050406030204" pitchFamily="18" charset="0"/>
                          </a:rPr>
                          <m:t>𝑡</m:t>
                        </m:r>
                      </m:sub>
                    </m:sSub>
                  </m:oMath>
                </a14:m>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為分支後子節點樣本數與母節點樣本數之比例。</a:t>
                </a:r>
                <a:endParaRPr lang="en-US" altLang="zh-TW"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gn="just">
                  <a:lnSpc>
                    <a:spcPct val="150000"/>
                  </a:lnSpc>
                  <a:buFont typeface="Wingdings" panose="05000000000000000000" pitchFamily="2" charset="2"/>
                  <a:buChar char="Ø"/>
                </a:pPr>
                <a:endParaRPr kumimoji="1" lang="en-US" altLang="zh-TW"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054439FB-60EB-7A45-E81E-1B0F8985DA93}"/>
                  </a:ext>
                </a:extLst>
              </p:cNvPr>
              <p:cNvSpPr>
                <a:spLocks noRot="1" noChangeAspect="1" noMove="1" noResize="1" noEditPoints="1" noAdjustHandles="1" noChangeArrowheads="1" noChangeShapeType="1" noTextEdit="1"/>
              </p:cNvSpPr>
              <p:nvPr/>
            </p:nvSpPr>
            <p:spPr>
              <a:xfrm>
                <a:off x="257907" y="1106626"/>
                <a:ext cx="6822816" cy="5515526"/>
              </a:xfrm>
              <a:prstGeom prst="rect">
                <a:avLst/>
              </a:prstGeom>
              <a:blipFill>
                <a:blip r:embed="rId2"/>
                <a:stretch>
                  <a:fillRect/>
                </a:stretch>
              </a:blipFill>
              <a:ln>
                <a:noFill/>
              </a:ln>
              <a:effectLst>
                <a:outerShdw blurRad="50800" dist="38100" dir="5400000" algn="t" rotWithShape="0">
                  <a:prstClr val="black">
                    <a:alpha val="40000"/>
                  </a:prstClr>
                </a:outerShdw>
              </a:effectLst>
            </p:spPr>
            <p:txBody>
              <a:bodyPr/>
              <a:lstStyle/>
              <a:p>
                <a:r>
                  <a:rPr lang="zh-TW" altLang="en-US">
                    <a:noFill/>
                  </a:rPr>
                  <a:t> </a:t>
                </a:r>
              </a:p>
            </p:txBody>
          </p:sp>
        </mc:Fallback>
      </mc:AlternateContent>
      <p:pic>
        <p:nvPicPr>
          <p:cNvPr id="2050" name="Picture 2" descr="How to Create Decision Trees for Business Rules Analysis - Why Change">
            <a:extLst>
              <a:ext uri="{FF2B5EF4-FFF2-40B4-BE49-F238E27FC236}">
                <a16:creationId xmlns:a16="http://schemas.microsoft.com/office/drawing/2014/main" id="{9787D69B-7609-8A0A-8403-7B548D746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416" y="2023402"/>
            <a:ext cx="4466677" cy="2811196"/>
          </a:xfrm>
          <a:prstGeom prst="rect">
            <a:avLst/>
          </a:prstGeom>
          <a:noFill/>
          <a:extLst>
            <a:ext uri="{909E8E84-426E-40DD-AFC4-6F175D3DCCD1}">
              <a14:hiddenFill xmlns:a14="http://schemas.microsoft.com/office/drawing/2010/main">
                <a:solidFill>
                  <a:srgbClr val="FFFFFF"/>
                </a:solidFill>
              </a14:hiddenFill>
            </a:ext>
          </a:extLst>
        </p:spPr>
      </p:pic>
      <p:sp>
        <p:nvSpPr>
          <p:cNvPr id="3" name="投影片編號版面配置區 2">
            <a:extLst>
              <a:ext uri="{FF2B5EF4-FFF2-40B4-BE49-F238E27FC236}">
                <a16:creationId xmlns:a16="http://schemas.microsoft.com/office/drawing/2014/main" id="{0F112CD7-9579-175A-AD73-D79E0BA824E0}"/>
              </a:ext>
            </a:extLst>
          </p:cNvPr>
          <p:cNvSpPr>
            <a:spLocks noGrp="1"/>
          </p:cNvSpPr>
          <p:nvPr>
            <p:ph type="sldNum" sz="quarter" idx="12"/>
          </p:nvPr>
        </p:nvSpPr>
        <p:spPr>
          <a:xfrm>
            <a:off x="9220200" y="6329896"/>
            <a:ext cx="2743200" cy="365125"/>
          </a:xfrm>
        </p:spPr>
        <p:txBody>
          <a:bodyPr/>
          <a:lstStyle/>
          <a:p>
            <a:fld id="{3A27E2FF-DAC8-438B-8546-A5A4CBA171F6}" type="slidenum">
              <a:rPr lang="zh-TW" altLang="en-US" smtClean="0"/>
              <a:pPr/>
              <a:t>16</a:t>
            </a:fld>
            <a:endParaRPr lang="zh-TW" altLang="en-US" dirty="0"/>
          </a:p>
        </p:txBody>
      </p:sp>
    </p:spTree>
    <p:extLst>
      <p:ext uri="{BB962C8B-B14F-4D97-AF65-F5344CB8AC3E}">
        <p14:creationId xmlns:p14="http://schemas.microsoft.com/office/powerpoint/2010/main" val="3035327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4CAB30-7DFE-1769-4BEA-E9F1E2EF5435}"/>
              </a:ext>
            </a:extLst>
          </p:cNvPr>
          <p:cNvSpPr txBox="1">
            <a:spLocks/>
          </p:cNvSpPr>
          <p:nvPr/>
        </p:nvSpPr>
        <p:spPr>
          <a:xfrm>
            <a:off x="585313" y="225330"/>
            <a:ext cx="10515600" cy="673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a:lstStyle>
          <a:p>
            <a:r>
              <a:rPr lang="en-US" altLang="zh-TW"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Random Forest</a:t>
            </a:r>
            <a:endParaRPr lang="en-TW" sz="3200" dirty="0"/>
          </a:p>
        </p:txBody>
      </p:sp>
      <p:sp>
        <p:nvSpPr>
          <p:cNvPr id="6" name="矩形 5">
            <a:extLst>
              <a:ext uri="{FF2B5EF4-FFF2-40B4-BE49-F238E27FC236}">
                <a16:creationId xmlns:a16="http://schemas.microsoft.com/office/drawing/2014/main" id="{0BDDEB7A-7C7D-E63F-2922-A8956B42E82A}"/>
              </a:ext>
            </a:extLst>
          </p:cNvPr>
          <p:cNvSpPr/>
          <p:nvPr/>
        </p:nvSpPr>
        <p:spPr>
          <a:xfrm>
            <a:off x="310268" y="965517"/>
            <a:ext cx="6768535" cy="5667153"/>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285750" indent="-285750">
              <a:lnSpc>
                <a:spcPts val="3000"/>
              </a:lnSpc>
              <a:buFont typeface="Arial" panose="020B0604020202020204" pitchFamily="34" charset="0"/>
              <a:buChar char="•"/>
            </a:pP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華裔美國人何天琴</a:t>
            </a: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(1995) </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提出隨機森林方法，後由</a:t>
            </a: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Leo Breiman (</a:t>
            </a: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2001) </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於論文中提出。</a:t>
            </a:r>
            <a:endPar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ts val="3000"/>
              </a:lnSpc>
              <a:buFont typeface="Arial" panose="020B0604020202020204" pitchFamily="34" charset="0"/>
              <a:buChar char="•"/>
            </a:pP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文中描述一種結合隨機節點最佳化和</a:t>
            </a: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bagging</a:t>
            </a:r>
            <a:r>
              <a:rPr lang="zh-TW" altLang="en"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利用類</a:t>
            </a: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CART</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過程構建不相關樹森林的方法。此外結合了一些構成現代隨機森林實踐的基礎成分，特別是：</a:t>
            </a:r>
          </a:p>
          <a:p>
            <a:pPr marL="742950" lvl="1" indent="-285750">
              <a:lnSpc>
                <a:spcPct val="150000"/>
              </a:lnSpc>
              <a:buFont typeface="Wingdings" pitchFamily="2" charset="2"/>
              <a:buChar char="Ø"/>
            </a:pP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out-of-bag</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誤差來代替泛化誤差</a:t>
            </a:r>
            <a:endPar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buFont typeface="Wingdings" pitchFamily="2" charset="2"/>
              <a:buChar char="Ø"/>
            </a:pP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通過排列度量變數的重要性</a:t>
            </a:r>
            <a:endPar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buFont typeface="Arial" panose="020B0604020202020204" pitchFamily="34" charset="0"/>
              <a:buChar char="•"/>
            </a:pP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隨機森林結合多顆</a:t>
            </a: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CART</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樹</a:t>
            </a: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GINI</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算法的決策樹</a:t>
            </a: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，並加入隨機分配的訓練資料，大幅增進最終的運算結果。簡單來說想法為結合多個「弱學習器」來建構一個更強的模型：「強學習器」，又稱</a:t>
            </a: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Ensemble Method”</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buFont typeface="Arial" panose="020B0604020202020204" pitchFamily="34" charset="0"/>
              <a:buChar char="•"/>
            </a:pPr>
            <a:r>
              <a:rPr lang="en"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Random Forest = Bagging + Decision Tree</a:t>
            </a:r>
            <a:endParaRPr lang="en-US" altLang="zh-TW" sz="16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8" name="圖片 7">
            <a:extLst>
              <a:ext uri="{FF2B5EF4-FFF2-40B4-BE49-F238E27FC236}">
                <a16:creationId xmlns:a16="http://schemas.microsoft.com/office/drawing/2014/main" id="{A1B96ED0-5232-A882-39F7-3DEE0D8FE5B1}"/>
              </a:ext>
            </a:extLst>
          </p:cNvPr>
          <p:cNvPicPr>
            <a:picLocks noChangeAspect="1"/>
          </p:cNvPicPr>
          <p:nvPr/>
        </p:nvPicPr>
        <p:blipFill>
          <a:blip r:embed="rId3"/>
          <a:stretch>
            <a:fillRect/>
          </a:stretch>
        </p:blipFill>
        <p:spPr>
          <a:xfrm>
            <a:off x="7242745" y="2099371"/>
            <a:ext cx="4772867" cy="2659258"/>
          </a:xfrm>
          <a:prstGeom prst="rect">
            <a:avLst/>
          </a:prstGeom>
        </p:spPr>
      </p:pic>
      <p:sp>
        <p:nvSpPr>
          <p:cNvPr id="9" name="投影片編號版面配置區 2">
            <a:extLst>
              <a:ext uri="{FF2B5EF4-FFF2-40B4-BE49-F238E27FC236}">
                <a16:creationId xmlns:a16="http://schemas.microsoft.com/office/drawing/2014/main" id="{B11F3BFB-F8A2-2F77-944A-BCE65076CE06}"/>
              </a:ext>
            </a:extLst>
          </p:cNvPr>
          <p:cNvSpPr>
            <a:spLocks noGrp="1"/>
          </p:cNvSpPr>
          <p:nvPr>
            <p:ph type="sldNum" sz="quarter" idx="12"/>
          </p:nvPr>
        </p:nvSpPr>
        <p:spPr>
          <a:xfrm>
            <a:off x="9220200" y="6329896"/>
            <a:ext cx="2743200" cy="365125"/>
          </a:xfrm>
        </p:spPr>
        <p:txBody>
          <a:bodyPr/>
          <a:lstStyle/>
          <a:p>
            <a:fld id="{3A27E2FF-DAC8-438B-8546-A5A4CBA171F6}" type="slidenum">
              <a:rPr lang="zh-TW" altLang="en-US" smtClean="0"/>
              <a:pPr/>
              <a:t>17</a:t>
            </a:fld>
            <a:endParaRPr lang="zh-TW" altLang="en-US" dirty="0"/>
          </a:p>
        </p:txBody>
      </p:sp>
    </p:spTree>
    <p:extLst>
      <p:ext uri="{BB962C8B-B14F-4D97-AF65-F5344CB8AC3E}">
        <p14:creationId xmlns:p14="http://schemas.microsoft.com/office/powerpoint/2010/main" val="381746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8B24B5D6-7224-244B-A799-F84B16F44763}"/>
              </a:ext>
            </a:extLst>
          </p:cNvPr>
          <p:cNvSpPr>
            <a:spLocks noGrp="1"/>
          </p:cNvSpPr>
          <p:nvPr>
            <p:ph type="sldNum" sz="quarter" idx="33"/>
          </p:nvPr>
        </p:nvSpPr>
        <p:spPr>
          <a:xfrm>
            <a:off x="9241643" y="6356350"/>
            <a:ext cx="2743200" cy="365125"/>
          </a:xfrm>
        </p:spPr>
        <p:txBody>
          <a:bodyPr/>
          <a:lstStyle/>
          <a:p>
            <a:fld id="{3A27E2FF-DAC8-438B-8546-A5A4CBA171F6}" type="slidenum">
              <a:rPr lang="zh-TW" altLang="en-US" sz="2000" smtClean="0"/>
              <a:pPr/>
              <a:t>18</a:t>
            </a:fld>
            <a:endParaRPr lang="zh-TW" altLang="en-US" dirty="0"/>
          </a:p>
        </p:txBody>
      </p:sp>
      <p:sp>
        <p:nvSpPr>
          <p:cNvPr id="6" name="文字方塊 5">
            <a:extLst>
              <a:ext uri="{FF2B5EF4-FFF2-40B4-BE49-F238E27FC236}">
                <a16:creationId xmlns:a16="http://schemas.microsoft.com/office/drawing/2014/main" id="{120F061B-BE3F-CF4F-AD3D-141BE66CA849}"/>
              </a:ext>
            </a:extLst>
          </p:cNvPr>
          <p:cNvSpPr txBox="1"/>
          <p:nvPr/>
        </p:nvSpPr>
        <p:spPr>
          <a:xfrm>
            <a:off x="523239" y="252179"/>
            <a:ext cx="11120718" cy="523220"/>
          </a:xfrm>
          <a:prstGeom prst="rect">
            <a:avLst/>
          </a:prstGeom>
          <a:noFill/>
        </p:spPr>
        <p:txBody>
          <a:bodyPr wrap="square" rtlCol="0">
            <a:spAutoFit/>
          </a:bodyPr>
          <a:lstStyle/>
          <a:p>
            <a:r>
              <a:rPr kumimoji="1" lang="zh-TW" altLang="en-US" sz="28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分類模型評估</a:t>
            </a:r>
            <a:endParaRPr kumimoji="1" lang="en-US" altLang="zh-TW" sz="28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8" name="文字方塊 27">
            <a:extLst>
              <a:ext uri="{FF2B5EF4-FFF2-40B4-BE49-F238E27FC236}">
                <a16:creationId xmlns:a16="http://schemas.microsoft.com/office/drawing/2014/main" id="{2205ADC7-A260-4121-B88B-94A93B5AD0DF}"/>
              </a:ext>
            </a:extLst>
          </p:cNvPr>
          <p:cNvSpPr txBox="1"/>
          <p:nvPr/>
        </p:nvSpPr>
        <p:spPr>
          <a:xfrm>
            <a:off x="523239" y="713844"/>
            <a:ext cx="10500360" cy="581121"/>
          </a:xfrm>
          <a:prstGeom prst="rect">
            <a:avLst/>
          </a:prstGeom>
          <a:noFill/>
        </p:spPr>
        <p:txBody>
          <a:bodyPr wrap="square" rtlCol="0">
            <a:spAutoFit/>
          </a:bodyPr>
          <a:lstStyle/>
          <a:p>
            <a:pPr marL="285750" indent="-285750" algn="just">
              <a:lnSpc>
                <a:spcPct val="150000"/>
              </a:lnSpc>
              <a:buFont typeface="Wingdings" pitchFamily="2" charset="2"/>
              <a:buChar char="l"/>
            </a:pPr>
            <a:r>
              <a:rPr kumimoji="1" lang="zh-TW" altLang="en-US"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混淆矩陣</a:t>
            </a:r>
            <a:endParaRPr kumimoji="1" lang="zh-TW" altLang="zh-TW"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220B47E8-B6D8-483C-9506-9462EF0E528E}"/>
              </a:ext>
            </a:extLst>
          </p:cNvPr>
          <p:cNvGraphicFramePr>
            <a:graphicFrameLocks noGrp="1"/>
          </p:cNvGraphicFramePr>
          <p:nvPr>
            <p:extLst>
              <p:ext uri="{D42A27DB-BD31-4B8C-83A1-F6EECF244321}">
                <p14:modId xmlns:p14="http://schemas.microsoft.com/office/powerpoint/2010/main" val="505422666"/>
              </p:ext>
            </p:extLst>
          </p:nvPr>
        </p:nvGraphicFramePr>
        <p:xfrm>
          <a:off x="523239" y="3208273"/>
          <a:ext cx="10744199" cy="3330640"/>
        </p:xfrm>
        <a:graphic>
          <a:graphicData uri="http://schemas.openxmlformats.org/drawingml/2006/table">
            <a:tbl>
              <a:tblPr firstRow="1" bandRow="1"/>
              <a:tblGrid>
                <a:gridCol w="1368362">
                  <a:extLst>
                    <a:ext uri="{9D8B030D-6E8A-4147-A177-3AD203B41FA5}">
                      <a16:colId xmlns:a16="http://schemas.microsoft.com/office/drawing/2014/main" val="3280042877"/>
                    </a:ext>
                  </a:extLst>
                </a:gridCol>
                <a:gridCol w="3039729">
                  <a:extLst>
                    <a:ext uri="{9D8B030D-6E8A-4147-A177-3AD203B41FA5}">
                      <a16:colId xmlns:a16="http://schemas.microsoft.com/office/drawing/2014/main" val="2003464712"/>
                    </a:ext>
                  </a:extLst>
                </a:gridCol>
                <a:gridCol w="3262913">
                  <a:extLst>
                    <a:ext uri="{9D8B030D-6E8A-4147-A177-3AD203B41FA5}">
                      <a16:colId xmlns:a16="http://schemas.microsoft.com/office/drawing/2014/main" val="4280683910"/>
                    </a:ext>
                  </a:extLst>
                </a:gridCol>
                <a:gridCol w="3073195">
                  <a:extLst>
                    <a:ext uri="{9D8B030D-6E8A-4147-A177-3AD203B41FA5}">
                      <a16:colId xmlns:a16="http://schemas.microsoft.com/office/drawing/2014/main" val="847191417"/>
                    </a:ext>
                  </a:extLst>
                </a:gridCol>
              </a:tblGrid>
              <a:tr h="649193">
                <a:tc rowSpan="2" gridSpan="2">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pPr algn="ct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marL="60015" marR="6001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endParaRPr lang="zh-TW" altLang="en-US" dirty="0"/>
                    </a:p>
                  </a:txBody>
                  <a:tcPr/>
                </a:tc>
                <a:tc gridSpan="2">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pPr algn="ctr"/>
                      <a:r>
                        <a:rPr lang="zh-TW" altLang="en-US"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預測狀況</a:t>
                      </a:r>
                    </a:p>
                  </a:txBody>
                  <a:tcPr marL="60015" marR="6001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tc>
                <a:extLst>
                  <a:ext uri="{0D108BD9-81ED-4DB2-BD59-A6C34878D82A}">
                    <a16:rowId xmlns:a16="http://schemas.microsoft.com/office/drawing/2014/main" val="2418478482"/>
                  </a:ext>
                </a:extLst>
              </a:tr>
              <a:tr h="634771">
                <a:tc gridSpan="2" vMerge="1">
                  <a:txBody>
                    <a:bodyPr/>
                    <a:lstStyle/>
                    <a:p>
                      <a:endParaRPr lang="zh-TW" altLang="en-US" dirty="0"/>
                    </a:p>
                  </a:txBody>
                  <a:tcPr/>
                </a:tc>
                <a:tc hMerge="1" vMerge="1">
                  <a:txBody>
                    <a:bodyPr/>
                    <a:lstStyle/>
                    <a:p>
                      <a:endParaRPr lang="zh-TW" altLang="en-US" dirty="0"/>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TW" altLang="en-US"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詐欺</a:t>
                      </a:r>
                    </a:p>
                  </a:txBody>
                  <a:tcPr marL="60015" marR="6001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TW" altLang="en-US"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非詐欺</a:t>
                      </a:r>
                    </a:p>
                  </a:txBody>
                  <a:tcPr marL="60015" marR="6001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8603337"/>
                  </a:ext>
                </a:extLst>
              </a:tr>
              <a:tr h="1023338">
                <a:tc row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lnSpc>
                          <a:spcPct val="150000"/>
                        </a:lnSpc>
                      </a:pPr>
                      <a:r>
                        <a:rPr lang="zh-TW" altLang="en-US" sz="18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真實</a:t>
                      </a:r>
                      <a:endParaRPr lang="en-US" altLang="zh-TW" sz="18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algn="ctr">
                        <a:lnSpc>
                          <a:spcPct val="150000"/>
                        </a:lnSpc>
                      </a:pPr>
                      <a:r>
                        <a:rPr lang="zh-TW" altLang="en-US" sz="18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狀況</a:t>
                      </a:r>
                    </a:p>
                  </a:txBody>
                  <a:tcPr marL="60015" marR="6001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TW" altLang="en-US" sz="18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詐欺事件發生</a:t>
                      </a:r>
                    </a:p>
                  </a:txBody>
                  <a:tcPr marL="60015" marR="6001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True Positive(TP)</a:t>
                      </a:r>
                      <a:endParaRPr lang="zh-TW" altLang="en-US" sz="1800" dirty="0">
                        <a:latin typeface="Times New Roman" panose="02020603050405020304" pitchFamily="18" charset="0"/>
                        <a:ea typeface="標楷體" panose="03000509000000000000" pitchFamily="65" charset="-120"/>
                        <a:cs typeface="Times New Roman" panose="02020603050405020304" pitchFamily="18" charset="0"/>
                      </a:endParaRPr>
                    </a:p>
                  </a:txBody>
                  <a:tcPr marL="60015" marR="6001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False Negative(FN)</a:t>
                      </a:r>
                    </a:p>
                    <a:p>
                      <a:pPr algn="ct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(Type I Error)</a:t>
                      </a:r>
                      <a:endParaRPr lang="zh-TW" altLang="en-US" sz="1800" dirty="0">
                        <a:latin typeface="Times New Roman" panose="02020603050405020304" pitchFamily="18" charset="0"/>
                        <a:ea typeface="標楷體" panose="03000509000000000000" pitchFamily="65" charset="-120"/>
                        <a:cs typeface="Times New Roman" panose="02020603050405020304" pitchFamily="18" charset="0"/>
                      </a:endParaRPr>
                    </a:p>
                  </a:txBody>
                  <a:tcPr marL="60015" marR="6001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8787819"/>
                  </a:ext>
                </a:extLst>
              </a:tr>
              <a:tr h="1023338">
                <a:tc vMerge="1">
                  <a:txBody>
                    <a:bodyPr/>
                    <a:lstStyle/>
                    <a:p>
                      <a:endParaRPr lang="zh-TW" altLang="en-US" dirty="0"/>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TW" altLang="en-US" sz="18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詐欺事件未發生</a:t>
                      </a:r>
                    </a:p>
                  </a:txBody>
                  <a:tcPr marL="60015" marR="6001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False Positive(FP)</a:t>
                      </a:r>
                    </a:p>
                    <a:p>
                      <a:pPr algn="ct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(Type II Error)</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 </a:t>
                      </a:r>
                    </a:p>
                  </a:txBody>
                  <a:tcPr marL="60015" marR="6001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True Negative(TN)</a:t>
                      </a:r>
                      <a:endParaRPr lang="zh-TW" altLang="en-US" sz="1800" dirty="0">
                        <a:latin typeface="Times New Roman" panose="02020603050405020304" pitchFamily="18" charset="0"/>
                        <a:ea typeface="標楷體" panose="03000509000000000000" pitchFamily="65" charset="-120"/>
                        <a:cs typeface="Times New Roman" panose="02020603050405020304" pitchFamily="18" charset="0"/>
                      </a:endParaRPr>
                    </a:p>
                  </a:txBody>
                  <a:tcPr marL="60015" marR="6001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999867"/>
                  </a:ext>
                </a:extLst>
              </a:tr>
            </a:tbl>
          </a:graphicData>
        </a:graphic>
      </p:graphicFrame>
      <p:sp>
        <p:nvSpPr>
          <p:cNvPr id="7" name="TextBox 6">
            <a:extLst>
              <a:ext uri="{FF2B5EF4-FFF2-40B4-BE49-F238E27FC236}">
                <a16:creationId xmlns:a16="http://schemas.microsoft.com/office/drawing/2014/main" id="{BC7B911F-3175-F4B4-DA1F-41A8DBFDB8B2}"/>
              </a:ext>
            </a:extLst>
          </p:cNvPr>
          <p:cNvSpPr txBox="1"/>
          <p:nvPr/>
        </p:nvSpPr>
        <p:spPr>
          <a:xfrm>
            <a:off x="523238" y="1294965"/>
            <a:ext cx="10744199" cy="2951064"/>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zh-TW" altLang="en-US" dirty="0">
                <a:solidFill>
                  <a:schemeClr val="tx1"/>
                </a:solidFill>
                <a:latin typeface="標楷體" panose="03000509000000000000" pitchFamily="65" charset="-120"/>
                <a:ea typeface="標楷體" panose="03000509000000000000" pitchFamily="65" charset="-120"/>
              </a:rPr>
              <a:t>混淆矩陣的行代表各類別的預測結果，而列表示資料實際的類別。透過混淆矩陣，可以概括模型預測之結果與實際之差異。</a:t>
            </a:r>
            <a:endParaRPr lang="en-US" altLang="zh-TW" dirty="0">
              <a:solidFill>
                <a:schemeClr val="tx1"/>
              </a:solidFill>
              <a:latin typeface="標楷體" panose="03000509000000000000" pitchFamily="65" charset="-120"/>
              <a:ea typeface="標楷體" panose="03000509000000000000" pitchFamily="65" charset="-120"/>
            </a:endParaRPr>
          </a:p>
          <a:p>
            <a:pPr marL="285750" indent="-285750" algn="just">
              <a:lnSpc>
                <a:spcPct val="150000"/>
              </a:lnSpc>
              <a:buFont typeface="Wingdings" panose="05000000000000000000" pitchFamily="2" charset="2"/>
              <a:buChar char="Ø"/>
            </a:pPr>
            <a:r>
              <a:rPr lang="zh-TW" altLang="en-US"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二分類混淆矩陣中，可以利用表中四個數值來計算衡量模型表現之指標</a:t>
            </a:r>
            <a:endParaRPr lang="en-US" altLang="zh-TW" dirty="0">
              <a:solidFill>
                <a:schemeClr val="tx1"/>
              </a:solidFill>
              <a:latin typeface="標楷體" panose="03000509000000000000" pitchFamily="65" charset="-120"/>
              <a:ea typeface="標楷體" panose="03000509000000000000" pitchFamily="65" charset="-120"/>
            </a:endParaRPr>
          </a:p>
          <a:p>
            <a:pPr marL="285750" indent="-285750" algn="just">
              <a:lnSpc>
                <a:spcPct val="150000"/>
              </a:lnSpc>
              <a:buFont typeface="Wingdings" panose="05000000000000000000" pitchFamily="2" charset="2"/>
              <a:buChar char="Ø"/>
            </a:pPr>
            <a:r>
              <a:rPr lang="zh-TW" altLang="en-US" dirty="0">
                <a:solidFill>
                  <a:schemeClr val="tx1"/>
                </a:solidFill>
                <a:latin typeface="標楷體" panose="03000509000000000000" pitchFamily="65" charset="-120"/>
                <a:ea typeface="標楷體" panose="03000509000000000000" pitchFamily="65" charset="-120"/>
              </a:rPr>
              <a:t>下方以信用卡</a:t>
            </a:r>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詐欺</a:t>
            </a:r>
            <a:r>
              <a:rPr lang="zh-TW" altLang="en-US" dirty="0">
                <a:solidFill>
                  <a:schemeClr val="tx1"/>
                </a:solidFill>
                <a:latin typeface="標楷體" panose="03000509000000000000" pitchFamily="65" charset="-120"/>
                <a:ea typeface="標楷體" panose="03000509000000000000" pitchFamily="65" charset="-120"/>
              </a:rPr>
              <a:t>資料作為混淆矩陣之說明</a:t>
            </a:r>
            <a:r>
              <a:rPr lang="en-US" altLang="zh-TW" dirty="0">
                <a:solidFill>
                  <a:schemeClr val="tx1"/>
                </a:solidFill>
                <a:latin typeface="標楷體" panose="03000509000000000000" pitchFamily="65" charset="-120"/>
                <a:ea typeface="標楷體" panose="03000509000000000000" pitchFamily="65" charset="-120"/>
              </a:rPr>
              <a:t>:</a:t>
            </a:r>
            <a:endParaRPr lang="zh-TW" altLang="en-US" dirty="0">
              <a:solidFill>
                <a:schemeClr val="tx1"/>
              </a:solidFill>
              <a:latin typeface="標楷體" panose="03000509000000000000" pitchFamily="65" charset="-120"/>
              <a:ea typeface="標楷體" panose="03000509000000000000" pitchFamily="65" charset="-120"/>
            </a:endParaRPr>
          </a:p>
          <a:p>
            <a:pPr marL="730250" lvl="2" algn="just">
              <a:lnSpc>
                <a:spcPct val="150000"/>
              </a:lnSpc>
            </a:pPr>
            <a:endPar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gn="just">
              <a:lnSpc>
                <a:spcPct val="150000"/>
              </a:lnSpc>
              <a:buFont typeface="Wingdings" panose="05000000000000000000" pitchFamily="2" charset="2"/>
              <a:buAutoNum type="circleNumWdWhitePlain"/>
            </a:pPr>
            <a:endPar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just">
              <a:lnSpc>
                <a:spcPct val="150000"/>
              </a:lnSpc>
            </a:pPr>
            <a:endParaRPr kumimoji="1"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10070031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8B24B5D6-7224-244B-A799-F84B16F44763}"/>
              </a:ext>
            </a:extLst>
          </p:cNvPr>
          <p:cNvSpPr>
            <a:spLocks noGrp="1"/>
          </p:cNvSpPr>
          <p:nvPr>
            <p:ph type="sldNum" sz="quarter" idx="33"/>
          </p:nvPr>
        </p:nvSpPr>
        <p:spPr>
          <a:xfrm>
            <a:off x="9200302" y="6364234"/>
            <a:ext cx="2743200" cy="365125"/>
          </a:xfrm>
        </p:spPr>
        <p:txBody>
          <a:bodyPr/>
          <a:lstStyle/>
          <a:p>
            <a:fld id="{3A27E2FF-DAC8-438B-8546-A5A4CBA171F6}" type="slidenum">
              <a:rPr lang="zh-TW" altLang="en-US" sz="2000" smtClean="0"/>
              <a:pPr/>
              <a:t>19</a:t>
            </a:fld>
            <a:endParaRPr lang="zh-TW" altLang="en-US" dirty="0"/>
          </a:p>
        </p:txBody>
      </p:sp>
      <p:sp>
        <p:nvSpPr>
          <p:cNvPr id="6" name="文字方塊 5">
            <a:extLst>
              <a:ext uri="{FF2B5EF4-FFF2-40B4-BE49-F238E27FC236}">
                <a16:creationId xmlns:a16="http://schemas.microsoft.com/office/drawing/2014/main" id="{120F061B-BE3F-CF4F-AD3D-141BE66CA849}"/>
              </a:ext>
            </a:extLst>
          </p:cNvPr>
          <p:cNvSpPr txBox="1"/>
          <p:nvPr/>
        </p:nvSpPr>
        <p:spPr>
          <a:xfrm>
            <a:off x="523239" y="252179"/>
            <a:ext cx="11120718" cy="523220"/>
          </a:xfrm>
          <a:prstGeom prst="rect">
            <a:avLst/>
          </a:prstGeom>
          <a:noFill/>
        </p:spPr>
        <p:txBody>
          <a:bodyPr wrap="square" rtlCol="0">
            <a:spAutoFit/>
          </a:bodyPr>
          <a:lstStyle/>
          <a:p>
            <a:r>
              <a:rPr kumimoji="1" lang="zh-TW" altLang="en-US" sz="28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分類模型評估</a:t>
            </a:r>
            <a:endParaRPr kumimoji="1" lang="en-US" altLang="zh-TW" sz="28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8" name="文字方塊 27">
            <a:extLst>
              <a:ext uri="{FF2B5EF4-FFF2-40B4-BE49-F238E27FC236}">
                <a16:creationId xmlns:a16="http://schemas.microsoft.com/office/drawing/2014/main" id="{2205ADC7-A260-4121-B88B-94A93B5AD0DF}"/>
              </a:ext>
            </a:extLst>
          </p:cNvPr>
          <p:cNvSpPr txBox="1"/>
          <p:nvPr/>
        </p:nvSpPr>
        <p:spPr>
          <a:xfrm>
            <a:off x="523239" y="713844"/>
            <a:ext cx="10500360" cy="581121"/>
          </a:xfrm>
          <a:prstGeom prst="rect">
            <a:avLst/>
          </a:prstGeom>
          <a:noFill/>
        </p:spPr>
        <p:txBody>
          <a:bodyPr wrap="square" rtlCol="0">
            <a:spAutoFit/>
          </a:bodyPr>
          <a:lstStyle/>
          <a:p>
            <a:pPr marL="285750" indent="-285750" algn="just">
              <a:lnSpc>
                <a:spcPct val="150000"/>
              </a:lnSpc>
              <a:buFont typeface="Wingdings" pitchFamily="2" charset="2"/>
              <a:buChar char="l"/>
            </a:pPr>
            <a:r>
              <a:rPr kumimoji="1" lang="zh-TW" altLang="en-US"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混淆矩陣</a:t>
            </a:r>
            <a:endParaRPr kumimoji="1" lang="zh-TW" altLang="zh-TW"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F760D7-EC51-DE1D-35BF-B9741B3D0C0D}"/>
                  </a:ext>
                </a:extLst>
              </p:cNvPr>
              <p:cNvSpPr txBox="1"/>
              <p:nvPr/>
            </p:nvSpPr>
            <p:spPr>
              <a:xfrm>
                <a:off x="548042" y="1151510"/>
                <a:ext cx="11181082" cy="3624437"/>
              </a:xfrm>
              <a:prstGeom prst="rect">
                <a:avLst/>
              </a:prstGeom>
              <a:noFill/>
            </p:spPr>
            <p:txBody>
              <a:bodyPr wrap="square">
                <a:spAutoFit/>
              </a:bodyPr>
              <a:lstStyle/>
              <a:p>
                <a:pPr algn="just">
                  <a:lnSpc>
                    <a:spcPct val="150000"/>
                  </a:lnSpc>
                </a:pPr>
                <a:r>
                  <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準確度</a:t>
                </a:r>
                <a:r>
                  <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(Accuracy)</a:t>
                </a:r>
              </a:p>
              <a:p>
                <a:pPr marL="800100" lvl="1" indent="-342900" algn="just">
                  <a:lnSpc>
                    <a:spcPct val="150000"/>
                  </a:lnSpc>
                  <a:buFont typeface="Wingdings" panose="05000000000000000000" pitchFamily="2" charset="2"/>
                  <a:buChar char="Ø"/>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準確度代表模型預測正確之樣本比例，透過混淆矩陣可直接求得</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p>
              <a:p>
                <a:pPr lvl="1" algn="just">
                  <a:lnSpc>
                    <a:spcPct val="150000"/>
                  </a:lnSpc>
                </a:pPr>
                <a14:m>
                  <m:oMathPara xmlns:m="http://schemas.openxmlformats.org/officeDocument/2006/math">
                    <m:oMathParaPr>
                      <m:jc m:val="centerGroup"/>
                    </m:oMathParaPr>
                    <m:oMath xmlns:m="http://schemas.openxmlformats.org/officeDocument/2006/math">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𝐴𝑐𝑐𝑢𝑟𝑎𝑐𝑦</m:t>
                      </m:r>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m:t>
                      </m:r>
                      <m:f>
                        <m:fPr>
                          <m:ctrlP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ctrlPr>
                        </m:fPr>
                        <m:num>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𝑇𝑃</m:t>
                          </m:r>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m:t>
                          </m:r>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𝑇𝑁</m:t>
                          </m:r>
                        </m:num>
                        <m:den>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𝑇𝑃</m:t>
                          </m:r>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m:t>
                          </m:r>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𝐹𝑃</m:t>
                          </m:r>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m:t>
                          </m:r>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𝑇𝑁</m:t>
                          </m:r>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m:t>
                          </m:r>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𝐹𝑁</m:t>
                          </m:r>
                        </m:den>
                      </m:f>
                    </m:oMath>
                  </m:oMathPara>
                </a14:m>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gn="just">
                  <a:lnSpc>
                    <a:spcPct val="150000"/>
                  </a:lnSpc>
                  <a:buFont typeface="Wingdings" panose="05000000000000000000" pitchFamily="2" charset="2"/>
                  <a:buChar char="Ø"/>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然而，在研究金融詐欺資料時，資料有時為不平衡資料</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(Imbalanced Data)</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，在資料不平衡之狀況下，準確度未必能夠作為衡量模型之指標。</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lgn="just">
                  <a:lnSpc>
                    <a:spcPct val="150000"/>
                  </a:lnSpc>
                  <a:buFont typeface="+mj-lt"/>
                  <a:buAutoNum type="arabicPeriod"/>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just">
                  <a:lnSpc>
                    <a:spcPct val="150000"/>
                  </a:lnSpc>
                </a:pPr>
                <a:endParaRPr kumimoji="1"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F3F760D7-EC51-DE1D-35BF-B9741B3D0C0D}"/>
                  </a:ext>
                </a:extLst>
              </p:cNvPr>
              <p:cNvSpPr txBox="1">
                <a:spLocks noRot="1" noChangeAspect="1" noMove="1" noResize="1" noEditPoints="1" noAdjustHandles="1" noChangeArrowheads="1" noChangeShapeType="1" noTextEdit="1"/>
              </p:cNvSpPr>
              <p:nvPr/>
            </p:nvSpPr>
            <p:spPr>
              <a:xfrm>
                <a:off x="548042" y="1151510"/>
                <a:ext cx="11181082" cy="3624437"/>
              </a:xfrm>
              <a:prstGeom prst="rect">
                <a:avLst/>
              </a:prstGeom>
              <a:blipFill>
                <a:blip r:embed="rId3"/>
                <a:stretch>
                  <a:fillRect l="-681" r="-5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FCBF8DD-21FA-6694-5552-4A5E86268D4E}"/>
                  </a:ext>
                </a:extLst>
              </p:cNvPr>
              <p:cNvSpPr txBox="1"/>
              <p:nvPr/>
            </p:nvSpPr>
            <p:spPr>
              <a:xfrm>
                <a:off x="538481" y="4399917"/>
                <a:ext cx="11105476" cy="2340347"/>
              </a:xfrm>
              <a:prstGeom prst="rect">
                <a:avLst/>
              </a:prstGeom>
              <a:noFill/>
            </p:spPr>
            <p:txBody>
              <a:bodyPr wrap="square" rtlCol="0">
                <a:spAutoFit/>
              </a:bodyPr>
              <a:lstStyle/>
              <a:p>
                <a:pPr algn="just">
                  <a:lnSpc>
                    <a:spcPct val="150000"/>
                  </a:lnSpc>
                </a:pPr>
                <a:r>
                  <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精準度</a:t>
                </a:r>
                <a:r>
                  <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(Precision)</a:t>
                </a:r>
              </a:p>
              <a:p>
                <a:pPr marL="800100" lvl="1" indent="-342900" algn="just">
                  <a:lnSpc>
                    <a:spcPct val="150000"/>
                  </a:lnSpc>
                  <a:buFont typeface="Wingdings" panose="05000000000000000000" pitchFamily="2" charset="2"/>
                  <a:buChar char="Ø"/>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精準度又稱為陽性預測值</a:t>
                </a:r>
                <a:r>
                  <a:rPr lang="en-US" altLang="zh-TW"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(Positive</a:t>
                </a:r>
                <a:r>
                  <a:rPr lang="zh-TW" altLang="en-US"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Predictive Value)</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，代表所有真實詐欺資料中，有多少比例被模型預測成功，可以發現此指標與型一錯誤呈現反向關係。</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lvl="1" algn="just">
                  <a:lnSpc>
                    <a:spcPct val="150000"/>
                  </a:lnSpc>
                </a:pPr>
                <a14:m>
                  <m:oMathPara xmlns:m="http://schemas.openxmlformats.org/officeDocument/2006/math">
                    <m:oMathParaPr>
                      <m:jc m:val="centerGroup"/>
                    </m:oMathParaPr>
                    <m:oMath xmlns:m="http://schemas.openxmlformats.org/officeDocument/2006/math">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𝑃𝑟𝑒𝑐𝑖𝑠𝑖𝑜𝑛</m:t>
                      </m:r>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m:t>
                      </m:r>
                      <m:f>
                        <m:fPr>
                          <m:ctrlP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ctrlPr>
                        </m:fPr>
                        <m:num>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𝑇𝑃</m:t>
                          </m:r>
                        </m:num>
                        <m:den>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𝑇𝑃</m:t>
                          </m:r>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m:t>
                          </m:r>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𝐹𝑃</m:t>
                          </m:r>
                        </m:den>
                      </m:f>
                    </m:oMath>
                  </m:oMathPara>
                </a14:m>
                <a:endParaRPr lang="en-TW" dirty="0"/>
              </a:p>
            </p:txBody>
          </p:sp>
        </mc:Choice>
        <mc:Fallback xmlns="">
          <p:sp>
            <p:nvSpPr>
              <p:cNvPr id="9" name="TextBox 8">
                <a:extLst>
                  <a:ext uri="{FF2B5EF4-FFF2-40B4-BE49-F238E27FC236}">
                    <a16:creationId xmlns:a16="http://schemas.microsoft.com/office/drawing/2014/main" id="{3FCBF8DD-21FA-6694-5552-4A5E86268D4E}"/>
                  </a:ext>
                </a:extLst>
              </p:cNvPr>
              <p:cNvSpPr txBox="1">
                <a:spLocks noRot="1" noChangeAspect="1" noMove="1" noResize="1" noEditPoints="1" noAdjustHandles="1" noChangeArrowheads="1" noChangeShapeType="1" noTextEdit="1"/>
              </p:cNvSpPr>
              <p:nvPr/>
            </p:nvSpPr>
            <p:spPr>
              <a:xfrm>
                <a:off x="538481" y="4399917"/>
                <a:ext cx="11105476" cy="2340347"/>
              </a:xfrm>
              <a:prstGeom prst="rect">
                <a:avLst/>
              </a:prstGeom>
              <a:blipFill>
                <a:blip r:embed="rId4"/>
                <a:stretch>
                  <a:fillRect l="-571" r="-571"/>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025A74CD-5972-82C2-841E-0E7EC3B9866B}"/>
              </a:ext>
            </a:extLst>
          </p:cNvPr>
          <p:cNvSpPr txBox="1"/>
          <p:nvPr/>
        </p:nvSpPr>
        <p:spPr>
          <a:xfrm>
            <a:off x="4157329" y="3934716"/>
            <a:ext cx="7596598" cy="923330"/>
          </a:xfrm>
          <a:prstGeom prst="rect">
            <a:avLst/>
          </a:prstGeom>
          <a:noFill/>
        </p:spPr>
        <p:txBody>
          <a:bodyPr wrap="square">
            <a:spAutoFit/>
          </a:bodyPr>
          <a:lstStyle/>
          <a:p>
            <a:r>
              <a:rPr lang="zh-TW" altLang="en-US" sz="1800" b="0" i="0" dirty="0">
                <a:solidFill>
                  <a:schemeClr val="bg2">
                    <a:lumMod val="50000"/>
                  </a:schemeClr>
                </a:solidFill>
                <a:effectLst/>
                <a:latin typeface="Times New Roman" panose="02020603050405020304" pitchFamily="18" charset="0"/>
                <a:ea typeface="BiauKai" panose="02010601000101010101" pitchFamily="2" charset="-120"/>
                <a:cs typeface="Times New Roman" panose="02020603050405020304" pitchFamily="18" charset="0"/>
              </a:rPr>
              <a:t>如果今天指紋辨識放在家中的大門鎖上，此時最不希望</a:t>
            </a:r>
            <a:r>
              <a:rPr lang="en" altLang="zh-TW" sz="1800" b="0" i="0" dirty="0">
                <a:solidFill>
                  <a:schemeClr val="bg2">
                    <a:lumMod val="50000"/>
                  </a:schemeClr>
                </a:solidFill>
                <a:effectLst/>
                <a:latin typeface="Times New Roman" panose="02020603050405020304" pitchFamily="18" charset="0"/>
                <a:ea typeface="BiauKai" panose="02010601000101010101" pitchFamily="2" charset="-120"/>
                <a:cs typeface="Times New Roman" panose="02020603050405020304" pitchFamily="18" charset="0"/>
              </a:rPr>
              <a:t>False</a:t>
            </a:r>
            <a:r>
              <a:rPr lang="zh-TW" altLang="en-US" sz="1800" b="0" i="0" dirty="0">
                <a:solidFill>
                  <a:schemeClr val="bg2">
                    <a:lumMod val="50000"/>
                  </a:schemeClr>
                </a:solidFill>
                <a:effectLst/>
                <a:latin typeface="Times New Roman" panose="02020603050405020304" pitchFamily="18" charset="0"/>
                <a:ea typeface="BiauKai" panose="02010601000101010101" pitchFamily="2" charset="-120"/>
                <a:cs typeface="Times New Roman" panose="02020603050405020304" pitchFamily="18" charset="0"/>
              </a:rPr>
              <a:t> </a:t>
            </a:r>
            <a:r>
              <a:rPr lang="en" altLang="zh-TW" sz="1800" b="0" i="0" dirty="0">
                <a:solidFill>
                  <a:schemeClr val="bg2">
                    <a:lumMod val="50000"/>
                  </a:schemeClr>
                </a:solidFill>
                <a:effectLst/>
                <a:latin typeface="Times New Roman" panose="02020603050405020304" pitchFamily="18" charset="0"/>
                <a:ea typeface="BiauKai" panose="02010601000101010101" pitchFamily="2" charset="-120"/>
                <a:cs typeface="Times New Roman" panose="02020603050405020304" pitchFamily="18" charset="0"/>
              </a:rPr>
              <a:t>Positive</a:t>
            </a:r>
            <a:r>
              <a:rPr lang="zh-TW" altLang="en-US" sz="1800" b="0" i="0" dirty="0">
                <a:solidFill>
                  <a:schemeClr val="bg2">
                    <a:lumMod val="50000"/>
                  </a:schemeClr>
                </a:solidFill>
                <a:effectLst/>
                <a:latin typeface="Times New Roman" panose="02020603050405020304" pitchFamily="18" charset="0"/>
                <a:ea typeface="BiauKai" panose="02010601000101010101" pitchFamily="2" charset="-120"/>
                <a:cs typeface="Times New Roman" panose="02020603050405020304" pitchFamily="18" charset="0"/>
              </a:rPr>
              <a:t>的發生</a:t>
            </a:r>
            <a:r>
              <a:rPr lang="zh-TW" altLang="en" sz="1800" b="0" i="0" dirty="0">
                <a:solidFill>
                  <a:schemeClr val="bg2">
                    <a:lumMod val="50000"/>
                  </a:schemeClr>
                </a:solidFill>
                <a:effectLst/>
                <a:latin typeface="Times New Roman" panose="02020603050405020304" pitchFamily="18" charset="0"/>
                <a:ea typeface="BiauKai" panose="02010601000101010101" pitchFamily="2" charset="-120"/>
                <a:cs typeface="Times New Roman" panose="02020603050405020304" pitchFamily="18" charset="0"/>
              </a:rPr>
              <a:t>，</a:t>
            </a:r>
            <a:r>
              <a:rPr lang="zh-TW" altLang="en-US" dirty="0">
                <a:solidFill>
                  <a:schemeClr val="bg2">
                    <a:lumMod val="50000"/>
                  </a:schemeClr>
                </a:solidFill>
                <a:latin typeface="Times New Roman" panose="02020603050405020304" pitchFamily="18" charset="0"/>
                <a:ea typeface="BiauKai" panose="02010601000101010101" pitchFamily="2" charset="-120"/>
                <a:cs typeface="Times New Roman" panose="02020603050405020304" pitchFamily="18" charset="0"/>
              </a:rPr>
              <a:t>因為指紋辨識系統</a:t>
            </a:r>
            <a:r>
              <a:rPr lang="zh-TW" altLang="en-US" sz="1800" b="0" i="0" dirty="0">
                <a:solidFill>
                  <a:schemeClr val="bg2">
                    <a:lumMod val="50000"/>
                  </a:schemeClr>
                </a:solidFill>
                <a:effectLst/>
                <a:latin typeface="Times New Roman" panose="02020603050405020304" pitchFamily="18" charset="0"/>
                <a:ea typeface="BiauKai" panose="02010601000101010101" pitchFamily="2" charset="-120"/>
                <a:cs typeface="Times New Roman" panose="02020603050405020304" pitchFamily="18" charset="0"/>
              </a:rPr>
              <a:t>會把陌生人當成主人的開門，這是我們不想看到的，我們寧可被關在門外</a:t>
            </a:r>
            <a:r>
              <a:rPr lang="zh-TW" altLang="en" sz="1800" b="0" i="0" dirty="0">
                <a:solidFill>
                  <a:schemeClr val="bg2">
                    <a:lumMod val="50000"/>
                  </a:schemeClr>
                </a:solidFill>
                <a:effectLst/>
                <a:latin typeface="Times New Roman" panose="02020603050405020304" pitchFamily="18" charset="0"/>
                <a:ea typeface="BiauKai" panose="02010601000101010101" pitchFamily="2" charset="-120"/>
                <a:cs typeface="Times New Roman" panose="02020603050405020304" pitchFamily="18" charset="0"/>
              </a:rPr>
              <a:t>！</a:t>
            </a:r>
            <a:endParaRPr lang="en-US" altLang="zh-TW" sz="1800" b="0" i="0" dirty="0">
              <a:solidFill>
                <a:schemeClr val="bg2">
                  <a:lumMod val="50000"/>
                </a:schemeClr>
              </a:solidFill>
              <a:effectLst/>
              <a:latin typeface="Times New Roman" panose="02020603050405020304" pitchFamily="18" charset="0"/>
              <a:ea typeface="BiauKai" panose="02010601000101010101" pitchFamily="2" charset="-120"/>
              <a:cs typeface="Times New Roman" panose="02020603050405020304" pitchFamily="18" charset="0"/>
            </a:endParaRPr>
          </a:p>
        </p:txBody>
      </p:sp>
      <p:cxnSp>
        <p:nvCxnSpPr>
          <p:cNvPr id="5" name="曲線接點 4">
            <a:extLst>
              <a:ext uri="{FF2B5EF4-FFF2-40B4-BE49-F238E27FC236}">
                <a16:creationId xmlns:a16="http://schemas.microsoft.com/office/drawing/2014/main" id="{E0F2C171-E311-05D2-F948-723AF36C8817}"/>
              </a:ext>
            </a:extLst>
          </p:cNvPr>
          <p:cNvCxnSpPr>
            <a:cxnSpLocks/>
          </p:cNvCxnSpPr>
          <p:nvPr/>
        </p:nvCxnSpPr>
        <p:spPr>
          <a:xfrm flipV="1">
            <a:off x="2883941" y="4396381"/>
            <a:ext cx="1199816" cy="379566"/>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圓角矩形 13">
            <a:extLst>
              <a:ext uri="{FF2B5EF4-FFF2-40B4-BE49-F238E27FC236}">
                <a16:creationId xmlns:a16="http://schemas.microsoft.com/office/drawing/2014/main" id="{BF5C849E-03FD-8140-A99B-5ABD2FE7EC70}"/>
              </a:ext>
            </a:extLst>
          </p:cNvPr>
          <p:cNvSpPr/>
          <p:nvPr/>
        </p:nvSpPr>
        <p:spPr>
          <a:xfrm>
            <a:off x="4157329" y="3934716"/>
            <a:ext cx="7596598" cy="923330"/>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18246841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233083"/>
            <a:ext cx="10515600" cy="619792"/>
          </a:xfrm>
        </p:spPr>
        <p:txBody>
          <a:bodyPr>
            <a:normAutofit fontScale="90000"/>
          </a:bodyPr>
          <a:lstStyle/>
          <a:p>
            <a:pPr lvl="0" algn="ctr">
              <a:lnSpc>
                <a:spcPct val="150000"/>
              </a:lnSpc>
              <a:spcBef>
                <a:spcPts val="0"/>
              </a:spcBef>
            </a:pPr>
            <a:r>
              <a:rPr lang="zh-TW" altLang="en-US" sz="3600" b="1" dirty="0">
                <a:solidFill>
                  <a:srgbClr val="FF0000"/>
                </a:solidFill>
                <a:latin typeface="標楷體" panose="03000509000000000000" pitchFamily="65" charset="-120"/>
                <a:ea typeface="標楷體" panose="03000509000000000000" pitchFamily="65" charset="-120"/>
              </a:rPr>
              <a:t>目錄</a:t>
            </a:r>
            <a:endParaRPr lang="zh-TW" altLang="en-US" dirty="0">
              <a:solidFill>
                <a:srgbClr val="FF0000"/>
              </a:solidFill>
            </a:endParaRPr>
          </a:p>
        </p:txBody>
      </p:sp>
      <p:sp>
        <p:nvSpPr>
          <p:cNvPr id="3" name="投影片編號版面配置區 2"/>
          <p:cNvSpPr>
            <a:spLocks noGrp="1"/>
          </p:cNvSpPr>
          <p:nvPr>
            <p:ph type="sldNum" sz="quarter" idx="12"/>
          </p:nvPr>
        </p:nvSpPr>
        <p:spPr/>
        <p:txBody>
          <a:bodyPr/>
          <a:lstStyle/>
          <a:p>
            <a:fld id="{3A27E2FF-DAC8-438B-8546-A5A4CBA171F6}" type="slidenum">
              <a:rPr lang="zh-TW" altLang="en-US" smtClean="0"/>
              <a:pPr/>
              <a:t>2</a:t>
            </a:fld>
            <a:endParaRPr lang="zh-TW" altLang="en-US" dirty="0"/>
          </a:p>
        </p:txBody>
      </p:sp>
      <p:sp>
        <p:nvSpPr>
          <p:cNvPr id="5" name="矩形 4"/>
          <p:cNvSpPr/>
          <p:nvPr/>
        </p:nvSpPr>
        <p:spPr>
          <a:xfrm>
            <a:off x="5291786" y="1125746"/>
            <a:ext cx="3135740" cy="4189993"/>
          </a:xfrm>
          <a:prstGeom prst="rect">
            <a:avLst/>
          </a:prstGeom>
        </p:spPr>
        <p:txBody>
          <a:bodyPr wrap="square">
            <a:spAutoFit/>
          </a:bodyPr>
          <a:lstStyle/>
          <a:p>
            <a:pPr lvl="0">
              <a:lnSpc>
                <a:spcPct val="150000"/>
              </a:lnSpc>
              <a:buClr>
                <a:prstClr val="black"/>
              </a:buClr>
            </a:pPr>
            <a:r>
              <a:rPr lang="zh-TW" altLang="en-US" sz="20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三、研究方法</a:t>
            </a:r>
            <a:endParaRPr lang="en-US" altLang="zh-TW" sz="20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buClr>
                <a:prstClr val="black"/>
              </a:buClr>
              <a:buFont typeface="Arial" panose="020B0604020202020204" pitchFamily="34" charset="0"/>
              <a:buChar char="•"/>
            </a:pPr>
            <a:r>
              <a:rPr lang="zh-TW" altLang="en-US" sz="2000" dirty="0">
                <a:ln w="6350">
                  <a:noFill/>
                </a:ln>
                <a:latin typeface="Times New Roman" panose="02020603050405020304" pitchFamily="18" charset="0"/>
                <a:ea typeface="標楷體" panose="03000509000000000000" pitchFamily="65" charset="-120"/>
                <a:cs typeface="Times New Roman" panose="02020603050405020304" pitchFamily="18" charset="0"/>
              </a:rPr>
              <a:t>類別變數編碼</a:t>
            </a:r>
            <a:endParaRPr lang="en-US" altLang="zh-TW" sz="2000" dirty="0">
              <a:ln w="6350">
                <a:noFill/>
              </a:ln>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buClr>
                <a:prstClr val="black"/>
              </a:buClr>
              <a:buFont typeface="Arial" panose="020B0604020202020204" pitchFamily="34" charset="0"/>
              <a:buChar char="•"/>
            </a:pPr>
            <a:r>
              <a:rPr lang="zh-TW" altLang="en-US" sz="2000" dirty="0">
                <a:ln w="6350">
                  <a:noFill/>
                </a:ln>
                <a:latin typeface="Times New Roman" panose="02020603050405020304" pitchFamily="18" charset="0"/>
                <a:ea typeface="標楷體" panose="03000509000000000000" pitchFamily="65" charset="-120"/>
                <a:cs typeface="Times New Roman" panose="02020603050405020304" pitchFamily="18" charset="0"/>
              </a:rPr>
              <a:t>不平衡資料處理</a:t>
            </a:r>
            <a:endParaRPr lang="en-US" altLang="zh-TW" sz="2000" dirty="0">
              <a:ln w="6350">
                <a:noFill/>
              </a:ln>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buClr>
                <a:prstClr val="black"/>
              </a:buClr>
              <a:buFont typeface="Arial" panose="020B0604020202020204" pitchFamily="34" charset="0"/>
              <a:buChar char="•"/>
            </a:pPr>
            <a:r>
              <a:rPr lang="zh-TW" altLang="en-US" sz="2000" dirty="0">
                <a:ln w="6350">
                  <a:noFill/>
                </a:ln>
                <a:latin typeface="Times New Roman" panose="02020603050405020304" pitchFamily="18" charset="0"/>
                <a:ea typeface="標楷體" panose="03000509000000000000" pitchFamily="65" charset="-120"/>
                <a:cs typeface="Times New Roman" panose="02020603050405020304" pitchFamily="18" charset="0"/>
              </a:rPr>
              <a:t>重要特徵選取</a:t>
            </a:r>
            <a:endParaRPr lang="en-US" altLang="zh-TW" sz="2000" dirty="0">
              <a:ln w="6350">
                <a:noFill/>
              </a:ln>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buClr>
                <a:prstClr val="black"/>
              </a:buClr>
              <a:buFont typeface="Arial" panose="020B0604020202020204" pitchFamily="34" charset="0"/>
              <a:buChar char="•"/>
            </a:pPr>
            <a:r>
              <a:rPr lang="zh-TW" altLang="en-US" sz="2000" dirty="0">
                <a:ln w="6350">
                  <a:noFill/>
                </a:ln>
                <a:latin typeface="Times New Roman" panose="02020603050405020304" pitchFamily="18" charset="0"/>
                <a:ea typeface="標楷體" panose="03000509000000000000" pitchFamily="65" charset="-120"/>
                <a:cs typeface="Times New Roman" panose="02020603050405020304" pitchFamily="18" charset="0"/>
              </a:rPr>
              <a:t>邏吉斯迴歸</a:t>
            </a:r>
            <a:endParaRPr lang="en-US" altLang="zh-TW" sz="2000" dirty="0">
              <a:ln w="6350">
                <a:noFill/>
              </a:ln>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buClr>
                <a:prstClr val="black"/>
              </a:buClr>
              <a:buFont typeface="Arial" panose="020B0604020202020204" pitchFamily="34" charset="0"/>
              <a:buChar char="•"/>
            </a:pPr>
            <a:r>
              <a:rPr lang="zh-TW" altLang="en-US" sz="2000" dirty="0">
                <a:ln w="6350">
                  <a:noFill/>
                </a:ln>
                <a:latin typeface="Times New Roman" panose="02020603050405020304" pitchFamily="18" charset="0"/>
                <a:ea typeface="標楷體" panose="03000509000000000000" pitchFamily="65" charset="-120"/>
                <a:cs typeface="Times New Roman" panose="02020603050405020304" pitchFamily="18" charset="0"/>
              </a:rPr>
              <a:t>決策樹</a:t>
            </a:r>
            <a:endParaRPr lang="en-US" altLang="zh-TW" sz="2000" dirty="0">
              <a:ln w="6350">
                <a:noFill/>
              </a:ln>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buClr>
                <a:prstClr val="black"/>
              </a:buClr>
              <a:buFont typeface="Arial" panose="020B0604020202020204" pitchFamily="34" charset="0"/>
              <a:buChar char="•"/>
            </a:pPr>
            <a:r>
              <a:rPr lang="zh-TW" altLang="en-US" sz="2000" dirty="0">
                <a:ln w="6350">
                  <a:noFill/>
                </a:ln>
                <a:latin typeface="Times New Roman" panose="02020603050405020304" pitchFamily="18" charset="0"/>
                <a:ea typeface="標楷體" panose="03000509000000000000" pitchFamily="65" charset="-120"/>
                <a:cs typeface="Times New Roman" panose="02020603050405020304" pitchFamily="18" charset="0"/>
              </a:rPr>
              <a:t>隨機森林</a:t>
            </a:r>
            <a:endParaRPr lang="en-US" altLang="zh-TW" sz="2000" dirty="0">
              <a:ln w="6350">
                <a:noFill/>
              </a:ln>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buClr>
                <a:prstClr val="black"/>
              </a:buClr>
              <a:buFont typeface="Arial" panose="020B0604020202020204" pitchFamily="34" charset="0"/>
              <a:buChar char="•"/>
            </a:pPr>
            <a:r>
              <a:rPr lang="zh-TW" altLang="en-US" sz="2000" dirty="0">
                <a:ln w="6350">
                  <a:noFill/>
                </a:ln>
                <a:latin typeface="Times New Roman" panose="02020603050405020304" pitchFamily="18" charset="0"/>
                <a:ea typeface="標楷體" panose="03000509000000000000" pitchFamily="65" charset="-120"/>
                <a:cs typeface="Times New Roman" panose="02020603050405020304" pitchFamily="18" charset="0"/>
              </a:rPr>
              <a:t>混淆矩陣</a:t>
            </a:r>
            <a:endParaRPr lang="en-US" altLang="zh-TW" sz="2000" dirty="0">
              <a:ln w="6350">
                <a:noFill/>
              </a:ln>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buClr>
                <a:prstClr val="black"/>
              </a:buClr>
              <a:buFont typeface="Arial" panose="020B0604020202020204" pitchFamily="34" charset="0"/>
              <a:buChar char="•"/>
            </a:pPr>
            <a:r>
              <a:rPr lang="zh-TW" altLang="en-US" sz="2000" dirty="0">
                <a:ln w="6350">
                  <a:noFill/>
                </a:ln>
                <a:latin typeface="Times New Roman" panose="02020603050405020304" pitchFamily="18" charset="0"/>
                <a:ea typeface="標楷體" panose="03000509000000000000" pitchFamily="65" charset="-120"/>
                <a:cs typeface="Times New Roman" panose="02020603050405020304" pitchFamily="18" charset="0"/>
              </a:rPr>
              <a:t>特徵分數的計算</a:t>
            </a:r>
            <a:endParaRPr lang="en-US" altLang="zh-TW" sz="2000" dirty="0">
              <a:ln w="6350">
                <a:noFill/>
              </a:ln>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Rectangle 44">
            <a:extLst>
              <a:ext uri="{FF2B5EF4-FFF2-40B4-BE49-F238E27FC236}">
                <a16:creationId xmlns:a16="http://schemas.microsoft.com/office/drawing/2014/main" id="{60D22BEA-B213-D249-992D-96776196BD8F}"/>
              </a:ext>
            </a:extLst>
          </p:cNvPr>
          <p:cNvSpPr>
            <a:spLocks noChangeArrowheads="1"/>
          </p:cNvSpPr>
          <p:nvPr/>
        </p:nvSpPr>
        <p:spPr bwMode="auto">
          <a:xfrm>
            <a:off x="8886156" y="1235225"/>
            <a:ext cx="3305844" cy="255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TW" altLang="en-US" sz="2000" b="1" dirty="0">
                <a:solidFill>
                  <a:srgbClr val="0000FF"/>
                </a:solidFill>
                <a:latin typeface="標楷體" panose="03000509000000000000" pitchFamily="65" charset="-120"/>
                <a:ea typeface="標楷體" panose="03000509000000000000" pitchFamily="65" charset="-120"/>
                <a:cs typeface="Times New Roman" panose="02020603050405020304" pitchFamily="18" charset="0"/>
              </a:rPr>
              <a:t>四、實證研究</a:t>
            </a:r>
            <a:endParaRPr lang="en-US" altLang="zh-TW" sz="1050" b="1" dirty="0">
              <a:solidFill>
                <a:srgbClr val="0000FF"/>
              </a:solidFill>
              <a:latin typeface="標楷體" panose="03000509000000000000" pitchFamily="65" charset="-120"/>
              <a:ea typeface="標楷體" panose="03000509000000000000" pitchFamily="65" charset="-120"/>
              <a:cs typeface="Times New Roman" panose="02020603050405020304" pitchFamily="18" charset="0"/>
            </a:endParaRPr>
          </a:p>
          <a:p>
            <a:endParaRPr lang="en-US" altLang="zh-TW" sz="1000" b="1" dirty="0">
              <a:ln w="6350">
                <a:noFill/>
              </a:ln>
              <a:solidFill>
                <a:srgbClr val="0000FF"/>
              </a:solidFill>
              <a:latin typeface="標楷體" panose="03000509000000000000" pitchFamily="65" charset="-120"/>
              <a:ea typeface="標楷體" panose="03000509000000000000" pitchFamily="65" charset="-120"/>
              <a:cs typeface="Times New Roman" panose="02020603050405020304" pitchFamily="18" charset="0"/>
            </a:endParaRPr>
          </a:p>
          <a:p>
            <a:pPr marL="800100" lvl="1" indent="-342900">
              <a:buFont typeface="Arial" panose="020B0604020202020204" pitchFamily="34" charset="0"/>
              <a:buChar char="•"/>
            </a:pPr>
            <a:r>
              <a:rPr lang="zh-TW" altLang="en-US" sz="2000">
                <a:ln w="6350">
                  <a:noFill/>
                </a:ln>
                <a:latin typeface="標楷體" panose="03000509000000000000" pitchFamily="65" charset="-120"/>
                <a:ea typeface="標楷體" panose="03000509000000000000" pitchFamily="65" charset="-120"/>
                <a:cs typeface="Times New Roman" panose="02020603050405020304" pitchFamily="18" charset="0"/>
              </a:rPr>
              <a:t>資料處理流程</a:t>
            </a:r>
            <a:endParaRPr lang="en-US" altLang="zh-TW" sz="2000" dirty="0">
              <a:ln w="6350">
                <a:noFill/>
              </a:ln>
              <a:latin typeface="標楷體" panose="03000509000000000000" pitchFamily="65" charset="-120"/>
              <a:ea typeface="標楷體" panose="03000509000000000000" pitchFamily="65" charset="-120"/>
              <a:cs typeface="Times New Roman" panose="02020603050405020304" pitchFamily="18" charset="0"/>
            </a:endParaRPr>
          </a:p>
          <a:p>
            <a:pPr marL="800100" lvl="1" indent="-342900">
              <a:buFont typeface="Arial" panose="020B0604020202020204" pitchFamily="34" charset="0"/>
              <a:buChar char="•"/>
            </a:pPr>
            <a:r>
              <a:rPr lang="zh-TW" altLang="en-US" sz="2000" dirty="0">
                <a:ln w="6350">
                  <a:noFill/>
                </a:ln>
                <a:latin typeface="標楷體" panose="03000509000000000000" pitchFamily="65" charset="-120"/>
                <a:ea typeface="標楷體" panose="03000509000000000000" pitchFamily="65" charset="-120"/>
                <a:cs typeface="Times New Roman" panose="02020603050405020304" pitchFamily="18" charset="0"/>
              </a:rPr>
              <a:t>資料處理</a:t>
            </a:r>
            <a:endParaRPr lang="en-US" altLang="zh-TW" sz="2000" dirty="0">
              <a:ln w="6350">
                <a:noFill/>
              </a:ln>
              <a:latin typeface="標楷體" panose="03000509000000000000" pitchFamily="65" charset="-120"/>
              <a:ea typeface="標楷體" panose="03000509000000000000" pitchFamily="65" charset="-120"/>
              <a:cs typeface="Times New Roman" panose="02020603050405020304" pitchFamily="18" charset="0"/>
            </a:endParaRPr>
          </a:p>
          <a:p>
            <a:pPr marL="800100" lvl="1" indent="-342900">
              <a:buFont typeface="Arial" panose="020B0604020202020204" pitchFamily="34" charset="0"/>
              <a:buChar char="•"/>
            </a:pPr>
            <a:r>
              <a:rPr lang="zh-TW" altLang="en-US" sz="2000" dirty="0">
                <a:ln w="6350">
                  <a:noFill/>
                </a:ln>
                <a:latin typeface="標楷體" panose="03000509000000000000" pitchFamily="65" charset="-120"/>
                <a:ea typeface="標楷體" panose="03000509000000000000" pitchFamily="65" charset="-120"/>
                <a:cs typeface="Times New Roman" panose="02020603050405020304" pitchFamily="18" charset="0"/>
              </a:rPr>
              <a:t>實驗設計</a:t>
            </a:r>
            <a:endParaRPr lang="en-US" altLang="zh-TW" sz="2000" dirty="0">
              <a:ln w="6350">
                <a:noFill/>
              </a:ln>
              <a:latin typeface="標楷體" panose="03000509000000000000" pitchFamily="65" charset="-120"/>
              <a:ea typeface="標楷體" panose="03000509000000000000" pitchFamily="65" charset="-120"/>
              <a:cs typeface="Times New Roman" panose="02020603050405020304" pitchFamily="18" charset="0"/>
            </a:endParaRPr>
          </a:p>
          <a:p>
            <a:pPr marL="800100" lvl="1" indent="-342900">
              <a:buFont typeface="Arial" panose="020B0604020202020204" pitchFamily="34" charset="0"/>
              <a:buChar char="•"/>
            </a:pPr>
            <a:r>
              <a:rPr lang="zh-TW" altLang="en-US" sz="2000" dirty="0">
                <a:ln w="6350">
                  <a:noFill/>
                </a:ln>
                <a:latin typeface="標楷體" panose="03000509000000000000" pitchFamily="65" charset="-120"/>
                <a:ea typeface="標楷體" panose="03000509000000000000" pitchFamily="65" charset="-120"/>
                <a:cs typeface="Times New Roman" panose="02020603050405020304" pitchFamily="18" charset="0"/>
              </a:rPr>
              <a:t>詐欺偵測預測模型</a:t>
            </a:r>
            <a:endParaRPr lang="en-US" altLang="zh-TW" sz="2000" dirty="0">
              <a:ln w="6350">
                <a:noFill/>
              </a:ln>
              <a:latin typeface="標楷體" panose="03000509000000000000" pitchFamily="65" charset="-120"/>
              <a:ea typeface="標楷體" panose="03000509000000000000" pitchFamily="65" charset="-120"/>
              <a:cs typeface="Times New Roman" panose="02020603050405020304" pitchFamily="18" charset="0"/>
            </a:endParaRPr>
          </a:p>
          <a:p>
            <a:pPr marL="1257300" lvl="2" indent="-342900">
              <a:lnSpc>
                <a:spcPct val="150000"/>
              </a:lnSpc>
              <a:buClr>
                <a:schemeClr val="tx1"/>
              </a:buClr>
              <a:buFont typeface="Wingdings" panose="05000000000000000000" pitchFamily="2" charset="2"/>
              <a:buAutoNum type="circleNumWdWhitePlain"/>
            </a:pPr>
            <a:r>
              <a:rPr lang="zh-TW" altLang="en-US" sz="2000" dirty="0">
                <a:ln w="6350">
                  <a:noFill/>
                </a:ln>
                <a:latin typeface="標楷體" panose="03000509000000000000" pitchFamily="65" charset="-120"/>
                <a:ea typeface="標楷體" panose="03000509000000000000" pitchFamily="65" charset="-120"/>
                <a:cs typeface="Times New Roman" panose="02020603050405020304" pitchFamily="18" charset="0"/>
              </a:rPr>
              <a:t>估計結果</a:t>
            </a:r>
            <a:endParaRPr lang="en-US" altLang="zh-TW" sz="2000" dirty="0">
              <a:ln w="6350">
                <a:noFill/>
              </a:ln>
              <a:latin typeface="標楷體" panose="03000509000000000000" pitchFamily="65" charset="-120"/>
              <a:ea typeface="標楷體" panose="03000509000000000000" pitchFamily="65" charset="-120"/>
              <a:cs typeface="Times New Roman" panose="02020603050405020304" pitchFamily="18" charset="0"/>
            </a:endParaRPr>
          </a:p>
          <a:p>
            <a:pPr marL="1257300" lvl="2" indent="-342900">
              <a:lnSpc>
                <a:spcPct val="150000"/>
              </a:lnSpc>
              <a:buClr>
                <a:schemeClr val="tx1"/>
              </a:buClr>
              <a:buFont typeface="Wingdings" panose="05000000000000000000" pitchFamily="2" charset="2"/>
              <a:buAutoNum type="circleNumWdWhitePlain"/>
            </a:pPr>
            <a:r>
              <a:rPr lang="zh-TW" altLang="en-US" sz="2000" dirty="0">
                <a:ln w="6350">
                  <a:noFill/>
                </a:ln>
                <a:latin typeface="標楷體" panose="03000509000000000000" pitchFamily="65" charset="-120"/>
                <a:ea typeface="標楷體" panose="03000509000000000000" pitchFamily="65" charset="-120"/>
                <a:cs typeface="Times New Roman" panose="02020603050405020304" pitchFamily="18" charset="0"/>
              </a:rPr>
              <a:t>預測表現</a:t>
            </a:r>
            <a:endParaRPr lang="en-US" altLang="zh-TW" sz="2000" dirty="0">
              <a:ln w="6350">
                <a:noFill/>
              </a:ln>
              <a:latin typeface="標楷體" panose="03000509000000000000" pitchFamily="65" charset="-120"/>
              <a:ea typeface="標楷體" panose="03000509000000000000" pitchFamily="65" charset="-120"/>
              <a:cs typeface="Times New Roman" panose="02020603050405020304" pitchFamily="18" charset="0"/>
            </a:endParaRPr>
          </a:p>
        </p:txBody>
      </p:sp>
      <p:sp>
        <p:nvSpPr>
          <p:cNvPr id="7" name="Rectangle 44">
            <a:extLst>
              <a:ext uri="{FF2B5EF4-FFF2-40B4-BE49-F238E27FC236}">
                <a16:creationId xmlns:a16="http://schemas.microsoft.com/office/drawing/2014/main" id="{117AAD40-AC91-D644-84EE-E794D083201E}"/>
              </a:ext>
            </a:extLst>
          </p:cNvPr>
          <p:cNvSpPr>
            <a:spLocks noChangeArrowheads="1"/>
          </p:cNvSpPr>
          <p:nvPr/>
        </p:nvSpPr>
        <p:spPr bwMode="auto">
          <a:xfrm>
            <a:off x="155002" y="4856063"/>
            <a:ext cx="3043518"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TW" altLang="en-US" sz="2000" b="1" dirty="0">
                <a:solidFill>
                  <a:srgbClr val="0000FF"/>
                </a:solidFill>
                <a:latin typeface="標楷體" panose="03000509000000000000" pitchFamily="65" charset="-120"/>
                <a:ea typeface="標楷體" panose="03000509000000000000" pitchFamily="65" charset="-120"/>
                <a:cs typeface="Times New Roman" panose="02020603050405020304" pitchFamily="18" charset="0"/>
              </a:rPr>
              <a:t>五、結論與未來展望</a:t>
            </a:r>
            <a:endParaRPr lang="en-US" altLang="zh-TW" sz="2000" b="1" dirty="0">
              <a:solidFill>
                <a:srgbClr val="0000FF"/>
              </a:solidFill>
              <a:latin typeface="標楷體" panose="03000509000000000000" pitchFamily="65" charset="-120"/>
              <a:ea typeface="標楷體" panose="03000509000000000000" pitchFamily="65" charset="-120"/>
              <a:cs typeface="Times New Roman" panose="02020603050405020304" pitchFamily="18" charset="0"/>
            </a:endParaRPr>
          </a:p>
          <a:p>
            <a:pPr marL="800100" lvl="1" indent="-342900">
              <a:lnSpc>
                <a:spcPct val="150000"/>
              </a:lnSpc>
              <a:buClr>
                <a:schemeClr val="tx1"/>
              </a:buClr>
              <a:buFont typeface="Arial" panose="020B0604020202020204" pitchFamily="34" charset="0"/>
              <a:buChar char="•"/>
            </a:pPr>
            <a:r>
              <a:rPr lang="zh-TW" altLang="en-US" sz="2000" dirty="0">
                <a:ln w="6350">
                  <a:noFill/>
                </a:ln>
                <a:latin typeface="標楷體" panose="03000509000000000000" pitchFamily="65" charset="-120"/>
                <a:ea typeface="標楷體" panose="03000509000000000000" pitchFamily="65" charset="-120"/>
                <a:cs typeface="Times New Roman" panose="02020603050405020304" pitchFamily="18" charset="0"/>
              </a:rPr>
              <a:t>結論</a:t>
            </a:r>
            <a:endParaRPr lang="en-US" altLang="zh-TW" sz="2000" dirty="0">
              <a:ln w="6350">
                <a:noFill/>
              </a:ln>
              <a:latin typeface="標楷體" panose="03000509000000000000" pitchFamily="65" charset="-120"/>
              <a:ea typeface="標楷體" panose="03000509000000000000" pitchFamily="65" charset="-120"/>
              <a:cs typeface="Times New Roman" panose="02020603050405020304" pitchFamily="18" charset="0"/>
            </a:endParaRPr>
          </a:p>
          <a:p>
            <a:pPr marL="800100" lvl="1" indent="-342900">
              <a:lnSpc>
                <a:spcPct val="150000"/>
              </a:lnSpc>
              <a:buClr>
                <a:schemeClr val="tx1"/>
              </a:buClr>
              <a:buFont typeface="Arial" panose="020B0604020202020204" pitchFamily="34" charset="0"/>
              <a:buChar char="•"/>
            </a:pPr>
            <a:r>
              <a:rPr lang="zh-TW" altLang="en-US" sz="2000" dirty="0">
                <a:ln w="6350">
                  <a:noFill/>
                </a:ln>
                <a:latin typeface="標楷體" panose="03000509000000000000" pitchFamily="65" charset="-120"/>
                <a:ea typeface="標楷體" panose="03000509000000000000" pitchFamily="65" charset="-120"/>
                <a:cs typeface="Times New Roman" panose="02020603050405020304" pitchFamily="18" charset="0"/>
              </a:rPr>
              <a:t>未來展望</a:t>
            </a:r>
            <a:endParaRPr lang="en-US" altLang="zh-TW" sz="2000" dirty="0">
              <a:ln w="6350">
                <a:noFill/>
              </a:ln>
              <a:latin typeface="標楷體" panose="03000509000000000000" pitchFamily="65" charset="-120"/>
              <a:ea typeface="標楷體" panose="03000509000000000000" pitchFamily="65" charset="-120"/>
              <a:cs typeface="Times New Roman" panose="02020603050405020304" pitchFamily="18" charset="0"/>
            </a:endParaRPr>
          </a:p>
          <a:p>
            <a:endParaRPr lang="zh-TW" altLang="en-US" sz="2000" b="1" dirty="0">
              <a:ln w="6350">
                <a:noFill/>
              </a:ln>
              <a:latin typeface="標楷體" panose="03000509000000000000" pitchFamily="65" charset="-120"/>
              <a:ea typeface="標楷體" panose="03000509000000000000" pitchFamily="65" charset="-120"/>
              <a:cs typeface="Times New Roman" panose="02020603050405020304" pitchFamily="18" charset="0"/>
            </a:endParaRPr>
          </a:p>
        </p:txBody>
      </p:sp>
      <p:sp>
        <p:nvSpPr>
          <p:cNvPr id="9" name="TextBox 8">
            <a:extLst>
              <a:ext uri="{FF2B5EF4-FFF2-40B4-BE49-F238E27FC236}">
                <a16:creationId xmlns:a16="http://schemas.microsoft.com/office/drawing/2014/main" id="{2805CD21-087A-11F2-F83E-4725AD18FAE5}"/>
              </a:ext>
            </a:extLst>
          </p:cNvPr>
          <p:cNvSpPr txBox="1"/>
          <p:nvPr/>
        </p:nvSpPr>
        <p:spPr>
          <a:xfrm>
            <a:off x="155002" y="1183801"/>
            <a:ext cx="2743200" cy="2345322"/>
          </a:xfrm>
          <a:prstGeom prst="rect">
            <a:avLst/>
          </a:prstGeom>
          <a:noFill/>
        </p:spPr>
        <p:txBody>
          <a:bodyPr wrap="square">
            <a:spAutoFit/>
          </a:bodyPr>
          <a:lstStyle/>
          <a:p>
            <a:pPr algn="just">
              <a:lnSpc>
                <a:spcPct val="150000"/>
              </a:lnSpc>
            </a:pPr>
            <a:r>
              <a:rPr lang="zh-TW" altLang="en-US"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一、緒論</a:t>
            </a:r>
          </a:p>
          <a:p>
            <a:pPr marL="800100" lvl="1" indent="-342900" algn="just">
              <a:lnSpc>
                <a:spcPct val="150000"/>
              </a:lnSpc>
              <a:buFont typeface="Arial" panose="020B0604020202020204" pitchFamily="34" charset="0"/>
              <a:buChar char="•"/>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研究背景</a:t>
            </a:r>
          </a:p>
          <a:p>
            <a:pPr marL="800100" lvl="1" indent="-342900" algn="just">
              <a:lnSpc>
                <a:spcPct val="150000"/>
              </a:lnSpc>
              <a:buFont typeface="Arial" panose="020B0604020202020204" pitchFamily="34" charset="0"/>
              <a:buChar char="•"/>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研究動機</a:t>
            </a:r>
          </a:p>
          <a:p>
            <a:pPr marL="800100" lvl="1" indent="-342900" algn="just">
              <a:lnSpc>
                <a:spcPct val="150000"/>
              </a:lnSpc>
              <a:buFont typeface="Arial" panose="020B0604020202020204" pitchFamily="34" charset="0"/>
              <a:buChar char="•"/>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研究目的</a:t>
            </a:r>
            <a:endParaRPr lang="en-US" altLang="zh-TW" sz="20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lvl="0" algn="just">
              <a:lnSpc>
                <a:spcPct val="150000"/>
              </a:lnSpc>
            </a:pPr>
            <a:endParaRPr lang="zh-TW" altLang="en-US" sz="20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 name="TextBox 8">
            <a:extLst>
              <a:ext uri="{FF2B5EF4-FFF2-40B4-BE49-F238E27FC236}">
                <a16:creationId xmlns:a16="http://schemas.microsoft.com/office/drawing/2014/main" id="{379EB346-FEC2-0BF0-D1D6-0AF7D01CD22D}"/>
              </a:ext>
            </a:extLst>
          </p:cNvPr>
          <p:cNvSpPr txBox="1"/>
          <p:nvPr/>
        </p:nvSpPr>
        <p:spPr>
          <a:xfrm>
            <a:off x="2517055" y="1125976"/>
            <a:ext cx="2743201" cy="496674"/>
          </a:xfrm>
          <a:prstGeom prst="rect">
            <a:avLst/>
          </a:prstGeom>
          <a:noFill/>
        </p:spPr>
        <p:txBody>
          <a:bodyPr wrap="square">
            <a:spAutoFit/>
          </a:bodyPr>
          <a:lstStyle/>
          <a:p>
            <a:pPr algn="just">
              <a:lnSpc>
                <a:spcPct val="150000"/>
              </a:lnSpc>
            </a:pPr>
            <a:r>
              <a:rPr lang="zh-TW" altLang="en-US"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二、文獻探討</a:t>
            </a:r>
          </a:p>
        </p:txBody>
      </p:sp>
      <p:sp>
        <p:nvSpPr>
          <p:cNvPr id="4" name="文字方塊 3">
            <a:extLst>
              <a:ext uri="{FF2B5EF4-FFF2-40B4-BE49-F238E27FC236}">
                <a16:creationId xmlns:a16="http://schemas.microsoft.com/office/drawing/2014/main" id="{63BF42A9-B7F3-2779-7DEA-1549EC9ABF9E}"/>
              </a:ext>
            </a:extLst>
          </p:cNvPr>
          <p:cNvSpPr txBox="1"/>
          <p:nvPr/>
        </p:nvSpPr>
        <p:spPr>
          <a:xfrm>
            <a:off x="2361747" y="1582254"/>
            <a:ext cx="3135740" cy="3772508"/>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 altLang="zh-TW" dirty="0">
                <a:latin typeface="BiauKai" panose="02010601000101010101" pitchFamily="2" charset="-120"/>
                <a:ea typeface="BiauKai" panose="02010601000101010101" pitchFamily="2" charset="-120"/>
                <a:cs typeface="Times New Roman" panose="02020603050405020304" pitchFamily="18" charset="0"/>
              </a:rPr>
              <a:t>Credit</a:t>
            </a:r>
            <a:r>
              <a:rPr lang="zh-TW" altLang="en-US" dirty="0">
                <a:latin typeface="BiauKai" panose="02010601000101010101" pitchFamily="2" charset="-120"/>
                <a:ea typeface="BiauKai" panose="02010601000101010101" pitchFamily="2" charset="-120"/>
                <a:cs typeface="Times New Roman" panose="02020603050405020304" pitchFamily="18" charset="0"/>
              </a:rPr>
              <a:t> </a:t>
            </a:r>
            <a:r>
              <a:rPr lang="en" altLang="zh-TW" dirty="0">
                <a:latin typeface="BiauKai" panose="02010601000101010101" pitchFamily="2" charset="-120"/>
                <a:ea typeface="BiauKai" panose="02010601000101010101" pitchFamily="2" charset="-120"/>
                <a:cs typeface="Times New Roman" panose="02020603050405020304" pitchFamily="18" charset="0"/>
              </a:rPr>
              <a:t>card</a:t>
            </a:r>
            <a:r>
              <a:rPr lang="zh-TW" altLang="en-US" dirty="0">
                <a:latin typeface="BiauKai" panose="02010601000101010101" pitchFamily="2" charset="-120"/>
                <a:ea typeface="BiauKai" panose="02010601000101010101" pitchFamily="2" charset="-120"/>
                <a:cs typeface="Times New Roman" panose="02020603050405020304" pitchFamily="18" charset="0"/>
              </a:rPr>
              <a:t> </a:t>
            </a:r>
            <a:r>
              <a:rPr lang="en" altLang="zh-TW" dirty="0">
                <a:latin typeface="BiauKai" panose="02010601000101010101" pitchFamily="2" charset="-120"/>
                <a:ea typeface="BiauKai" panose="02010601000101010101" pitchFamily="2" charset="-120"/>
                <a:cs typeface="Times New Roman" panose="02020603050405020304" pitchFamily="18" charset="0"/>
              </a:rPr>
              <a:t>fraud</a:t>
            </a:r>
            <a:r>
              <a:rPr lang="zh-TW" altLang="en-US" dirty="0">
                <a:latin typeface="BiauKai" panose="02010601000101010101" pitchFamily="2" charset="-120"/>
                <a:ea typeface="BiauKai" panose="02010601000101010101" pitchFamily="2" charset="-120"/>
                <a:cs typeface="Times New Roman" panose="02020603050405020304" pitchFamily="18" charset="0"/>
              </a:rPr>
              <a:t> </a:t>
            </a:r>
            <a:r>
              <a:rPr lang="en" altLang="zh-TW" dirty="0">
                <a:latin typeface="BiauKai" panose="02010601000101010101" pitchFamily="2" charset="-120"/>
                <a:ea typeface="BiauKai" panose="02010601000101010101" pitchFamily="2" charset="-120"/>
                <a:cs typeface="Times New Roman" panose="02020603050405020304" pitchFamily="18" charset="0"/>
              </a:rPr>
              <a:t>detection</a:t>
            </a:r>
            <a:r>
              <a:rPr lang="zh-TW" altLang="en-US" dirty="0">
                <a:latin typeface="BiauKai" panose="02010601000101010101" pitchFamily="2" charset="-120"/>
                <a:ea typeface="BiauKai" panose="02010601000101010101" pitchFamily="2" charset="-120"/>
                <a:cs typeface="Times New Roman" panose="02020603050405020304" pitchFamily="18" charset="0"/>
              </a:rPr>
              <a:t> </a:t>
            </a:r>
            <a:r>
              <a:rPr lang="en" altLang="zh-TW" dirty="0">
                <a:latin typeface="BiauKai" panose="02010601000101010101" pitchFamily="2" charset="-120"/>
                <a:ea typeface="BiauKai" panose="02010601000101010101" pitchFamily="2" charset="-120"/>
                <a:cs typeface="Times New Roman" panose="02020603050405020304" pitchFamily="18" charset="0"/>
              </a:rPr>
              <a:t>using</a:t>
            </a:r>
            <a:r>
              <a:rPr lang="zh-TW" altLang="en-US" dirty="0">
                <a:latin typeface="BiauKai" panose="02010601000101010101" pitchFamily="2" charset="-120"/>
                <a:ea typeface="BiauKai" panose="02010601000101010101" pitchFamily="2" charset="-120"/>
                <a:cs typeface="Times New Roman" panose="02020603050405020304" pitchFamily="18" charset="0"/>
              </a:rPr>
              <a:t> </a:t>
            </a:r>
            <a:r>
              <a:rPr lang="en" altLang="zh-TW" dirty="0">
                <a:latin typeface="BiauKai" panose="02010601000101010101" pitchFamily="2" charset="-120"/>
                <a:ea typeface="BiauKai" panose="02010601000101010101" pitchFamily="2" charset="-120"/>
                <a:cs typeface="Times New Roman" panose="02020603050405020304" pitchFamily="18" charset="0"/>
              </a:rPr>
              <a:t>machine</a:t>
            </a:r>
            <a:r>
              <a:rPr lang="zh-TW" altLang="en-US" dirty="0">
                <a:latin typeface="BiauKai" panose="02010601000101010101" pitchFamily="2" charset="-120"/>
                <a:ea typeface="BiauKai" panose="02010601000101010101" pitchFamily="2" charset="-120"/>
                <a:cs typeface="Times New Roman" panose="02020603050405020304" pitchFamily="18" charset="0"/>
              </a:rPr>
              <a:t> </a:t>
            </a:r>
            <a:r>
              <a:rPr lang="en" altLang="zh-TW" dirty="0">
                <a:latin typeface="BiauKai" panose="02010601000101010101" pitchFamily="2" charset="-120"/>
                <a:ea typeface="BiauKai" panose="02010601000101010101" pitchFamily="2" charset="-120"/>
                <a:cs typeface="Times New Roman" panose="02020603050405020304" pitchFamily="18" charset="0"/>
              </a:rPr>
              <a:t>learning</a:t>
            </a:r>
            <a:r>
              <a:rPr lang="zh-TW" altLang="en-US" dirty="0">
                <a:latin typeface="BiauKai" panose="02010601000101010101" pitchFamily="2" charset="-120"/>
                <a:ea typeface="BiauKai" panose="02010601000101010101" pitchFamily="2" charset="-120"/>
                <a:cs typeface="Times New Roman" panose="02020603050405020304" pitchFamily="18" charset="0"/>
              </a:rPr>
              <a:t> </a:t>
            </a:r>
            <a:r>
              <a:rPr lang="en" altLang="zh-TW" dirty="0">
                <a:latin typeface="BiauKai" panose="02010601000101010101" pitchFamily="2" charset="-120"/>
                <a:ea typeface="BiauKai" panose="02010601000101010101" pitchFamily="2" charset="-120"/>
                <a:cs typeface="Times New Roman" panose="02020603050405020304" pitchFamily="18" charset="0"/>
              </a:rPr>
              <a:t>techniques</a:t>
            </a:r>
            <a:r>
              <a:rPr lang="zh-TW" altLang="en-US" dirty="0">
                <a:latin typeface="BiauKai" panose="02010601000101010101" pitchFamily="2" charset="-120"/>
                <a:ea typeface="BiauKai" panose="02010601000101010101" pitchFamily="2" charset="-120"/>
                <a:cs typeface="Times New Roman" panose="02020603050405020304" pitchFamily="18" charset="0"/>
              </a:rPr>
              <a:t>（</a:t>
            </a:r>
            <a:r>
              <a:rPr lang="en-US" altLang="zh-TW" dirty="0">
                <a:latin typeface="BiauKai" panose="02010601000101010101" pitchFamily="2" charset="-120"/>
                <a:ea typeface="BiauKai" panose="02010601000101010101" pitchFamily="2" charset="-120"/>
                <a:cs typeface="Times New Roman" panose="02020603050405020304" pitchFamily="18" charset="0"/>
              </a:rPr>
              <a:t>IEEE</a:t>
            </a:r>
            <a:r>
              <a:rPr lang="zh-TW" altLang="en-US" dirty="0">
                <a:latin typeface="BiauKai" panose="02010601000101010101" pitchFamily="2" charset="-120"/>
                <a:ea typeface="BiauKai" panose="02010601000101010101" pitchFamily="2" charset="-120"/>
                <a:cs typeface="Times New Roman" panose="02020603050405020304" pitchFamily="18" charset="0"/>
              </a:rPr>
              <a:t>）</a:t>
            </a:r>
            <a:endParaRPr lang="en-US" altLang="zh-TW" dirty="0">
              <a:latin typeface="BiauKai" panose="02010601000101010101" pitchFamily="2" charset="-120"/>
              <a:ea typeface="BiauKai" panose="02010601000101010101" pitchFamily="2" charset="-120"/>
              <a:cs typeface="Times New Roman" panose="02020603050405020304" pitchFamily="18" charset="0"/>
            </a:endParaRPr>
          </a:p>
          <a:p>
            <a:pPr marL="800100" lvl="1" indent="-342900">
              <a:lnSpc>
                <a:spcPct val="150000"/>
              </a:lnSpc>
              <a:buFont typeface="Arial" panose="020B0604020202020204" pitchFamily="34" charset="0"/>
              <a:buChar char="•"/>
            </a:pPr>
            <a:r>
              <a:rPr lang="en-US" altLang="zh-TW" dirty="0">
                <a:latin typeface="BiauKai" panose="02010601000101010101" pitchFamily="2" charset="-120"/>
                <a:ea typeface="BiauKai" panose="02010601000101010101" pitchFamily="2" charset="-120"/>
                <a:cs typeface="Times New Roman" panose="02020603050405020304" pitchFamily="18" charset="0"/>
              </a:rPr>
              <a:t>An Intelligent Approach to Credit Card Fraud Detection Using an Optimized LGBM</a:t>
            </a:r>
            <a:r>
              <a:rPr lang="zh-TW" altLang="en-US" dirty="0">
                <a:latin typeface="BiauKai" panose="02010601000101010101" pitchFamily="2" charset="-120"/>
                <a:ea typeface="BiauKai" panose="02010601000101010101" pitchFamily="2" charset="-120"/>
                <a:cs typeface="Times New Roman" panose="02020603050405020304" pitchFamily="18" charset="0"/>
              </a:rPr>
              <a:t>（</a:t>
            </a:r>
            <a:r>
              <a:rPr lang="en-US" altLang="zh-TW" dirty="0">
                <a:latin typeface="BiauKai" panose="02010601000101010101" pitchFamily="2" charset="-120"/>
                <a:ea typeface="BiauKai" panose="02010601000101010101" pitchFamily="2" charset="-120"/>
                <a:cs typeface="Times New Roman" panose="02020603050405020304" pitchFamily="18" charset="0"/>
              </a:rPr>
              <a:t>IEEE</a:t>
            </a:r>
            <a:r>
              <a:rPr lang="zh-TW" altLang="en-US" dirty="0">
                <a:latin typeface="BiauKai" panose="02010601000101010101" pitchFamily="2" charset="-120"/>
                <a:ea typeface="BiauKai" panose="02010601000101010101" pitchFamily="2" charset="-120"/>
                <a:cs typeface="Times New Roman" panose="02020603050405020304" pitchFamily="18" charset="0"/>
              </a:rPr>
              <a:t>）</a:t>
            </a:r>
            <a:endParaRPr lang="en-US" altLang="zh-TW" dirty="0">
              <a:latin typeface="BiauKai" panose="02010601000101010101" pitchFamily="2" charset="-120"/>
              <a:ea typeface="BiauKai" panose="02010601000101010101" pitchFamily="2" charset="-120"/>
              <a:cs typeface="Times New Roman" panose="02020603050405020304" pitchFamily="18" charset="0"/>
            </a:endParaRPr>
          </a:p>
        </p:txBody>
      </p:sp>
    </p:spTree>
    <p:extLst>
      <p:ext uri="{BB962C8B-B14F-4D97-AF65-F5344CB8AC3E}">
        <p14:creationId xmlns:p14="http://schemas.microsoft.com/office/powerpoint/2010/main" val="20112209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8B24B5D6-7224-244B-A799-F84B16F44763}"/>
              </a:ext>
            </a:extLst>
          </p:cNvPr>
          <p:cNvSpPr>
            <a:spLocks noGrp="1"/>
          </p:cNvSpPr>
          <p:nvPr>
            <p:ph type="sldNum" sz="quarter" idx="33"/>
          </p:nvPr>
        </p:nvSpPr>
        <p:spPr>
          <a:xfrm>
            <a:off x="8900757" y="6336031"/>
            <a:ext cx="2743200" cy="365125"/>
          </a:xfrm>
        </p:spPr>
        <p:txBody>
          <a:bodyPr/>
          <a:lstStyle/>
          <a:p>
            <a:fld id="{3A27E2FF-DAC8-438B-8546-A5A4CBA171F6}" type="slidenum">
              <a:rPr lang="zh-TW" altLang="en-US" smtClean="0"/>
              <a:pPr/>
              <a:t>20</a:t>
            </a:fld>
            <a:endParaRPr lang="zh-TW" altLang="en-US" dirty="0"/>
          </a:p>
        </p:txBody>
      </p:sp>
      <p:sp>
        <p:nvSpPr>
          <p:cNvPr id="6" name="文字方塊 5">
            <a:extLst>
              <a:ext uri="{FF2B5EF4-FFF2-40B4-BE49-F238E27FC236}">
                <a16:creationId xmlns:a16="http://schemas.microsoft.com/office/drawing/2014/main" id="{120F061B-BE3F-CF4F-AD3D-141BE66CA849}"/>
              </a:ext>
            </a:extLst>
          </p:cNvPr>
          <p:cNvSpPr txBox="1"/>
          <p:nvPr/>
        </p:nvSpPr>
        <p:spPr>
          <a:xfrm>
            <a:off x="523239" y="252131"/>
            <a:ext cx="11120718" cy="523220"/>
          </a:xfrm>
          <a:prstGeom prst="rect">
            <a:avLst/>
          </a:prstGeom>
          <a:noFill/>
        </p:spPr>
        <p:txBody>
          <a:bodyPr wrap="square" rtlCol="0">
            <a:spAutoFit/>
          </a:bodyPr>
          <a:lstStyle/>
          <a:p>
            <a:r>
              <a:rPr kumimoji="1" lang="zh-TW" altLang="en-US" sz="28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分類模型評估</a:t>
            </a:r>
            <a:endParaRPr kumimoji="1" lang="en-US" altLang="zh-TW" sz="28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8" name="文字方塊 27">
            <a:extLst>
              <a:ext uri="{FF2B5EF4-FFF2-40B4-BE49-F238E27FC236}">
                <a16:creationId xmlns:a16="http://schemas.microsoft.com/office/drawing/2014/main" id="{2205ADC7-A260-4121-B88B-94A93B5AD0DF}"/>
              </a:ext>
            </a:extLst>
          </p:cNvPr>
          <p:cNvSpPr txBox="1"/>
          <p:nvPr/>
        </p:nvSpPr>
        <p:spPr>
          <a:xfrm>
            <a:off x="523239" y="713796"/>
            <a:ext cx="10500360" cy="581121"/>
          </a:xfrm>
          <a:prstGeom prst="rect">
            <a:avLst/>
          </a:prstGeom>
          <a:noFill/>
        </p:spPr>
        <p:txBody>
          <a:bodyPr wrap="square" rtlCol="0">
            <a:spAutoFit/>
          </a:bodyPr>
          <a:lstStyle/>
          <a:p>
            <a:pPr marL="285750" indent="-285750" algn="just">
              <a:lnSpc>
                <a:spcPct val="150000"/>
              </a:lnSpc>
              <a:buFont typeface="Wingdings" pitchFamily="2" charset="2"/>
              <a:buChar char="l"/>
            </a:pPr>
            <a:r>
              <a:rPr kumimoji="1" lang="zh-TW" altLang="en-US"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混淆矩陣</a:t>
            </a:r>
            <a:endParaRPr kumimoji="1" lang="zh-TW" altLang="zh-TW"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2AF910-27E9-F2B8-0D49-30396D1ECAFE}"/>
                  </a:ext>
                </a:extLst>
              </p:cNvPr>
              <p:cNvSpPr txBox="1"/>
              <p:nvPr/>
            </p:nvSpPr>
            <p:spPr>
              <a:xfrm>
                <a:off x="544506" y="1288114"/>
                <a:ext cx="11187427" cy="2349426"/>
              </a:xfrm>
              <a:prstGeom prst="rect">
                <a:avLst/>
              </a:prstGeom>
              <a:noFill/>
            </p:spPr>
            <p:txBody>
              <a:bodyPr wrap="square">
                <a:spAutoFit/>
              </a:bodyPr>
              <a:lstStyle/>
              <a:p>
                <a:pPr algn="just">
                  <a:lnSpc>
                    <a:spcPct val="150000"/>
                  </a:lnSpc>
                </a:pPr>
                <a:r>
                  <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召回率</a:t>
                </a:r>
                <a:r>
                  <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(Recall)</a:t>
                </a:r>
              </a:p>
              <a:p>
                <a:pPr marL="914400" lvl="1" indent="-457200" algn="just">
                  <a:lnSpc>
                    <a:spcPct val="150000"/>
                  </a:lnSpc>
                  <a:buFont typeface="Wingdings" panose="05000000000000000000" pitchFamily="2" charset="2"/>
                  <a:buChar char="Ø"/>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召回率又稱為真陽性率</a:t>
                </a:r>
                <a:r>
                  <a:rPr lang="en-US" altLang="zh-TW"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(True Positive Rate)</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，代表模型預測為詐欺的資料中有多少比率預測正確，可以發現此指標與型二錯誤呈現反向關係。</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lvl="1" algn="just">
                  <a:lnSpc>
                    <a:spcPct val="150000"/>
                  </a:lnSpc>
                </a:pPr>
                <a14:m>
                  <m:oMathPara xmlns:m="http://schemas.openxmlformats.org/officeDocument/2006/math">
                    <m:oMathParaPr>
                      <m:jc m:val="centerGroup"/>
                    </m:oMathParaPr>
                    <m:oMath xmlns:m="http://schemas.openxmlformats.org/officeDocument/2006/math">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𝑅𝑒𝑐𝑎𝑙𝑙</m:t>
                      </m:r>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m:t>
                      </m:r>
                      <m:f>
                        <m:fPr>
                          <m:ctrlP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ctrlPr>
                        </m:fPr>
                        <m:num>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𝑇𝑃</m:t>
                          </m:r>
                        </m:num>
                        <m:den>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𝑇𝑃</m:t>
                          </m:r>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m:t>
                          </m:r>
                          <m:r>
                            <a:rPr lang="en-US" altLang="zh-TW" sz="2000"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𝐹𝑁</m:t>
                          </m:r>
                        </m:den>
                      </m:f>
                    </m:oMath>
                  </m:oMathPara>
                </a14:m>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1E2AF910-27E9-F2B8-0D49-30396D1ECAFE}"/>
                  </a:ext>
                </a:extLst>
              </p:cNvPr>
              <p:cNvSpPr txBox="1">
                <a:spLocks noRot="1" noChangeAspect="1" noMove="1" noResize="1" noEditPoints="1" noAdjustHandles="1" noChangeArrowheads="1" noChangeShapeType="1" noTextEdit="1"/>
              </p:cNvSpPr>
              <p:nvPr/>
            </p:nvSpPr>
            <p:spPr>
              <a:xfrm>
                <a:off x="544506" y="1288114"/>
                <a:ext cx="11187427" cy="2349426"/>
              </a:xfrm>
              <a:prstGeom prst="rect">
                <a:avLst/>
              </a:prstGeom>
              <a:blipFill>
                <a:blip r:embed="rId3"/>
                <a:stretch>
                  <a:fillRect l="-566" r="-45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087A79E-35FA-95E9-2B04-E93642B82243}"/>
                  </a:ext>
                </a:extLst>
              </p:cNvPr>
              <p:cNvSpPr txBox="1"/>
              <p:nvPr/>
            </p:nvSpPr>
            <p:spPr>
              <a:xfrm>
                <a:off x="523239" y="3382933"/>
                <a:ext cx="11207621" cy="3342775"/>
              </a:xfrm>
              <a:prstGeom prst="rect">
                <a:avLst/>
              </a:prstGeom>
              <a:noFill/>
            </p:spPr>
            <p:txBody>
              <a:bodyPr wrap="square" rtlCol="0">
                <a:spAutoFit/>
              </a:bodyPr>
              <a:lstStyle/>
              <a:p>
                <a:pPr algn="just">
                  <a:lnSpc>
                    <a:spcPct val="150000"/>
                  </a:lnSpc>
                </a:pPr>
                <a:r>
                  <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4.</a:t>
                </a:r>
                <a:r>
                  <a:rPr lang="zh-TW" altLang="en-US"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F1-score</a:t>
                </a:r>
              </a:p>
              <a:p>
                <a:pPr marL="800100" lvl="1" indent="-342900" algn="just">
                  <a:lnSpc>
                    <a:spcPct val="150000"/>
                  </a:lnSpc>
                  <a:buFont typeface="Wingdings" panose="05000000000000000000" pitchFamily="2" charset="2"/>
                  <a:buChar char="Ø"/>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由召回率與精準度之定義，兩者越高均可表示模型之成效越好。</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gn="just">
                  <a:lnSpc>
                    <a:spcPct val="150000"/>
                  </a:lnSpc>
                  <a:buFont typeface="Wingdings" panose="05000000000000000000" pitchFamily="2" charset="2"/>
                  <a:buChar char="Ø"/>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然而，型一錯誤與型二錯誤無法同時降低，代表召回率與精準度無法同時改善，</a:t>
                </a:r>
                <a:r>
                  <a:rPr lang="zh-TW" altLang="en-US"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因此衍生出此兩種比率之調和平均數，稱為</a:t>
                </a:r>
                <a:r>
                  <a:rPr lang="en-US" altLang="zh-TW"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F1</a:t>
                </a:r>
                <a:r>
                  <a:rPr lang="zh-TW" altLang="en-US"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Score</a:t>
                </a:r>
                <a:r>
                  <a:rPr lang="zh-TW" altLang="en-US"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可作為兩種指標之綜合評量標準</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p>
              <a:p>
                <a:pPr lvl="1" algn="just">
                  <a:lnSpc>
                    <a:spcPct val="150000"/>
                  </a:lnSpc>
                </a:pPr>
                <a14:m>
                  <m:oMathPara xmlns:m="http://schemas.openxmlformats.org/officeDocument/2006/math">
                    <m:oMathParaPr>
                      <m:jc m:val="centerGroup"/>
                    </m:oMathParaPr>
                    <m:oMath xmlns:m="http://schemas.openxmlformats.org/officeDocument/2006/math">
                      <m:r>
                        <a:rPr lang="en-US" altLang="zh-TW"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𝐹</m:t>
                      </m:r>
                      <m:r>
                        <a:rPr lang="en-US" altLang="zh-TW"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1 </m:t>
                      </m:r>
                      <m:r>
                        <a:rPr lang="en-US" altLang="zh-TW"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𝑆𝑐𝑜𝑟𝑒</m:t>
                      </m:r>
                      <m:r>
                        <a:rPr lang="en-US" altLang="zh-TW"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=2×</m:t>
                      </m:r>
                      <m:f>
                        <m:fPr>
                          <m:ctrlPr>
                            <a:rPr lang="en-US" altLang="zh-TW"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ctrlPr>
                        </m:fPr>
                        <m:num>
                          <m:r>
                            <a:rPr lang="en-US" altLang="zh-TW"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1</m:t>
                          </m:r>
                        </m:num>
                        <m:den>
                          <m:f>
                            <m:fPr>
                              <m:ctrlPr>
                                <a:rPr lang="en-US" altLang="zh-TW"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ctrlPr>
                            </m:fPr>
                            <m:num>
                              <m:r>
                                <a:rPr lang="en-US" altLang="zh-TW"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1</m:t>
                              </m:r>
                            </m:num>
                            <m:den>
                              <m:r>
                                <a:rPr lang="en-US" altLang="zh-TW"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𝑃𝑟𝑒𝑐𝑖𝑠𝑖𝑜𝑛</m:t>
                              </m:r>
                            </m:den>
                          </m:f>
                          <m:r>
                            <a:rPr lang="en-US" altLang="zh-TW"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m:t>
                          </m:r>
                          <m:f>
                            <m:fPr>
                              <m:ctrlPr>
                                <a:rPr lang="en-US" altLang="zh-TW"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ctrlPr>
                            </m:fPr>
                            <m:num>
                              <m:r>
                                <a:rPr lang="en-US" altLang="zh-TW"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1</m:t>
                              </m:r>
                            </m:num>
                            <m:den>
                              <m:r>
                                <a:rPr lang="en-US" altLang="zh-TW"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𝑅𝑒𝑐𝑎𝑙𝑙</m:t>
                              </m:r>
                            </m:den>
                          </m:f>
                        </m:den>
                      </m:f>
                      <m:r>
                        <a:rPr lang="en-US" altLang="zh-TW"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=2×</m:t>
                      </m:r>
                      <m:f>
                        <m:fPr>
                          <m:ctrlPr>
                            <a:rPr lang="en-US" altLang="zh-TW"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ctrlPr>
                        </m:fPr>
                        <m:num>
                          <m:r>
                            <a:rPr lang="en-US" altLang="zh-TW"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𝑃𝑟𝑒𝑐𝑖𝑠𝑖𝑜𝑛</m:t>
                          </m:r>
                          <m:r>
                            <a:rPr lang="en-US" altLang="zh-TW"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m:t>
                          </m:r>
                          <m:r>
                            <a:rPr lang="en-US" altLang="zh-TW"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𝑅𝑒𝑐𝑎𝑙𝑙</m:t>
                          </m:r>
                        </m:num>
                        <m:den>
                          <m:r>
                            <a:rPr lang="en-US" altLang="zh-TW"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𝑃𝑟𝑒𝑐𝑖𝑠𝑖𝑜𝑛</m:t>
                          </m:r>
                          <m:r>
                            <a:rPr lang="en-US" altLang="zh-TW"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m:t>
                          </m:r>
                          <m:r>
                            <a:rPr lang="en-US" altLang="zh-TW"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𝑅𝑒𝑐𝑎𝑙𝑙</m:t>
                          </m:r>
                        </m:den>
                      </m:f>
                    </m:oMath>
                  </m:oMathPara>
                </a14:m>
                <a:endParaRPr kumimoji="1"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endParaRPr lang="en-TW" dirty="0"/>
              </a:p>
            </p:txBody>
          </p:sp>
        </mc:Choice>
        <mc:Fallback xmlns="">
          <p:sp>
            <p:nvSpPr>
              <p:cNvPr id="8" name="TextBox 7">
                <a:extLst>
                  <a:ext uri="{FF2B5EF4-FFF2-40B4-BE49-F238E27FC236}">
                    <a16:creationId xmlns:a16="http://schemas.microsoft.com/office/drawing/2014/main" id="{8087A79E-35FA-95E9-2B04-E93642B82243}"/>
                  </a:ext>
                </a:extLst>
              </p:cNvPr>
              <p:cNvSpPr txBox="1">
                <a:spLocks noRot="1" noChangeAspect="1" noMove="1" noResize="1" noEditPoints="1" noAdjustHandles="1" noChangeArrowheads="1" noChangeShapeType="1" noTextEdit="1"/>
              </p:cNvSpPr>
              <p:nvPr/>
            </p:nvSpPr>
            <p:spPr>
              <a:xfrm>
                <a:off x="523239" y="3382933"/>
                <a:ext cx="11207621" cy="3342775"/>
              </a:xfrm>
              <a:prstGeom prst="rect">
                <a:avLst/>
              </a:prstGeom>
              <a:blipFill>
                <a:blip r:embed="rId4"/>
                <a:stretch>
                  <a:fillRect l="-566" r="-566"/>
                </a:stretch>
              </a:blipFill>
            </p:spPr>
            <p:txBody>
              <a:bodyPr/>
              <a:lstStyle/>
              <a:p>
                <a:r>
                  <a:rPr lang="zh-TW" altLang="en-US">
                    <a:noFill/>
                  </a:rPr>
                  <a:t> </a:t>
                </a:r>
              </a:p>
            </p:txBody>
          </p:sp>
        </mc:Fallback>
      </mc:AlternateContent>
      <p:sp>
        <p:nvSpPr>
          <p:cNvPr id="14" name="文字方塊 13">
            <a:extLst>
              <a:ext uri="{FF2B5EF4-FFF2-40B4-BE49-F238E27FC236}">
                <a16:creationId xmlns:a16="http://schemas.microsoft.com/office/drawing/2014/main" id="{26C938B1-A11E-E801-3E7A-67D077CB1ADF}"/>
              </a:ext>
            </a:extLst>
          </p:cNvPr>
          <p:cNvSpPr txBox="1"/>
          <p:nvPr/>
        </p:nvSpPr>
        <p:spPr>
          <a:xfrm>
            <a:off x="4047359" y="775351"/>
            <a:ext cx="7596598" cy="923330"/>
          </a:xfrm>
          <a:prstGeom prst="rect">
            <a:avLst/>
          </a:prstGeom>
          <a:noFill/>
        </p:spPr>
        <p:txBody>
          <a:bodyPr wrap="square">
            <a:spAutoFit/>
          </a:bodyPr>
          <a:lstStyle/>
          <a:p>
            <a:r>
              <a:rPr lang="zh-TW" altLang="en-US" sz="1800" b="0" i="0" dirty="0">
                <a:solidFill>
                  <a:schemeClr val="bg2">
                    <a:lumMod val="50000"/>
                  </a:schemeClr>
                </a:solidFill>
                <a:effectLst/>
                <a:latin typeface="Times New Roman" panose="02020603050405020304" pitchFamily="18" charset="0"/>
                <a:ea typeface="BiauKai" panose="02010601000101010101" pitchFamily="2" charset="-120"/>
                <a:cs typeface="Times New Roman" panose="02020603050405020304" pitchFamily="18" charset="0"/>
              </a:rPr>
              <a:t>如果辨別系統是應用在信用卡詐欺偵測，模型會預測一個潛在的詐欺犯，這個時候反而較不希望</a:t>
            </a:r>
            <a:r>
              <a:rPr lang="en" altLang="zh-TW" sz="1800" b="0" i="0" dirty="0">
                <a:solidFill>
                  <a:schemeClr val="bg2">
                    <a:lumMod val="50000"/>
                  </a:schemeClr>
                </a:solidFill>
                <a:effectLst/>
                <a:latin typeface="Times New Roman" panose="02020603050405020304" pitchFamily="18" charset="0"/>
                <a:ea typeface="BiauKai" panose="02010601000101010101" pitchFamily="2" charset="-120"/>
                <a:cs typeface="Times New Roman" panose="02020603050405020304" pitchFamily="18" charset="0"/>
              </a:rPr>
              <a:t>False Negative</a:t>
            </a:r>
            <a:r>
              <a:rPr lang="zh-TW" altLang="en-US" sz="1800" b="0" i="0" dirty="0">
                <a:solidFill>
                  <a:schemeClr val="bg2">
                    <a:lumMod val="50000"/>
                  </a:schemeClr>
                </a:solidFill>
                <a:effectLst/>
                <a:latin typeface="Times New Roman" panose="02020603050405020304" pitchFamily="18" charset="0"/>
                <a:ea typeface="BiauKai" panose="02010601000101010101" pitchFamily="2" charset="-120"/>
                <a:cs typeface="Times New Roman" panose="02020603050405020304" pitchFamily="18" charset="0"/>
              </a:rPr>
              <a:t>發生，也就是將詐欺客戶預測成沒有詐欺的客戶，寧可錯殺一些也不放過一個潛在詐欺的客戶。</a:t>
            </a:r>
            <a:endParaRPr lang="en-US" altLang="zh-TW" sz="1800" b="0" i="0" dirty="0">
              <a:solidFill>
                <a:schemeClr val="bg2">
                  <a:lumMod val="50000"/>
                </a:schemeClr>
              </a:solidFill>
              <a:effectLst/>
              <a:latin typeface="Times New Roman" panose="02020603050405020304" pitchFamily="18" charset="0"/>
              <a:ea typeface="BiauKai" panose="02010601000101010101" pitchFamily="2" charset="-120"/>
              <a:cs typeface="Times New Roman" panose="02020603050405020304" pitchFamily="18" charset="0"/>
            </a:endParaRPr>
          </a:p>
        </p:txBody>
      </p:sp>
      <p:cxnSp>
        <p:nvCxnSpPr>
          <p:cNvPr id="15" name="曲線接點 14">
            <a:extLst>
              <a:ext uri="{FF2B5EF4-FFF2-40B4-BE49-F238E27FC236}">
                <a16:creationId xmlns:a16="http://schemas.microsoft.com/office/drawing/2014/main" id="{CDE914A0-0B19-44A3-7C67-CD6F64E7DE0F}"/>
              </a:ext>
            </a:extLst>
          </p:cNvPr>
          <p:cNvCxnSpPr>
            <a:cxnSpLocks/>
          </p:cNvCxnSpPr>
          <p:nvPr/>
        </p:nvCxnSpPr>
        <p:spPr>
          <a:xfrm flipV="1">
            <a:off x="2760640" y="1288114"/>
            <a:ext cx="1199816" cy="379566"/>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圓角矩形 15">
            <a:extLst>
              <a:ext uri="{FF2B5EF4-FFF2-40B4-BE49-F238E27FC236}">
                <a16:creationId xmlns:a16="http://schemas.microsoft.com/office/drawing/2014/main" id="{80CE39DA-2A2E-959C-8C34-ED9E353511D3}"/>
              </a:ext>
            </a:extLst>
          </p:cNvPr>
          <p:cNvSpPr/>
          <p:nvPr/>
        </p:nvSpPr>
        <p:spPr>
          <a:xfrm>
            <a:off x="4047359" y="775351"/>
            <a:ext cx="7683501" cy="923330"/>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1862296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6CA86-1669-C345-01B1-AFBC95AA160E}"/>
              </a:ext>
            </a:extLst>
          </p:cNvPr>
          <p:cNvSpPr txBox="1">
            <a:spLocks/>
          </p:cNvSpPr>
          <p:nvPr/>
        </p:nvSpPr>
        <p:spPr>
          <a:xfrm>
            <a:off x="608960" y="203573"/>
            <a:ext cx="10515600" cy="673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a:lstStyle>
          <a:p>
            <a:r>
              <a:rPr lang="zh-TW" altLang="en-US"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特徵分數的計算</a:t>
            </a:r>
            <a:endParaRPr lang="en-US" altLang="zh-TW"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矩形 3">
            <a:extLst>
              <a:ext uri="{FF2B5EF4-FFF2-40B4-BE49-F238E27FC236}">
                <a16:creationId xmlns:a16="http://schemas.microsoft.com/office/drawing/2014/main" id="{7F323BF1-620A-2E72-4224-7BA3B1E33CA7}"/>
              </a:ext>
            </a:extLst>
          </p:cNvPr>
          <p:cNvSpPr/>
          <p:nvPr/>
        </p:nvSpPr>
        <p:spPr>
          <a:xfrm>
            <a:off x="608960" y="1008850"/>
            <a:ext cx="10777280" cy="548412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 altLang="zh-TW" b="1" i="0" dirty="0">
                <a:solidFill>
                  <a:schemeClr val="tx1"/>
                </a:solidFill>
                <a:effectLst/>
                <a:latin typeface="Times New Roman" panose="02020603050405020304" pitchFamily="18" charset="0"/>
                <a:cs typeface="Times New Roman" panose="02020603050405020304" pitchFamily="18" charset="0"/>
              </a:rPr>
              <a:t>Gini Importance / </a:t>
            </a:r>
            <a:r>
              <a:rPr lang="en" altLang="zh-TW" b="1" i="0" dirty="0">
                <a:solidFill>
                  <a:srgbClr val="292929"/>
                </a:solidFill>
                <a:effectLst/>
                <a:latin typeface="Times New Roman" panose="02020603050405020304" pitchFamily="18" charset="0"/>
                <a:cs typeface="Times New Roman" panose="02020603050405020304" pitchFamily="18" charset="0"/>
              </a:rPr>
              <a:t>Mean Decrease in Impurity (MDI)</a:t>
            </a:r>
            <a:r>
              <a:rPr lang="zh-TW" altLang="en-US" b="1" i="0" dirty="0">
                <a:solidFill>
                  <a:schemeClr val="tx1"/>
                </a:solidFill>
                <a:effectLst/>
                <a:latin typeface="Times New Roman" panose="02020603050405020304" pitchFamily="18" charset="0"/>
                <a:cs typeface="Times New Roman" panose="02020603050405020304" pitchFamily="18" charset="0"/>
              </a:rPr>
              <a:t>：</a:t>
            </a:r>
            <a:endParaRPr lang="en" altLang="zh-TW" b="1" i="0" dirty="0">
              <a:solidFill>
                <a:schemeClr val="tx1"/>
              </a:solidFill>
              <a:effectLst/>
              <a:latin typeface="Times New Roman" panose="02020603050405020304" pitchFamily="18" charset="0"/>
              <a:cs typeface="Times New Roman" panose="02020603050405020304" pitchFamily="18" charset="0"/>
            </a:endParaRPr>
          </a:p>
          <a:p>
            <a:r>
              <a:rPr lang="zh-TW" altLang="en-US" dirty="0">
                <a:solidFill>
                  <a:schemeClr val="tx1"/>
                </a:solidFill>
                <a:latin typeface="BiauKai" panose="02010601000101010101" pitchFamily="2" charset="-120"/>
                <a:ea typeface="BiauKai" panose="02010601000101010101" pitchFamily="2" charset="-120"/>
                <a:cs typeface="Times New Roman" panose="02020603050405020304" pitchFamily="18" charset="0"/>
              </a:rPr>
              <a:t>特徵的重要性分數是利用</a:t>
            </a:r>
            <a:r>
              <a:rPr lang="en" altLang="zh-TW" dirty="0">
                <a:solidFill>
                  <a:schemeClr val="tx1"/>
                </a:solidFill>
                <a:latin typeface="Times New Roman" panose="02020603050405020304" pitchFamily="18" charset="0"/>
                <a:cs typeface="Times New Roman" panose="02020603050405020304" pitchFamily="18" charset="0"/>
              </a:rPr>
              <a:t>Gini importance</a:t>
            </a:r>
            <a:r>
              <a:rPr lang="zh-TW" altLang="en-US" dirty="0">
                <a:solidFill>
                  <a:schemeClr val="tx1"/>
                </a:solidFill>
                <a:latin typeface="BiauKai" panose="02010601000101010101" pitchFamily="2" charset="-120"/>
                <a:ea typeface="BiauKai" panose="02010601000101010101" pitchFamily="2" charset="-120"/>
                <a:cs typeface="Times New Roman" panose="02020603050405020304" pitchFamily="18" charset="0"/>
              </a:rPr>
              <a:t>來計算的，</a:t>
            </a:r>
            <a:r>
              <a:rPr lang="en" altLang="zh-TW" dirty="0">
                <a:solidFill>
                  <a:schemeClr val="tx1"/>
                </a:solidFill>
                <a:latin typeface="Times New Roman" panose="02020603050405020304" pitchFamily="18" charset="0"/>
                <a:cs typeface="Times New Roman" panose="02020603050405020304" pitchFamily="18" charset="0"/>
              </a:rPr>
              <a:t> Gini importance</a:t>
            </a:r>
            <a:r>
              <a:rPr lang="zh-TW" altLang="en-US" dirty="0">
                <a:solidFill>
                  <a:schemeClr val="tx1"/>
                </a:solidFill>
                <a:latin typeface="BiauKai" panose="02010601000101010101" pitchFamily="2" charset="-120"/>
                <a:ea typeface="BiauKai" panose="02010601000101010101" pitchFamily="2" charset="-120"/>
                <a:cs typeface="Times New Roman" panose="02020603050405020304" pitchFamily="18" charset="0"/>
              </a:rPr>
              <a:t>以計算節點中不純度</a:t>
            </a:r>
            <a:r>
              <a:rPr lang="zh-TW" altLang="en-US">
                <a:solidFill>
                  <a:schemeClr val="tx1"/>
                </a:solidFill>
                <a:latin typeface="BiauKai" panose="02010601000101010101" pitchFamily="2" charset="-120"/>
                <a:ea typeface="BiauKai" panose="02010601000101010101" pitchFamily="2" charset="-120"/>
                <a:cs typeface="Times New Roman" panose="02020603050405020304" pitchFamily="18" charset="0"/>
              </a:rPr>
              <a:t>的下降多寡</a:t>
            </a:r>
            <a:r>
              <a:rPr lang="zh-TW" altLang="en-US" dirty="0">
                <a:solidFill>
                  <a:schemeClr val="tx1"/>
                </a:solidFill>
                <a:latin typeface="BiauKai" panose="02010601000101010101" pitchFamily="2" charset="-120"/>
                <a:ea typeface="BiauKai" panose="02010601000101010101" pitchFamily="2" charset="-120"/>
                <a:cs typeface="Times New Roman" panose="02020603050405020304" pitchFamily="18" charset="0"/>
              </a:rPr>
              <a:t>來衡量特徵的重要性。邏</a:t>
            </a:r>
            <a:r>
              <a:rPr lang="zh-TW" altLang="en-US" b="0" i="0" dirty="0">
                <a:solidFill>
                  <a:srgbClr val="000000"/>
                </a:solidFill>
                <a:effectLst/>
                <a:latin typeface="Times New Roman" panose="02020603050405020304" pitchFamily="18" charset="0"/>
                <a:ea typeface="BiauKai" panose="02010601000101010101" pitchFamily="2" charset="-120"/>
                <a:cs typeface="Times New Roman" panose="02020603050405020304" pitchFamily="18" charset="0"/>
              </a:rPr>
              <a:t>輯是透過計算「</a:t>
            </a:r>
            <a:r>
              <a:rPr lang="en" altLang="zh-TW" b="0" i="0" dirty="0">
                <a:solidFill>
                  <a:srgbClr val="000000"/>
                </a:solidFill>
                <a:effectLst/>
                <a:latin typeface="Times New Roman" panose="02020603050405020304" pitchFamily="18" charset="0"/>
                <a:ea typeface="BiauKai" panose="02010601000101010101" pitchFamily="2" charset="-120"/>
                <a:cs typeface="Times New Roman" panose="02020603050405020304" pitchFamily="18" charset="0"/>
              </a:rPr>
              <a:t>Gini Impurity</a:t>
            </a:r>
            <a:r>
              <a:rPr lang="zh-TW" altLang="en" b="0" i="0" dirty="0">
                <a:solidFill>
                  <a:srgbClr val="000000"/>
                </a:solidFill>
                <a:effectLst/>
                <a:latin typeface="Times New Roman" panose="02020603050405020304" pitchFamily="18" charset="0"/>
                <a:ea typeface="BiauKai" panose="02010601000101010101" pitchFamily="2" charset="-120"/>
                <a:cs typeface="Times New Roman" panose="02020603050405020304" pitchFamily="18" charset="0"/>
              </a:rPr>
              <a:t>」，</a:t>
            </a:r>
            <a:r>
              <a:rPr lang="zh-TW" altLang="en-US" b="0" i="0" dirty="0">
                <a:solidFill>
                  <a:srgbClr val="000000"/>
                </a:solidFill>
                <a:effectLst/>
                <a:latin typeface="Times New Roman" panose="02020603050405020304" pitchFamily="18" charset="0"/>
                <a:ea typeface="BiauKai" panose="02010601000101010101" pitchFamily="2" charset="-120"/>
                <a:cs typeface="Times New Roman" panose="02020603050405020304" pitchFamily="18" charset="0"/>
              </a:rPr>
              <a:t>並看看有這個變項的輔助之下</a:t>
            </a:r>
            <a:r>
              <a:rPr lang="en" altLang="zh-TW" b="0" i="0" dirty="0">
                <a:solidFill>
                  <a:srgbClr val="000000"/>
                </a:solidFill>
                <a:effectLst/>
                <a:latin typeface="Times New Roman" panose="02020603050405020304" pitchFamily="18" charset="0"/>
                <a:ea typeface="BiauKai" panose="02010601000101010101" pitchFamily="2" charset="-120"/>
                <a:cs typeface="Times New Roman" panose="02020603050405020304" pitchFamily="18" charset="0"/>
              </a:rPr>
              <a:t>Gini Impurity</a:t>
            </a:r>
            <a:r>
              <a:rPr lang="zh-TW" altLang="en-US" b="0" i="0" dirty="0">
                <a:solidFill>
                  <a:srgbClr val="000000"/>
                </a:solidFill>
                <a:effectLst/>
                <a:latin typeface="Times New Roman" panose="02020603050405020304" pitchFamily="18" charset="0"/>
                <a:ea typeface="BiauKai" panose="02010601000101010101" pitchFamily="2" charset="-120"/>
                <a:cs typeface="Times New Roman" panose="02020603050405020304" pitchFamily="18" charset="0"/>
              </a:rPr>
              <a:t>下降了多少。</a:t>
            </a:r>
            <a:endParaRPr lang="en" altLang="zh-TW" b="0" i="0" dirty="0">
              <a:solidFill>
                <a:srgbClr val="292929"/>
              </a:solidFill>
              <a:effectLst/>
              <a:latin typeface="Times New Roman" panose="02020603050405020304" pitchFamily="18" charset="0"/>
              <a:cs typeface="Times New Roman" panose="02020603050405020304" pitchFamily="18" charset="0"/>
            </a:endParaRPr>
          </a:p>
          <a:p>
            <a:pPr algn="l"/>
            <a:r>
              <a:rPr lang="zh-TW" altLang="en-US" dirty="0">
                <a:solidFill>
                  <a:srgbClr val="292929"/>
                </a:solidFill>
                <a:latin typeface="BiauKai" panose="02010601000101010101" pitchFamily="2" charset="-120"/>
                <a:ea typeface="BiauKai" panose="02010601000101010101" pitchFamily="2" charset="-120"/>
                <a:cs typeface="Times New Roman" panose="02020603050405020304" pitchFamily="18" charset="0"/>
              </a:rPr>
              <a:t>以下為節點重要性之參考公式：</a:t>
            </a:r>
            <a:endParaRPr lang="en" altLang="zh-TW" dirty="0">
              <a:solidFill>
                <a:srgbClr val="292929"/>
              </a:solidFill>
              <a:latin typeface="BiauKai" panose="02010601000101010101" pitchFamily="2" charset="-120"/>
              <a:ea typeface="BiauKai" panose="02010601000101010101" pitchFamily="2" charset="-120"/>
              <a:cs typeface="Times New Roman" panose="02020603050405020304" pitchFamily="18" charset="0"/>
            </a:endParaRPr>
          </a:p>
          <a:p>
            <a:pPr algn="l"/>
            <a:endParaRPr lang="en" altLang="zh-TW" b="0" i="0" dirty="0">
              <a:solidFill>
                <a:srgbClr val="292929"/>
              </a:solidFill>
              <a:effectLst/>
              <a:latin typeface="Times New Roman" panose="02020603050405020304" pitchFamily="18" charset="0"/>
              <a:cs typeface="Times New Roman" panose="02020603050405020304" pitchFamily="18" charset="0"/>
            </a:endParaRPr>
          </a:p>
          <a:p>
            <a:pPr algn="l"/>
            <a:endParaRPr lang="en" altLang="zh-TW" dirty="0">
              <a:solidFill>
                <a:srgbClr val="292929"/>
              </a:solidFill>
              <a:latin typeface="Times New Roman" panose="02020603050405020304" pitchFamily="18" charset="0"/>
              <a:cs typeface="Times New Roman" panose="02020603050405020304" pitchFamily="18" charset="0"/>
            </a:endParaRPr>
          </a:p>
          <a:p>
            <a:pPr algn="l"/>
            <a:endParaRPr lang="en" altLang="zh-TW" b="0" i="0" dirty="0">
              <a:solidFill>
                <a:srgbClr val="292929"/>
              </a:solidFill>
              <a:effectLst/>
              <a:latin typeface="Times New Roman" panose="02020603050405020304" pitchFamily="18" charset="0"/>
              <a:cs typeface="Times New Roman" panose="02020603050405020304" pitchFamily="18" charset="0"/>
            </a:endParaRPr>
          </a:p>
          <a:p>
            <a:pPr lvl="8"/>
            <a:r>
              <a:rPr lang="en" altLang="zh-TW" b="0" i="0" dirty="0">
                <a:solidFill>
                  <a:srgbClr val="292929"/>
                </a:solidFill>
                <a:effectLst/>
                <a:latin typeface="Times New Roman" panose="02020603050405020304" pitchFamily="18" charset="0"/>
                <a:cs typeface="Times New Roman" panose="02020603050405020304" pitchFamily="18" charset="0"/>
              </a:rPr>
              <a:t>	where</a:t>
            </a:r>
            <a:r>
              <a:rPr lang="zh-TW" altLang="en-US" b="0" i="0" dirty="0">
                <a:solidFill>
                  <a:srgbClr val="292929"/>
                </a:solidFill>
                <a:effectLst/>
                <a:latin typeface="Times New Roman" panose="02020603050405020304" pitchFamily="18" charset="0"/>
                <a:cs typeface="Times New Roman" panose="02020603050405020304" pitchFamily="18" charset="0"/>
              </a:rPr>
              <a:t>，</a:t>
            </a:r>
            <a:endParaRPr lang="en" altLang="zh-TW" b="0" i="0" dirty="0">
              <a:solidFill>
                <a:srgbClr val="292929"/>
              </a:solidFill>
              <a:effectLst/>
              <a:latin typeface="Times New Roman" panose="02020603050405020304" pitchFamily="18" charset="0"/>
              <a:cs typeface="Times New Roman" panose="02020603050405020304" pitchFamily="18" charset="0"/>
            </a:endParaRPr>
          </a:p>
          <a:p>
            <a:pPr lvl="8"/>
            <a:r>
              <a:rPr lang="en" altLang="zh-TW" b="0" i="0" dirty="0" err="1">
                <a:solidFill>
                  <a:srgbClr val="292929"/>
                </a:solidFill>
                <a:effectLst/>
                <a:latin typeface="Times New Roman" panose="02020603050405020304" pitchFamily="18" charset="0"/>
                <a:cs typeface="Times New Roman" panose="02020603050405020304" pitchFamily="18" charset="0"/>
              </a:rPr>
              <a:t>nij</a:t>
            </a:r>
            <a:r>
              <a:rPr lang="en" altLang="zh-TW" b="0" i="0" dirty="0">
                <a:solidFill>
                  <a:srgbClr val="292929"/>
                </a:solidFill>
                <a:effectLst/>
                <a:latin typeface="Times New Roman" panose="02020603050405020304" pitchFamily="18" charset="0"/>
                <a:cs typeface="Times New Roman" panose="02020603050405020304" pitchFamily="18" charset="0"/>
              </a:rPr>
              <a:t> = node j importance</a:t>
            </a:r>
            <a:br>
              <a:rPr lang="en" altLang="zh-TW" b="0" i="0" dirty="0">
                <a:solidFill>
                  <a:srgbClr val="292929"/>
                </a:solidFill>
                <a:effectLst/>
                <a:latin typeface="Times New Roman" panose="02020603050405020304" pitchFamily="18" charset="0"/>
                <a:cs typeface="Times New Roman" panose="02020603050405020304" pitchFamily="18" charset="0"/>
              </a:rPr>
            </a:br>
            <a:r>
              <a:rPr lang="en" altLang="zh-TW" b="0" i="0" dirty="0">
                <a:solidFill>
                  <a:srgbClr val="292929"/>
                </a:solidFill>
                <a:effectLst/>
                <a:latin typeface="Times New Roman" panose="02020603050405020304" pitchFamily="18" charset="0"/>
                <a:cs typeface="Times New Roman" panose="02020603050405020304" pitchFamily="18" charset="0"/>
              </a:rPr>
              <a:t>wj= weighted number of samples reaching node j</a:t>
            </a:r>
            <a:br>
              <a:rPr lang="en" altLang="zh-TW" b="0" i="0" dirty="0">
                <a:solidFill>
                  <a:srgbClr val="292929"/>
                </a:solidFill>
                <a:effectLst/>
                <a:latin typeface="Times New Roman" panose="02020603050405020304" pitchFamily="18" charset="0"/>
                <a:cs typeface="Times New Roman" panose="02020603050405020304" pitchFamily="18" charset="0"/>
              </a:rPr>
            </a:br>
            <a:r>
              <a:rPr lang="en" altLang="zh-TW" b="0" i="0" dirty="0">
                <a:solidFill>
                  <a:srgbClr val="292929"/>
                </a:solidFill>
                <a:effectLst/>
                <a:latin typeface="Times New Roman" panose="02020603050405020304" pitchFamily="18" charset="0"/>
                <a:cs typeface="Times New Roman" panose="02020603050405020304" pitchFamily="18" charset="0"/>
              </a:rPr>
              <a:t>Cj= the impurity value of node j</a:t>
            </a:r>
            <a:br>
              <a:rPr lang="en" altLang="zh-TW" b="0" i="0" dirty="0">
                <a:solidFill>
                  <a:srgbClr val="292929"/>
                </a:solidFill>
                <a:effectLst/>
                <a:latin typeface="Times New Roman" panose="02020603050405020304" pitchFamily="18" charset="0"/>
                <a:cs typeface="Times New Roman" panose="02020603050405020304" pitchFamily="18" charset="0"/>
              </a:rPr>
            </a:br>
            <a:r>
              <a:rPr lang="en" altLang="zh-TW" b="0" i="0" dirty="0">
                <a:solidFill>
                  <a:srgbClr val="292929"/>
                </a:solidFill>
                <a:effectLst/>
                <a:latin typeface="Times New Roman" panose="02020603050405020304" pitchFamily="18" charset="0"/>
                <a:cs typeface="Times New Roman" panose="02020603050405020304" pitchFamily="18" charset="0"/>
              </a:rPr>
              <a:t>left(j) = child node on left of node j</a:t>
            </a:r>
            <a:br>
              <a:rPr lang="en" altLang="zh-TW" b="0" i="0" dirty="0">
                <a:solidFill>
                  <a:srgbClr val="292929"/>
                </a:solidFill>
                <a:effectLst/>
                <a:latin typeface="Times New Roman" panose="02020603050405020304" pitchFamily="18" charset="0"/>
                <a:cs typeface="Times New Roman" panose="02020603050405020304" pitchFamily="18" charset="0"/>
              </a:rPr>
            </a:br>
            <a:r>
              <a:rPr lang="en" altLang="zh-TW" b="0" i="0" dirty="0">
                <a:solidFill>
                  <a:srgbClr val="292929"/>
                </a:solidFill>
                <a:effectLst/>
                <a:latin typeface="Times New Roman" panose="02020603050405020304" pitchFamily="18" charset="0"/>
                <a:cs typeface="Times New Roman" panose="02020603050405020304" pitchFamily="18" charset="0"/>
              </a:rPr>
              <a:t>right(j) = child node on right of node j</a:t>
            </a:r>
          </a:p>
          <a:p>
            <a:pPr>
              <a:lnSpc>
                <a:spcPct val="150000"/>
              </a:lnSpc>
            </a:pPr>
            <a:r>
              <a:rPr lang="zh-TW" altLang="en-US" b="0" i="0" dirty="0">
                <a:solidFill>
                  <a:srgbClr val="292929"/>
                </a:solidFill>
                <a:effectLst/>
                <a:latin typeface="BiauKai" panose="02010601000101010101" pitchFamily="2" charset="-120"/>
                <a:ea typeface="BiauKai" panose="02010601000101010101" pitchFamily="2" charset="-120"/>
                <a:cs typeface="Times New Roman" panose="02020603050405020304" pitchFamily="18" charset="0"/>
              </a:rPr>
              <a:t>並利用各個節點的重要性去計算各個特徵的重要性，其公式如下：</a:t>
            </a:r>
            <a:endParaRPr lang="en" altLang="zh-TW" b="0" i="0" dirty="0">
              <a:solidFill>
                <a:srgbClr val="292929"/>
              </a:solidFill>
              <a:effectLst/>
              <a:latin typeface="BiauKai" panose="02010601000101010101" pitchFamily="2" charset="-120"/>
              <a:ea typeface="BiauKai" panose="02010601000101010101" pitchFamily="2" charset="-120"/>
              <a:cs typeface="Times New Roman" panose="02020603050405020304" pitchFamily="18" charset="0"/>
            </a:endParaRPr>
          </a:p>
          <a:p>
            <a:pPr algn="l"/>
            <a:endParaRPr lang="en" altLang="zh-TW" b="0" i="0" dirty="0">
              <a:solidFill>
                <a:srgbClr val="292929"/>
              </a:solidFill>
              <a:effectLst/>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BEDD8B17-33D8-D13E-DB0D-0034969707EB}"/>
              </a:ext>
            </a:extLst>
          </p:cNvPr>
          <p:cNvPicPr>
            <a:picLocks noChangeAspect="1"/>
          </p:cNvPicPr>
          <p:nvPr/>
        </p:nvPicPr>
        <p:blipFill>
          <a:blip r:embed="rId2"/>
          <a:stretch>
            <a:fillRect/>
          </a:stretch>
        </p:blipFill>
        <p:spPr>
          <a:xfrm>
            <a:off x="2978765" y="2170191"/>
            <a:ext cx="5775989" cy="818540"/>
          </a:xfrm>
          <a:prstGeom prst="rect">
            <a:avLst/>
          </a:prstGeom>
        </p:spPr>
      </p:pic>
      <p:pic>
        <p:nvPicPr>
          <p:cNvPr id="6" name="圖片 5">
            <a:extLst>
              <a:ext uri="{FF2B5EF4-FFF2-40B4-BE49-F238E27FC236}">
                <a16:creationId xmlns:a16="http://schemas.microsoft.com/office/drawing/2014/main" id="{86F023EF-4699-FB56-F6B5-2E20D1814845}"/>
              </a:ext>
            </a:extLst>
          </p:cNvPr>
          <p:cNvPicPr>
            <a:picLocks noChangeAspect="1"/>
          </p:cNvPicPr>
          <p:nvPr/>
        </p:nvPicPr>
        <p:blipFill>
          <a:blip r:embed="rId3"/>
          <a:stretch>
            <a:fillRect/>
          </a:stretch>
        </p:blipFill>
        <p:spPr>
          <a:xfrm>
            <a:off x="4228780" y="5157798"/>
            <a:ext cx="3734440" cy="1025352"/>
          </a:xfrm>
          <a:prstGeom prst="rect">
            <a:avLst/>
          </a:prstGeom>
        </p:spPr>
      </p:pic>
    </p:spTree>
    <p:extLst>
      <p:ext uri="{BB962C8B-B14F-4D97-AF65-F5344CB8AC3E}">
        <p14:creationId xmlns:p14="http://schemas.microsoft.com/office/powerpoint/2010/main" val="4115522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txBox="1">
            <a:spLocks/>
          </p:cNvSpPr>
          <p:nvPr/>
        </p:nvSpPr>
        <p:spPr>
          <a:xfrm>
            <a:off x="-1360162" y="2765644"/>
            <a:ext cx="7351058" cy="103990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lvl="0" indent="-571500" algn="ctr">
              <a:lnSpc>
                <a:spcPct val="150000"/>
              </a:lnSpc>
              <a:spcBef>
                <a:spcPts val="0"/>
              </a:spcBef>
              <a:buFont typeface="Wingdings" pitchFamily="2" charset="2"/>
              <a:buChar char="v"/>
              <a:defRPr/>
            </a:pPr>
            <a:r>
              <a:rPr lang="zh-TW" altLang="en-US" sz="3600" b="1" dirty="0">
                <a:solidFill>
                  <a:srgbClr val="FF0000"/>
                </a:solidFill>
                <a:latin typeface="標楷體" panose="03000509000000000000" pitchFamily="65" charset="-120"/>
                <a:ea typeface="標楷體" panose="03000509000000000000" pitchFamily="65" charset="-120"/>
              </a:rPr>
              <a:t>四、實證研究</a:t>
            </a:r>
          </a:p>
        </p:txBody>
      </p:sp>
      <p:sp>
        <p:nvSpPr>
          <p:cNvPr id="4" name="矩形 3"/>
          <p:cNvSpPr/>
          <p:nvPr/>
        </p:nvSpPr>
        <p:spPr>
          <a:xfrm>
            <a:off x="4720372" y="1299282"/>
            <a:ext cx="5248576" cy="3797771"/>
          </a:xfrm>
          <a:prstGeom prst="rect">
            <a:avLst/>
          </a:prstGeom>
        </p:spPr>
        <p:txBody>
          <a:bodyPr wrap="square">
            <a:spAutoFit/>
          </a:bodyPr>
          <a:lstStyle/>
          <a:p>
            <a:pPr marL="457200" lvl="0" indent="-457200">
              <a:lnSpc>
                <a:spcPct val="150000"/>
              </a:lnSpc>
              <a:buClr>
                <a:prstClr val="black"/>
              </a:buClr>
              <a:buFont typeface="Arial" panose="020B0604020202020204" pitchFamily="34" charset="0"/>
              <a:buChar char="•"/>
              <a:defRPr/>
            </a:pPr>
            <a:r>
              <a:rPr lang="zh-TW" altLang="en-US"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資料描述</a:t>
            </a:r>
            <a:endParaRPr lang="en-US" altLang="zh-TW"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914400" lvl="1" indent="-457200">
              <a:lnSpc>
                <a:spcPct val="150000"/>
              </a:lnSpc>
              <a:buClr>
                <a:prstClr val="black"/>
              </a:buClr>
              <a:buFont typeface="Wingdings" pitchFamily="2" charset="2"/>
              <a:buChar char="Ø"/>
              <a:defRPr/>
            </a:pPr>
            <a:r>
              <a:rPr lang="zh-TW" altLang="en-US" sz="20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資料特徵描述（缺失值與平衡度）</a:t>
            </a:r>
            <a:endParaRPr lang="en-US" altLang="zh-TW" sz="20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457200" lvl="0" indent="-457200">
              <a:lnSpc>
                <a:spcPct val="150000"/>
              </a:lnSpc>
              <a:buClr>
                <a:prstClr val="black"/>
              </a:buClr>
              <a:buFont typeface="Arial" panose="020B0604020202020204" pitchFamily="34" charset="0"/>
              <a:buChar char="•"/>
              <a:defRPr/>
            </a:pPr>
            <a:r>
              <a:rPr lang="zh-TW" altLang="en-US"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資料前處理</a:t>
            </a:r>
            <a:endParaRPr lang="en-US" altLang="zh-TW"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914400" lvl="1" indent="-457200">
              <a:lnSpc>
                <a:spcPct val="150000"/>
              </a:lnSpc>
              <a:buClr>
                <a:prstClr val="black"/>
              </a:buClr>
              <a:buFont typeface="Wingdings" pitchFamily="2" charset="2"/>
              <a:buChar char="Ø"/>
              <a:defRPr/>
            </a:pPr>
            <a:r>
              <a:rPr lang="zh-TW" altLang="en-US" sz="20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資料編碼</a:t>
            </a:r>
            <a:endParaRPr lang="en-US" altLang="zh-TW" sz="20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914400" lvl="1" indent="-457200">
              <a:lnSpc>
                <a:spcPct val="150000"/>
              </a:lnSpc>
              <a:buClr>
                <a:prstClr val="black"/>
              </a:buClr>
              <a:buFont typeface="Wingdings" pitchFamily="2" charset="2"/>
              <a:buChar char="Ø"/>
              <a:defRPr/>
            </a:pPr>
            <a:r>
              <a:rPr lang="zh-TW" altLang="en-US" sz="20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不平衡資料處理</a:t>
            </a:r>
            <a:endParaRPr lang="en-US" altLang="zh-TW" sz="20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914400" lvl="1" indent="-457200">
              <a:lnSpc>
                <a:spcPct val="150000"/>
              </a:lnSpc>
              <a:buClr>
                <a:prstClr val="black"/>
              </a:buClr>
              <a:buFont typeface="Wingdings" pitchFamily="2" charset="2"/>
              <a:buChar char="Ø"/>
              <a:defRPr/>
            </a:pPr>
            <a:r>
              <a:rPr lang="zh-TW" altLang="en-US" sz="20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資料標準化</a:t>
            </a:r>
          </a:p>
          <a:p>
            <a:pPr marL="457200" lvl="0" indent="-457200">
              <a:lnSpc>
                <a:spcPct val="150000"/>
              </a:lnSpc>
              <a:buClr>
                <a:prstClr val="black"/>
              </a:buClr>
              <a:buFont typeface="Arial" panose="020B0604020202020204" pitchFamily="34" charset="0"/>
              <a:buChar char="•"/>
              <a:defRPr/>
            </a:pPr>
            <a:r>
              <a:rPr lang="zh-TW" altLang="en-US"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建立預測模型</a:t>
            </a:r>
          </a:p>
        </p:txBody>
      </p:sp>
      <p:sp>
        <p:nvSpPr>
          <p:cNvPr id="5" name="投影片編號版面配置區 2">
            <a:extLst>
              <a:ext uri="{FF2B5EF4-FFF2-40B4-BE49-F238E27FC236}">
                <a16:creationId xmlns:a16="http://schemas.microsoft.com/office/drawing/2014/main" id="{4296F21A-7AC0-9151-3F9E-30CACAE24A7C}"/>
              </a:ext>
            </a:extLst>
          </p:cNvPr>
          <p:cNvSpPr>
            <a:spLocks noGrp="1"/>
          </p:cNvSpPr>
          <p:nvPr>
            <p:ph type="sldNum" sz="quarter" idx="33"/>
          </p:nvPr>
        </p:nvSpPr>
        <p:spPr>
          <a:xfrm>
            <a:off x="9215717" y="6356351"/>
            <a:ext cx="2743200" cy="365125"/>
          </a:xfrm>
        </p:spPr>
        <p:txBody>
          <a:bodyPr/>
          <a:lstStyle/>
          <a:p>
            <a:fld id="{3A27E2FF-DAC8-438B-8546-A5A4CBA171F6}" type="slidenum">
              <a:rPr lang="zh-TW" altLang="en-US" smtClean="0"/>
              <a:pPr/>
              <a:t>22</a:t>
            </a:fld>
            <a:endParaRPr lang="zh-TW" altLang="en-US" dirty="0"/>
          </a:p>
        </p:txBody>
      </p:sp>
    </p:spTree>
    <p:extLst>
      <p:ext uri="{BB962C8B-B14F-4D97-AF65-F5344CB8AC3E}">
        <p14:creationId xmlns:p14="http://schemas.microsoft.com/office/powerpoint/2010/main" val="40917730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35FF-C5CF-C784-F5C5-88BF095C2E7F}"/>
              </a:ext>
            </a:extLst>
          </p:cNvPr>
          <p:cNvSpPr>
            <a:spLocks noGrp="1"/>
          </p:cNvSpPr>
          <p:nvPr>
            <p:ph type="title"/>
          </p:nvPr>
        </p:nvSpPr>
        <p:spPr>
          <a:xfrm>
            <a:off x="230899" y="162979"/>
            <a:ext cx="10515600" cy="673100"/>
          </a:xfrm>
        </p:spPr>
        <p:txBody>
          <a:bodyPr>
            <a:normAutofit/>
          </a:bodyPr>
          <a:lstStyle/>
          <a:p>
            <a:r>
              <a:rPr lang="zh-TW" altLang="en-US"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資料處理步驟</a:t>
            </a:r>
            <a:endParaRPr lang="en-TW" sz="3200" dirty="0"/>
          </a:p>
        </p:txBody>
      </p:sp>
      <p:sp>
        <p:nvSpPr>
          <p:cNvPr id="3" name="投影片編號版面配置區 2">
            <a:extLst>
              <a:ext uri="{FF2B5EF4-FFF2-40B4-BE49-F238E27FC236}">
                <a16:creationId xmlns:a16="http://schemas.microsoft.com/office/drawing/2014/main" id="{085A6427-C72B-3A38-1E40-67AEDAED31C7}"/>
              </a:ext>
            </a:extLst>
          </p:cNvPr>
          <p:cNvSpPr>
            <a:spLocks noGrp="1"/>
          </p:cNvSpPr>
          <p:nvPr>
            <p:ph type="sldNum" sz="quarter" idx="12"/>
          </p:nvPr>
        </p:nvSpPr>
        <p:spPr>
          <a:xfrm>
            <a:off x="9220200" y="6329896"/>
            <a:ext cx="2743200" cy="365125"/>
          </a:xfrm>
        </p:spPr>
        <p:txBody>
          <a:bodyPr/>
          <a:lstStyle/>
          <a:p>
            <a:fld id="{3A27E2FF-DAC8-438B-8546-A5A4CBA171F6}" type="slidenum">
              <a:rPr lang="zh-TW" altLang="en-US" smtClean="0"/>
              <a:pPr/>
              <a:t>23</a:t>
            </a:fld>
            <a:endParaRPr lang="zh-TW" altLang="en-US" dirty="0"/>
          </a:p>
        </p:txBody>
      </p:sp>
      <p:sp>
        <p:nvSpPr>
          <p:cNvPr id="4" name="摺角紙張 3">
            <a:extLst>
              <a:ext uri="{FF2B5EF4-FFF2-40B4-BE49-F238E27FC236}">
                <a16:creationId xmlns:a16="http://schemas.microsoft.com/office/drawing/2014/main" id="{8B2C4B35-EEEB-25F6-A94D-20DC0ADBBDCE}"/>
              </a:ext>
            </a:extLst>
          </p:cNvPr>
          <p:cNvSpPr/>
          <p:nvPr/>
        </p:nvSpPr>
        <p:spPr>
          <a:xfrm>
            <a:off x="228600" y="1081681"/>
            <a:ext cx="3423684" cy="808074"/>
          </a:xfrm>
          <a:prstGeom prst="foldedCorne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摺角紙張 4">
            <a:extLst>
              <a:ext uri="{FF2B5EF4-FFF2-40B4-BE49-F238E27FC236}">
                <a16:creationId xmlns:a16="http://schemas.microsoft.com/office/drawing/2014/main" id="{C7FC4CA2-8A5E-DB36-5C1D-117FB0904E36}"/>
              </a:ext>
            </a:extLst>
          </p:cNvPr>
          <p:cNvSpPr/>
          <p:nvPr/>
        </p:nvSpPr>
        <p:spPr>
          <a:xfrm>
            <a:off x="228600" y="2561728"/>
            <a:ext cx="3423684" cy="808074"/>
          </a:xfrm>
          <a:prstGeom prst="foldedCorne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摺角紙張 6">
            <a:extLst>
              <a:ext uri="{FF2B5EF4-FFF2-40B4-BE49-F238E27FC236}">
                <a16:creationId xmlns:a16="http://schemas.microsoft.com/office/drawing/2014/main" id="{F00A2811-1518-A272-980F-4A9A2BB8CE84}"/>
              </a:ext>
            </a:extLst>
          </p:cNvPr>
          <p:cNvSpPr/>
          <p:nvPr/>
        </p:nvSpPr>
        <p:spPr>
          <a:xfrm>
            <a:off x="228600" y="4041775"/>
            <a:ext cx="3423684" cy="808074"/>
          </a:xfrm>
          <a:prstGeom prst="foldedCorne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摺角紙張 7">
            <a:extLst>
              <a:ext uri="{FF2B5EF4-FFF2-40B4-BE49-F238E27FC236}">
                <a16:creationId xmlns:a16="http://schemas.microsoft.com/office/drawing/2014/main" id="{949EF2E1-22DB-007C-7257-F9885C127D9A}"/>
              </a:ext>
            </a:extLst>
          </p:cNvPr>
          <p:cNvSpPr/>
          <p:nvPr/>
        </p:nvSpPr>
        <p:spPr>
          <a:xfrm>
            <a:off x="6310423" y="1081681"/>
            <a:ext cx="3423684" cy="808074"/>
          </a:xfrm>
          <a:prstGeom prst="foldedCorne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摺角紙張 8">
            <a:extLst>
              <a:ext uri="{FF2B5EF4-FFF2-40B4-BE49-F238E27FC236}">
                <a16:creationId xmlns:a16="http://schemas.microsoft.com/office/drawing/2014/main" id="{B7935992-85F3-BC8E-095C-6942DBB38830}"/>
              </a:ext>
            </a:extLst>
          </p:cNvPr>
          <p:cNvSpPr/>
          <p:nvPr/>
        </p:nvSpPr>
        <p:spPr>
          <a:xfrm>
            <a:off x="6310423" y="2561728"/>
            <a:ext cx="3423684" cy="808074"/>
          </a:xfrm>
          <a:prstGeom prst="foldedCorne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摺角紙張 9">
            <a:extLst>
              <a:ext uri="{FF2B5EF4-FFF2-40B4-BE49-F238E27FC236}">
                <a16:creationId xmlns:a16="http://schemas.microsoft.com/office/drawing/2014/main" id="{CCD3458A-4F2C-04F8-94FB-0B48DB3A4776}"/>
              </a:ext>
            </a:extLst>
          </p:cNvPr>
          <p:cNvSpPr/>
          <p:nvPr/>
        </p:nvSpPr>
        <p:spPr>
          <a:xfrm>
            <a:off x="6301563" y="4094238"/>
            <a:ext cx="3423684" cy="808074"/>
          </a:xfrm>
          <a:prstGeom prst="foldedCorne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摺角紙張 10">
            <a:extLst>
              <a:ext uri="{FF2B5EF4-FFF2-40B4-BE49-F238E27FC236}">
                <a16:creationId xmlns:a16="http://schemas.microsoft.com/office/drawing/2014/main" id="{6A60293E-F64D-E39B-2104-E1078B64AA25}"/>
              </a:ext>
            </a:extLst>
          </p:cNvPr>
          <p:cNvSpPr/>
          <p:nvPr/>
        </p:nvSpPr>
        <p:spPr>
          <a:xfrm>
            <a:off x="228600" y="5521822"/>
            <a:ext cx="3423684" cy="808074"/>
          </a:xfrm>
          <a:prstGeom prst="foldedCorne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13" name="直線接點 12">
            <a:extLst>
              <a:ext uri="{FF2B5EF4-FFF2-40B4-BE49-F238E27FC236}">
                <a16:creationId xmlns:a16="http://schemas.microsoft.com/office/drawing/2014/main" id="{4A18531F-18A2-5E42-048A-4E8F861534A1}"/>
              </a:ext>
            </a:extLst>
          </p:cNvPr>
          <p:cNvCxnSpPr/>
          <p:nvPr/>
        </p:nvCxnSpPr>
        <p:spPr>
          <a:xfrm>
            <a:off x="3921643" y="1889755"/>
            <a:ext cx="20414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011D3722-D740-7115-145D-7F1FEC068BC6}"/>
              </a:ext>
            </a:extLst>
          </p:cNvPr>
          <p:cNvCxnSpPr/>
          <p:nvPr/>
        </p:nvCxnSpPr>
        <p:spPr>
          <a:xfrm>
            <a:off x="3921643" y="3360942"/>
            <a:ext cx="20414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D581B94A-063A-5288-95E8-54C4FA6CB748}"/>
              </a:ext>
            </a:extLst>
          </p:cNvPr>
          <p:cNvCxnSpPr/>
          <p:nvPr/>
        </p:nvCxnSpPr>
        <p:spPr>
          <a:xfrm>
            <a:off x="3921643" y="4809091"/>
            <a:ext cx="20414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1C889544-3431-C9D5-E2AF-7B6A7583F012}"/>
              </a:ext>
            </a:extLst>
          </p:cNvPr>
          <p:cNvCxnSpPr/>
          <p:nvPr/>
        </p:nvCxnSpPr>
        <p:spPr>
          <a:xfrm>
            <a:off x="3921643" y="6299771"/>
            <a:ext cx="20414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B729C410-139E-B3F4-59C5-11B26FFA6E38}"/>
              </a:ext>
            </a:extLst>
          </p:cNvPr>
          <p:cNvCxnSpPr/>
          <p:nvPr/>
        </p:nvCxnSpPr>
        <p:spPr>
          <a:xfrm>
            <a:off x="9900685" y="1889755"/>
            <a:ext cx="20414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53CFCC15-5A41-EFFC-663A-8EC6AE7704B4}"/>
              </a:ext>
            </a:extLst>
          </p:cNvPr>
          <p:cNvCxnSpPr/>
          <p:nvPr/>
        </p:nvCxnSpPr>
        <p:spPr>
          <a:xfrm>
            <a:off x="9900685" y="3306008"/>
            <a:ext cx="20414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EB165880-98CA-264B-98E2-3E1C0D88865A}"/>
              </a:ext>
            </a:extLst>
          </p:cNvPr>
          <p:cNvCxnSpPr/>
          <p:nvPr/>
        </p:nvCxnSpPr>
        <p:spPr>
          <a:xfrm>
            <a:off x="9900684" y="4828583"/>
            <a:ext cx="20414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箭頭接點 20">
            <a:extLst>
              <a:ext uri="{FF2B5EF4-FFF2-40B4-BE49-F238E27FC236}">
                <a16:creationId xmlns:a16="http://schemas.microsoft.com/office/drawing/2014/main" id="{40515148-4DB9-910B-F11D-9FB60464297E}"/>
              </a:ext>
            </a:extLst>
          </p:cNvPr>
          <p:cNvCxnSpPr/>
          <p:nvPr/>
        </p:nvCxnSpPr>
        <p:spPr>
          <a:xfrm>
            <a:off x="1786270" y="1889755"/>
            <a:ext cx="0" cy="671973"/>
          </a:xfrm>
          <a:prstGeom prst="straightConnector1">
            <a:avLst/>
          </a:prstGeom>
          <a:ln w="28575">
            <a:solidFill>
              <a:srgbClr val="1300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箭頭接點 21">
            <a:extLst>
              <a:ext uri="{FF2B5EF4-FFF2-40B4-BE49-F238E27FC236}">
                <a16:creationId xmlns:a16="http://schemas.microsoft.com/office/drawing/2014/main" id="{BF6E588E-6CA8-39CD-7210-59A190F99359}"/>
              </a:ext>
            </a:extLst>
          </p:cNvPr>
          <p:cNvCxnSpPr/>
          <p:nvPr/>
        </p:nvCxnSpPr>
        <p:spPr>
          <a:xfrm>
            <a:off x="1786270" y="3369802"/>
            <a:ext cx="0" cy="671973"/>
          </a:xfrm>
          <a:prstGeom prst="straightConnector1">
            <a:avLst/>
          </a:prstGeom>
          <a:ln w="28575">
            <a:solidFill>
              <a:srgbClr val="1300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箭頭接點 22">
            <a:extLst>
              <a:ext uri="{FF2B5EF4-FFF2-40B4-BE49-F238E27FC236}">
                <a16:creationId xmlns:a16="http://schemas.microsoft.com/office/drawing/2014/main" id="{847FCB02-DD59-AB17-956D-A85F19BFDB25}"/>
              </a:ext>
            </a:extLst>
          </p:cNvPr>
          <p:cNvCxnSpPr/>
          <p:nvPr/>
        </p:nvCxnSpPr>
        <p:spPr>
          <a:xfrm>
            <a:off x="1786270" y="4849849"/>
            <a:ext cx="0" cy="671973"/>
          </a:xfrm>
          <a:prstGeom prst="straightConnector1">
            <a:avLst/>
          </a:prstGeom>
          <a:ln w="28575">
            <a:solidFill>
              <a:srgbClr val="1300F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箭頭接點 23">
            <a:extLst>
              <a:ext uri="{FF2B5EF4-FFF2-40B4-BE49-F238E27FC236}">
                <a16:creationId xmlns:a16="http://schemas.microsoft.com/office/drawing/2014/main" id="{95D2FECF-73CD-CD94-8F60-00459F51172B}"/>
              </a:ext>
            </a:extLst>
          </p:cNvPr>
          <p:cNvCxnSpPr/>
          <p:nvPr/>
        </p:nvCxnSpPr>
        <p:spPr>
          <a:xfrm>
            <a:off x="7967331" y="1889755"/>
            <a:ext cx="0" cy="671973"/>
          </a:xfrm>
          <a:prstGeom prst="straightConnector1">
            <a:avLst/>
          </a:prstGeom>
          <a:ln w="28575">
            <a:solidFill>
              <a:srgbClr val="1300F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箭頭接點 24">
            <a:extLst>
              <a:ext uri="{FF2B5EF4-FFF2-40B4-BE49-F238E27FC236}">
                <a16:creationId xmlns:a16="http://schemas.microsoft.com/office/drawing/2014/main" id="{62C095D2-A7F2-F04A-1915-797893E5F88B}"/>
              </a:ext>
            </a:extLst>
          </p:cNvPr>
          <p:cNvCxnSpPr>
            <a:cxnSpLocks/>
          </p:cNvCxnSpPr>
          <p:nvPr/>
        </p:nvCxnSpPr>
        <p:spPr>
          <a:xfrm>
            <a:off x="7967331" y="3369802"/>
            <a:ext cx="0" cy="731171"/>
          </a:xfrm>
          <a:prstGeom prst="straightConnector1">
            <a:avLst/>
          </a:prstGeom>
          <a:ln w="28575">
            <a:solidFill>
              <a:srgbClr val="1300FF"/>
            </a:solidFill>
            <a:tailEnd type="triangle"/>
          </a:ln>
        </p:spPr>
        <p:style>
          <a:lnRef idx="1">
            <a:schemeClr val="accent1"/>
          </a:lnRef>
          <a:fillRef idx="0">
            <a:schemeClr val="accent1"/>
          </a:fillRef>
          <a:effectRef idx="0">
            <a:schemeClr val="accent1"/>
          </a:effectRef>
          <a:fontRef idx="minor">
            <a:schemeClr val="tx1"/>
          </a:fontRef>
        </p:style>
      </p:cxnSp>
      <p:sp>
        <p:nvSpPr>
          <p:cNvPr id="28" name="文字方塊 27">
            <a:extLst>
              <a:ext uri="{FF2B5EF4-FFF2-40B4-BE49-F238E27FC236}">
                <a16:creationId xmlns:a16="http://schemas.microsoft.com/office/drawing/2014/main" id="{719BF77A-0C13-3C6C-508C-4EBED29A3CA8}"/>
              </a:ext>
            </a:extLst>
          </p:cNvPr>
          <p:cNvSpPr txBox="1"/>
          <p:nvPr/>
        </p:nvSpPr>
        <p:spPr>
          <a:xfrm>
            <a:off x="228600" y="1162552"/>
            <a:ext cx="3416320" cy="646331"/>
          </a:xfrm>
          <a:prstGeom prst="rect">
            <a:avLst/>
          </a:prstGeom>
          <a:noFill/>
        </p:spPr>
        <p:txBody>
          <a:bodyPr wrap="none" rtlCol="0">
            <a:spAutoFit/>
          </a:bodyPr>
          <a:lstStyle/>
          <a:p>
            <a:r>
              <a:rPr kumimoji="1" lang="zh-TW" altLang="en-US" dirty="0">
                <a:latin typeface="BiauKai" panose="02010601000101010101" pitchFamily="2" charset="-120"/>
                <a:ea typeface="BiauKai" panose="02010601000101010101" pitchFamily="2" charset="-120"/>
              </a:rPr>
              <a:t>初步觀察資料，檢查資料分布與</a:t>
            </a:r>
            <a:endParaRPr kumimoji="1" lang="en-US" altLang="zh-TW" dirty="0">
              <a:latin typeface="BiauKai" panose="02010601000101010101" pitchFamily="2" charset="-120"/>
              <a:ea typeface="BiauKai" panose="02010601000101010101" pitchFamily="2" charset="-120"/>
            </a:endParaRPr>
          </a:p>
          <a:p>
            <a:r>
              <a:rPr kumimoji="1" lang="zh-TW" altLang="en-US" dirty="0">
                <a:latin typeface="BiauKai" panose="02010601000101010101" pitchFamily="2" charset="-120"/>
                <a:ea typeface="BiauKai" panose="02010601000101010101" pitchFamily="2" charset="-120"/>
              </a:rPr>
              <a:t>遺失值</a:t>
            </a:r>
          </a:p>
        </p:txBody>
      </p:sp>
      <p:sp>
        <p:nvSpPr>
          <p:cNvPr id="29" name="文字方塊 28">
            <a:extLst>
              <a:ext uri="{FF2B5EF4-FFF2-40B4-BE49-F238E27FC236}">
                <a16:creationId xmlns:a16="http://schemas.microsoft.com/office/drawing/2014/main" id="{9E63E8B1-0523-1A7D-FFB9-FAA67918FAA1}"/>
              </a:ext>
            </a:extLst>
          </p:cNvPr>
          <p:cNvSpPr txBox="1"/>
          <p:nvPr/>
        </p:nvSpPr>
        <p:spPr>
          <a:xfrm>
            <a:off x="4251826" y="1543462"/>
            <a:ext cx="1459054" cy="369332"/>
          </a:xfrm>
          <a:prstGeom prst="rect">
            <a:avLst/>
          </a:prstGeom>
          <a:noFill/>
        </p:spPr>
        <p:txBody>
          <a:bodyPr wrap="none" rtlCol="0">
            <a:spAutoFit/>
          </a:bodyPr>
          <a:lstStyle/>
          <a:p>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共</a:t>
            </a:r>
            <a:r>
              <a:rPr kumimoji="1" lang="en-US" altLang="zh-TW" dirty="0">
                <a:latin typeface="Times New Roman" panose="02020603050405020304" pitchFamily="18" charset="0"/>
                <a:ea typeface="BiauKai" panose="02010601000101010101" pitchFamily="2" charset="-120"/>
                <a:cs typeface="Times New Roman" panose="02020603050405020304" pitchFamily="18" charset="0"/>
              </a:rPr>
              <a:t>120</a:t>
            </a: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個變數</a:t>
            </a:r>
          </a:p>
        </p:txBody>
      </p:sp>
      <p:sp>
        <p:nvSpPr>
          <p:cNvPr id="30" name="文字方塊 29">
            <a:extLst>
              <a:ext uri="{FF2B5EF4-FFF2-40B4-BE49-F238E27FC236}">
                <a16:creationId xmlns:a16="http://schemas.microsoft.com/office/drawing/2014/main" id="{90230D37-FDDE-79D8-5308-EB35DF80C9D5}"/>
              </a:ext>
            </a:extLst>
          </p:cNvPr>
          <p:cNvSpPr txBox="1"/>
          <p:nvPr/>
        </p:nvSpPr>
        <p:spPr>
          <a:xfrm>
            <a:off x="4247396" y="3032312"/>
            <a:ext cx="1338828" cy="369332"/>
          </a:xfrm>
          <a:prstGeom prst="rect">
            <a:avLst/>
          </a:prstGeom>
          <a:noFill/>
        </p:spPr>
        <p:txBody>
          <a:bodyPr wrap="none" rtlCol="0">
            <a:spAutoFit/>
          </a:bodyPr>
          <a:lstStyle/>
          <a:p>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共</a:t>
            </a:r>
            <a:r>
              <a:rPr kumimoji="1" lang="en-US" altLang="zh-TW" dirty="0">
                <a:latin typeface="Times New Roman" panose="02020603050405020304" pitchFamily="18" charset="0"/>
                <a:ea typeface="BiauKai" panose="02010601000101010101" pitchFamily="2" charset="-120"/>
                <a:cs typeface="Times New Roman" panose="02020603050405020304" pitchFamily="18" charset="0"/>
              </a:rPr>
              <a:t>63</a:t>
            </a: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個變數</a:t>
            </a:r>
          </a:p>
        </p:txBody>
      </p:sp>
      <p:sp>
        <p:nvSpPr>
          <p:cNvPr id="31" name="文字方塊 30">
            <a:extLst>
              <a:ext uri="{FF2B5EF4-FFF2-40B4-BE49-F238E27FC236}">
                <a16:creationId xmlns:a16="http://schemas.microsoft.com/office/drawing/2014/main" id="{4FA36292-2CEB-9E7F-DE1C-54D41E501550}"/>
              </a:ext>
            </a:extLst>
          </p:cNvPr>
          <p:cNvSpPr txBox="1"/>
          <p:nvPr/>
        </p:nvSpPr>
        <p:spPr>
          <a:xfrm>
            <a:off x="4236763" y="4482013"/>
            <a:ext cx="1338828" cy="369332"/>
          </a:xfrm>
          <a:prstGeom prst="rect">
            <a:avLst/>
          </a:prstGeom>
          <a:noFill/>
        </p:spPr>
        <p:txBody>
          <a:bodyPr wrap="none" rtlCol="0">
            <a:spAutoFit/>
          </a:bodyPr>
          <a:lstStyle/>
          <a:p>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共</a:t>
            </a:r>
            <a:r>
              <a:rPr kumimoji="1" lang="en-US" altLang="zh-TW" dirty="0">
                <a:latin typeface="Times New Roman" panose="02020603050405020304" pitchFamily="18" charset="0"/>
                <a:ea typeface="BiauKai" panose="02010601000101010101" pitchFamily="2" charset="-120"/>
                <a:cs typeface="Times New Roman" panose="02020603050405020304" pitchFamily="18" charset="0"/>
              </a:rPr>
              <a:t>32</a:t>
            </a: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個變數</a:t>
            </a:r>
          </a:p>
        </p:txBody>
      </p:sp>
      <p:sp>
        <p:nvSpPr>
          <p:cNvPr id="32" name="文字方塊 31">
            <a:extLst>
              <a:ext uri="{FF2B5EF4-FFF2-40B4-BE49-F238E27FC236}">
                <a16:creationId xmlns:a16="http://schemas.microsoft.com/office/drawing/2014/main" id="{1CD4CA76-16D2-87E6-2445-3157BA23E542}"/>
              </a:ext>
            </a:extLst>
          </p:cNvPr>
          <p:cNvSpPr txBox="1"/>
          <p:nvPr/>
        </p:nvSpPr>
        <p:spPr>
          <a:xfrm>
            <a:off x="4247396" y="5972415"/>
            <a:ext cx="1338828" cy="369332"/>
          </a:xfrm>
          <a:prstGeom prst="rect">
            <a:avLst/>
          </a:prstGeom>
          <a:noFill/>
        </p:spPr>
        <p:txBody>
          <a:bodyPr wrap="none" rtlCol="0">
            <a:spAutoFit/>
          </a:bodyPr>
          <a:lstStyle/>
          <a:p>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共</a:t>
            </a:r>
            <a:r>
              <a:rPr kumimoji="1" lang="en-US" altLang="zh-TW" dirty="0">
                <a:latin typeface="Times New Roman" panose="02020603050405020304" pitchFamily="18" charset="0"/>
                <a:ea typeface="BiauKai" panose="02010601000101010101" pitchFamily="2" charset="-120"/>
                <a:cs typeface="Times New Roman" panose="02020603050405020304" pitchFamily="18" charset="0"/>
              </a:rPr>
              <a:t>32</a:t>
            </a: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個變數</a:t>
            </a:r>
          </a:p>
        </p:txBody>
      </p:sp>
      <p:sp>
        <p:nvSpPr>
          <p:cNvPr id="33" name="文字方塊 32">
            <a:extLst>
              <a:ext uri="{FF2B5EF4-FFF2-40B4-BE49-F238E27FC236}">
                <a16:creationId xmlns:a16="http://schemas.microsoft.com/office/drawing/2014/main" id="{2ADE37B3-99F7-0750-AA2B-461EC5C30B75}"/>
              </a:ext>
            </a:extLst>
          </p:cNvPr>
          <p:cNvSpPr txBox="1"/>
          <p:nvPr/>
        </p:nvSpPr>
        <p:spPr>
          <a:xfrm>
            <a:off x="10172392" y="1560283"/>
            <a:ext cx="1338828" cy="369332"/>
          </a:xfrm>
          <a:prstGeom prst="rect">
            <a:avLst/>
          </a:prstGeom>
          <a:noFill/>
        </p:spPr>
        <p:txBody>
          <a:bodyPr wrap="none" rtlCol="0">
            <a:spAutoFit/>
          </a:bodyPr>
          <a:lstStyle/>
          <a:p>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共</a:t>
            </a:r>
            <a:r>
              <a:rPr kumimoji="1" lang="en-US" altLang="zh-TW" dirty="0">
                <a:latin typeface="Times New Roman" panose="02020603050405020304" pitchFamily="18" charset="0"/>
                <a:ea typeface="BiauKai" panose="02010601000101010101" pitchFamily="2" charset="-120"/>
                <a:cs typeface="Times New Roman" panose="02020603050405020304" pitchFamily="18" charset="0"/>
              </a:rPr>
              <a:t>29</a:t>
            </a: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個變數</a:t>
            </a:r>
          </a:p>
        </p:txBody>
      </p:sp>
      <p:sp>
        <p:nvSpPr>
          <p:cNvPr id="34" name="文字方塊 33">
            <a:extLst>
              <a:ext uri="{FF2B5EF4-FFF2-40B4-BE49-F238E27FC236}">
                <a16:creationId xmlns:a16="http://schemas.microsoft.com/office/drawing/2014/main" id="{053818B0-1060-376B-2115-B67118F32434}"/>
              </a:ext>
            </a:extLst>
          </p:cNvPr>
          <p:cNvSpPr txBox="1"/>
          <p:nvPr/>
        </p:nvSpPr>
        <p:spPr>
          <a:xfrm>
            <a:off x="10191882" y="2957939"/>
            <a:ext cx="1338828" cy="369332"/>
          </a:xfrm>
          <a:prstGeom prst="rect">
            <a:avLst/>
          </a:prstGeom>
          <a:noFill/>
        </p:spPr>
        <p:txBody>
          <a:bodyPr wrap="none" rtlCol="0">
            <a:spAutoFit/>
          </a:bodyPr>
          <a:lstStyle/>
          <a:p>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共</a:t>
            </a:r>
            <a:r>
              <a:rPr kumimoji="1" lang="en-US" altLang="zh-TW" dirty="0">
                <a:latin typeface="Times New Roman" panose="02020603050405020304" pitchFamily="18" charset="0"/>
                <a:ea typeface="BiauKai" panose="02010601000101010101" pitchFamily="2" charset="-120"/>
                <a:cs typeface="Times New Roman" panose="02020603050405020304" pitchFamily="18" charset="0"/>
              </a:rPr>
              <a:t>29</a:t>
            </a: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個變數</a:t>
            </a:r>
          </a:p>
        </p:txBody>
      </p:sp>
      <p:sp>
        <p:nvSpPr>
          <p:cNvPr id="35" name="文字方塊 34">
            <a:extLst>
              <a:ext uri="{FF2B5EF4-FFF2-40B4-BE49-F238E27FC236}">
                <a16:creationId xmlns:a16="http://schemas.microsoft.com/office/drawing/2014/main" id="{F14F8879-FB3A-F689-F105-56100E517FC3}"/>
              </a:ext>
            </a:extLst>
          </p:cNvPr>
          <p:cNvSpPr txBox="1"/>
          <p:nvPr/>
        </p:nvSpPr>
        <p:spPr>
          <a:xfrm>
            <a:off x="10154092" y="4503556"/>
            <a:ext cx="1338828" cy="369332"/>
          </a:xfrm>
          <a:prstGeom prst="rect">
            <a:avLst/>
          </a:prstGeom>
          <a:noFill/>
        </p:spPr>
        <p:txBody>
          <a:bodyPr wrap="none" rtlCol="0">
            <a:spAutoFit/>
          </a:bodyPr>
          <a:lstStyle/>
          <a:p>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共</a:t>
            </a:r>
            <a:r>
              <a:rPr kumimoji="1" lang="en-US" altLang="zh-TW" dirty="0">
                <a:latin typeface="Times New Roman" panose="02020603050405020304" pitchFamily="18" charset="0"/>
                <a:ea typeface="BiauKai" panose="02010601000101010101" pitchFamily="2" charset="-120"/>
                <a:cs typeface="Times New Roman" panose="02020603050405020304" pitchFamily="18" charset="0"/>
              </a:rPr>
              <a:t>29</a:t>
            </a: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個變數</a:t>
            </a:r>
          </a:p>
        </p:txBody>
      </p:sp>
      <p:sp>
        <p:nvSpPr>
          <p:cNvPr id="36" name="文字方塊 35">
            <a:extLst>
              <a:ext uri="{FF2B5EF4-FFF2-40B4-BE49-F238E27FC236}">
                <a16:creationId xmlns:a16="http://schemas.microsoft.com/office/drawing/2014/main" id="{CD2E6167-9F48-ED49-1AF0-109319ECC153}"/>
              </a:ext>
            </a:extLst>
          </p:cNvPr>
          <p:cNvSpPr txBox="1"/>
          <p:nvPr/>
        </p:nvSpPr>
        <p:spPr>
          <a:xfrm>
            <a:off x="228600" y="2634773"/>
            <a:ext cx="3276859" cy="646331"/>
          </a:xfrm>
          <a:prstGeom prst="rect">
            <a:avLst/>
          </a:prstGeom>
          <a:noFill/>
        </p:spPr>
        <p:txBody>
          <a:bodyPr wrap="none" rtlCol="0">
            <a:spAutoFit/>
          </a:bodyPr>
          <a:lstStyle/>
          <a:p>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處理遺失值，將遺失值</a:t>
            </a:r>
            <a:r>
              <a:rPr kumimoji="1" lang="en-US" altLang="zh-TW" dirty="0">
                <a:latin typeface="Times New Roman" panose="02020603050405020304" pitchFamily="18" charset="0"/>
                <a:ea typeface="BiauKai" panose="02010601000101010101" pitchFamily="2" charset="-120"/>
                <a:cs typeface="Times New Roman" panose="02020603050405020304" pitchFamily="18" charset="0"/>
              </a:rPr>
              <a:t>&gt;10%</a:t>
            </a: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之</a:t>
            </a:r>
            <a:endParaRPr kumimoji="1" lang="en-US" altLang="zh-TW" dirty="0">
              <a:latin typeface="Times New Roman" panose="02020603050405020304" pitchFamily="18" charset="0"/>
              <a:ea typeface="BiauKai" panose="02010601000101010101" pitchFamily="2" charset="-120"/>
              <a:cs typeface="Times New Roman" panose="02020603050405020304" pitchFamily="18" charset="0"/>
            </a:endParaRPr>
          </a:p>
          <a:p>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變數刪除</a:t>
            </a:r>
          </a:p>
        </p:txBody>
      </p:sp>
      <p:sp>
        <p:nvSpPr>
          <p:cNvPr id="37" name="文字方塊 36">
            <a:extLst>
              <a:ext uri="{FF2B5EF4-FFF2-40B4-BE49-F238E27FC236}">
                <a16:creationId xmlns:a16="http://schemas.microsoft.com/office/drawing/2014/main" id="{45DB504F-8596-608A-B294-8C01BE284C26}"/>
              </a:ext>
            </a:extLst>
          </p:cNvPr>
          <p:cNvSpPr txBox="1"/>
          <p:nvPr/>
        </p:nvSpPr>
        <p:spPr>
          <a:xfrm>
            <a:off x="235966" y="4130473"/>
            <a:ext cx="3416320" cy="646331"/>
          </a:xfrm>
          <a:prstGeom prst="rect">
            <a:avLst/>
          </a:prstGeom>
          <a:noFill/>
        </p:spPr>
        <p:txBody>
          <a:bodyPr wrap="none" rtlCol="0">
            <a:spAutoFit/>
          </a:bodyPr>
          <a:lstStyle/>
          <a:p>
            <a:r>
              <a:rPr kumimoji="1"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觀察類別資料，刪除變數都集中</a:t>
            </a:r>
            <a:endParaRPr kumimoji="1"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r>
              <a:rPr kumimoji="1"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在一類別之變數</a:t>
            </a:r>
            <a:endParaRPr kumimoji="1" lang="zh-TW" altLang="en-US" dirty="0"/>
          </a:p>
        </p:txBody>
      </p:sp>
      <p:sp>
        <p:nvSpPr>
          <p:cNvPr id="38" name="文字方塊 37">
            <a:extLst>
              <a:ext uri="{FF2B5EF4-FFF2-40B4-BE49-F238E27FC236}">
                <a16:creationId xmlns:a16="http://schemas.microsoft.com/office/drawing/2014/main" id="{F4E0F769-FC61-E7E9-4A22-97AF7B8E2B8F}"/>
              </a:ext>
            </a:extLst>
          </p:cNvPr>
          <p:cNvSpPr txBox="1"/>
          <p:nvPr/>
        </p:nvSpPr>
        <p:spPr>
          <a:xfrm>
            <a:off x="233170" y="5602693"/>
            <a:ext cx="3272288" cy="646331"/>
          </a:xfrm>
          <a:prstGeom prst="rect">
            <a:avLst/>
          </a:prstGeom>
          <a:noFill/>
        </p:spPr>
        <p:txBody>
          <a:bodyPr wrap="square" rtlCol="0">
            <a:spAutoFit/>
          </a:bodyPr>
          <a:lstStyle/>
          <a:p>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將類別變數使用</a:t>
            </a:r>
            <a:r>
              <a:rPr kumimoji="1" lang="en-US" altLang="zh-TW" dirty="0">
                <a:latin typeface="Times New Roman" panose="02020603050405020304" pitchFamily="18" charset="0"/>
                <a:ea typeface="BiauKai" panose="02010601000101010101" pitchFamily="2" charset="-120"/>
                <a:cs typeface="Times New Roman" panose="02020603050405020304" pitchFamily="18" charset="0"/>
              </a:rPr>
              <a:t>Frequency Encoding</a:t>
            </a: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編碼</a:t>
            </a:r>
          </a:p>
        </p:txBody>
      </p:sp>
      <p:sp>
        <p:nvSpPr>
          <p:cNvPr id="39" name="文字方塊 38">
            <a:extLst>
              <a:ext uri="{FF2B5EF4-FFF2-40B4-BE49-F238E27FC236}">
                <a16:creationId xmlns:a16="http://schemas.microsoft.com/office/drawing/2014/main" id="{F63C0ACB-625D-D0CF-1ECD-43FCE67A2CCC}"/>
              </a:ext>
            </a:extLst>
          </p:cNvPr>
          <p:cNvSpPr txBox="1"/>
          <p:nvPr/>
        </p:nvSpPr>
        <p:spPr>
          <a:xfrm>
            <a:off x="6374587" y="1162552"/>
            <a:ext cx="3185487" cy="646331"/>
          </a:xfrm>
          <a:prstGeom prst="rect">
            <a:avLst/>
          </a:prstGeom>
          <a:noFill/>
        </p:spPr>
        <p:txBody>
          <a:bodyPr wrap="none" rtlCol="0">
            <a:spAutoFit/>
          </a:bodyPr>
          <a:lstStyle/>
          <a:p>
            <a:r>
              <a:rPr kumimoji="1" lang="zh-TW" altLang="en-US" dirty="0">
                <a:latin typeface="BiauKai" panose="02010601000101010101" pitchFamily="2" charset="-120"/>
                <a:ea typeface="BiauKai" panose="02010601000101010101" pitchFamily="2" charset="-120"/>
              </a:rPr>
              <a:t>檢驗共線性，移除產生共線性</a:t>
            </a:r>
            <a:endParaRPr kumimoji="1" lang="en-US" altLang="zh-TW" dirty="0">
              <a:latin typeface="BiauKai" panose="02010601000101010101" pitchFamily="2" charset="-120"/>
              <a:ea typeface="BiauKai" panose="02010601000101010101" pitchFamily="2" charset="-120"/>
            </a:endParaRPr>
          </a:p>
          <a:p>
            <a:r>
              <a:rPr kumimoji="1" lang="zh-TW" altLang="en-US" dirty="0">
                <a:latin typeface="BiauKai" panose="02010601000101010101" pitchFamily="2" charset="-120"/>
                <a:ea typeface="BiauKai" panose="02010601000101010101" pitchFamily="2" charset="-120"/>
              </a:rPr>
              <a:t>因子</a:t>
            </a:r>
          </a:p>
        </p:txBody>
      </p:sp>
      <p:sp>
        <p:nvSpPr>
          <p:cNvPr id="40" name="文字方塊 39">
            <a:extLst>
              <a:ext uri="{FF2B5EF4-FFF2-40B4-BE49-F238E27FC236}">
                <a16:creationId xmlns:a16="http://schemas.microsoft.com/office/drawing/2014/main" id="{189EE7B9-B7CB-3D77-7196-D6FDDEB34471}"/>
              </a:ext>
            </a:extLst>
          </p:cNvPr>
          <p:cNvSpPr txBox="1"/>
          <p:nvPr/>
        </p:nvSpPr>
        <p:spPr>
          <a:xfrm>
            <a:off x="6276434" y="2752411"/>
            <a:ext cx="3491661" cy="369332"/>
          </a:xfrm>
          <a:prstGeom prst="rect">
            <a:avLst/>
          </a:prstGeom>
          <a:noFill/>
        </p:spPr>
        <p:txBody>
          <a:bodyPr wrap="none" rtlCol="0">
            <a:spAutoFit/>
          </a:bodyPr>
          <a:lstStyle/>
          <a:p>
            <a:r>
              <a:rPr kumimoji="1" lang="zh-TW" altLang="en-US" dirty="0">
                <a:latin typeface="BiauKai" panose="02010601000101010101" pitchFamily="2" charset="-120"/>
                <a:ea typeface="BiauKai" panose="02010601000101010101" pitchFamily="2" charset="-120"/>
              </a:rPr>
              <a:t>使用</a:t>
            </a:r>
            <a:r>
              <a:rPr kumimoji="1" lang="en-US" altLang="zh-TW" dirty="0">
                <a:latin typeface="BiauKai" panose="02010601000101010101" pitchFamily="2" charset="-120"/>
                <a:ea typeface="BiauKai" panose="02010601000101010101" pitchFamily="2" charset="-120"/>
              </a:rPr>
              <a:t>SMOTE</a:t>
            </a:r>
            <a:r>
              <a:rPr kumimoji="1" lang="zh-TW" altLang="en-US" dirty="0">
                <a:latin typeface="BiauKai" panose="02010601000101010101" pitchFamily="2" charset="-120"/>
                <a:ea typeface="BiauKai" panose="02010601000101010101" pitchFamily="2" charset="-120"/>
              </a:rPr>
              <a:t>進行不平衡資料處理</a:t>
            </a:r>
          </a:p>
        </p:txBody>
      </p:sp>
      <p:sp>
        <p:nvSpPr>
          <p:cNvPr id="42" name="文字方塊 41">
            <a:extLst>
              <a:ext uri="{FF2B5EF4-FFF2-40B4-BE49-F238E27FC236}">
                <a16:creationId xmlns:a16="http://schemas.microsoft.com/office/drawing/2014/main" id="{D5AAAAFA-EC70-D993-6C6D-677112F04CD5}"/>
              </a:ext>
            </a:extLst>
          </p:cNvPr>
          <p:cNvSpPr txBox="1"/>
          <p:nvPr/>
        </p:nvSpPr>
        <p:spPr>
          <a:xfrm>
            <a:off x="6310423" y="4175109"/>
            <a:ext cx="3416320" cy="646331"/>
          </a:xfrm>
          <a:prstGeom prst="rect">
            <a:avLst/>
          </a:prstGeom>
          <a:noFill/>
        </p:spPr>
        <p:txBody>
          <a:bodyPr wrap="none" rtlCol="0">
            <a:spAutoFit/>
          </a:bodyPr>
          <a:lstStyle/>
          <a:p>
            <a:r>
              <a:rPr kumimoji="1" lang="zh-TW" altLang="en-US" dirty="0">
                <a:latin typeface="BiauKai" panose="02010601000101010101" pitchFamily="2" charset="-120"/>
                <a:ea typeface="BiauKai" panose="02010601000101010101" pitchFamily="2" charset="-120"/>
              </a:rPr>
              <a:t>對資料進行分割與分別對訓練集</a:t>
            </a:r>
            <a:endParaRPr kumimoji="1" lang="en-US" altLang="zh-TW" dirty="0">
              <a:latin typeface="BiauKai" panose="02010601000101010101" pitchFamily="2" charset="-120"/>
              <a:ea typeface="BiauKai" panose="02010601000101010101" pitchFamily="2" charset="-120"/>
            </a:endParaRPr>
          </a:p>
          <a:p>
            <a:r>
              <a:rPr kumimoji="1" lang="zh-TW" altLang="en-US" dirty="0">
                <a:latin typeface="BiauKai" panose="02010601000101010101" pitchFamily="2" charset="-120"/>
                <a:ea typeface="BiauKai" panose="02010601000101010101" pitchFamily="2" charset="-120"/>
              </a:rPr>
              <a:t>與測試集進行標準化</a:t>
            </a:r>
          </a:p>
        </p:txBody>
      </p:sp>
      <p:sp>
        <p:nvSpPr>
          <p:cNvPr id="43" name="文字方塊 42">
            <a:extLst>
              <a:ext uri="{FF2B5EF4-FFF2-40B4-BE49-F238E27FC236}">
                <a16:creationId xmlns:a16="http://schemas.microsoft.com/office/drawing/2014/main" id="{29BBC30E-9444-389F-4CAE-FE6705CF299A}"/>
              </a:ext>
            </a:extLst>
          </p:cNvPr>
          <p:cNvSpPr txBox="1"/>
          <p:nvPr/>
        </p:nvSpPr>
        <p:spPr>
          <a:xfrm>
            <a:off x="4352179" y="696655"/>
            <a:ext cx="1107996" cy="369332"/>
          </a:xfrm>
          <a:prstGeom prst="rect">
            <a:avLst/>
          </a:prstGeom>
          <a:noFill/>
        </p:spPr>
        <p:txBody>
          <a:bodyPr wrap="none" rtlCol="0">
            <a:spAutoFit/>
          </a:bodyPr>
          <a:lstStyle/>
          <a:p>
            <a:r>
              <a:rPr kumimoji="1" lang="zh-TW" altLang="en-US" b="1" u="sng" dirty="0">
                <a:latin typeface="BiauKai" panose="02010601000101010101" pitchFamily="2" charset="-120"/>
                <a:ea typeface="BiauKai" panose="02010601000101010101" pitchFamily="2" charset="-120"/>
              </a:rPr>
              <a:t>剩餘變數</a:t>
            </a:r>
          </a:p>
        </p:txBody>
      </p:sp>
      <p:sp>
        <p:nvSpPr>
          <p:cNvPr id="44" name="文字方塊 43">
            <a:extLst>
              <a:ext uri="{FF2B5EF4-FFF2-40B4-BE49-F238E27FC236}">
                <a16:creationId xmlns:a16="http://schemas.microsoft.com/office/drawing/2014/main" id="{704EAA8E-A71D-C757-A2AC-51D4A7FDB283}"/>
              </a:ext>
            </a:extLst>
          </p:cNvPr>
          <p:cNvSpPr txBox="1"/>
          <p:nvPr/>
        </p:nvSpPr>
        <p:spPr>
          <a:xfrm>
            <a:off x="10275790" y="696655"/>
            <a:ext cx="1107996" cy="369332"/>
          </a:xfrm>
          <a:prstGeom prst="rect">
            <a:avLst/>
          </a:prstGeom>
          <a:noFill/>
        </p:spPr>
        <p:txBody>
          <a:bodyPr wrap="none" rtlCol="0">
            <a:spAutoFit/>
          </a:bodyPr>
          <a:lstStyle/>
          <a:p>
            <a:r>
              <a:rPr kumimoji="1" lang="zh-TW" altLang="en-US" b="1" u="sng" dirty="0">
                <a:latin typeface="BiauKai" panose="02010601000101010101" pitchFamily="2" charset="-120"/>
                <a:ea typeface="BiauKai" panose="02010601000101010101" pitchFamily="2" charset="-120"/>
              </a:rPr>
              <a:t>剩餘變數</a:t>
            </a:r>
          </a:p>
        </p:txBody>
      </p:sp>
      <p:cxnSp>
        <p:nvCxnSpPr>
          <p:cNvPr id="46" name="肘形接點 45">
            <a:extLst>
              <a:ext uri="{FF2B5EF4-FFF2-40B4-BE49-F238E27FC236}">
                <a16:creationId xmlns:a16="http://schemas.microsoft.com/office/drawing/2014/main" id="{B4BCA2AA-43F5-3454-02E3-4AE52581F098}"/>
              </a:ext>
            </a:extLst>
          </p:cNvPr>
          <p:cNvCxnSpPr>
            <a:cxnSpLocks/>
            <a:stCxn id="11" idx="3"/>
            <a:endCxn id="8" idx="1"/>
          </p:cNvCxnSpPr>
          <p:nvPr/>
        </p:nvCxnSpPr>
        <p:spPr>
          <a:xfrm flipV="1">
            <a:off x="3652284" y="1485718"/>
            <a:ext cx="2658139" cy="4440141"/>
          </a:xfrm>
          <a:prstGeom prst="bentConnector3">
            <a:avLst>
              <a:gd name="adj1" fmla="val 90400"/>
            </a:avLst>
          </a:prstGeom>
          <a:ln w="28575">
            <a:solidFill>
              <a:srgbClr val="13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154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98C4504-A73E-06BC-0DF2-41E527A0A8EB}"/>
              </a:ext>
            </a:extLst>
          </p:cNvPr>
          <p:cNvSpPr/>
          <p:nvPr/>
        </p:nvSpPr>
        <p:spPr>
          <a:xfrm>
            <a:off x="752561" y="1234980"/>
            <a:ext cx="11102741" cy="5203263"/>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285750" indent="-285750" algn="just">
              <a:lnSpc>
                <a:spcPct val="150000"/>
              </a:lnSpc>
              <a:buFont typeface="Wingdings" panose="05000000000000000000" pitchFamily="2" charset="2"/>
              <a:buChar char="Ø"/>
            </a:pPr>
            <a:r>
              <a:rPr kumimoji="1"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資料為</a:t>
            </a:r>
            <a:r>
              <a:rPr kumimoji="1"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Kaggle</a:t>
            </a:r>
            <a:r>
              <a:rPr kumimoji="1"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上針對信用卡詐欺分析提供的</a:t>
            </a:r>
            <a:r>
              <a:rPr kumimoji="1"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hlinkClick r:id="rId2"/>
              </a:rPr>
              <a:t>資料集</a:t>
            </a:r>
            <a:r>
              <a:rPr kumimoji="1"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，內容包含</a:t>
            </a:r>
            <a:r>
              <a:rPr kumimoji="1"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120</a:t>
            </a:r>
            <a:r>
              <a:rPr kumimoji="1"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個變數與一個</a:t>
            </a:r>
            <a:r>
              <a:rPr kumimoji="1"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Target</a:t>
            </a:r>
            <a:r>
              <a:rPr kumimoji="1"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值</a:t>
            </a:r>
            <a:r>
              <a:rPr kumimoji="1"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kumimoji="1"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詐欺、非詐欺</a:t>
            </a:r>
            <a:r>
              <a:rPr kumimoji="1"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kumimoji="1"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kumimoji="1"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lnSpc>
                <a:spcPct val="150000"/>
              </a:lnSpc>
              <a:buFont typeface="Wingdings" panose="05000000000000000000" pitchFamily="2" charset="2"/>
              <a:buChar char="Ø"/>
            </a:pP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資料分析第一部最重要的是先觀察資料的分佈，所以第一步先觀察資料集之詐欺比例如下圖所示，發現此筆資料集為極度不平衡之資料，兩著間的比例為</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9:1</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，為求預測精準則必須對資料集進行平衡度的處理。</a:t>
            </a:r>
            <a:endPar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lnSpc>
                <a:spcPct val="150000"/>
              </a:lnSpc>
              <a:buFont typeface="Wingdings" panose="05000000000000000000" pitchFamily="2" charset="2"/>
              <a:buChar char="Ø"/>
            </a:pPr>
            <a:r>
              <a:rPr kumimoji="1"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為了衡量模型表現，將資料以</a:t>
            </a:r>
            <a:r>
              <a:rPr kumimoji="1" lang="en-US" altLang="zh-TW"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7:3</a:t>
            </a:r>
            <a:r>
              <a:rPr kumimoji="1"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的比例切分為訓練集與測試集，並以測試集衡量模型的表現。</a:t>
            </a:r>
            <a:endParaRPr kumimoji="1"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just">
              <a:lnSpc>
                <a:spcPct val="150000"/>
              </a:lnSpc>
            </a:pPr>
            <a:endPar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gn="just">
              <a:lnSpc>
                <a:spcPct val="150000"/>
              </a:lnSpc>
              <a:buFont typeface="Wingdings" panose="05000000000000000000" pitchFamily="2" charset="2"/>
              <a:buAutoNum type="circleNumWdWhitePlain"/>
            </a:pPr>
            <a:endPar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just">
              <a:lnSpc>
                <a:spcPct val="150000"/>
              </a:lnSpc>
            </a:pPr>
            <a:endParaRPr kumimoji="1"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8" name="圖片 7">
            <a:extLst>
              <a:ext uri="{FF2B5EF4-FFF2-40B4-BE49-F238E27FC236}">
                <a16:creationId xmlns:a16="http://schemas.microsoft.com/office/drawing/2014/main" id="{ECB8A22F-5E99-CAE2-C7BB-4D5633F2B411}"/>
              </a:ext>
            </a:extLst>
          </p:cNvPr>
          <p:cNvPicPr>
            <a:picLocks noChangeAspect="1"/>
          </p:cNvPicPr>
          <p:nvPr/>
        </p:nvPicPr>
        <p:blipFill>
          <a:blip r:embed="rId3"/>
          <a:stretch>
            <a:fillRect/>
          </a:stretch>
        </p:blipFill>
        <p:spPr>
          <a:xfrm>
            <a:off x="4648021" y="3049602"/>
            <a:ext cx="3151138" cy="3306749"/>
          </a:xfrm>
          <a:prstGeom prst="rect">
            <a:avLst/>
          </a:prstGeom>
        </p:spPr>
      </p:pic>
      <p:sp>
        <p:nvSpPr>
          <p:cNvPr id="6" name="投影片編號版面配置區 2">
            <a:extLst>
              <a:ext uri="{FF2B5EF4-FFF2-40B4-BE49-F238E27FC236}">
                <a16:creationId xmlns:a16="http://schemas.microsoft.com/office/drawing/2014/main" id="{321BCFD2-C6F9-2DFC-C5B8-1CDAB72AE12D}"/>
              </a:ext>
            </a:extLst>
          </p:cNvPr>
          <p:cNvSpPr>
            <a:spLocks noGrp="1"/>
          </p:cNvSpPr>
          <p:nvPr>
            <p:ph type="sldNum" sz="quarter" idx="33"/>
          </p:nvPr>
        </p:nvSpPr>
        <p:spPr>
          <a:xfrm>
            <a:off x="9215717" y="6356351"/>
            <a:ext cx="2743200" cy="365125"/>
          </a:xfrm>
        </p:spPr>
        <p:txBody>
          <a:bodyPr/>
          <a:lstStyle/>
          <a:p>
            <a:fld id="{3A27E2FF-DAC8-438B-8546-A5A4CBA171F6}" type="slidenum">
              <a:rPr lang="zh-TW" altLang="en-US" smtClean="0"/>
              <a:pPr/>
              <a:t>24</a:t>
            </a:fld>
            <a:endParaRPr lang="zh-TW" altLang="en-US" dirty="0"/>
          </a:p>
        </p:txBody>
      </p:sp>
      <p:sp>
        <p:nvSpPr>
          <p:cNvPr id="3" name="Title 1">
            <a:extLst>
              <a:ext uri="{FF2B5EF4-FFF2-40B4-BE49-F238E27FC236}">
                <a16:creationId xmlns:a16="http://schemas.microsoft.com/office/drawing/2014/main" id="{9AF8B0C0-2C02-2D55-71D4-28D8DDE41733}"/>
              </a:ext>
            </a:extLst>
          </p:cNvPr>
          <p:cNvSpPr txBox="1">
            <a:spLocks/>
          </p:cNvSpPr>
          <p:nvPr/>
        </p:nvSpPr>
        <p:spPr>
          <a:xfrm>
            <a:off x="585313" y="225330"/>
            <a:ext cx="10515600" cy="6731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資料描述</a:t>
            </a:r>
            <a:endParaRPr lang="en-TW"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 name="文字方塊 6">
            <a:extLst>
              <a:ext uri="{FF2B5EF4-FFF2-40B4-BE49-F238E27FC236}">
                <a16:creationId xmlns:a16="http://schemas.microsoft.com/office/drawing/2014/main" id="{B7FE76E7-B2B0-8257-A374-05B8DC20A759}"/>
              </a:ext>
            </a:extLst>
          </p:cNvPr>
          <p:cNvSpPr txBox="1"/>
          <p:nvPr/>
        </p:nvSpPr>
        <p:spPr>
          <a:xfrm>
            <a:off x="585313" y="561880"/>
            <a:ext cx="10500360" cy="581121"/>
          </a:xfrm>
          <a:prstGeom prst="rect">
            <a:avLst/>
          </a:prstGeom>
          <a:noFill/>
        </p:spPr>
        <p:txBody>
          <a:bodyPr wrap="square" rtlCol="0">
            <a:spAutoFit/>
          </a:bodyPr>
          <a:lstStyle/>
          <a:p>
            <a:pPr marL="285750" indent="-285750" algn="just">
              <a:lnSpc>
                <a:spcPct val="150000"/>
              </a:lnSpc>
              <a:buFont typeface="Wingdings" pitchFamily="2" charset="2"/>
              <a:buChar char="l"/>
            </a:pPr>
            <a:r>
              <a:rPr kumimoji="1" lang="zh-TW" altLang="en-US" sz="2400" u="sng"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資料特徵描述</a:t>
            </a:r>
            <a:endParaRPr kumimoji="1" lang="zh-TW" altLang="zh-TW" sz="2400" u="sng"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267665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0A59154A-21AE-DB09-ED2D-0761362B2514}"/>
              </a:ext>
            </a:extLst>
          </p:cNvPr>
          <p:cNvSpPr>
            <a:spLocks noGrp="1"/>
          </p:cNvSpPr>
          <p:nvPr>
            <p:ph type="sldNum" sz="quarter" idx="33"/>
          </p:nvPr>
        </p:nvSpPr>
        <p:spPr>
          <a:xfrm>
            <a:off x="9215717" y="6356351"/>
            <a:ext cx="2743200" cy="365125"/>
          </a:xfrm>
        </p:spPr>
        <p:txBody>
          <a:bodyPr/>
          <a:lstStyle/>
          <a:p>
            <a:fld id="{3A27E2FF-DAC8-438B-8546-A5A4CBA171F6}" type="slidenum">
              <a:rPr lang="zh-TW" altLang="en-US" smtClean="0"/>
              <a:pPr/>
              <a:t>25</a:t>
            </a:fld>
            <a:endParaRPr lang="zh-TW" altLang="en-US" dirty="0"/>
          </a:p>
        </p:txBody>
      </p:sp>
      <p:sp>
        <p:nvSpPr>
          <p:cNvPr id="4" name="矩形 3">
            <a:extLst>
              <a:ext uri="{FF2B5EF4-FFF2-40B4-BE49-F238E27FC236}">
                <a16:creationId xmlns:a16="http://schemas.microsoft.com/office/drawing/2014/main" id="{A98C4504-A73E-06BC-0DF2-41E527A0A8EB}"/>
              </a:ext>
            </a:extLst>
          </p:cNvPr>
          <p:cNvSpPr/>
          <p:nvPr/>
        </p:nvSpPr>
        <p:spPr>
          <a:xfrm>
            <a:off x="491277" y="1335649"/>
            <a:ext cx="11055116" cy="520326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285750" indent="-285750" algn="just">
              <a:lnSpc>
                <a:spcPct val="150000"/>
              </a:lnSpc>
              <a:buFont typeface="Wingdings" panose="05000000000000000000" pitchFamily="2" charset="2"/>
              <a:buChar char="Ø"/>
            </a:pP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接下來處理缺失值的問題，缺失值的處理在數據前處理中是非常重要的一環，缺失值過多會大幅的影響模型表現，可以先利用資料視覺化觀察缺失值分佈，由下圖可以發現，在各個變數中參雜著或多或少的缺失值，我們將缺失值超過</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10%</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之變數直接刪除</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刪除前：</a:t>
            </a:r>
            <a:r>
              <a:rPr lang="en-US" altLang="zh-TW"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120</a:t>
            </a:r>
            <a:r>
              <a:rPr lang="zh-TW" altLang="en-US"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個變數，</a:t>
            </a:r>
            <a:r>
              <a:rPr lang="zh-TW" altLang="en-US" b="1" dirty="0">
                <a:solidFill>
                  <a:srgbClr val="FF0000"/>
                </a:solidFill>
                <a:highlight>
                  <a:srgbClr val="FFFF00"/>
                </a:highlight>
                <a:latin typeface="Times New Roman" panose="02020603050405020304" pitchFamily="18" charset="0"/>
                <a:ea typeface="標楷體" panose="03000509000000000000" pitchFamily="65" charset="-120"/>
                <a:cs typeface="Times New Roman" panose="02020603050405020304" pitchFamily="18" charset="0"/>
              </a:rPr>
              <a:t>刪除後：</a:t>
            </a:r>
            <a:r>
              <a:rPr lang="en-US" altLang="zh-TW" b="1" dirty="0">
                <a:solidFill>
                  <a:srgbClr val="FF0000"/>
                </a:solidFill>
                <a:highlight>
                  <a:srgbClr val="FFFF00"/>
                </a:highlight>
                <a:latin typeface="Times New Roman" panose="02020603050405020304" pitchFamily="18" charset="0"/>
                <a:ea typeface="標楷體" panose="03000509000000000000" pitchFamily="65" charset="-120"/>
                <a:cs typeface="Times New Roman" panose="02020603050405020304" pitchFamily="18" charset="0"/>
              </a:rPr>
              <a:t>63</a:t>
            </a:r>
            <a:r>
              <a:rPr lang="zh-TW" altLang="en-US" b="1" dirty="0">
                <a:solidFill>
                  <a:srgbClr val="FF0000"/>
                </a:solidFill>
                <a:highlight>
                  <a:srgbClr val="FFFF00"/>
                </a:highlight>
                <a:latin typeface="Times New Roman" panose="02020603050405020304" pitchFamily="18" charset="0"/>
                <a:ea typeface="標楷體" panose="03000509000000000000" pitchFamily="65" charset="-120"/>
                <a:cs typeface="Times New Roman" panose="02020603050405020304" pitchFamily="18" charset="0"/>
              </a:rPr>
              <a:t>個變數</a:t>
            </a:r>
            <a:r>
              <a:rPr lang="en-US" altLang="zh-TW"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lnSpc>
                <a:spcPct val="150000"/>
              </a:lnSpc>
              <a:buFont typeface="Wingdings" panose="05000000000000000000" pitchFamily="2" charset="2"/>
              <a:buChar char="Ø"/>
            </a:pP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接著將變數依照不同的變數型態</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(Object, Float, Integer)</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，分別以不同的填補方式處理</a:t>
            </a:r>
            <a:endPar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gn="just">
              <a:lnSpc>
                <a:spcPct val="150000"/>
              </a:lnSpc>
              <a:buFont typeface="Wingdings" pitchFamily="2" charset="2"/>
              <a:buChar char="l"/>
            </a:pP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Object: </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以眾數</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(mode)</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填補</a:t>
            </a:r>
            <a:endPar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gn="just">
              <a:lnSpc>
                <a:spcPct val="150000"/>
              </a:lnSpc>
              <a:buFont typeface="Wingdings" pitchFamily="2" charset="2"/>
              <a:buChar char="l"/>
            </a:pP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Float: </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以線性內差填補</a:t>
            </a:r>
            <a:endPar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gn="just">
              <a:lnSpc>
                <a:spcPct val="150000"/>
              </a:lnSpc>
              <a:buFont typeface="Wingdings" pitchFamily="2" charset="2"/>
              <a:buChar char="l"/>
            </a:pP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Integer: </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此資料集之</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integer</a:t>
            </a:r>
          </a:p>
          <a:p>
            <a:pPr lvl="3" algn="just">
              <a:lnSpc>
                <a:spcPct val="150000"/>
              </a:lnSpc>
            </a:pP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變數無缺失值</a:t>
            </a:r>
            <a:endPar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gn="just">
              <a:lnSpc>
                <a:spcPct val="150000"/>
              </a:lnSpc>
              <a:buFont typeface="Wingdings" panose="05000000000000000000" pitchFamily="2" charset="2"/>
              <a:buAutoNum type="circleNumWdWhitePlain"/>
            </a:pPr>
            <a:endPar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just">
              <a:lnSpc>
                <a:spcPct val="150000"/>
              </a:lnSpc>
            </a:pPr>
            <a:endParaRPr kumimoji="1"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Title 1">
            <a:extLst>
              <a:ext uri="{FF2B5EF4-FFF2-40B4-BE49-F238E27FC236}">
                <a16:creationId xmlns:a16="http://schemas.microsoft.com/office/drawing/2014/main" id="{A76468D5-F6B1-70F4-0430-74731F255C20}"/>
              </a:ext>
            </a:extLst>
          </p:cNvPr>
          <p:cNvSpPr txBox="1">
            <a:spLocks/>
          </p:cNvSpPr>
          <p:nvPr/>
        </p:nvSpPr>
        <p:spPr>
          <a:xfrm>
            <a:off x="585313" y="225330"/>
            <a:ext cx="10515600" cy="6731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資料描述</a:t>
            </a:r>
            <a:endParaRPr lang="en-TW"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文字方塊 7">
            <a:extLst>
              <a:ext uri="{FF2B5EF4-FFF2-40B4-BE49-F238E27FC236}">
                <a16:creationId xmlns:a16="http://schemas.microsoft.com/office/drawing/2014/main" id="{6063792D-F872-8F6D-FE2E-11D977A61784}"/>
              </a:ext>
            </a:extLst>
          </p:cNvPr>
          <p:cNvSpPr txBox="1"/>
          <p:nvPr/>
        </p:nvSpPr>
        <p:spPr>
          <a:xfrm>
            <a:off x="585313" y="561880"/>
            <a:ext cx="10500360" cy="581121"/>
          </a:xfrm>
          <a:prstGeom prst="rect">
            <a:avLst/>
          </a:prstGeom>
          <a:noFill/>
        </p:spPr>
        <p:txBody>
          <a:bodyPr wrap="square" rtlCol="0">
            <a:spAutoFit/>
          </a:bodyPr>
          <a:lstStyle/>
          <a:p>
            <a:pPr marL="285750" indent="-285750" algn="just">
              <a:lnSpc>
                <a:spcPct val="150000"/>
              </a:lnSpc>
              <a:buFont typeface="Wingdings" pitchFamily="2" charset="2"/>
              <a:buChar char="l"/>
            </a:pPr>
            <a:r>
              <a:rPr kumimoji="1" lang="zh-TW" altLang="en-US" sz="2400" u="sng"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資料特徵描述</a:t>
            </a:r>
            <a:endParaRPr kumimoji="1" lang="zh-TW" altLang="zh-TW" sz="2400" u="sng"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 name="圖片 1">
            <a:extLst>
              <a:ext uri="{FF2B5EF4-FFF2-40B4-BE49-F238E27FC236}">
                <a16:creationId xmlns:a16="http://schemas.microsoft.com/office/drawing/2014/main" id="{C04CF1C9-3F38-20F1-6DB8-447C6D893E30}"/>
              </a:ext>
            </a:extLst>
          </p:cNvPr>
          <p:cNvPicPr>
            <a:picLocks noChangeAspect="1"/>
          </p:cNvPicPr>
          <p:nvPr/>
        </p:nvPicPr>
        <p:blipFill>
          <a:blip r:embed="rId2"/>
          <a:stretch>
            <a:fillRect/>
          </a:stretch>
        </p:blipFill>
        <p:spPr>
          <a:xfrm>
            <a:off x="5341087" y="3099391"/>
            <a:ext cx="5450393" cy="3256960"/>
          </a:xfrm>
          <a:prstGeom prst="rect">
            <a:avLst/>
          </a:prstGeom>
        </p:spPr>
      </p:pic>
    </p:spTree>
    <p:extLst>
      <p:ext uri="{BB962C8B-B14F-4D97-AF65-F5344CB8AC3E}">
        <p14:creationId xmlns:p14="http://schemas.microsoft.com/office/powerpoint/2010/main" val="192943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7595-5465-FA8B-2BBA-B0C1E81B9884}"/>
              </a:ext>
            </a:extLst>
          </p:cNvPr>
          <p:cNvSpPr txBox="1">
            <a:spLocks/>
          </p:cNvSpPr>
          <p:nvPr/>
        </p:nvSpPr>
        <p:spPr>
          <a:xfrm>
            <a:off x="585313" y="225330"/>
            <a:ext cx="10515600" cy="6731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資料描述</a:t>
            </a:r>
            <a:endParaRPr lang="en-TW"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矩形 3">
            <a:extLst>
              <a:ext uri="{FF2B5EF4-FFF2-40B4-BE49-F238E27FC236}">
                <a16:creationId xmlns:a16="http://schemas.microsoft.com/office/drawing/2014/main" id="{A98C4504-A73E-06BC-0DF2-41E527A0A8EB}"/>
              </a:ext>
            </a:extLst>
          </p:cNvPr>
          <p:cNvSpPr/>
          <p:nvPr/>
        </p:nvSpPr>
        <p:spPr>
          <a:xfrm>
            <a:off x="572422" y="1315086"/>
            <a:ext cx="11478525" cy="536863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285750" indent="-285750" algn="just">
              <a:lnSpc>
                <a:spcPct val="150000"/>
              </a:lnSpc>
              <a:buFont typeface="Wingdings" pitchFamily="2" charset="2"/>
              <a:buChar char="Ø"/>
            </a:pPr>
            <a:r>
              <a:rPr kumimoji="1"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觀察類別資料，會發現不少變數都集中在一類別：</a:t>
            </a:r>
            <a:endParaRPr kumimoji="1" lang="en-US" alt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lnSpc>
                <a:spcPct val="150000"/>
              </a:lnSpc>
              <a:buFont typeface="Wingdings" pitchFamily="2" charset="2"/>
              <a:buChar char="Ø"/>
            </a:pPr>
            <a:endParaRPr kumimoji="1"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lnSpc>
                <a:spcPct val="150000"/>
              </a:lnSpc>
              <a:buFont typeface="Wingdings" pitchFamily="2" charset="2"/>
              <a:buChar char="Ø"/>
            </a:pPr>
            <a:endParaRPr kumimoji="1"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lnSpc>
                <a:spcPct val="150000"/>
              </a:lnSpc>
              <a:buFont typeface="Wingdings" pitchFamily="2" charset="2"/>
              <a:buChar char="Ø"/>
            </a:pPr>
            <a:endParaRPr kumimoji="1"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lnSpc>
                <a:spcPct val="150000"/>
              </a:lnSpc>
              <a:buFont typeface="Wingdings" pitchFamily="2" charset="2"/>
              <a:buChar char="Ø"/>
            </a:pPr>
            <a:endParaRPr kumimoji="1"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lnSpc>
                <a:spcPct val="150000"/>
              </a:lnSpc>
              <a:buFont typeface="Wingdings" pitchFamily="2" charset="2"/>
              <a:buChar char="Ø"/>
            </a:pPr>
            <a:endParaRPr kumimoji="1"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just">
              <a:lnSpc>
                <a:spcPct val="150000"/>
              </a:lnSpc>
            </a:pPr>
            <a:endParaRPr kumimoji="1"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just">
              <a:lnSpc>
                <a:spcPct val="150000"/>
              </a:lnSpc>
            </a:pPr>
            <a:endParaRPr kumimoji="1"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lnSpc>
                <a:spcPct val="150000"/>
              </a:lnSpc>
              <a:buFont typeface="Wingdings" pitchFamily="2" charset="2"/>
              <a:buChar char="Ø"/>
            </a:pPr>
            <a:r>
              <a:rPr kumimoji="1"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觀察後發現共有</a:t>
            </a:r>
            <a:r>
              <a:rPr kumimoji="1" lang="en-US" alt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22</a:t>
            </a:r>
            <a:r>
              <a:rPr kumimoji="1"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個變數其佔比接近</a:t>
            </a:r>
            <a:r>
              <a:rPr kumimoji="1" lang="en-US" alt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100%</a:t>
            </a:r>
            <a:r>
              <a:rPr kumimoji="1"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皆集中在一類別，所以將其刪除，避免影響到模型訓練</a:t>
            </a:r>
            <a:endParaRPr kumimoji="1" lang="en-US" alt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lnSpc>
                <a:spcPct val="150000"/>
              </a:lnSpc>
              <a:buFont typeface="Wingdings" pitchFamily="2" charset="2"/>
              <a:buChar char="Ø"/>
            </a:pPr>
            <a:endParaRPr kumimoji="1" lang="en-US" alt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lnSpc>
                <a:spcPct val="150000"/>
              </a:lnSpc>
              <a:buFont typeface="Wingdings" pitchFamily="2" charset="2"/>
              <a:buChar char="Ø"/>
            </a:pPr>
            <a:endParaRPr kumimoji="1" lang="en-US" alt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lnSpc>
                <a:spcPct val="150000"/>
              </a:lnSpc>
              <a:buFont typeface="Wingdings" pitchFamily="2" charset="2"/>
              <a:buChar char="Ø"/>
            </a:pPr>
            <a:endParaRPr kumimoji="1" lang="en-US" alt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lnSpc>
                <a:spcPct val="150000"/>
              </a:lnSpc>
              <a:buFont typeface="Wingdings" pitchFamily="2" charset="2"/>
              <a:buChar char="Ø"/>
            </a:pPr>
            <a:endParaRPr kumimoji="1" lang="en-US" alt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lnSpc>
                <a:spcPct val="150000"/>
              </a:lnSpc>
              <a:buFont typeface="Wingdings" pitchFamily="2" charset="2"/>
              <a:buChar char="Ø"/>
            </a:pPr>
            <a:r>
              <a:rPr kumimoji="1" lang="zh-TW" altLang="en-US" sz="2000" b="1" dirty="0">
                <a:solidFill>
                  <a:srgbClr val="FF0000"/>
                </a:solidFill>
                <a:highlight>
                  <a:srgbClr val="FFFF00"/>
                </a:highlight>
                <a:latin typeface="Times New Roman" panose="02020603050405020304" pitchFamily="18" charset="0"/>
                <a:ea typeface="標楷體" panose="03000509000000000000" pitchFamily="65" charset="-120"/>
                <a:cs typeface="Times New Roman" panose="02020603050405020304" pitchFamily="18" charset="0"/>
              </a:rPr>
              <a:t>至此共剩下：</a:t>
            </a:r>
            <a:r>
              <a:rPr kumimoji="1" lang="en-US" altLang="zh-TW" sz="2000" b="1" dirty="0">
                <a:solidFill>
                  <a:srgbClr val="FF0000"/>
                </a:solidFill>
                <a:highlight>
                  <a:srgbClr val="FFFF00"/>
                </a:highlight>
                <a:latin typeface="Times New Roman" panose="02020603050405020304" pitchFamily="18" charset="0"/>
                <a:ea typeface="標楷體" panose="03000509000000000000" pitchFamily="65" charset="-120"/>
                <a:cs typeface="Times New Roman" panose="02020603050405020304" pitchFamily="18" charset="0"/>
              </a:rPr>
              <a:t>32</a:t>
            </a:r>
            <a:r>
              <a:rPr kumimoji="1" lang="zh-TW" altLang="en-US" sz="2000" b="1" dirty="0">
                <a:solidFill>
                  <a:srgbClr val="FF0000"/>
                </a:solidFill>
                <a:highlight>
                  <a:srgbClr val="FFFF00"/>
                </a:highlight>
                <a:latin typeface="Times New Roman" panose="02020603050405020304" pitchFamily="18" charset="0"/>
                <a:ea typeface="標楷體" panose="03000509000000000000" pitchFamily="65" charset="-120"/>
                <a:cs typeface="Times New Roman" panose="02020603050405020304" pitchFamily="18" charset="0"/>
              </a:rPr>
              <a:t>個變數</a:t>
            </a:r>
            <a:endParaRPr kumimoji="1" lang="en-US" altLang="zh-TW" sz="2000" b="1" dirty="0">
              <a:solidFill>
                <a:srgbClr val="FF0000"/>
              </a:solidFill>
              <a:highlight>
                <a:srgbClr val="FFFF00"/>
              </a:highligh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文字方塊 4">
            <a:extLst>
              <a:ext uri="{FF2B5EF4-FFF2-40B4-BE49-F238E27FC236}">
                <a16:creationId xmlns:a16="http://schemas.microsoft.com/office/drawing/2014/main" id="{2748E7B8-2DC2-DF19-BB30-070629A6352D}"/>
              </a:ext>
            </a:extLst>
          </p:cNvPr>
          <p:cNvSpPr txBox="1"/>
          <p:nvPr/>
        </p:nvSpPr>
        <p:spPr>
          <a:xfrm>
            <a:off x="585313" y="561880"/>
            <a:ext cx="10500360" cy="581121"/>
          </a:xfrm>
          <a:prstGeom prst="rect">
            <a:avLst/>
          </a:prstGeom>
          <a:noFill/>
        </p:spPr>
        <p:txBody>
          <a:bodyPr wrap="square" rtlCol="0">
            <a:spAutoFit/>
          </a:bodyPr>
          <a:lstStyle/>
          <a:p>
            <a:pPr marL="285750" indent="-285750" algn="just">
              <a:lnSpc>
                <a:spcPct val="150000"/>
              </a:lnSpc>
              <a:buFont typeface="Wingdings" pitchFamily="2" charset="2"/>
              <a:buChar char="l"/>
            </a:pPr>
            <a:r>
              <a:rPr kumimoji="1" lang="zh-TW" altLang="en-US" sz="2400" u="sng"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資料特徵描述</a:t>
            </a:r>
            <a:endParaRPr kumimoji="1" lang="zh-TW" altLang="zh-TW" sz="2400" u="sng"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圖片 5">
            <a:extLst>
              <a:ext uri="{FF2B5EF4-FFF2-40B4-BE49-F238E27FC236}">
                <a16:creationId xmlns:a16="http://schemas.microsoft.com/office/drawing/2014/main" id="{B54C3FC2-4315-E946-9D49-B2B1579B22AD}"/>
              </a:ext>
            </a:extLst>
          </p:cNvPr>
          <p:cNvPicPr>
            <a:picLocks noChangeAspect="1"/>
          </p:cNvPicPr>
          <p:nvPr/>
        </p:nvPicPr>
        <p:blipFill>
          <a:blip r:embed="rId2"/>
          <a:stretch>
            <a:fillRect/>
          </a:stretch>
        </p:blipFill>
        <p:spPr>
          <a:xfrm>
            <a:off x="724786" y="1909338"/>
            <a:ext cx="2565400" cy="2692400"/>
          </a:xfrm>
          <a:prstGeom prst="rect">
            <a:avLst/>
          </a:prstGeom>
        </p:spPr>
      </p:pic>
      <p:pic>
        <p:nvPicPr>
          <p:cNvPr id="8" name="圖片 7">
            <a:extLst>
              <a:ext uri="{FF2B5EF4-FFF2-40B4-BE49-F238E27FC236}">
                <a16:creationId xmlns:a16="http://schemas.microsoft.com/office/drawing/2014/main" id="{4C0D739C-845D-F36B-99E0-1F9E1D574CB2}"/>
              </a:ext>
            </a:extLst>
          </p:cNvPr>
          <p:cNvPicPr>
            <a:picLocks noChangeAspect="1"/>
          </p:cNvPicPr>
          <p:nvPr/>
        </p:nvPicPr>
        <p:blipFill>
          <a:blip r:embed="rId3"/>
          <a:stretch>
            <a:fillRect/>
          </a:stretch>
        </p:blipFill>
        <p:spPr>
          <a:xfrm>
            <a:off x="3350501" y="1882745"/>
            <a:ext cx="2565400" cy="2692400"/>
          </a:xfrm>
          <a:prstGeom prst="rect">
            <a:avLst/>
          </a:prstGeom>
        </p:spPr>
      </p:pic>
      <p:sp>
        <p:nvSpPr>
          <p:cNvPr id="11" name="文字方塊 10">
            <a:extLst>
              <a:ext uri="{FF2B5EF4-FFF2-40B4-BE49-F238E27FC236}">
                <a16:creationId xmlns:a16="http://schemas.microsoft.com/office/drawing/2014/main" id="{94DACDD4-CFAC-F409-8933-5CA70A4B6E96}"/>
              </a:ext>
            </a:extLst>
          </p:cNvPr>
          <p:cNvSpPr txBox="1"/>
          <p:nvPr/>
        </p:nvSpPr>
        <p:spPr>
          <a:xfrm>
            <a:off x="6184052" y="3228945"/>
            <a:ext cx="607859" cy="400110"/>
          </a:xfrm>
          <a:prstGeom prst="rect">
            <a:avLst/>
          </a:prstGeom>
          <a:noFill/>
        </p:spPr>
        <p:txBody>
          <a:bodyPr wrap="none" rtlCol="0">
            <a:spAutoFit/>
          </a:bodyPr>
          <a:lstStyle/>
          <a:p>
            <a:r>
              <a:rPr kumimoji="1" lang="en-US" altLang="zh-TW" sz="2000" b="1" dirty="0"/>
              <a:t>… …</a:t>
            </a:r>
            <a:endParaRPr kumimoji="1" lang="zh-TW" altLang="en-US" sz="2000" b="1" dirty="0"/>
          </a:p>
        </p:txBody>
      </p:sp>
      <p:sp>
        <p:nvSpPr>
          <p:cNvPr id="3" name="投影片編號版面配置區 2">
            <a:extLst>
              <a:ext uri="{FF2B5EF4-FFF2-40B4-BE49-F238E27FC236}">
                <a16:creationId xmlns:a16="http://schemas.microsoft.com/office/drawing/2014/main" id="{0A59154A-21AE-DB09-ED2D-0761362B2514}"/>
              </a:ext>
            </a:extLst>
          </p:cNvPr>
          <p:cNvSpPr>
            <a:spLocks noGrp="1"/>
          </p:cNvSpPr>
          <p:nvPr>
            <p:ph type="sldNum" sz="quarter" idx="33"/>
          </p:nvPr>
        </p:nvSpPr>
        <p:spPr>
          <a:xfrm>
            <a:off x="9215717" y="6356351"/>
            <a:ext cx="2743200" cy="365125"/>
          </a:xfrm>
        </p:spPr>
        <p:txBody>
          <a:bodyPr/>
          <a:lstStyle/>
          <a:p>
            <a:fld id="{3A27E2FF-DAC8-438B-8546-A5A4CBA171F6}" type="slidenum">
              <a:rPr lang="zh-TW" altLang="en-US" smtClean="0"/>
              <a:pPr/>
              <a:t>26</a:t>
            </a:fld>
            <a:endParaRPr lang="zh-TW" altLang="en-US" dirty="0"/>
          </a:p>
        </p:txBody>
      </p:sp>
      <p:pic>
        <p:nvPicPr>
          <p:cNvPr id="15" name="圖片 14">
            <a:extLst>
              <a:ext uri="{FF2B5EF4-FFF2-40B4-BE49-F238E27FC236}">
                <a16:creationId xmlns:a16="http://schemas.microsoft.com/office/drawing/2014/main" id="{1364DCEB-D3DA-B695-5462-1480102DAF69}"/>
              </a:ext>
            </a:extLst>
          </p:cNvPr>
          <p:cNvPicPr>
            <a:picLocks noChangeAspect="1"/>
          </p:cNvPicPr>
          <p:nvPr/>
        </p:nvPicPr>
        <p:blipFill>
          <a:blip r:embed="rId4"/>
          <a:stretch>
            <a:fillRect/>
          </a:stretch>
        </p:blipFill>
        <p:spPr>
          <a:xfrm>
            <a:off x="9515705" y="1882745"/>
            <a:ext cx="2565400" cy="2692400"/>
          </a:xfrm>
          <a:prstGeom prst="rect">
            <a:avLst/>
          </a:prstGeom>
        </p:spPr>
      </p:pic>
      <p:graphicFrame>
        <p:nvGraphicFramePr>
          <p:cNvPr id="17" name="表格 17">
            <a:extLst>
              <a:ext uri="{FF2B5EF4-FFF2-40B4-BE49-F238E27FC236}">
                <a16:creationId xmlns:a16="http://schemas.microsoft.com/office/drawing/2014/main" id="{70C309EA-52FB-ED6A-B15C-E74B3B5E1ECD}"/>
              </a:ext>
            </a:extLst>
          </p:cNvPr>
          <p:cNvGraphicFramePr>
            <a:graphicFrameLocks noGrp="1"/>
          </p:cNvGraphicFramePr>
          <p:nvPr>
            <p:extLst>
              <p:ext uri="{D42A27DB-BD31-4B8C-83A1-F6EECF244321}">
                <p14:modId xmlns:p14="http://schemas.microsoft.com/office/powerpoint/2010/main" val="780434405"/>
              </p:ext>
            </p:extLst>
          </p:nvPr>
        </p:nvGraphicFramePr>
        <p:xfrm>
          <a:off x="932919" y="4924449"/>
          <a:ext cx="11069774" cy="1272709"/>
        </p:xfrm>
        <a:graphic>
          <a:graphicData uri="http://schemas.openxmlformats.org/drawingml/2006/table">
            <a:tbl>
              <a:tblPr firstRow="1" bandRow="1">
                <a:tableStyleId>{5C22544A-7EE6-4342-B048-85BDC9FD1C3A}</a:tableStyleId>
              </a:tblPr>
              <a:tblGrid>
                <a:gridCol w="1586230">
                  <a:extLst>
                    <a:ext uri="{9D8B030D-6E8A-4147-A177-3AD203B41FA5}">
                      <a16:colId xmlns:a16="http://schemas.microsoft.com/office/drawing/2014/main" val="3026458637"/>
                    </a:ext>
                  </a:extLst>
                </a:gridCol>
                <a:gridCol w="1640205">
                  <a:extLst>
                    <a:ext uri="{9D8B030D-6E8A-4147-A177-3AD203B41FA5}">
                      <a16:colId xmlns:a16="http://schemas.microsoft.com/office/drawing/2014/main" val="1605449864"/>
                    </a:ext>
                  </a:extLst>
                </a:gridCol>
                <a:gridCol w="1586230">
                  <a:extLst>
                    <a:ext uri="{9D8B030D-6E8A-4147-A177-3AD203B41FA5}">
                      <a16:colId xmlns:a16="http://schemas.microsoft.com/office/drawing/2014/main" val="3790345196"/>
                    </a:ext>
                  </a:extLst>
                </a:gridCol>
                <a:gridCol w="865041">
                  <a:extLst>
                    <a:ext uri="{9D8B030D-6E8A-4147-A177-3AD203B41FA5}">
                      <a16:colId xmlns:a16="http://schemas.microsoft.com/office/drawing/2014/main" val="1475137427"/>
                    </a:ext>
                  </a:extLst>
                </a:gridCol>
                <a:gridCol w="799168">
                  <a:extLst>
                    <a:ext uri="{9D8B030D-6E8A-4147-A177-3AD203B41FA5}">
                      <a16:colId xmlns:a16="http://schemas.microsoft.com/office/drawing/2014/main" val="2607760073"/>
                    </a:ext>
                  </a:extLst>
                </a:gridCol>
                <a:gridCol w="157655">
                  <a:extLst>
                    <a:ext uri="{9D8B030D-6E8A-4147-A177-3AD203B41FA5}">
                      <a16:colId xmlns:a16="http://schemas.microsoft.com/office/drawing/2014/main" val="3894642289"/>
                    </a:ext>
                  </a:extLst>
                </a:gridCol>
                <a:gridCol w="993228">
                  <a:extLst>
                    <a:ext uri="{9D8B030D-6E8A-4147-A177-3AD203B41FA5}">
                      <a16:colId xmlns:a16="http://schemas.microsoft.com/office/drawing/2014/main" val="3662189518"/>
                    </a:ext>
                  </a:extLst>
                </a:gridCol>
                <a:gridCol w="961696">
                  <a:extLst>
                    <a:ext uri="{9D8B030D-6E8A-4147-A177-3AD203B41FA5}">
                      <a16:colId xmlns:a16="http://schemas.microsoft.com/office/drawing/2014/main" val="607270917"/>
                    </a:ext>
                  </a:extLst>
                </a:gridCol>
                <a:gridCol w="2480321">
                  <a:extLst>
                    <a:ext uri="{9D8B030D-6E8A-4147-A177-3AD203B41FA5}">
                      <a16:colId xmlns:a16="http://schemas.microsoft.com/office/drawing/2014/main" val="2667415388"/>
                    </a:ext>
                  </a:extLst>
                </a:gridCol>
              </a:tblGrid>
              <a:tr h="581468">
                <a:tc>
                  <a:txBody>
                    <a:bodyPr/>
                    <a:lstStyle/>
                    <a:p>
                      <a:endParaRPr lang="en" altLang="zh-TW" sz="1100" b="0" dirty="0">
                        <a:solidFill>
                          <a:schemeClr val="tx1"/>
                        </a:solidFill>
                        <a:effectLst/>
                        <a:latin typeface="Times New Roman" panose="02020603050405020304" pitchFamily="18" charset="0"/>
                        <a:cs typeface="Times New Roman" panose="02020603050405020304" pitchFamily="18" charset="0"/>
                      </a:endParaRPr>
                    </a:p>
                    <a:p>
                      <a:r>
                        <a:rPr lang="en" altLang="zh-TW" sz="1100" b="0" dirty="0">
                          <a:solidFill>
                            <a:schemeClr val="tx1"/>
                          </a:solidFill>
                          <a:effectLst/>
                          <a:latin typeface="Times New Roman" panose="02020603050405020304" pitchFamily="18" charset="0"/>
                          <a:cs typeface="Times New Roman" panose="02020603050405020304" pitchFamily="18" charset="0"/>
                        </a:rPr>
                        <a:t>FLAG_MOBIL</a:t>
                      </a:r>
                      <a:endParaRPr lang="zh-TW"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 altLang="zh-TW" sz="1100" b="0" dirty="0">
                        <a:solidFill>
                          <a:schemeClr val="tx1"/>
                        </a:solidFill>
                        <a:effectLst/>
                        <a:latin typeface="Times New Roman" panose="02020603050405020304" pitchFamily="18" charset="0"/>
                        <a:cs typeface="Times New Roman" panose="02020603050405020304" pitchFamily="18" charset="0"/>
                      </a:endParaRPr>
                    </a:p>
                    <a:p>
                      <a:r>
                        <a:rPr lang="en" altLang="zh-TW" sz="1100" b="0" dirty="0">
                          <a:solidFill>
                            <a:schemeClr val="tx1"/>
                          </a:solidFill>
                          <a:effectLst/>
                          <a:latin typeface="Times New Roman" panose="02020603050405020304" pitchFamily="18" charset="0"/>
                          <a:cs typeface="Times New Roman" panose="02020603050405020304" pitchFamily="18" charset="0"/>
                        </a:rPr>
                        <a:t>FLAG_DOCUMENT_2</a:t>
                      </a:r>
                      <a:endParaRPr lang="zh-TW"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 altLang="zh-TW" sz="1100" b="0" dirty="0">
                        <a:solidFill>
                          <a:schemeClr val="tx1"/>
                        </a:solidFill>
                        <a:effectLst/>
                        <a:latin typeface="Times New Roman" panose="02020603050405020304" pitchFamily="18" charset="0"/>
                        <a:cs typeface="Times New Roman" panose="02020603050405020304" pitchFamily="18" charset="0"/>
                      </a:endParaRPr>
                    </a:p>
                    <a:p>
                      <a:r>
                        <a:rPr lang="en" altLang="zh-TW" sz="1100" b="0" dirty="0">
                          <a:solidFill>
                            <a:schemeClr val="tx1"/>
                          </a:solidFill>
                          <a:effectLst/>
                          <a:latin typeface="Times New Roman" panose="02020603050405020304" pitchFamily="18" charset="0"/>
                          <a:cs typeface="Times New Roman" panose="02020603050405020304" pitchFamily="18" charset="0"/>
                        </a:rPr>
                        <a:t>FLAG_DOCUMENT_4</a:t>
                      </a:r>
                      <a:endParaRPr lang="zh-TW"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TW" sz="1100" b="0" dirty="0">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TW" sz="1100" b="0" dirty="0">
                          <a:solidFill>
                            <a:schemeClr val="tx1"/>
                          </a:solidFill>
                          <a:effectLst/>
                          <a:latin typeface="Times New Roman" panose="02020603050405020304" pitchFamily="18" charset="0"/>
                          <a:cs typeface="Times New Roman" panose="02020603050405020304" pitchFamily="18" charset="0"/>
                        </a:rPr>
                        <a:t>FLAG_DOCUMENT_5</a:t>
                      </a:r>
                      <a:endParaRPr lang="zh-TW"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r>
                        <a:rPr lang="en" altLang="zh-TW" sz="1100" b="0" dirty="0">
                          <a:solidFill>
                            <a:schemeClr val="tx1"/>
                          </a:solidFill>
                          <a:effectLst/>
                          <a:latin typeface="Times New Roman" panose="02020603050405020304" pitchFamily="18" charset="0"/>
                          <a:cs typeface="Times New Roman" panose="02020603050405020304" pitchFamily="18" charset="0"/>
                        </a:rPr>
                        <a:t>Student</a:t>
                      </a:r>
                      <a:endParaRPr lang="zh-TW"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TW" sz="1100" b="0" dirty="0">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TW" sz="1100" b="0" dirty="0">
                          <a:solidFill>
                            <a:schemeClr val="tx1"/>
                          </a:solidFill>
                          <a:effectLst/>
                          <a:latin typeface="Times New Roman" panose="02020603050405020304" pitchFamily="18" charset="0"/>
                          <a:cs typeface="Times New Roman" panose="02020603050405020304" pitchFamily="18" charset="0"/>
                        </a:rPr>
                        <a:t>FLAG_DOCUMENT_6</a:t>
                      </a:r>
                      <a:endParaRPr lang="zh-TW" altLang="en-US" sz="11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r>
                        <a:rPr lang="en" altLang="zh-TW" sz="1100" b="0" dirty="0">
                          <a:solidFill>
                            <a:schemeClr val="tx1"/>
                          </a:solidFill>
                          <a:effectLst/>
                          <a:latin typeface="Times New Roman" panose="02020603050405020304" pitchFamily="18" charset="0"/>
                          <a:cs typeface="Times New Roman" panose="02020603050405020304" pitchFamily="18" charset="0"/>
                        </a:rPr>
                        <a:t>Unemployed</a:t>
                      </a:r>
                      <a:endParaRPr lang="zh-TW"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ltLang="zh-TW"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lnSpc>
                          <a:spcPct val="150000"/>
                        </a:lnSpc>
                      </a:pPr>
                      <a:endParaRPr lang="en-US" altLang="zh-TW" sz="16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p>
                      <a:pPr algn="ctr">
                        <a:lnSpc>
                          <a:spcPct val="150000"/>
                        </a:lnSpc>
                      </a:pPr>
                      <a:r>
                        <a:rPr lang="zh-TW" altLang="en-US" sz="16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刪除共</a:t>
                      </a:r>
                      <a:r>
                        <a:rPr lang="en-US" altLang="zh-TW" sz="16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31</a:t>
                      </a:r>
                      <a:r>
                        <a:rPr lang="zh-TW" altLang="en-US" sz="16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個變數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6947531"/>
                  </a:ext>
                </a:extLst>
              </a:tr>
              <a:tr h="6783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TW" sz="1100" b="0" dirty="0">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TW" sz="1100" b="0" dirty="0">
                          <a:solidFill>
                            <a:schemeClr val="tx1"/>
                          </a:solidFill>
                          <a:effectLst/>
                          <a:latin typeface="Times New Roman" panose="02020603050405020304" pitchFamily="18" charset="0"/>
                          <a:cs typeface="Times New Roman" panose="02020603050405020304" pitchFamily="18" charset="0"/>
                        </a:rPr>
                        <a:t>FLAG_DOCUMENT_7</a:t>
                      </a:r>
                      <a:endParaRPr lang="zh-TW" altLang="en-US" sz="1100" dirty="0">
                        <a:solidFill>
                          <a:schemeClr val="tx1"/>
                        </a:solidFill>
                      </a:endParaRPr>
                    </a:p>
                    <a:p>
                      <a:endParaRPr lang="zh-TW"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TW" sz="1100" b="0" dirty="0">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TW" sz="1100" b="0" dirty="0">
                          <a:solidFill>
                            <a:schemeClr val="tx1"/>
                          </a:solidFill>
                          <a:effectLst/>
                          <a:latin typeface="Times New Roman" panose="02020603050405020304" pitchFamily="18" charset="0"/>
                          <a:cs typeface="Times New Roman" panose="02020603050405020304" pitchFamily="18" charset="0"/>
                        </a:rPr>
                        <a:t>FLAG_DOCUMENT_8</a:t>
                      </a:r>
                      <a:endParaRPr lang="zh-TW" altLang="en-US" sz="1100" dirty="0">
                        <a:solidFill>
                          <a:schemeClr val="tx1"/>
                        </a:solidFill>
                      </a:endParaRPr>
                    </a:p>
                    <a:p>
                      <a:endParaRPr lang="zh-TW"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TW" sz="1100" b="0" dirty="0">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TW" sz="1100" b="0" dirty="0">
                          <a:solidFill>
                            <a:schemeClr val="tx1"/>
                          </a:solidFill>
                          <a:effectLst/>
                          <a:latin typeface="Times New Roman" panose="02020603050405020304" pitchFamily="18" charset="0"/>
                          <a:cs typeface="Times New Roman" panose="02020603050405020304" pitchFamily="18" charset="0"/>
                        </a:rPr>
                        <a:t>FLAG_DOCUMENT_9</a:t>
                      </a:r>
                      <a:endParaRPr lang="zh-TW" altLang="en-US" sz="1100" dirty="0">
                        <a:solidFill>
                          <a:schemeClr val="tx1"/>
                        </a:solidFill>
                      </a:endParaRPr>
                    </a:p>
                    <a:p>
                      <a:endParaRPr lang="zh-TW"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altLang="zh-TW" sz="1800" b="1" dirty="0">
                          <a:solidFill>
                            <a:schemeClr val="tx1"/>
                          </a:solidFill>
                        </a:rPr>
                        <a:t>    </a:t>
                      </a:r>
                      <a:r>
                        <a:rPr lang="en-US" altLang="zh-TW" sz="1400" b="1" dirty="0">
                          <a:solidFill>
                            <a:schemeClr val="tx1"/>
                          </a:solidFill>
                        </a:rPr>
                        <a:t>……</a:t>
                      </a:r>
                      <a:endParaRPr lang="zh-TW" alt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 altLang="zh-TW" sz="1100" b="0" dirty="0">
                          <a:solidFill>
                            <a:schemeClr val="tx1"/>
                          </a:solidFill>
                          <a:effectLst/>
                          <a:latin typeface="Times New Roman" panose="02020603050405020304" pitchFamily="18" charset="0"/>
                          <a:cs typeface="Times New Roman" panose="02020603050405020304" pitchFamily="18" charset="0"/>
                        </a:rPr>
                        <a:t>FLAG_DOCUMENT_19</a:t>
                      </a:r>
                      <a:endParaRPr lang="zh-TW"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TW" altLang="en-US"/>
                    </a:p>
                  </a:txBody>
                  <a:tcPr/>
                </a:tc>
                <a:tc>
                  <a:txBody>
                    <a:bodyPr/>
                    <a:lstStyle/>
                    <a:p>
                      <a:r>
                        <a:rPr lang="en" altLang="zh-TW" sz="1100" b="0" dirty="0">
                          <a:solidFill>
                            <a:schemeClr val="tx1"/>
                          </a:solidFill>
                          <a:effectLst/>
                          <a:latin typeface="Times New Roman" panose="02020603050405020304" pitchFamily="18" charset="0"/>
                          <a:cs typeface="Times New Roman" panose="02020603050405020304" pitchFamily="18" charset="0"/>
                        </a:rPr>
                        <a:t>FLAG_DOCUMENT_20</a:t>
                      </a:r>
                      <a:endParaRPr lang="zh-TW"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 altLang="zh-TW" sz="1100" b="0" dirty="0">
                          <a:solidFill>
                            <a:schemeClr val="tx1"/>
                          </a:solidFill>
                          <a:effectLst/>
                          <a:latin typeface="Times New Roman" panose="02020603050405020304" pitchFamily="18" charset="0"/>
                          <a:cs typeface="Times New Roman" panose="02020603050405020304" pitchFamily="18" charset="0"/>
                        </a:rPr>
                        <a:t>FLAG_DOCUMENT_21</a:t>
                      </a:r>
                      <a:endParaRPr lang="zh-TW"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TW"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973755"/>
                  </a:ext>
                </a:extLst>
              </a:tr>
            </a:tbl>
          </a:graphicData>
        </a:graphic>
      </p:graphicFrame>
      <p:pic>
        <p:nvPicPr>
          <p:cNvPr id="9" name="圖片 8">
            <a:extLst>
              <a:ext uri="{FF2B5EF4-FFF2-40B4-BE49-F238E27FC236}">
                <a16:creationId xmlns:a16="http://schemas.microsoft.com/office/drawing/2014/main" id="{7C9B4423-D26F-BF3E-407D-BFB3BCA906A6}"/>
              </a:ext>
            </a:extLst>
          </p:cNvPr>
          <p:cNvPicPr>
            <a:picLocks noChangeAspect="1"/>
          </p:cNvPicPr>
          <p:nvPr/>
        </p:nvPicPr>
        <p:blipFill>
          <a:blip r:embed="rId5"/>
          <a:stretch>
            <a:fillRect/>
          </a:stretch>
        </p:blipFill>
        <p:spPr>
          <a:xfrm>
            <a:off x="6791911" y="1882745"/>
            <a:ext cx="2565400" cy="2692086"/>
          </a:xfrm>
          <a:prstGeom prst="rect">
            <a:avLst/>
          </a:prstGeom>
        </p:spPr>
      </p:pic>
    </p:spTree>
    <p:extLst>
      <p:ext uri="{BB962C8B-B14F-4D97-AF65-F5344CB8AC3E}">
        <p14:creationId xmlns:p14="http://schemas.microsoft.com/office/powerpoint/2010/main" val="2597467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7595-5465-FA8B-2BBA-B0C1E81B9884}"/>
              </a:ext>
            </a:extLst>
          </p:cNvPr>
          <p:cNvSpPr txBox="1">
            <a:spLocks/>
          </p:cNvSpPr>
          <p:nvPr/>
        </p:nvSpPr>
        <p:spPr>
          <a:xfrm>
            <a:off x="585313" y="225330"/>
            <a:ext cx="10515600" cy="6731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資料處理</a:t>
            </a:r>
            <a:endParaRPr lang="en-TW"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文字方塊 4">
            <a:extLst>
              <a:ext uri="{FF2B5EF4-FFF2-40B4-BE49-F238E27FC236}">
                <a16:creationId xmlns:a16="http://schemas.microsoft.com/office/drawing/2014/main" id="{2748E7B8-2DC2-DF19-BB30-070629A6352D}"/>
              </a:ext>
            </a:extLst>
          </p:cNvPr>
          <p:cNvSpPr txBox="1"/>
          <p:nvPr/>
        </p:nvSpPr>
        <p:spPr>
          <a:xfrm>
            <a:off x="555531" y="553317"/>
            <a:ext cx="10500360" cy="581121"/>
          </a:xfrm>
          <a:prstGeom prst="rect">
            <a:avLst/>
          </a:prstGeom>
          <a:noFill/>
        </p:spPr>
        <p:txBody>
          <a:bodyPr wrap="square" rtlCol="0">
            <a:spAutoFit/>
          </a:bodyPr>
          <a:lstStyle/>
          <a:p>
            <a:pPr marL="285750" indent="-285750" algn="just">
              <a:lnSpc>
                <a:spcPct val="150000"/>
              </a:lnSpc>
              <a:buFont typeface="Wingdings" pitchFamily="2" charset="2"/>
              <a:buChar char="l"/>
            </a:pPr>
            <a:r>
              <a:rPr kumimoji="1" lang="zh-TW" altLang="en-US" sz="2400" u="sng"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資料編碼</a:t>
            </a:r>
            <a:r>
              <a:rPr kumimoji="1" lang="en-US" altLang="zh-TW" sz="2400" u="sng"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(Encoding)-Frequency Encoding</a:t>
            </a:r>
            <a:endParaRPr kumimoji="1" lang="zh-TW" altLang="zh-TW" sz="2400" u="sng"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 name="投影片編號版面配置區 2">
            <a:extLst>
              <a:ext uri="{FF2B5EF4-FFF2-40B4-BE49-F238E27FC236}">
                <a16:creationId xmlns:a16="http://schemas.microsoft.com/office/drawing/2014/main" id="{3DD19A70-0777-AE66-6F9C-CE67FADE627C}"/>
              </a:ext>
            </a:extLst>
          </p:cNvPr>
          <p:cNvSpPr>
            <a:spLocks noGrp="1"/>
          </p:cNvSpPr>
          <p:nvPr>
            <p:ph type="sldNum" sz="quarter" idx="33"/>
          </p:nvPr>
        </p:nvSpPr>
        <p:spPr>
          <a:xfrm>
            <a:off x="9215717" y="6356351"/>
            <a:ext cx="2743200" cy="365125"/>
          </a:xfrm>
        </p:spPr>
        <p:txBody>
          <a:bodyPr/>
          <a:lstStyle/>
          <a:p>
            <a:fld id="{3A27E2FF-DAC8-438B-8546-A5A4CBA171F6}" type="slidenum">
              <a:rPr lang="zh-TW" altLang="en-US" smtClean="0"/>
              <a:pPr/>
              <a:t>27</a:t>
            </a:fld>
            <a:endParaRPr lang="zh-TW" altLang="en-US" dirty="0"/>
          </a:p>
        </p:txBody>
      </p:sp>
      <p:sp>
        <p:nvSpPr>
          <p:cNvPr id="3" name="文字方塊 2">
            <a:extLst>
              <a:ext uri="{FF2B5EF4-FFF2-40B4-BE49-F238E27FC236}">
                <a16:creationId xmlns:a16="http://schemas.microsoft.com/office/drawing/2014/main" id="{8D871826-C320-8904-B8B1-2F10031B6A7C}"/>
              </a:ext>
            </a:extLst>
          </p:cNvPr>
          <p:cNvSpPr txBox="1"/>
          <p:nvPr/>
        </p:nvSpPr>
        <p:spPr>
          <a:xfrm>
            <a:off x="585313" y="1462425"/>
            <a:ext cx="10963957" cy="50321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本研究採用</a:t>
            </a:r>
            <a:r>
              <a:rPr kumimoji="1" lang="en-US" altLang="zh-TW" dirty="0">
                <a:latin typeface="Times New Roman" panose="02020603050405020304" pitchFamily="18" charset="0"/>
                <a:ea typeface="BiauKai" panose="02010601000101010101" pitchFamily="2" charset="-120"/>
                <a:cs typeface="Times New Roman" panose="02020603050405020304" pitchFamily="18" charset="0"/>
              </a:rPr>
              <a:t>Frequency Encoding</a:t>
            </a: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作為類別變數的編碼方式，將類別變數皆改成以出現次數做為其表示方式。</a:t>
            </a:r>
            <a:endParaRPr kumimoji="1" lang="en-US" altLang="zh-TW" dirty="0">
              <a:latin typeface="Times New Roman" panose="02020603050405020304" pitchFamily="18" charset="0"/>
              <a:ea typeface="BiauKai" panose="02010601000101010101" pitchFamily="2" charset="-120"/>
              <a:cs typeface="Times New Roman" panose="02020603050405020304" pitchFamily="18" charset="0"/>
            </a:endParaRPr>
          </a:p>
          <a:p>
            <a:pPr marL="285750" indent="-285750">
              <a:lnSpc>
                <a:spcPct val="150000"/>
              </a:lnSpc>
              <a:buFont typeface="Arial" panose="020B0604020202020204" pitchFamily="34" charset="0"/>
              <a:buChar char="•"/>
            </a:pPr>
            <a:r>
              <a:rPr kumimoji="1" lang="en" altLang="zh-TW" dirty="0">
                <a:latin typeface="Times New Roman" panose="02020603050405020304" pitchFamily="18" charset="0"/>
                <a:ea typeface="BiauKai" panose="02010601000101010101" pitchFamily="2" charset="-120"/>
                <a:cs typeface="Times New Roman" panose="02020603050405020304" pitchFamily="18" charset="0"/>
              </a:rPr>
              <a:t>Frequency Encoding</a:t>
            </a: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法假設在收集資料時，資訊出現的頻率是一件極有價值的事情。</a:t>
            </a:r>
            <a:endParaRPr kumimoji="1" lang="en-US" altLang="zh-TW" dirty="0">
              <a:latin typeface="Times New Roman" panose="02020603050405020304" pitchFamily="18" charset="0"/>
              <a:ea typeface="BiauKai" panose="02010601000101010101" pitchFamily="2" charset="-120"/>
              <a:cs typeface="Times New Roman" panose="02020603050405020304" pitchFamily="18" charset="0"/>
            </a:endParaRPr>
          </a:p>
          <a:p>
            <a:pPr marL="285750" indent="-285750">
              <a:lnSpc>
                <a:spcPct val="150000"/>
              </a:lnSpc>
              <a:buFont typeface="Arial" panose="020B0604020202020204" pitchFamily="34" charset="0"/>
              <a:buChar char="•"/>
            </a:pP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在</a:t>
            </a:r>
            <a:r>
              <a:rPr kumimoji="1" lang="en-US" altLang="zh-TW" dirty="0">
                <a:latin typeface="Times New Roman" panose="02020603050405020304" pitchFamily="18" charset="0"/>
                <a:ea typeface="BiauKai" panose="02010601000101010101" pitchFamily="2" charset="-120"/>
                <a:cs typeface="Times New Roman" panose="02020603050405020304" pitchFamily="18" charset="0"/>
              </a:rPr>
              <a:t>Python</a:t>
            </a: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中可以使用</a:t>
            </a:r>
            <a:r>
              <a:rPr kumimoji="1" lang="en-US" altLang="zh-TW" dirty="0">
                <a:latin typeface="Times New Roman" panose="02020603050405020304" pitchFamily="18" charset="0"/>
                <a:ea typeface="BiauKai" panose="02010601000101010101" pitchFamily="2" charset="-120"/>
                <a:cs typeface="Times New Roman" panose="02020603050405020304" pitchFamily="18" charset="0"/>
              </a:rPr>
              <a:t>value_counts()</a:t>
            </a: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去計算出每個變數中不同類別的所出現的次數。</a:t>
            </a:r>
            <a:endParaRPr kumimoji="1" lang="en-US" altLang="zh-TW" dirty="0">
              <a:latin typeface="Times New Roman" panose="02020603050405020304" pitchFamily="18" charset="0"/>
              <a:ea typeface="BiauKai" panose="02010601000101010101" pitchFamily="2" charset="-120"/>
              <a:cs typeface="Times New Roman" panose="02020603050405020304" pitchFamily="18" charset="0"/>
            </a:endParaRPr>
          </a:p>
          <a:p>
            <a:pPr marL="285750" indent="-285750">
              <a:lnSpc>
                <a:spcPct val="150000"/>
              </a:lnSpc>
              <a:buFont typeface="Arial" panose="020B0604020202020204" pitchFamily="34" charset="0"/>
              <a:buChar char="•"/>
            </a:pPr>
            <a:r>
              <a:rPr kumimoji="1" lang="en-US" altLang="zh-TW" dirty="0">
                <a:latin typeface="Times New Roman" panose="02020603050405020304" pitchFamily="18" charset="0"/>
                <a:ea typeface="BiauKai" panose="02010601000101010101" pitchFamily="2" charset="-120"/>
                <a:cs typeface="Times New Roman" panose="02020603050405020304" pitchFamily="18" charset="0"/>
              </a:rPr>
              <a:t>Frequency Encoding </a:t>
            </a: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可以使資料集的</a:t>
            </a:r>
            <a:r>
              <a:rPr kumimoji="1" lang="en-US" altLang="zh-TW" dirty="0">
                <a:latin typeface="Times New Roman" panose="02020603050405020304" pitchFamily="18" charset="0"/>
                <a:ea typeface="BiauKai" panose="02010601000101010101" pitchFamily="2" charset="-120"/>
                <a:cs typeface="Times New Roman" panose="02020603050405020304" pitchFamily="18" charset="0"/>
              </a:rPr>
              <a:t>column</a:t>
            </a: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總數在編碼後仍然保持不變，可以避掉資料分析中忌諱的事情，也就是使用過多的特徵數量去訓練模型。</a:t>
            </a:r>
            <a:endParaRPr kumimoji="1" lang="en-US" altLang="zh-TW" dirty="0">
              <a:latin typeface="Times New Roman" panose="02020603050405020304" pitchFamily="18" charset="0"/>
              <a:ea typeface="BiauKai" panose="02010601000101010101" pitchFamily="2" charset="-120"/>
              <a:cs typeface="Times New Roman" panose="02020603050405020304" pitchFamily="18" charset="0"/>
            </a:endParaRPr>
          </a:p>
          <a:p>
            <a:endParaRPr kumimoji="1" lang="en-US" altLang="zh-TW" dirty="0">
              <a:latin typeface="Times New Roman" panose="02020603050405020304" pitchFamily="18" charset="0"/>
              <a:ea typeface="BiauKai" panose="02010601000101010101" pitchFamily="2" charset="-120"/>
              <a:cs typeface="Times New Roman" panose="02020603050405020304" pitchFamily="18" charset="0"/>
            </a:endParaRPr>
          </a:p>
          <a:p>
            <a:endParaRPr kumimoji="1" lang="en-US" altLang="zh-TW" dirty="0">
              <a:latin typeface="Times New Roman" panose="02020603050405020304" pitchFamily="18" charset="0"/>
              <a:ea typeface="BiauKai" panose="02010601000101010101" pitchFamily="2" charset="-120"/>
              <a:cs typeface="Times New Roman" panose="02020603050405020304" pitchFamily="18" charset="0"/>
            </a:endParaRPr>
          </a:p>
          <a:p>
            <a:endParaRPr kumimoji="1" lang="en-US" altLang="zh-TW" dirty="0">
              <a:latin typeface="Times New Roman" panose="02020603050405020304" pitchFamily="18" charset="0"/>
              <a:ea typeface="BiauKai" panose="02010601000101010101" pitchFamily="2" charset="-120"/>
              <a:cs typeface="Times New Roman" panose="02020603050405020304" pitchFamily="18" charset="0"/>
            </a:endParaRPr>
          </a:p>
          <a:p>
            <a:endParaRPr kumimoji="1" lang="en-US" altLang="zh-TW" dirty="0">
              <a:latin typeface="Times New Roman" panose="02020603050405020304" pitchFamily="18" charset="0"/>
              <a:ea typeface="BiauKai" panose="02010601000101010101" pitchFamily="2" charset="-120"/>
              <a:cs typeface="Times New Roman" panose="02020603050405020304" pitchFamily="18" charset="0"/>
            </a:endParaRPr>
          </a:p>
          <a:p>
            <a:r>
              <a:rPr kumimoji="1" lang="en-US" altLang="zh-TW" sz="2000" b="1" dirty="0">
                <a:latin typeface="Times New Roman" panose="02020603050405020304" pitchFamily="18" charset="0"/>
                <a:ea typeface="BiauKai" panose="02010601000101010101" pitchFamily="2" charset="-120"/>
                <a:cs typeface="Times New Roman" panose="02020603050405020304" pitchFamily="18" charset="0"/>
              </a:rPr>
              <a:t>FAQ:</a:t>
            </a:r>
          </a:p>
          <a:p>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為何不使用</a:t>
            </a:r>
            <a:r>
              <a:rPr kumimoji="1" lang="en-US" altLang="zh-TW" dirty="0">
                <a:latin typeface="Times New Roman" panose="02020603050405020304" pitchFamily="18" charset="0"/>
                <a:ea typeface="BiauKai" panose="02010601000101010101" pitchFamily="2" charset="-120"/>
                <a:cs typeface="Times New Roman" panose="02020603050405020304" pitchFamily="18" charset="0"/>
              </a:rPr>
              <a:t>One-Hot encoding </a:t>
            </a: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與 </a:t>
            </a:r>
            <a:r>
              <a:rPr kumimoji="1" lang="en-US" altLang="zh-TW" dirty="0">
                <a:latin typeface="Times New Roman" panose="02020603050405020304" pitchFamily="18" charset="0"/>
                <a:ea typeface="BiauKai" panose="02010601000101010101" pitchFamily="2" charset="-120"/>
                <a:cs typeface="Times New Roman" panose="02020603050405020304" pitchFamily="18" charset="0"/>
              </a:rPr>
              <a:t>Label encoding</a:t>
            </a: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之原因？</a:t>
            </a:r>
            <a:endParaRPr kumimoji="1" lang="en-US" altLang="zh-TW" dirty="0">
              <a:latin typeface="Times New Roman" panose="02020603050405020304" pitchFamily="18" charset="0"/>
              <a:ea typeface="BiauKai" panose="02010601000101010101" pitchFamily="2" charset="-120"/>
              <a:cs typeface="Times New Roman" panose="02020603050405020304" pitchFamily="18" charset="0"/>
            </a:endParaRPr>
          </a:p>
          <a:p>
            <a:pPr marL="342900" indent="-342900">
              <a:buFont typeface="+mj-lt"/>
              <a:buAutoNum type="arabicPeriod"/>
            </a:pP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不使用</a:t>
            </a:r>
            <a:r>
              <a:rPr kumimoji="1" lang="en-US" altLang="zh-TW" dirty="0">
                <a:latin typeface="Times New Roman" panose="02020603050405020304" pitchFamily="18" charset="0"/>
                <a:ea typeface="BiauKai" panose="02010601000101010101" pitchFamily="2" charset="-120"/>
                <a:cs typeface="Times New Roman" panose="02020603050405020304" pitchFamily="18" charset="0"/>
              </a:rPr>
              <a:t>One-Hot encoding</a:t>
            </a: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之原因：本次資料之類別變數過多，如果使用獨熱編碼的話會產生過多的</a:t>
            </a:r>
            <a:r>
              <a:rPr kumimoji="1" lang="en-US" altLang="zh-TW" dirty="0">
                <a:latin typeface="Times New Roman" panose="02020603050405020304" pitchFamily="18" charset="0"/>
                <a:ea typeface="BiauKai" panose="02010601000101010101" pitchFamily="2" charset="-120"/>
                <a:cs typeface="Times New Roman" panose="02020603050405020304" pitchFamily="18" charset="0"/>
              </a:rPr>
              <a:t>0</a:t>
            </a: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而影響模型的訓練效果。</a:t>
            </a:r>
            <a:endParaRPr kumimoji="1" lang="en-US" altLang="zh-TW" dirty="0">
              <a:latin typeface="Times New Roman" panose="02020603050405020304" pitchFamily="18" charset="0"/>
              <a:ea typeface="BiauKai" panose="02010601000101010101" pitchFamily="2" charset="-120"/>
              <a:cs typeface="Times New Roman" panose="02020603050405020304" pitchFamily="18" charset="0"/>
            </a:endParaRPr>
          </a:p>
          <a:p>
            <a:pPr marL="342900" indent="-342900">
              <a:buFont typeface="+mj-lt"/>
              <a:buAutoNum type="arabicPeriod"/>
            </a:pP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不使用</a:t>
            </a:r>
            <a:r>
              <a:rPr kumimoji="1" lang="en-US" altLang="zh-TW" dirty="0">
                <a:latin typeface="Times New Roman" panose="02020603050405020304" pitchFamily="18" charset="0"/>
                <a:ea typeface="BiauKai" panose="02010601000101010101" pitchFamily="2" charset="-120"/>
                <a:cs typeface="Times New Roman" panose="02020603050405020304" pitchFamily="18" charset="0"/>
              </a:rPr>
              <a:t>Label</a:t>
            </a: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 </a:t>
            </a:r>
            <a:r>
              <a:rPr kumimoji="1" lang="en-US" altLang="zh-TW" dirty="0">
                <a:latin typeface="Times New Roman" panose="02020603050405020304" pitchFamily="18" charset="0"/>
                <a:ea typeface="BiauKai" panose="02010601000101010101" pitchFamily="2" charset="-120"/>
                <a:cs typeface="Times New Roman" panose="02020603050405020304" pitchFamily="18" charset="0"/>
              </a:rPr>
              <a:t>Encoding</a:t>
            </a: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之原因：使用</a:t>
            </a:r>
            <a:r>
              <a:rPr kumimoji="1" lang="en-US" altLang="zh-TW" dirty="0">
                <a:latin typeface="Times New Roman" panose="02020603050405020304" pitchFamily="18" charset="0"/>
                <a:ea typeface="BiauKai" panose="02010601000101010101" pitchFamily="2" charset="-120"/>
                <a:cs typeface="Times New Roman" panose="02020603050405020304" pitchFamily="18" charset="0"/>
              </a:rPr>
              <a:t>Label Encoding</a:t>
            </a:r>
            <a:r>
              <a:rPr kumimoji="1" lang="zh-TW" altLang="en-US" dirty="0">
                <a:latin typeface="Times New Roman" panose="02020603050405020304" pitchFamily="18" charset="0"/>
                <a:ea typeface="BiauKai" panose="02010601000101010101" pitchFamily="2" charset="-120"/>
                <a:cs typeface="Times New Roman" panose="02020603050405020304" pitchFamily="18" charset="0"/>
              </a:rPr>
              <a:t>的話，在模型訓練的時候會將編碼過後的資料視為是有大小排序的，如果你的資料沒有大小關係的話，也會影響到模型的訓練。</a:t>
            </a:r>
          </a:p>
        </p:txBody>
      </p:sp>
    </p:spTree>
    <p:extLst>
      <p:ext uri="{BB962C8B-B14F-4D97-AF65-F5344CB8AC3E}">
        <p14:creationId xmlns:p14="http://schemas.microsoft.com/office/powerpoint/2010/main" val="3765469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62CC3B-D53C-364C-1447-DDCE28E04327}"/>
              </a:ext>
            </a:extLst>
          </p:cNvPr>
          <p:cNvSpPr txBox="1">
            <a:spLocks/>
          </p:cNvSpPr>
          <p:nvPr/>
        </p:nvSpPr>
        <p:spPr>
          <a:xfrm>
            <a:off x="585313" y="225330"/>
            <a:ext cx="10515600" cy="6731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資料共線性處理</a:t>
            </a:r>
            <a:endParaRPr lang="en-US" altLang="zh-TW"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4CCC6A3F-DC27-6992-B332-4F60817A27EF}"/>
              </a:ext>
            </a:extLst>
          </p:cNvPr>
          <p:cNvSpPr>
            <a:spLocks noGrp="1"/>
          </p:cNvSpPr>
          <p:nvPr>
            <p:ph type="sldNum" sz="quarter" idx="33"/>
          </p:nvPr>
        </p:nvSpPr>
        <p:spPr>
          <a:xfrm>
            <a:off x="9215717" y="6356351"/>
            <a:ext cx="2743200" cy="365125"/>
          </a:xfrm>
        </p:spPr>
        <p:txBody>
          <a:bodyPr/>
          <a:lstStyle/>
          <a:p>
            <a:fld id="{3A27E2FF-DAC8-438B-8546-A5A4CBA171F6}" type="slidenum">
              <a:rPr lang="zh-TW" altLang="en-US" smtClean="0"/>
              <a:pPr/>
              <a:t>28</a:t>
            </a:fld>
            <a:endParaRPr lang="zh-TW" altLang="en-US" dirty="0"/>
          </a:p>
        </p:txBody>
      </p:sp>
      <p:sp>
        <p:nvSpPr>
          <p:cNvPr id="6" name="文字方塊 5">
            <a:extLst>
              <a:ext uri="{FF2B5EF4-FFF2-40B4-BE49-F238E27FC236}">
                <a16:creationId xmlns:a16="http://schemas.microsoft.com/office/drawing/2014/main" id="{4491439B-C26D-0CF1-D39B-E735176C1453}"/>
              </a:ext>
            </a:extLst>
          </p:cNvPr>
          <p:cNvSpPr txBox="1"/>
          <p:nvPr/>
        </p:nvSpPr>
        <p:spPr>
          <a:xfrm>
            <a:off x="572422" y="725874"/>
            <a:ext cx="10500360" cy="581121"/>
          </a:xfrm>
          <a:prstGeom prst="rect">
            <a:avLst/>
          </a:prstGeom>
          <a:noFill/>
        </p:spPr>
        <p:txBody>
          <a:bodyPr wrap="square" rtlCol="0">
            <a:spAutoFit/>
          </a:bodyPr>
          <a:lstStyle/>
          <a:p>
            <a:pPr marL="285750" indent="-285750" algn="just">
              <a:lnSpc>
                <a:spcPct val="150000"/>
              </a:lnSpc>
              <a:buFont typeface="Wingdings" pitchFamily="2" charset="2"/>
              <a:buChar char="l"/>
            </a:pPr>
            <a:r>
              <a:rPr lang="zh-TW" altLang="en-US" sz="2400" u="sng"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共線性</a:t>
            </a:r>
            <a:r>
              <a:rPr kumimoji="1" lang="zh-TW" altLang="en-US" sz="2400" u="sng"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處理</a:t>
            </a:r>
            <a:endParaRPr kumimoji="1" lang="zh-TW" altLang="zh-TW" sz="2400" u="sng"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 name="矩形 6">
            <a:extLst>
              <a:ext uri="{FF2B5EF4-FFF2-40B4-BE49-F238E27FC236}">
                <a16:creationId xmlns:a16="http://schemas.microsoft.com/office/drawing/2014/main" id="{13A859D5-4640-7FF1-5224-9448393854C6}"/>
              </a:ext>
            </a:extLst>
          </p:cNvPr>
          <p:cNvSpPr/>
          <p:nvPr/>
        </p:nvSpPr>
        <p:spPr>
          <a:xfrm>
            <a:off x="707360" y="1469569"/>
            <a:ext cx="10777280" cy="5163101"/>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285750" indent="-285750" algn="l" fontAlgn="base">
              <a:buFont typeface="Wingdings" pitchFamily="2" charset="2"/>
              <a:buChar char="Ø"/>
            </a:pPr>
            <a:r>
              <a:rPr lang="zh-TW" altLang="en-US" b="1"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何為共線性：</a:t>
            </a:r>
          </a:p>
          <a:p>
            <a:pPr algn="l" fontAlgn="base"/>
            <a:r>
              <a:rPr lang="zh-TW" altLang="en-US"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共線性問題指的是輸入的自變量之間存在較高的線性相關度。共線性問題會導致迴歸模型的穩定性和準確性大大降低。</a:t>
            </a:r>
            <a:endParaRPr lang="en-US" altLang="zh-TW"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endParaRPr>
          </a:p>
          <a:p>
            <a:pPr algn="l" fontAlgn="base"/>
            <a:endParaRPr lang="en-US" altLang="zh-TW"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endParaRPr>
          </a:p>
          <a:p>
            <a:pPr marL="285750" indent="-285750" algn="l" fontAlgn="base">
              <a:buFont typeface="Wingdings" pitchFamily="2" charset="2"/>
              <a:buChar char="Ø"/>
            </a:pPr>
            <a:r>
              <a:rPr lang="zh-TW" altLang="en-US" b="1"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共線性產生原因：</a:t>
            </a:r>
          </a:p>
          <a:p>
            <a:pPr marL="342900" indent="-342900" algn="l" fontAlgn="base">
              <a:buFont typeface="+mj-lt"/>
              <a:buAutoNum type="arabicPeriod"/>
            </a:pPr>
            <a:r>
              <a:rPr lang="zh-TW" altLang="en-US"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數據樣本不夠。反映了數據的缺少對於數據建模的影響，共線性僅僅是影響的一部分</a:t>
            </a:r>
          </a:p>
          <a:p>
            <a:pPr marL="342900" indent="-342900" algn="l" fontAlgn="base">
              <a:buFont typeface="+mj-lt"/>
              <a:buAutoNum type="arabicPeriod"/>
            </a:pPr>
            <a:r>
              <a:rPr lang="zh-TW" altLang="en-US"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多個變量都給予時間有共同或相反的演變趨勢。如春節期間的網絡銷售量和銷售額相對於正常時間都有下降趨勢。</a:t>
            </a:r>
          </a:p>
          <a:p>
            <a:pPr marL="342900" indent="-342900" algn="l" fontAlgn="base">
              <a:buFont typeface="+mj-lt"/>
              <a:buAutoNum type="arabicPeriod"/>
            </a:pPr>
            <a:r>
              <a:rPr lang="zh-TW" altLang="en-US"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多變量之間存在線性的關係。例如</a:t>
            </a:r>
            <a:r>
              <a:rPr lang="en" altLang="zh-TW"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y</a:t>
            </a:r>
            <a:r>
              <a:rPr lang="zh-TW" altLang="en-US"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代表訪客數，用</a:t>
            </a:r>
            <a:r>
              <a:rPr lang="en" altLang="zh-TW"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x</a:t>
            </a:r>
            <a:r>
              <a:rPr lang="zh-TW" altLang="en-US"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代表展示廣告費用，那麼二者的關係很可能是</a:t>
            </a:r>
            <a:r>
              <a:rPr lang="en" altLang="zh-TW"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y=2*x + b</a:t>
            </a:r>
          </a:p>
          <a:p>
            <a:pPr algn="l" fontAlgn="base"/>
            <a:endParaRPr lang="en" altLang="zh-TW"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endParaRPr>
          </a:p>
          <a:p>
            <a:pPr marL="285750" indent="-285750" algn="l" fontAlgn="base">
              <a:buFont typeface="Wingdings" pitchFamily="2" charset="2"/>
              <a:buChar char="Ø"/>
            </a:pPr>
            <a:r>
              <a:rPr lang="zh-TW" altLang="en-US" b="1"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檢驗共線性：</a:t>
            </a:r>
          </a:p>
          <a:p>
            <a:pPr algn="l" fontAlgn="base"/>
            <a:r>
              <a:rPr lang="zh-TW" altLang="en-US"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容忍度（</a:t>
            </a:r>
            <a:r>
              <a:rPr lang="en" altLang="zh-TW"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Tolerance</a:t>
            </a:r>
            <a:r>
              <a:rPr lang="zh-TW" altLang="en"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a:t>
            </a:r>
            <a:r>
              <a:rPr lang="zh-TW" altLang="en-US"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容忍度是每個自變量作為因變量對其他自變量進行迴歸建模時得到的殘差比例。容忍度值越小說明這個自變量與其他自變量之間越可能存在共線性問題。</a:t>
            </a:r>
          </a:p>
          <a:p>
            <a:pPr algn="l" fontAlgn="base"/>
            <a:r>
              <a:rPr lang="zh-TW" altLang="en-US"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方差膨脹因子 </a:t>
            </a:r>
            <a:r>
              <a:rPr lang="en" altLang="zh-TW"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VIF</a:t>
            </a:r>
            <a:r>
              <a:rPr lang="zh-TW" altLang="en-US"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是容忍度的倒數，值越大則共線性問題越明顯，通常以</a:t>
            </a:r>
            <a:r>
              <a:rPr lang="en-US" altLang="zh-TW"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10</a:t>
            </a:r>
            <a:r>
              <a:rPr lang="zh-TW" altLang="en-US"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作為判斷邊界。</a:t>
            </a:r>
            <a:r>
              <a:rPr lang="zh-TW" altLang="en-US" b="0" i="0" dirty="0">
                <a:solidFill>
                  <a:srgbClr val="FF0000"/>
                </a:solidFill>
                <a:effectLst/>
                <a:latin typeface="Times New Roman" panose="02020603050405020304" pitchFamily="18" charset="0"/>
                <a:ea typeface="BiauKai" panose="02010601000101010101" pitchFamily="2" charset="-120"/>
                <a:cs typeface="Times New Roman" panose="02020603050405020304" pitchFamily="18" charset="0"/>
              </a:rPr>
              <a:t>當</a:t>
            </a:r>
            <a:r>
              <a:rPr lang="en" altLang="zh-TW" b="1" i="0" dirty="0">
                <a:solidFill>
                  <a:srgbClr val="FF0000"/>
                </a:solidFill>
                <a:effectLst/>
                <a:latin typeface="Times New Roman" panose="02020603050405020304" pitchFamily="18" charset="0"/>
                <a:ea typeface="BiauKai" panose="02010601000101010101" pitchFamily="2" charset="-120"/>
                <a:cs typeface="Times New Roman" panose="02020603050405020304" pitchFamily="18" charset="0"/>
              </a:rPr>
              <a:t>VIF&lt;10,</a:t>
            </a:r>
            <a:r>
              <a:rPr lang="zh-TW" altLang="en-US" b="1" i="0" dirty="0">
                <a:solidFill>
                  <a:srgbClr val="FF0000"/>
                </a:solidFill>
                <a:effectLst/>
                <a:latin typeface="Times New Roman" panose="02020603050405020304" pitchFamily="18" charset="0"/>
                <a:ea typeface="BiauKai" panose="02010601000101010101" pitchFamily="2" charset="-120"/>
                <a:cs typeface="Times New Roman" panose="02020603050405020304" pitchFamily="18" charset="0"/>
              </a:rPr>
              <a:t>不存在多重共線性</a:t>
            </a:r>
            <a:r>
              <a:rPr lang="zh-TW" altLang="en-US"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；當</a:t>
            </a:r>
            <a:r>
              <a:rPr lang="en-US" altLang="zh-TW"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10&lt;=</a:t>
            </a:r>
            <a:r>
              <a:rPr lang="en" altLang="zh-TW"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VIF&lt;100,</a:t>
            </a:r>
            <a:r>
              <a:rPr lang="zh-TW" altLang="en-US"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存在較強的多重共線性；當</a:t>
            </a:r>
            <a:r>
              <a:rPr lang="en" altLang="zh-TW"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VIF&gt;=100, </a:t>
            </a:r>
            <a:r>
              <a:rPr lang="zh-TW" altLang="en-US" b="0" i="0" dirty="0">
                <a:solidFill>
                  <a:schemeClr val="tx1"/>
                </a:solidFill>
                <a:effectLst/>
                <a:latin typeface="Times New Roman" panose="02020603050405020304" pitchFamily="18" charset="0"/>
                <a:ea typeface="BiauKai" panose="02010601000101010101" pitchFamily="2" charset="-120"/>
                <a:cs typeface="Times New Roman" panose="02020603050405020304" pitchFamily="18" charset="0"/>
              </a:rPr>
              <a:t>存在嚴重多重共線性。</a:t>
            </a:r>
          </a:p>
          <a:p>
            <a:endParaRPr lang="en-US" altLang="zh-TW" i="0" dirty="0">
              <a:solidFill>
                <a:srgbClr val="262626"/>
              </a:solidFill>
              <a:effectLst/>
              <a:latin typeface="Times New Roman" panose="02020603050405020304" pitchFamily="18" charset="0"/>
              <a:ea typeface="BiauKai" panose="02010601000101010101" pitchFamily="2" charset="-120"/>
              <a:cs typeface="Times New Roman" panose="02020603050405020304" pitchFamily="18" charset="0"/>
            </a:endParaRPr>
          </a:p>
        </p:txBody>
      </p:sp>
      <p:sp>
        <p:nvSpPr>
          <p:cNvPr id="2" name="文字方塊 1">
            <a:extLst>
              <a:ext uri="{FF2B5EF4-FFF2-40B4-BE49-F238E27FC236}">
                <a16:creationId xmlns:a16="http://schemas.microsoft.com/office/drawing/2014/main" id="{EF95252F-8D41-C09E-49E2-864B4A524D37}"/>
              </a:ext>
            </a:extLst>
          </p:cNvPr>
          <p:cNvSpPr txBox="1"/>
          <p:nvPr/>
        </p:nvSpPr>
        <p:spPr>
          <a:xfrm>
            <a:off x="707360" y="6171685"/>
            <a:ext cx="2864887" cy="369332"/>
          </a:xfrm>
          <a:prstGeom prst="rect">
            <a:avLst/>
          </a:prstGeom>
          <a:noFill/>
        </p:spPr>
        <p:txBody>
          <a:bodyPr wrap="none" rtlCol="0">
            <a:spAutoFit/>
          </a:bodyPr>
          <a:lstStyle/>
          <a:p>
            <a:r>
              <a:rPr kumimoji="1" lang="zh-TW" altLang="en-US" dirty="0">
                <a:solidFill>
                  <a:srgbClr val="FF0000"/>
                </a:solidFill>
                <a:highlight>
                  <a:srgbClr val="FFFF00"/>
                </a:highlight>
                <a:latin typeface="Times New Roman" panose="02020603050405020304" pitchFamily="18" charset="0"/>
                <a:ea typeface="BiauKai" panose="02010601000101010101" pitchFamily="2" charset="-120"/>
                <a:cs typeface="Times New Roman" panose="02020603050405020304" pitchFamily="18" charset="0"/>
              </a:rPr>
              <a:t>經過</a:t>
            </a:r>
            <a:r>
              <a:rPr kumimoji="1" lang="en-US" altLang="zh-TW" dirty="0">
                <a:solidFill>
                  <a:srgbClr val="FF0000"/>
                </a:solidFill>
                <a:highlight>
                  <a:srgbClr val="FFFF00"/>
                </a:highlight>
                <a:latin typeface="Times New Roman" panose="02020603050405020304" pitchFamily="18" charset="0"/>
                <a:ea typeface="BiauKai" panose="02010601000101010101" pitchFamily="2" charset="-120"/>
                <a:cs typeface="Times New Roman" panose="02020603050405020304" pitchFamily="18" charset="0"/>
              </a:rPr>
              <a:t>VIF</a:t>
            </a:r>
            <a:r>
              <a:rPr kumimoji="1" lang="zh-TW" altLang="en-US" dirty="0">
                <a:solidFill>
                  <a:srgbClr val="FF0000"/>
                </a:solidFill>
                <a:highlight>
                  <a:srgbClr val="FFFF00"/>
                </a:highlight>
                <a:latin typeface="Times New Roman" panose="02020603050405020304" pitchFamily="18" charset="0"/>
                <a:ea typeface="BiauKai" panose="02010601000101010101" pitchFamily="2" charset="-120"/>
                <a:cs typeface="Times New Roman" panose="02020603050405020304" pitchFamily="18" charset="0"/>
              </a:rPr>
              <a:t>後共剩下</a:t>
            </a:r>
            <a:r>
              <a:rPr kumimoji="1" lang="en-US" altLang="zh-TW" dirty="0">
                <a:solidFill>
                  <a:srgbClr val="FF0000"/>
                </a:solidFill>
                <a:highlight>
                  <a:srgbClr val="FFFF00"/>
                </a:highlight>
                <a:latin typeface="Times New Roman" panose="02020603050405020304" pitchFamily="18" charset="0"/>
                <a:ea typeface="BiauKai" panose="02010601000101010101" pitchFamily="2" charset="-120"/>
                <a:cs typeface="Times New Roman" panose="02020603050405020304" pitchFamily="18" charset="0"/>
              </a:rPr>
              <a:t>29</a:t>
            </a:r>
            <a:r>
              <a:rPr kumimoji="1" lang="zh-TW" altLang="en-US" dirty="0">
                <a:solidFill>
                  <a:srgbClr val="FF0000"/>
                </a:solidFill>
                <a:highlight>
                  <a:srgbClr val="FFFF00"/>
                </a:highlight>
                <a:latin typeface="Times New Roman" panose="02020603050405020304" pitchFamily="18" charset="0"/>
                <a:ea typeface="BiauKai" panose="02010601000101010101" pitchFamily="2" charset="-120"/>
                <a:cs typeface="Times New Roman" panose="02020603050405020304" pitchFamily="18" charset="0"/>
              </a:rPr>
              <a:t>個變數</a:t>
            </a:r>
          </a:p>
        </p:txBody>
      </p:sp>
    </p:spTree>
    <p:extLst>
      <p:ext uri="{BB962C8B-B14F-4D97-AF65-F5344CB8AC3E}">
        <p14:creationId xmlns:p14="http://schemas.microsoft.com/office/powerpoint/2010/main" val="2272265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7595-5465-FA8B-2BBA-B0C1E81B9884}"/>
              </a:ext>
            </a:extLst>
          </p:cNvPr>
          <p:cNvSpPr txBox="1">
            <a:spLocks/>
          </p:cNvSpPr>
          <p:nvPr/>
        </p:nvSpPr>
        <p:spPr>
          <a:xfrm>
            <a:off x="585313" y="225330"/>
            <a:ext cx="10515600" cy="6731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資料處理</a:t>
            </a:r>
            <a:endParaRPr lang="en-TW"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0A59154A-21AE-DB09-ED2D-0761362B2514}"/>
              </a:ext>
            </a:extLst>
          </p:cNvPr>
          <p:cNvSpPr>
            <a:spLocks noGrp="1"/>
          </p:cNvSpPr>
          <p:nvPr>
            <p:ph type="sldNum" sz="quarter" idx="33"/>
          </p:nvPr>
        </p:nvSpPr>
        <p:spPr>
          <a:xfrm>
            <a:off x="9215717" y="6356351"/>
            <a:ext cx="2743200" cy="365125"/>
          </a:xfrm>
        </p:spPr>
        <p:txBody>
          <a:bodyPr/>
          <a:lstStyle/>
          <a:p>
            <a:fld id="{3A27E2FF-DAC8-438B-8546-A5A4CBA171F6}" type="slidenum">
              <a:rPr lang="zh-TW" altLang="en-US" smtClean="0"/>
              <a:pPr/>
              <a:t>29</a:t>
            </a:fld>
            <a:endParaRPr lang="zh-TW" altLang="en-US" dirty="0"/>
          </a:p>
        </p:txBody>
      </p:sp>
      <p:sp>
        <p:nvSpPr>
          <p:cNvPr id="4" name="矩形 3">
            <a:extLst>
              <a:ext uri="{FF2B5EF4-FFF2-40B4-BE49-F238E27FC236}">
                <a16:creationId xmlns:a16="http://schemas.microsoft.com/office/drawing/2014/main" id="{A98C4504-A73E-06BC-0DF2-41E527A0A8EB}"/>
              </a:ext>
            </a:extLst>
          </p:cNvPr>
          <p:cNvSpPr/>
          <p:nvPr/>
        </p:nvSpPr>
        <p:spPr>
          <a:xfrm>
            <a:off x="480392" y="1429407"/>
            <a:ext cx="11351629" cy="492694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285750" indent="-285750" algn="just">
              <a:lnSpc>
                <a:spcPct val="150000"/>
              </a:lnSpc>
              <a:buFont typeface="Wingdings" panose="05000000000000000000" pitchFamily="2" charset="2"/>
              <a:buChar char="Ø"/>
            </a:pP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在資料平衡之前詐欺與非詐欺之比例約為</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9:1</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，為一極度不平衡資料，必須進行處理，否則在模型訓練的精準度上會有所偏差。</a:t>
            </a:r>
            <a:endPar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lnSpc>
                <a:spcPct val="150000"/>
              </a:lnSpc>
              <a:buFont typeface="Wingdings" panose="05000000000000000000" pitchFamily="2" charset="2"/>
              <a:buChar char="Ø"/>
            </a:pP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如果不處理資料的平衡度，在預測上會有過擬和的問題存在</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模型會傾向佔比高的變數預測，導致模型預測失準。</a:t>
            </a:r>
            <a:endPar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lnSpc>
                <a:spcPct val="150000"/>
              </a:lnSpc>
              <a:buFont typeface="Wingdings" panose="05000000000000000000" pitchFamily="2" charset="2"/>
              <a:buChar char="Ø"/>
            </a:pP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本研究使用</a:t>
            </a:r>
            <a:r>
              <a:rPr lang="en" altLang="zh-TW" b="1" i="0" dirty="0">
                <a:solidFill>
                  <a:srgbClr val="292929"/>
                </a:solidFill>
                <a:effectLst/>
                <a:latin typeface="sohne"/>
              </a:rPr>
              <a:t> </a:t>
            </a:r>
            <a:r>
              <a:rPr lang="en"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Synthesized Minority Oversampling Technique(</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SMOTE)</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處理不平衡資料。</a:t>
            </a:r>
            <a:endPar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lnSpc>
                <a:spcPct val="150000"/>
              </a:lnSpc>
              <a:buFont typeface="Wingdings" panose="05000000000000000000" pitchFamily="2" charset="2"/>
              <a:buChar char="Ø"/>
            </a:pP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經過</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SMOTE</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平衡之後詐欺比變為</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1:1</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gn="just">
              <a:lnSpc>
                <a:spcPct val="150000"/>
              </a:lnSpc>
              <a:buFont typeface="Wingdings" panose="05000000000000000000" pitchFamily="2" charset="2"/>
              <a:buAutoNum type="circleNumWdWhitePlain"/>
            </a:pPr>
            <a:endPar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just">
              <a:lnSpc>
                <a:spcPct val="150000"/>
              </a:lnSpc>
            </a:pPr>
            <a:endParaRPr kumimoji="1"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文字方塊 4">
            <a:extLst>
              <a:ext uri="{FF2B5EF4-FFF2-40B4-BE49-F238E27FC236}">
                <a16:creationId xmlns:a16="http://schemas.microsoft.com/office/drawing/2014/main" id="{2748E7B8-2DC2-DF19-BB30-070629A6352D}"/>
              </a:ext>
            </a:extLst>
          </p:cNvPr>
          <p:cNvSpPr txBox="1"/>
          <p:nvPr/>
        </p:nvSpPr>
        <p:spPr>
          <a:xfrm>
            <a:off x="572422" y="725874"/>
            <a:ext cx="10500360" cy="581121"/>
          </a:xfrm>
          <a:prstGeom prst="rect">
            <a:avLst/>
          </a:prstGeom>
          <a:noFill/>
        </p:spPr>
        <p:txBody>
          <a:bodyPr wrap="square" rtlCol="0">
            <a:spAutoFit/>
          </a:bodyPr>
          <a:lstStyle/>
          <a:p>
            <a:pPr marL="285750" indent="-285750" algn="just">
              <a:lnSpc>
                <a:spcPct val="150000"/>
              </a:lnSpc>
              <a:buFont typeface="Wingdings" pitchFamily="2" charset="2"/>
              <a:buChar char="l"/>
            </a:pPr>
            <a:r>
              <a:rPr kumimoji="1" lang="zh-TW" altLang="en-US" sz="2400" u="sng"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不平衡資料處理</a:t>
            </a:r>
            <a:endParaRPr kumimoji="1" lang="zh-TW" altLang="zh-TW" sz="2400" u="sng"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p:cxnSp>
        <p:nvCxnSpPr>
          <p:cNvPr id="10" name="直線箭頭接點 9">
            <a:extLst>
              <a:ext uri="{FF2B5EF4-FFF2-40B4-BE49-F238E27FC236}">
                <a16:creationId xmlns:a16="http://schemas.microsoft.com/office/drawing/2014/main" id="{4CC32C02-D207-54ED-C689-6ED83338A03C}"/>
              </a:ext>
            </a:extLst>
          </p:cNvPr>
          <p:cNvCxnSpPr/>
          <p:nvPr/>
        </p:nvCxnSpPr>
        <p:spPr>
          <a:xfrm>
            <a:off x="5710866" y="5392558"/>
            <a:ext cx="28375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098EC5C-1797-1199-9FCF-8CD333C13B6E}"/>
              </a:ext>
            </a:extLst>
          </p:cNvPr>
          <p:cNvPicPr>
            <a:picLocks noChangeAspect="1"/>
          </p:cNvPicPr>
          <p:nvPr/>
        </p:nvPicPr>
        <p:blipFill>
          <a:blip r:embed="rId2"/>
          <a:stretch>
            <a:fillRect/>
          </a:stretch>
        </p:blipFill>
        <p:spPr>
          <a:xfrm>
            <a:off x="2153706" y="3643862"/>
            <a:ext cx="2932785" cy="2712484"/>
          </a:xfrm>
          <a:prstGeom prst="rect">
            <a:avLst/>
          </a:prstGeom>
        </p:spPr>
      </p:pic>
      <p:sp>
        <p:nvSpPr>
          <p:cNvPr id="6" name="文字方塊 5">
            <a:extLst>
              <a:ext uri="{FF2B5EF4-FFF2-40B4-BE49-F238E27FC236}">
                <a16:creationId xmlns:a16="http://schemas.microsoft.com/office/drawing/2014/main" id="{87CD213F-2368-EFD9-2082-4DEA5A49034A}"/>
              </a:ext>
            </a:extLst>
          </p:cNvPr>
          <p:cNvSpPr txBox="1"/>
          <p:nvPr/>
        </p:nvSpPr>
        <p:spPr>
          <a:xfrm>
            <a:off x="5478600" y="5091361"/>
            <a:ext cx="705642" cy="276999"/>
          </a:xfrm>
          <a:prstGeom prst="rect">
            <a:avLst/>
          </a:prstGeom>
          <a:noFill/>
        </p:spPr>
        <p:txBody>
          <a:bodyPr wrap="none" rtlCol="0">
            <a:spAutoFit/>
          </a:bodyPr>
          <a:lstStyle/>
          <a:p>
            <a:r>
              <a:rPr kumimoji="1" lang="en-US" altLang="zh-TW" sz="1200" dirty="0">
                <a:latin typeface="Times New Roman" panose="02020603050405020304" pitchFamily="18" charset="0"/>
                <a:cs typeface="Times New Roman" panose="02020603050405020304" pitchFamily="18" charset="0"/>
              </a:rPr>
              <a:t>SMOTE</a:t>
            </a:r>
            <a:endParaRPr kumimoji="1" lang="zh-TW" altLang="en-US" sz="1200" dirty="0">
              <a:latin typeface="Times New Roman" panose="02020603050405020304" pitchFamily="18" charset="0"/>
              <a:cs typeface="Times New Roman" panose="02020603050405020304" pitchFamily="18" charset="0"/>
            </a:endParaRPr>
          </a:p>
        </p:txBody>
      </p:sp>
      <p:pic>
        <p:nvPicPr>
          <p:cNvPr id="7" name="圖片 6">
            <a:extLst>
              <a:ext uri="{FF2B5EF4-FFF2-40B4-BE49-F238E27FC236}">
                <a16:creationId xmlns:a16="http://schemas.microsoft.com/office/drawing/2014/main" id="{512A58FF-BA81-9FC8-52B0-0B72F62B5145}"/>
              </a:ext>
            </a:extLst>
          </p:cNvPr>
          <p:cNvPicPr>
            <a:picLocks noChangeAspect="1"/>
          </p:cNvPicPr>
          <p:nvPr/>
        </p:nvPicPr>
        <p:blipFill>
          <a:blip r:embed="rId3"/>
          <a:stretch>
            <a:fillRect/>
          </a:stretch>
        </p:blipFill>
        <p:spPr>
          <a:xfrm>
            <a:off x="6488109" y="3643862"/>
            <a:ext cx="2932785" cy="2712481"/>
          </a:xfrm>
          <a:prstGeom prst="rect">
            <a:avLst/>
          </a:prstGeom>
        </p:spPr>
      </p:pic>
    </p:spTree>
    <p:extLst>
      <p:ext uri="{BB962C8B-B14F-4D97-AF65-F5344CB8AC3E}">
        <p14:creationId xmlns:p14="http://schemas.microsoft.com/office/powerpoint/2010/main" val="3596004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35C6CBDE-8386-15C2-BD72-83CF2F84BB76}"/>
              </a:ext>
            </a:extLst>
          </p:cNvPr>
          <p:cNvSpPr txBox="1">
            <a:spLocks/>
          </p:cNvSpPr>
          <p:nvPr/>
        </p:nvSpPr>
        <p:spPr>
          <a:xfrm>
            <a:off x="-208410" y="2985173"/>
            <a:ext cx="4387451" cy="88765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gn="ctr">
              <a:lnSpc>
                <a:spcPct val="150000"/>
              </a:lnSpc>
              <a:spcBef>
                <a:spcPts val="0"/>
              </a:spcBef>
              <a:buFont typeface="Wingdings" pitchFamily="2" charset="2"/>
              <a:buChar char="v"/>
            </a:pPr>
            <a:r>
              <a:rPr lang="zh-TW" altLang="en-US" sz="3600" b="1" dirty="0">
                <a:solidFill>
                  <a:srgbClr val="FF0000"/>
                </a:solidFill>
                <a:latin typeface="標楷體" panose="03000509000000000000" pitchFamily="65" charset="-120"/>
                <a:ea typeface="標楷體" panose="03000509000000000000" pitchFamily="65" charset="-120"/>
              </a:rPr>
              <a:t>一、緒論</a:t>
            </a:r>
            <a:endParaRPr lang="zh-TW" altLang="en-US" sz="3600" dirty="0">
              <a:solidFill>
                <a:srgbClr val="FF0000"/>
              </a:solidFill>
            </a:endParaRPr>
          </a:p>
        </p:txBody>
      </p:sp>
      <p:sp>
        <p:nvSpPr>
          <p:cNvPr id="5" name="矩形 3">
            <a:extLst>
              <a:ext uri="{FF2B5EF4-FFF2-40B4-BE49-F238E27FC236}">
                <a16:creationId xmlns:a16="http://schemas.microsoft.com/office/drawing/2014/main" id="{92F14375-3FD5-C27A-FC2A-F99A1DDC33C9}"/>
              </a:ext>
            </a:extLst>
          </p:cNvPr>
          <p:cNvSpPr/>
          <p:nvPr/>
        </p:nvSpPr>
        <p:spPr>
          <a:xfrm>
            <a:off x="4179041" y="2452226"/>
            <a:ext cx="9115560" cy="1953548"/>
          </a:xfrm>
          <a:prstGeom prst="rect">
            <a:avLst/>
          </a:prstGeom>
        </p:spPr>
        <p:txBody>
          <a:bodyPr wrap="square">
            <a:spAutoFit/>
          </a:bodyPr>
          <a:lstStyle/>
          <a:p>
            <a:pPr marL="457200" lvl="0" indent="-457200">
              <a:lnSpc>
                <a:spcPct val="150000"/>
              </a:lnSpc>
              <a:buClr>
                <a:prstClr val="black"/>
              </a:buClr>
              <a:buFont typeface="Arial" panose="020B0604020202020204" pitchFamily="34" charset="0"/>
              <a:buChar char="•"/>
            </a:pPr>
            <a:r>
              <a:rPr lang="zh-TW" altLang="en-US"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研究背景</a:t>
            </a:r>
            <a:endParaRPr lang="en-US" altLang="zh-TW"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457200" lvl="0" indent="-457200">
              <a:lnSpc>
                <a:spcPct val="150000"/>
              </a:lnSpc>
              <a:buClr>
                <a:prstClr val="black"/>
              </a:buClr>
              <a:buFont typeface="Arial" panose="020B0604020202020204" pitchFamily="34" charset="0"/>
              <a:buChar char="•"/>
            </a:pPr>
            <a:r>
              <a:rPr lang="zh-TW" altLang="en-US"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研究動機與目的</a:t>
            </a:r>
            <a:endParaRPr lang="en-US" altLang="zh-TW"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457200" lvl="0" indent="-457200">
              <a:lnSpc>
                <a:spcPct val="150000"/>
              </a:lnSpc>
              <a:buClr>
                <a:prstClr val="black"/>
              </a:buClr>
              <a:buFont typeface="Arial" panose="020B0604020202020204" pitchFamily="34" charset="0"/>
              <a:buChar char="•"/>
            </a:pPr>
            <a:r>
              <a:rPr lang="zh-TW" altLang="en-US"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研究架構</a:t>
            </a:r>
          </a:p>
        </p:txBody>
      </p:sp>
      <p:sp>
        <p:nvSpPr>
          <p:cNvPr id="2" name="投影片編號版面配置區 2">
            <a:extLst>
              <a:ext uri="{FF2B5EF4-FFF2-40B4-BE49-F238E27FC236}">
                <a16:creationId xmlns:a16="http://schemas.microsoft.com/office/drawing/2014/main" id="{195FCB27-47F1-5A41-9E3F-4B9D31F573D9}"/>
              </a:ext>
            </a:extLst>
          </p:cNvPr>
          <p:cNvSpPr>
            <a:spLocks noGrp="1"/>
          </p:cNvSpPr>
          <p:nvPr>
            <p:ph type="sldNum" sz="quarter" idx="12"/>
          </p:nvPr>
        </p:nvSpPr>
        <p:spPr>
          <a:xfrm>
            <a:off x="9220200" y="6329896"/>
            <a:ext cx="2743200" cy="365125"/>
          </a:xfrm>
        </p:spPr>
        <p:txBody>
          <a:bodyPr/>
          <a:lstStyle/>
          <a:p>
            <a:fld id="{3A27E2FF-DAC8-438B-8546-A5A4CBA171F6}" type="slidenum">
              <a:rPr lang="zh-TW" altLang="en-US" smtClean="0"/>
              <a:pPr/>
              <a:t>3</a:t>
            </a:fld>
            <a:endParaRPr lang="zh-TW" altLang="en-US" dirty="0"/>
          </a:p>
        </p:txBody>
      </p:sp>
    </p:spTree>
    <p:extLst>
      <p:ext uri="{BB962C8B-B14F-4D97-AF65-F5344CB8AC3E}">
        <p14:creationId xmlns:p14="http://schemas.microsoft.com/office/powerpoint/2010/main" val="760277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62CC3B-D53C-364C-1447-DDCE28E04327}"/>
              </a:ext>
            </a:extLst>
          </p:cNvPr>
          <p:cNvSpPr txBox="1">
            <a:spLocks/>
          </p:cNvSpPr>
          <p:nvPr/>
        </p:nvSpPr>
        <p:spPr>
          <a:xfrm>
            <a:off x="585313" y="225330"/>
            <a:ext cx="10515600" cy="6731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資料分割與標準化</a:t>
            </a:r>
            <a:endParaRPr lang="en-US" altLang="zh-TW"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4CCC6A3F-DC27-6992-B332-4F60817A27EF}"/>
              </a:ext>
            </a:extLst>
          </p:cNvPr>
          <p:cNvSpPr>
            <a:spLocks noGrp="1"/>
          </p:cNvSpPr>
          <p:nvPr>
            <p:ph type="sldNum" sz="quarter" idx="33"/>
          </p:nvPr>
        </p:nvSpPr>
        <p:spPr>
          <a:xfrm>
            <a:off x="9215717" y="6356351"/>
            <a:ext cx="2743200" cy="365125"/>
          </a:xfrm>
        </p:spPr>
        <p:txBody>
          <a:bodyPr/>
          <a:lstStyle/>
          <a:p>
            <a:fld id="{3A27E2FF-DAC8-438B-8546-A5A4CBA171F6}" type="slidenum">
              <a:rPr lang="zh-TW" altLang="en-US" smtClean="0"/>
              <a:pPr/>
              <a:t>30</a:t>
            </a:fld>
            <a:endParaRPr lang="zh-TW" altLang="en-US" dirty="0"/>
          </a:p>
        </p:txBody>
      </p:sp>
      <p:sp>
        <p:nvSpPr>
          <p:cNvPr id="6" name="文字方塊 5">
            <a:extLst>
              <a:ext uri="{FF2B5EF4-FFF2-40B4-BE49-F238E27FC236}">
                <a16:creationId xmlns:a16="http://schemas.microsoft.com/office/drawing/2014/main" id="{4491439B-C26D-0CF1-D39B-E735176C1453}"/>
              </a:ext>
            </a:extLst>
          </p:cNvPr>
          <p:cNvSpPr txBox="1"/>
          <p:nvPr/>
        </p:nvSpPr>
        <p:spPr>
          <a:xfrm>
            <a:off x="572422" y="725874"/>
            <a:ext cx="10500360" cy="581121"/>
          </a:xfrm>
          <a:prstGeom prst="rect">
            <a:avLst/>
          </a:prstGeom>
          <a:noFill/>
        </p:spPr>
        <p:txBody>
          <a:bodyPr wrap="square" rtlCol="0">
            <a:spAutoFit/>
          </a:bodyPr>
          <a:lstStyle/>
          <a:p>
            <a:pPr marL="285750" indent="-285750" algn="just">
              <a:lnSpc>
                <a:spcPct val="150000"/>
              </a:lnSpc>
              <a:buFont typeface="Wingdings" pitchFamily="2" charset="2"/>
              <a:buChar char="l"/>
            </a:pPr>
            <a:r>
              <a:rPr kumimoji="1" lang="zh-TW" altLang="en-US" sz="2400" u="sng"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資料標準化處理</a:t>
            </a:r>
            <a:endParaRPr kumimoji="1" lang="zh-TW" altLang="zh-TW" sz="2400" u="sng"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13A859D5-4640-7FF1-5224-9448393854C6}"/>
                  </a:ext>
                </a:extLst>
              </p:cNvPr>
              <p:cNvSpPr/>
              <p:nvPr/>
            </p:nvSpPr>
            <p:spPr>
              <a:xfrm>
                <a:off x="707360" y="1469569"/>
                <a:ext cx="10777280" cy="5163101"/>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342900" indent="-342900">
                  <a:buFont typeface="Wingdings" pitchFamily="2" charset="2"/>
                  <a:buChar char="Ø"/>
                </a:pPr>
                <a:r>
                  <a:rPr lang="zh-TW" altLang="en-US" sz="2000" b="1" i="0" dirty="0">
                    <a:solidFill>
                      <a:srgbClr val="FF0000"/>
                    </a:solidFill>
                    <a:effectLst/>
                    <a:latin typeface="BiauKai" panose="02010601000101010101" pitchFamily="2" charset="-120"/>
                    <a:ea typeface="BiauKai" panose="02010601000101010101" pitchFamily="2" charset="-120"/>
                  </a:rPr>
                  <a:t>資料分割</a:t>
                </a:r>
                <a:endParaRPr lang="en-US" altLang="zh-TW" sz="2000" b="1" i="0" dirty="0">
                  <a:solidFill>
                    <a:srgbClr val="FF0000"/>
                  </a:solidFill>
                  <a:effectLst/>
                  <a:latin typeface="BiauKai" panose="02010601000101010101" pitchFamily="2" charset="-120"/>
                  <a:ea typeface="BiauKai" panose="02010601000101010101" pitchFamily="2" charset="-120"/>
                </a:endParaRPr>
              </a:p>
              <a:p>
                <a:r>
                  <a:rPr lang="zh-TW" altLang="en-US" sz="2000" i="0" dirty="0">
                    <a:solidFill>
                      <a:schemeClr val="tx1"/>
                    </a:solidFill>
                    <a:effectLst/>
                    <a:latin typeface="BiauKai" panose="02010601000101010101" pitchFamily="2" charset="-120"/>
                    <a:ea typeface="BiauKai" panose="02010601000101010101" pitchFamily="2" charset="-120"/>
                  </a:rPr>
                  <a:t>將資料以</a:t>
                </a:r>
                <a:r>
                  <a:rPr lang="en-US" altLang="zh-TW" sz="2000" i="0" dirty="0">
                    <a:solidFill>
                      <a:schemeClr val="tx1"/>
                    </a:solidFill>
                    <a:effectLst/>
                    <a:latin typeface="BiauKai" panose="02010601000101010101" pitchFamily="2" charset="-120"/>
                    <a:ea typeface="BiauKai" panose="02010601000101010101" pitchFamily="2" charset="-120"/>
                  </a:rPr>
                  <a:t>7:3</a:t>
                </a:r>
                <a:r>
                  <a:rPr lang="zh-TW" altLang="en-US" sz="2000" i="0" dirty="0">
                    <a:solidFill>
                      <a:schemeClr val="tx1"/>
                    </a:solidFill>
                    <a:effectLst/>
                    <a:latin typeface="BiauKai" panose="02010601000101010101" pitchFamily="2" charset="-120"/>
                    <a:ea typeface="BiauKai" panose="02010601000101010101" pitchFamily="2" charset="-120"/>
                  </a:rPr>
                  <a:t>的比例切分成訓練集與資料集，並分別對訓練集與資料集進行標準化，這裡要注意的是，測試集用來的標準化之</a:t>
                </a:r>
                <a14:m>
                  <m:oMath xmlns:m="http://schemas.openxmlformats.org/officeDocument/2006/math">
                    <m:r>
                      <a:rPr lang="en-US" altLang="zh-TW" sz="2000" i="1" smtClean="0">
                        <a:solidFill>
                          <a:schemeClr val="tx1"/>
                        </a:solidFill>
                        <a:effectLst/>
                        <a:latin typeface="Cambria Math" panose="02040503050406030204" pitchFamily="18" charset="0"/>
                        <a:ea typeface="Cambria Math" panose="02040503050406030204" pitchFamily="18" charset="0"/>
                      </a:rPr>
                      <m:t>𝜇</m:t>
                    </m:r>
                  </m:oMath>
                </a14:m>
                <a:r>
                  <a:rPr lang="zh-TW" altLang="en-US" sz="2000" i="0" dirty="0">
                    <a:solidFill>
                      <a:schemeClr val="tx1"/>
                    </a:solidFill>
                    <a:effectLst/>
                    <a:latin typeface="BiauKai" panose="02010601000101010101" pitchFamily="2" charset="-120"/>
                    <a:ea typeface="BiauKai" panose="02010601000101010101" pitchFamily="2" charset="-120"/>
                  </a:rPr>
                  <a:t>跟</a:t>
                </a:r>
                <a14:m>
                  <m:oMath xmlns:m="http://schemas.openxmlformats.org/officeDocument/2006/math">
                    <m:r>
                      <a:rPr lang="zh-TW" altLang="en-US" sz="2000" i="1" dirty="0" smtClean="0">
                        <a:solidFill>
                          <a:schemeClr val="tx1"/>
                        </a:solidFill>
                        <a:effectLst/>
                        <a:latin typeface="Cambria Math" panose="02040503050406030204" pitchFamily="18" charset="0"/>
                        <a:ea typeface="BiauKai" panose="02010601000101010101" pitchFamily="2" charset="-120"/>
                      </a:rPr>
                      <m:t>𝜎</m:t>
                    </m:r>
                  </m:oMath>
                </a14:m>
                <a:r>
                  <a:rPr lang="zh-TW" altLang="en-US" sz="2000" i="0" dirty="0">
                    <a:solidFill>
                      <a:schemeClr val="tx1"/>
                    </a:solidFill>
                    <a:effectLst/>
                    <a:latin typeface="BiauKai" panose="02010601000101010101" pitchFamily="2" charset="-120"/>
                    <a:ea typeface="BiauKai" panose="02010601000101010101" pitchFamily="2" charset="-120"/>
                  </a:rPr>
                  <a:t>需使用的是訓練集的</a:t>
                </a:r>
                <a14:m>
                  <m:oMath xmlns:m="http://schemas.openxmlformats.org/officeDocument/2006/math">
                    <m:r>
                      <a:rPr lang="en-US" altLang="zh-TW" sz="2000" i="1">
                        <a:solidFill>
                          <a:schemeClr val="tx1"/>
                        </a:solidFill>
                        <a:latin typeface="Cambria Math" panose="02040503050406030204" pitchFamily="18" charset="0"/>
                        <a:ea typeface="Cambria Math" panose="02040503050406030204" pitchFamily="18" charset="0"/>
                      </a:rPr>
                      <m:t>𝜇</m:t>
                    </m:r>
                  </m:oMath>
                </a14:m>
                <a:r>
                  <a:rPr lang="zh-TW" altLang="en-US" sz="2000" dirty="0">
                    <a:solidFill>
                      <a:schemeClr val="tx1"/>
                    </a:solidFill>
                    <a:latin typeface="BiauKai" panose="02010601000101010101" pitchFamily="2" charset="-120"/>
                    <a:ea typeface="BiauKai" panose="02010601000101010101" pitchFamily="2" charset="-120"/>
                  </a:rPr>
                  <a:t>跟</a:t>
                </a:r>
                <a14:m>
                  <m:oMath xmlns:m="http://schemas.openxmlformats.org/officeDocument/2006/math">
                    <m:r>
                      <a:rPr lang="zh-TW" altLang="en-US" sz="2000" i="1" dirty="0">
                        <a:solidFill>
                          <a:schemeClr val="tx1"/>
                        </a:solidFill>
                        <a:latin typeface="Cambria Math" panose="02040503050406030204" pitchFamily="18" charset="0"/>
                        <a:ea typeface="BiauKai" panose="02010601000101010101" pitchFamily="2" charset="-120"/>
                      </a:rPr>
                      <m:t>𝜎</m:t>
                    </m:r>
                    <m:r>
                      <a:rPr lang="zh-TW" altLang="en-US" sz="2000" i="1" dirty="0" smtClean="0">
                        <a:solidFill>
                          <a:schemeClr val="tx1"/>
                        </a:solidFill>
                        <a:latin typeface="Cambria Math" panose="02040503050406030204" pitchFamily="18" charset="0"/>
                        <a:ea typeface="BiauKai" panose="02010601000101010101" pitchFamily="2" charset="-120"/>
                      </a:rPr>
                      <m:t>。</m:t>
                    </m:r>
                  </m:oMath>
                </a14:m>
                <a:endParaRPr lang="en-US" altLang="zh-TW" sz="2000" i="0" dirty="0">
                  <a:solidFill>
                    <a:schemeClr val="tx1"/>
                  </a:solidFill>
                  <a:effectLst/>
                  <a:latin typeface="BiauKai" panose="02010601000101010101" pitchFamily="2" charset="-120"/>
                  <a:ea typeface="BiauKai" panose="02010601000101010101" pitchFamily="2" charset="-120"/>
                </a:endParaRPr>
              </a:p>
              <a:p>
                <a:endParaRPr lang="en-US" altLang="zh-TW" sz="2000" b="1" dirty="0">
                  <a:solidFill>
                    <a:srgbClr val="FF0000"/>
                  </a:solidFill>
                  <a:latin typeface="BiauKai" panose="02010601000101010101" pitchFamily="2" charset="-120"/>
                  <a:ea typeface="BiauKai" panose="02010601000101010101" pitchFamily="2" charset="-120"/>
                </a:endParaRPr>
              </a:p>
              <a:p>
                <a:pPr marL="342900" indent="-342900">
                  <a:buFont typeface="Wingdings" pitchFamily="2" charset="2"/>
                  <a:buChar char="Ø"/>
                </a:pPr>
                <a:r>
                  <a:rPr lang="zh-TW" altLang="en-US" sz="2000" b="1" i="0" dirty="0">
                    <a:solidFill>
                      <a:srgbClr val="FF0000"/>
                    </a:solidFill>
                    <a:effectLst/>
                    <a:latin typeface="BiauKai" panose="02010601000101010101" pitchFamily="2" charset="-120"/>
                    <a:ea typeface="BiauKai" panose="02010601000101010101" pitchFamily="2" charset="-120"/>
                  </a:rPr>
                  <a:t>為什麼要做資料標準化？</a:t>
                </a:r>
                <a:endParaRPr lang="en-US" altLang="zh-TW" sz="2000" b="1" i="0" dirty="0">
                  <a:solidFill>
                    <a:srgbClr val="FF0000"/>
                  </a:solidFill>
                  <a:effectLst/>
                  <a:latin typeface="BiauKai" panose="02010601000101010101" pitchFamily="2" charset="-120"/>
                  <a:ea typeface="BiauKai" panose="02010601000101010101" pitchFamily="2" charset="-120"/>
                </a:endParaRPr>
              </a:p>
              <a:p>
                <a:r>
                  <a:rPr lang="zh-TW" altLang="en-US" sz="2000" i="0" dirty="0">
                    <a:solidFill>
                      <a:srgbClr val="303233"/>
                    </a:solidFill>
                    <a:effectLst/>
                    <a:latin typeface="BiauKai" panose="02010601000101010101" pitchFamily="2" charset="-120"/>
                    <a:ea typeface="BiauKai" panose="02010601000101010101" pitchFamily="2" charset="-120"/>
                  </a:rPr>
                  <a:t>在大數據資料中，是用不同資料欄位與資料值所組成，他們分佈狀況可能都不盡相同</a:t>
                </a:r>
                <a:r>
                  <a:rPr lang="zh-TW" altLang="en-US" sz="2000" dirty="0">
                    <a:solidFill>
                      <a:srgbClr val="303233"/>
                    </a:solidFill>
                    <a:latin typeface="BiauKai" panose="02010601000101010101" pitchFamily="2" charset="-120"/>
                    <a:ea typeface="BiauKai" panose="02010601000101010101" pitchFamily="2" charset="-120"/>
                  </a:rPr>
                  <a:t>。</a:t>
                </a:r>
                <a:r>
                  <a:rPr lang="zh-TW" altLang="en-US" sz="2000" i="0" dirty="0">
                    <a:solidFill>
                      <a:srgbClr val="303233"/>
                    </a:solidFill>
                    <a:effectLst/>
                    <a:latin typeface="BiauKai" panose="02010601000101010101" pitchFamily="2" charset="-120"/>
                    <a:ea typeface="BiauKai" panose="02010601000101010101" pitchFamily="2" charset="-120"/>
                  </a:rPr>
                  <a:t>因此，就必須將特徵資料按比例縮放，</a:t>
                </a:r>
                <a:r>
                  <a:rPr lang="zh-TW" altLang="en-US" sz="2000" b="1" i="0" dirty="0">
                    <a:solidFill>
                      <a:srgbClr val="303233"/>
                    </a:solidFill>
                    <a:effectLst/>
                    <a:latin typeface="BiauKai" panose="02010601000101010101" pitchFamily="2" charset="-120"/>
                    <a:ea typeface="BiauKai" panose="02010601000101010101" pitchFamily="2" charset="-120"/>
                  </a:rPr>
                  <a:t>讓資料落在某一特定的區間</a:t>
                </a:r>
                <a:r>
                  <a:rPr lang="zh-TW" altLang="en-US" sz="2000" i="0" dirty="0">
                    <a:solidFill>
                      <a:srgbClr val="303233"/>
                    </a:solidFill>
                    <a:effectLst/>
                    <a:latin typeface="BiauKai" panose="02010601000101010101" pitchFamily="2" charset="-120"/>
                    <a:ea typeface="BiauKai" panose="02010601000101010101" pitchFamily="2" charset="-120"/>
                  </a:rPr>
                  <a:t>。</a:t>
                </a:r>
                <a:endParaRPr lang="en-US" altLang="zh-TW" sz="2000" i="0" dirty="0">
                  <a:solidFill>
                    <a:srgbClr val="303233"/>
                  </a:solidFill>
                  <a:effectLst/>
                  <a:latin typeface="BiauKai" panose="02010601000101010101" pitchFamily="2" charset="-120"/>
                  <a:ea typeface="BiauKai" panose="02010601000101010101" pitchFamily="2" charset="-120"/>
                </a:endParaRPr>
              </a:p>
              <a:p>
                <a:endParaRPr lang="en-US" altLang="zh-TW" sz="2000" b="1" i="0" dirty="0">
                  <a:solidFill>
                    <a:srgbClr val="303233"/>
                  </a:solidFill>
                  <a:effectLst/>
                  <a:latin typeface="BiauKai" panose="02010601000101010101" pitchFamily="2" charset="-120"/>
                  <a:ea typeface="BiauKai" panose="02010601000101010101" pitchFamily="2" charset="-120"/>
                </a:endParaRPr>
              </a:p>
              <a:p>
                <a:pPr marL="342900" indent="-342900">
                  <a:buFont typeface="Wingdings" pitchFamily="2" charset="2"/>
                  <a:buChar char="Ø"/>
                </a:pPr>
                <a:r>
                  <a:rPr lang="zh-TW" altLang="en-US" sz="2000" b="1" i="0" dirty="0">
                    <a:solidFill>
                      <a:srgbClr val="FF0000"/>
                    </a:solidFill>
                    <a:effectLst/>
                    <a:latin typeface="BiauKai" panose="02010601000101010101" pitchFamily="2" charset="-120"/>
                    <a:ea typeface="BiauKai" panose="02010601000101010101" pitchFamily="2" charset="-120"/>
                  </a:rPr>
                  <a:t>中心化標準化</a:t>
                </a:r>
                <a:r>
                  <a:rPr lang="en-US" altLang="zh-TW" sz="2000" b="1" i="0" dirty="0">
                    <a:solidFill>
                      <a:srgbClr val="FF0000"/>
                    </a:solidFill>
                    <a:effectLst/>
                    <a:latin typeface="BiauKai" panose="02010601000101010101" pitchFamily="2" charset="-120"/>
                    <a:ea typeface="BiauKai" panose="02010601000101010101" pitchFamily="2" charset="-120"/>
                  </a:rPr>
                  <a:t>(</a:t>
                </a:r>
                <a:r>
                  <a:rPr lang="en" altLang="zh-TW" sz="2000" b="1" i="0" dirty="0">
                    <a:solidFill>
                      <a:srgbClr val="FF0000"/>
                    </a:solidFill>
                    <a:effectLst/>
                    <a:latin typeface="BiauKai" panose="02010601000101010101" pitchFamily="2" charset="-120"/>
                    <a:ea typeface="BiauKai" panose="02010601000101010101" pitchFamily="2" charset="-120"/>
                  </a:rPr>
                  <a:t>Z-Score </a:t>
                </a:r>
                <a:r>
                  <a:rPr lang="en" altLang="zh-TW" sz="2000" b="1" dirty="0">
                    <a:solidFill>
                      <a:srgbClr val="FF0000"/>
                    </a:solidFill>
                    <a:latin typeface="BiauKai" panose="02010601000101010101" pitchFamily="2" charset="-120"/>
                    <a:ea typeface="BiauKai" panose="02010601000101010101" pitchFamily="2" charset="-120"/>
                  </a:rPr>
                  <a:t>Standard method</a:t>
                </a:r>
                <a:r>
                  <a:rPr lang="en" altLang="zh-TW" sz="2000" b="1" i="0" dirty="0">
                    <a:solidFill>
                      <a:srgbClr val="FF0000"/>
                    </a:solidFill>
                    <a:effectLst/>
                    <a:latin typeface="BiauKai" panose="02010601000101010101" pitchFamily="2" charset="-120"/>
                    <a:ea typeface="BiauKai" panose="02010601000101010101" pitchFamily="2" charset="-120"/>
                  </a:rPr>
                  <a:t>)</a:t>
                </a:r>
                <a:r>
                  <a:rPr lang="zh-TW" altLang="en-US" sz="2000" b="1" i="0" dirty="0">
                    <a:solidFill>
                      <a:srgbClr val="FF0000"/>
                    </a:solidFill>
                    <a:effectLst/>
                    <a:latin typeface="BiauKai" panose="02010601000101010101" pitchFamily="2" charset="-120"/>
                    <a:ea typeface="BiauKai" panose="02010601000101010101" pitchFamily="2" charset="-120"/>
                  </a:rPr>
                  <a:t>：</a:t>
                </a:r>
                <a:endParaRPr lang="en" altLang="zh-TW" sz="2000" b="1" i="0" dirty="0">
                  <a:solidFill>
                    <a:srgbClr val="FF0000"/>
                  </a:solidFill>
                  <a:effectLst/>
                  <a:latin typeface="BiauKai" panose="02010601000101010101" pitchFamily="2" charset="-120"/>
                  <a:ea typeface="BiauKai" panose="02010601000101010101" pitchFamily="2" charset="-120"/>
                </a:endParaRPr>
              </a:p>
              <a:p>
                <a:r>
                  <a:rPr lang="zh-TW" altLang="en-US" sz="2000" i="0" dirty="0">
                    <a:solidFill>
                      <a:srgbClr val="262626"/>
                    </a:solidFill>
                    <a:effectLst/>
                    <a:latin typeface="BiauKai" panose="02010601000101010101" pitchFamily="2" charset="-120"/>
                    <a:ea typeface="BiauKai" panose="02010601000101010101" pitchFamily="2" charset="-120"/>
                  </a:rPr>
                  <a:t>基於原始資料的均值和標準差進行資料的標準化，</a:t>
                </a:r>
                <a:r>
                  <a:rPr lang="zh-TW" altLang="en-US" sz="2000" dirty="0">
                    <a:solidFill>
                      <a:srgbClr val="262626"/>
                    </a:solidFill>
                    <a:latin typeface="BiauKai" panose="02010601000101010101" pitchFamily="2" charset="-120"/>
                    <a:ea typeface="BiauKai" panose="02010601000101010101" pitchFamily="2" charset="-120"/>
                  </a:rPr>
                  <a:t>其公式為：</a:t>
                </a:r>
                <a:r>
                  <a:rPr lang="en-US" altLang="zh-TW" sz="2000" dirty="0">
                    <a:solidFill>
                      <a:srgbClr val="262626"/>
                    </a:solidFill>
                    <a:effectLst/>
                    <a:ea typeface="BiauKai" panose="02010601000101010101" pitchFamily="2" charset="-120"/>
                  </a:rPr>
                  <a:t> </a:t>
                </a:r>
                <a14:m>
                  <m:oMath xmlns:m="http://schemas.openxmlformats.org/officeDocument/2006/math">
                    <m:r>
                      <m:rPr>
                        <m:sty m:val="p"/>
                      </m:rPr>
                      <a:rPr lang="en-US" altLang="zh-TW" sz="2000" b="0" i="0" smtClean="0">
                        <a:solidFill>
                          <a:srgbClr val="262626"/>
                        </a:solidFill>
                        <a:effectLst/>
                        <a:latin typeface="Cambria Math" panose="02040503050406030204" pitchFamily="18" charset="0"/>
                        <a:ea typeface="BiauKai" panose="02010601000101010101" pitchFamily="2" charset="-120"/>
                      </a:rPr>
                      <m:t>x</m:t>
                    </m:r>
                    <m:r>
                      <a:rPr lang="en-US" altLang="zh-TW" sz="2000" b="0" i="0" smtClean="0">
                        <a:solidFill>
                          <a:srgbClr val="262626"/>
                        </a:solidFill>
                        <a:effectLst/>
                        <a:latin typeface="Cambria Math" panose="02040503050406030204" pitchFamily="18" charset="0"/>
                        <a:ea typeface="BiauKai" panose="02010601000101010101" pitchFamily="2" charset="-120"/>
                      </a:rPr>
                      <m:t>′=</m:t>
                    </m:r>
                    <m:f>
                      <m:fPr>
                        <m:ctrlPr>
                          <a:rPr lang="en-US" altLang="zh-TW" sz="2000" i="1" smtClean="0">
                            <a:solidFill>
                              <a:srgbClr val="262626"/>
                            </a:solidFill>
                            <a:effectLst/>
                            <a:latin typeface="Cambria Math" panose="02040503050406030204" pitchFamily="18" charset="0"/>
                            <a:ea typeface="BiauKai" panose="02010601000101010101" pitchFamily="2" charset="-120"/>
                          </a:rPr>
                        </m:ctrlPr>
                      </m:fPr>
                      <m:num>
                        <m:r>
                          <a:rPr lang="en-US" altLang="zh-TW" sz="2000" b="0" i="1" smtClean="0">
                            <a:solidFill>
                              <a:srgbClr val="262626"/>
                            </a:solidFill>
                            <a:effectLst/>
                            <a:latin typeface="Cambria Math" panose="02040503050406030204" pitchFamily="18" charset="0"/>
                            <a:ea typeface="BiauKai" panose="02010601000101010101" pitchFamily="2" charset="-120"/>
                          </a:rPr>
                          <m:t>𝑥</m:t>
                        </m:r>
                        <m:r>
                          <a:rPr lang="en-US" altLang="zh-TW" sz="2000" b="0" i="1" smtClean="0">
                            <a:solidFill>
                              <a:srgbClr val="262626"/>
                            </a:solidFill>
                            <a:effectLst/>
                            <a:latin typeface="Cambria Math" panose="02040503050406030204" pitchFamily="18" charset="0"/>
                            <a:ea typeface="BiauKai" panose="02010601000101010101" pitchFamily="2" charset="-120"/>
                          </a:rPr>
                          <m:t>−</m:t>
                        </m:r>
                        <m:r>
                          <a:rPr lang="en-US" altLang="zh-TW" sz="2000" b="0" i="1" smtClean="0">
                            <a:solidFill>
                              <a:srgbClr val="262626"/>
                            </a:solidFill>
                            <a:effectLst/>
                            <a:latin typeface="Cambria Math" panose="02040503050406030204" pitchFamily="18" charset="0"/>
                            <a:ea typeface="BiauKai" panose="02010601000101010101" pitchFamily="2" charset="-120"/>
                          </a:rPr>
                          <m:t>𝜇</m:t>
                        </m:r>
                      </m:num>
                      <m:den>
                        <m:r>
                          <a:rPr lang="en-US" altLang="zh-TW" sz="2000" b="0" i="1" smtClean="0">
                            <a:solidFill>
                              <a:srgbClr val="262626"/>
                            </a:solidFill>
                            <a:effectLst/>
                            <a:latin typeface="Cambria Math" panose="02040503050406030204" pitchFamily="18" charset="0"/>
                            <a:ea typeface="BiauKai" panose="02010601000101010101" pitchFamily="2" charset="-120"/>
                          </a:rPr>
                          <m:t>𝜎</m:t>
                        </m:r>
                      </m:den>
                    </m:f>
                    <m:r>
                      <a:rPr lang="zh-TW" altLang="en-US" sz="2000" i="1">
                        <a:solidFill>
                          <a:srgbClr val="262626"/>
                        </a:solidFill>
                        <a:latin typeface="Cambria Math" panose="02040503050406030204" pitchFamily="18" charset="0"/>
                        <a:ea typeface="BiauKai" panose="02010601000101010101" pitchFamily="2" charset="-120"/>
                      </a:rPr>
                      <m:t>。</m:t>
                    </m:r>
                  </m:oMath>
                </a14:m>
                <a:r>
                  <a:rPr lang="zh-TW" altLang="en-US" sz="2000" i="0" dirty="0">
                    <a:solidFill>
                      <a:srgbClr val="262626"/>
                    </a:solidFill>
                    <a:effectLst/>
                    <a:latin typeface="BiauKai" panose="02010601000101010101" pitchFamily="2" charset="-120"/>
                    <a:ea typeface="BiauKai" panose="02010601000101010101" pitchFamily="2" charset="-120"/>
                  </a:rPr>
                  <a:t>但是</a:t>
                </a:r>
                <a14:m>
                  <m:oMath xmlns:m="http://schemas.openxmlformats.org/officeDocument/2006/math">
                    <m:r>
                      <a:rPr lang="en-US" altLang="zh-TW" sz="2000" b="0" i="1" smtClean="0">
                        <a:solidFill>
                          <a:srgbClr val="262626"/>
                        </a:solidFill>
                        <a:effectLst/>
                        <a:latin typeface="Cambria Math" panose="02040503050406030204" pitchFamily="18" charset="0"/>
                        <a:ea typeface="BiauKai" panose="02010601000101010101" pitchFamily="2" charset="-120"/>
                      </a:rPr>
                      <m:t>𝑧</m:t>
                    </m:r>
                    <m:r>
                      <a:rPr lang="en-US" altLang="zh-TW" sz="2000" b="0" i="1" smtClean="0">
                        <a:solidFill>
                          <a:srgbClr val="262626"/>
                        </a:solidFill>
                        <a:effectLst/>
                        <a:latin typeface="Cambria Math" panose="02040503050406030204" pitchFamily="18" charset="0"/>
                        <a:ea typeface="BiauKai" panose="02010601000101010101" pitchFamily="2" charset="-120"/>
                      </a:rPr>
                      <m:t>−</m:t>
                    </m:r>
                    <m:r>
                      <a:rPr lang="en-US" altLang="zh-TW" sz="2000" b="0" i="1" smtClean="0">
                        <a:solidFill>
                          <a:srgbClr val="262626"/>
                        </a:solidFill>
                        <a:effectLst/>
                        <a:latin typeface="Cambria Math" panose="02040503050406030204" pitchFamily="18" charset="0"/>
                        <a:ea typeface="BiauKai" panose="02010601000101010101" pitchFamily="2" charset="-120"/>
                      </a:rPr>
                      <m:t>𝑠𝑐𝑜𝑟𝑒</m:t>
                    </m:r>
                  </m:oMath>
                </a14:m>
                <a:r>
                  <a:rPr lang="zh-TW" altLang="en-US" sz="2000" i="0" dirty="0">
                    <a:solidFill>
                      <a:srgbClr val="262626"/>
                    </a:solidFill>
                    <a:effectLst/>
                    <a:latin typeface="BiauKai" panose="02010601000101010101" pitchFamily="2" charset="-120"/>
                    <a:ea typeface="BiauKai" panose="02010601000101010101" pitchFamily="2" charset="-120"/>
                  </a:rPr>
                  <a:t>方法是一種中心化方法，會改變原有資料的分佈結構，不適合用於對稀疏資料做處理。</a:t>
                </a:r>
                <a:endParaRPr lang="en-US" altLang="zh-TW" sz="2000" i="0" dirty="0">
                  <a:solidFill>
                    <a:srgbClr val="262626"/>
                  </a:solidFill>
                  <a:effectLst/>
                  <a:latin typeface="BiauKai" panose="02010601000101010101" pitchFamily="2" charset="-120"/>
                  <a:ea typeface="BiauKai" panose="02010601000101010101" pitchFamily="2" charset="-120"/>
                </a:endParaRPr>
              </a:p>
              <a:p>
                <a:endParaRPr lang="en-US" altLang="zh-TW" sz="2000" dirty="0">
                  <a:solidFill>
                    <a:srgbClr val="262626"/>
                  </a:solidFill>
                  <a:latin typeface="BiauKai" panose="02010601000101010101" pitchFamily="2" charset="-120"/>
                  <a:ea typeface="BiauKai" panose="02010601000101010101" pitchFamily="2" charset="-120"/>
                </a:endParaRPr>
              </a:p>
              <a:p>
                <a:pPr marL="342900" indent="-342900">
                  <a:buFont typeface="Wingdings" pitchFamily="2" charset="2"/>
                  <a:buChar char="Ø"/>
                </a:pPr>
                <a:r>
                  <a:rPr lang="zh-TW" altLang="en-US" sz="2000" b="1" dirty="0">
                    <a:solidFill>
                      <a:srgbClr val="FF0000"/>
                    </a:solidFill>
                    <a:latin typeface="BiauKai" panose="02010601000101010101" pitchFamily="2" charset="-120"/>
                    <a:ea typeface="BiauKai" panose="02010601000101010101" pitchFamily="2" charset="-120"/>
                  </a:rPr>
                  <a:t>此研究中採用中心化標準化方法。</a:t>
                </a:r>
                <a:endParaRPr lang="en-US" altLang="zh-TW" sz="2000" b="1" dirty="0">
                  <a:solidFill>
                    <a:srgbClr val="FF0000"/>
                  </a:solidFill>
                  <a:latin typeface="BiauKai" panose="02010601000101010101" pitchFamily="2" charset="-120"/>
                  <a:ea typeface="BiauKai" panose="02010601000101010101" pitchFamily="2" charset="-120"/>
                </a:endParaRPr>
              </a:p>
              <a:p>
                <a:endParaRPr lang="en-US" altLang="zh-TW" sz="2000" i="0" dirty="0">
                  <a:solidFill>
                    <a:srgbClr val="262626"/>
                  </a:solidFill>
                  <a:effectLst/>
                  <a:latin typeface="BiauKai" panose="02010601000101010101" pitchFamily="2" charset="-120"/>
                  <a:ea typeface="BiauKai" panose="02010601000101010101" pitchFamily="2" charset="-120"/>
                </a:endParaRPr>
              </a:p>
            </p:txBody>
          </p:sp>
        </mc:Choice>
        <mc:Fallback xmlns="">
          <p:sp>
            <p:nvSpPr>
              <p:cNvPr id="7" name="矩形 6">
                <a:extLst>
                  <a:ext uri="{FF2B5EF4-FFF2-40B4-BE49-F238E27FC236}">
                    <a16:creationId xmlns:a16="http://schemas.microsoft.com/office/drawing/2014/main" id="{13A859D5-4640-7FF1-5224-9448393854C6}"/>
                  </a:ext>
                </a:extLst>
              </p:cNvPr>
              <p:cNvSpPr>
                <a:spLocks noRot="1" noChangeAspect="1" noMove="1" noResize="1" noEditPoints="1" noAdjustHandles="1" noChangeArrowheads="1" noChangeShapeType="1" noTextEdit="1"/>
              </p:cNvSpPr>
              <p:nvPr/>
            </p:nvSpPr>
            <p:spPr>
              <a:xfrm>
                <a:off x="707360" y="1469569"/>
                <a:ext cx="10777280" cy="5163101"/>
              </a:xfrm>
              <a:prstGeom prst="rect">
                <a:avLst/>
              </a:prstGeom>
              <a:blipFill>
                <a:blip r:embed="rId2"/>
                <a:stretch>
                  <a:fillRect/>
                </a:stretch>
              </a:blipFill>
              <a:ln>
                <a:noFill/>
              </a:ln>
              <a:effectLst>
                <a:outerShdw blurRad="50800" dist="38100" dir="5400000" algn="t" rotWithShape="0">
                  <a:prstClr val="black">
                    <a:alpha val="40000"/>
                  </a:prstClr>
                </a:outerShdw>
              </a:effectLst>
            </p:spPr>
            <p:txBody>
              <a:bodyPr/>
              <a:lstStyle/>
              <a:p>
                <a:r>
                  <a:rPr lang="zh-TW" altLang="en-US">
                    <a:noFill/>
                  </a:rPr>
                  <a:t> </a:t>
                </a:r>
              </a:p>
            </p:txBody>
          </p:sp>
        </mc:Fallback>
      </mc:AlternateContent>
    </p:spTree>
    <p:extLst>
      <p:ext uri="{BB962C8B-B14F-4D97-AF65-F5344CB8AC3E}">
        <p14:creationId xmlns:p14="http://schemas.microsoft.com/office/powerpoint/2010/main" val="1796568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txBox="1">
            <a:spLocks/>
          </p:cNvSpPr>
          <p:nvPr/>
        </p:nvSpPr>
        <p:spPr>
          <a:xfrm>
            <a:off x="-1371313" y="2909047"/>
            <a:ext cx="7351058" cy="103990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gn="ctr">
              <a:lnSpc>
                <a:spcPct val="150000"/>
              </a:lnSpc>
              <a:spcBef>
                <a:spcPts val="0"/>
              </a:spcBef>
              <a:buFont typeface="Wingdings" pitchFamily="2" charset="2"/>
              <a:buChar char="v"/>
              <a:defRPr/>
            </a:pPr>
            <a:r>
              <a:rPr lang="zh-TW" altLang="en-US" sz="36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詐欺預測模型</a:t>
            </a:r>
          </a:p>
          <a:p>
            <a:pPr marL="571500" lvl="0" indent="-571500" algn="ctr">
              <a:lnSpc>
                <a:spcPct val="150000"/>
              </a:lnSpc>
              <a:spcBef>
                <a:spcPts val="0"/>
              </a:spcBef>
              <a:buFont typeface="Wingdings" pitchFamily="2" charset="2"/>
              <a:buChar char="v"/>
              <a:defRPr/>
            </a:pPr>
            <a:endParaRPr lang="zh-TW" altLang="en-US" sz="3600" b="1" dirty="0">
              <a:solidFill>
                <a:srgbClr val="FF0000"/>
              </a:solidFill>
              <a:latin typeface="標楷體" panose="03000509000000000000" pitchFamily="65" charset="-120"/>
              <a:ea typeface="標楷體" panose="03000509000000000000" pitchFamily="65" charset="-120"/>
            </a:endParaRPr>
          </a:p>
        </p:txBody>
      </p:sp>
      <p:sp>
        <p:nvSpPr>
          <p:cNvPr id="4" name="矩形 3"/>
          <p:cNvSpPr/>
          <p:nvPr/>
        </p:nvSpPr>
        <p:spPr>
          <a:xfrm>
            <a:off x="4122531" y="2308020"/>
            <a:ext cx="4157150" cy="2241960"/>
          </a:xfrm>
          <a:prstGeom prst="rect">
            <a:avLst/>
          </a:prstGeom>
        </p:spPr>
        <p:txBody>
          <a:bodyPr wrap="square">
            <a:spAutoFit/>
          </a:bodyPr>
          <a:lstStyle/>
          <a:p>
            <a:pPr marL="914400" lvl="1" indent="-457200">
              <a:lnSpc>
                <a:spcPct val="150000"/>
              </a:lnSpc>
              <a:buClr>
                <a:prstClr val="black"/>
              </a:buClr>
              <a:buFont typeface="Wingdings" pitchFamily="2" charset="2"/>
              <a:buChar char="Ø"/>
              <a:defRPr/>
            </a:pPr>
            <a:r>
              <a:rPr lang="en-US" altLang="zh-TW" sz="24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Logistic regression</a:t>
            </a:r>
          </a:p>
          <a:p>
            <a:pPr marL="914400" lvl="1" indent="-457200">
              <a:lnSpc>
                <a:spcPct val="150000"/>
              </a:lnSpc>
              <a:buClr>
                <a:prstClr val="black"/>
              </a:buClr>
              <a:buFont typeface="Wingdings" pitchFamily="2" charset="2"/>
              <a:buChar char="Ø"/>
              <a:defRPr/>
            </a:pPr>
            <a:r>
              <a:rPr lang="en-US" altLang="zh-TW" sz="24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Decision Tree</a:t>
            </a:r>
          </a:p>
          <a:p>
            <a:pPr marL="914400" lvl="1" indent="-457200">
              <a:lnSpc>
                <a:spcPct val="150000"/>
              </a:lnSpc>
              <a:buClr>
                <a:prstClr val="black"/>
              </a:buClr>
              <a:buFont typeface="Wingdings" pitchFamily="2" charset="2"/>
              <a:buChar char="Ø"/>
              <a:defRPr/>
            </a:pPr>
            <a:r>
              <a:rPr lang="en-US" altLang="zh-TW" sz="24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Random Forest</a:t>
            </a:r>
          </a:p>
          <a:p>
            <a:pPr marL="914400" lvl="1" indent="-457200">
              <a:lnSpc>
                <a:spcPct val="150000"/>
              </a:lnSpc>
              <a:buClr>
                <a:prstClr val="black"/>
              </a:buClr>
              <a:buFont typeface="Wingdings" pitchFamily="2" charset="2"/>
              <a:buChar char="Ø"/>
              <a:defRPr/>
            </a:pPr>
            <a:endParaRPr lang="zh-TW" altLang="en-US" sz="24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2">
            <a:extLst>
              <a:ext uri="{FF2B5EF4-FFF2-40B4-BE49-F238E27FC236}">
                <a16:creationId xmlns:a16="http://schemas.microsoft.com/office/drawing/2014/main" id="{555407FA-F0BA-44D0-D8FD-A048AE0371BB}"/>
              </a:ext>
            </a:extLst>
          </p:cNvPr>
          <p:cNvSpPr>
            <a:spLocks noGrp="1"/>
          </p:cNvSpPr>
          <p:nvPr>
            <p:ph type="sldNum" sz="quarter" idx="33"/>
          </p:nvPr>
        </p:nvSpPr>
        <p:spPr>
          <a:xfrm>
            <a:off x="9215717" y="6356351"/>
            <a:ext cx="2743200" cy="365125"/>
          </a:xfrm>
        </p:spPr>
        <p:txBody>
          <a:bodyPr/>
          <a:lstStyle/>
          <a:p>
            <a:fld id="{3A27E2FF-DAC8-438B-8546-A5A4CBA171F6}" type="slidenum">
              <a:rPr lang="zh-TW" altLang="en-US" smtClean="0"/>
              <a:pPr/>
              <a:t>31</a:t>
            </a:fld>
            <a:endParaRPr lang="zh-TW" altLang="en-US" dirty="0"/>
          </a:p>
        </p:txBody>
      </p:sp>
    </p:spTree>
    <p:extLst>
      <p:ext uri="{BB962C8B-B14F-4D97-AF65-F5344CB8AC3E}">
        <p14:creationId xmlns:p14="http://schemas.microsoft.com/office/powerpoint/2010/main" val="22616386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2">
            <a:extLst>
              <a:ext uri="{FF2B5EF4-FFF2-40B4-BE49-F238E27FC236}">
                <a16:creationId xmlns:a16="http://schemas.microsoft.com/office/drawing/2014/main" id="{6C95AA3F-FC0E-3B60-13DA-0E6C75B4B63F}"/>
              </a:ext>
            </a:extLst>
          </p:cNvPr>
          <p:cNvSpPr>
            <a:spLocks noGrp="1"/>
          </p:cNvSpPr>
          <p:nvPr>
            <p:ph type="sldNum" sz="quarter" idx="33"/>
          </p:nvPr>
        </p:nvSpPr>
        <p:spPr>
          <a:xfrm>
            <a:off x="9215717" y="6356351"/>
            <a:ext cx="2743200" cy="365125"/>
          </a:xfrm>
        </p:spPr>
        <p:txBody>
          <a:bodyPr/>
          <a:lstStyle/>
          <a:p>
            <a:fld id="{3A27E2FF-DAC8-438B-8546-A5A4CBA171F6}" type="slidenum">
              <a:rPr lang="zh-TW" altLang="en-US" smtClean="0"/>
              <a:pPr/>
              <a:t>32</a:t>
            </a:fld>
            <a:endParaRPr lang="zh-TW" altLang="en-US" dirty="0"/>
          </a:p>
        </p:txBody>
      </p:sp>
      <p:graphicFrame>
        <p:nvGraphicFramePr>
          <p:cNvPr id="21" name="表格 21">
            <a:extLst>
              <a:ext uri="{FF2B5EF4-FFF2-40B4-BE49-F238E27FC236}">
                <a16:creationId xmlns:a16="http://schemas.microsoft.com/office/drawing/2014/main" id="{D357919C-C07F-F76B-C722-70A267A6A022}"/>
              </a:ext>
            </a:extLst>
          </p:cNvPr>
          <p:cNvGraphicFramePr>
            <a:graphicFrameLocks noGrp="1"/>
          </p:cNvGraphicFramePr>
          <p:nvPr>
            <p:extLst>
              <p:ext uri="{D42A27DB-BD31-4B8C-83A1-F6EECF244321}">
                <p14:modId xmlns:p14="http://schemas.microsoft.com/office/powerpoint/2010/main" val="4152670939"/>
              </p:ext>
            </p:extLst>
          </p:nvPr>
        </p:nvGraphicFramePr>
        <p:xfrm>
          <a:off x="717818" y="1168628"/>
          <a:ext cx="5541469" cy="5427037"/>
        </p:xfrm>
        <a:graphic>
          <a:graphicData uri="http://schemas.openxmlformats.org/drawingml/2006/table">
            <a:tbl>
              <a:tblPr firstRow="1" bandRow="1">
                <a:tableStyleId>{5C22544A-7EE6-4342-B048-85BDC9FD1C3A}</a:tableStyleId>
              </a:tblPr>
              <a:tblGrid>
                <a:gridCol w="2246099">
                  <a:extLst>
                    <a:ext uri="{9D8B030D-6E8A-4147-A177-3AD203B41FA5}">
                      <a16:colId xmlns:a16="http://schemas.microsoft.com/office/drawing/2014/main" val="2265858467"/>
                    </a:ext>
                  </a:extLst>
                </a:gridCol>
                <a:gridCol w="821452">
                  <a:extLst>
                    <a:ext uri="{9D8B030D-6E8A-4147-A177-3AD203B41FA5}">
                      <a16:colId xmlns:a16="http://schemas.microsoft.com/office/drawing/2014/main" val="3770633670"/>
                    </a:ext>
                  </a:extLst>
                </a:gridCol>
                <a:gridCol w="808124">
                  <a:extLst>
                    <a:ext uri="{9D8B030D-6E8A-4147-A177-3AD203B41FA5}">
                      <a16:colId xmlns:a16="http://schemas.microsoft.com/office/drawing/2014/main" val="46965776"/>
                    </a:ext>
                  </a:extLst>
                </a:gridCol>
                <a:gridCol w="1665794">
                  <a:extLst>
                    <a:ext uri="{9D8B030D-6E8A-4147-A177-3AD203B41FA5}">
                      <a16:colId xmlns:a16="http://schemas.microsoft.com/office/drawing/2014/main" val="810484262"/>
                    </a:ext>
                  </a:extLst>
                </a:gridCol>
              </a:tblGrid>
              <a:tr h="606021">
                <a:tc>
                  <a:txBody>
                    <a:bodyPr/>
                    <a:lstStyle/>
                    <a:p>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變數名稱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迴歸係數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P-value</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變數描述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4139062"/>
                  </a:ext>
                </a:extLst>
              </a:tr>
              <a:tr h="354429">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TARGET</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應變數，是否詐欺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9372273"/>
                  </a:ext>
                </a:extLst>
              </a:tr>
              <a:tr h="0">
                <a:tc gridSpan="4">
                  <a:txBody>
                    <a:bodyPr/>
                    <a:lstStyle/>
                    <a:p>
                      <a:pPr algn="l"/>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個人資訊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hMerge="1">
                  <a:txBody>
                    <a:bodyPr/>
                    <a:lstStyle/>
                    <a:p>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hMerge="1">
                  <a:txBody>
                    <a:bodyPr/>
                    <a:lstStyle/>
                    <a:p>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1233651"/>
                  </a:ext>
                </a:extLst>
              </a:tr>
              <a:tr h="354429">
                <a:tc>
                  <a:txBody>
                    <a:bodyPr/>
                    <a:lstStyle/>
                    <a:p>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AMT_ANNUITY</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-0.0605</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年貸款額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7127997"/>
                  </a:ext>
                </a:extLst>
              </a:tr>
              <a:tr h="354429">
                <a:tc>
                  <a:txBody>
                    <a:bodyPr/>
                    <a:lstStyle/>
                    <a:p>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DAYS_BIRTH</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-0.2954</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出生天數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5076609"/>
                  </a:ext>
                </a:extLst>
              </a:tr>
              <a:tr h="356567">
                <a:tc>
                  <a:txBody>
                    <a:bodyPr/>
                    <a:lstStyle/>
                    <a:p>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CNT_FAM_MEMBERS</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-0.4358</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家庭人員數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9159645"/>
                  </a:ext>
                </a:extLst>
              </a:tr>
              <a:tr h="356567">
                <a:tc>
                  <a:txBody>
                    <a:bodyPr/>
                    <a:lstStyle/>
                    <a:p>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CODE_GENDER</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-1.2802</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性別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0453237"/>
                  </a:ext>
                </a:extLst>
              </a:tr>
              <a:tr h="356567">
                <a:tc>
                  <a:txBody>
                    <a:bodyPr/>
                    <a:lstStyle/>
                    <a:p>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NAME_INCOME_TYPE</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0.7264</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收入種類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6546060"/>
                  </a:ext>
                </a:extLst>
              </a:tr>
              <a:tr h="356567">
                <a:tc>
                  <a:txBody>
                    <a:bodyPr/>
                    <a:lstStyle/>
                    <a:p>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NAME_FAMILY_STATUS</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0.4391</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家庭狀態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0220844"/>
                  </a:ext>
                </a:extLst>
              </a:tr>
              <a:tr h="6025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NAME_EDUCATION_TYPE</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0.5570</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教育程度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8791389"/>
                  </a:ext>
                </a:extLst>
              </a:tr>
              <a:tr h="356567">
                <a:tc>
                  <a:txBody>
                    <a:bodyPr/>
                    <a:lstStyle/>
                    <a:p>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ORGANIZATION_TYPE</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0.1574</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工作場所類型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5578826"/>
                  </a:ext>
                </a:extLst>
              </a:tr>
              <a:tr h="356567">
                <a:tc>
                  <a:txBody>
                    <a:bodyPr/>
                    <a:lstStyle/>
                    <a:p>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NAME_HOUSING_TYPE</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-0.0555</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房子種類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576772"/>
                  </a:ext>
                </a:extLst>
              </a:tr>
              <a:tr h="356567">
                <a:tc>
                  <a:txBody>
                    <a:bodyPr/>
                    <a:lstStyle/>
                    <a:p>
                      <a:r>
                        <a:rPr lang="en" altLang="zh-TW" sz="1400" b="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FLAG_OWN_CAR</a:t>
                      </a:r>
                      <a:endParaRPr lang="zh-TW" altLang="en-US" sz="1400" b="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b="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1.1761</a:t>
                      </a:r>
                      <a:endParaRPr lang="zh-TW" altLang="en-US" sz="1400" b="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400" b="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是否有車子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2397077"/>
                  </a:ext>
                </a:extLst>
              </a:tr>
              <a:tr h="354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TW" sz="1400" b="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FLAG_OWN_REALTY</a:t>
                      </a:r>
                      <a:endParaRPr lang="zh-TW" altLang="en-US" sz="1400" b="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b="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0.4494</a:t>
                      </a:r>
                      <a:endParaRPr lang="zh-TW" altLang="en-US" sz="1400" b="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400" b="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是否有房地產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7546955"/>
                  </a:ext>
                </a:extLst>
              </a:tr>
            </a:tbl>
          </a:graphicData>
        </a:graphic>
      </p:graphicFrame>
      <p:graphicFrame>
        <p:nvGraphicFramePr>
          <p:cNvPr id="24" name="表格 21">
            <a:extLst>
              <a:ext uri="{FF2B5EF4-FFF2-40B4-BE49-F238E27FC236}">
                <a16:creationId xmlns:a16="http://schemas.microsoft.com/office/drawing/2014/main" id="{9CFB7D71-9D11-202A-A89F-D9DF1A6E982D}"/>
              </a:ext>
            </a:extLst>
          </p:cNvPr>
          <p:cNvGraphicFramePr>
            <a:graphicFrameLocks noGrp="1"/>
          </p:cNvGraphicFramePr>
          <p:nvPr>
            <p:extLst>
              <p:ext uri="{D42A27DB-BD31-4B8C-83A1-F6EECF244321}">
                <p14:modId xmlns:p14="http://schemas.microsoft.com/office/powerpoint/2010/main" val="3925367398"/>
              </p:ext>
            </p:extLst>
          </p:nvPr>
        </p:nvGraphicFramePr>
        <p:xfrm>
          <a:off x="6417449" y="1168626"/>
          <a:ext cx="5541468" cy="5476665"/>
        </p:xfrm>
        <a:graphic>
          <a:graphicData uri="http://schemas.openxmlformats.org/drawingml/2006/table">
            <a:tbl>
              <a:tblPr firstRow="1" bandRow="1">
                <a:tableStyleId>{5C22544A-7EE6-4342-B048-85BDC9FD1C3A}</a:tableStyleId>
              </a:tblPr>
              <a:tblGrid>
                <a:gridCol w="2191271">
                  <a:extLst>
                    <a:ext uri="{9D8B030D-6E8A-4147-A177-3AD203B41FA5}">
                      <a16:colId xmlns:a16="http://schemas.microsoft.com/office/drawing/2014/main" val="2265858467"/>
                    </a:ext>
                  </a:extLst>
                </a:gridCol>
                <a:gridCol w="876280">
                  <a:extLst>
                    <a:ext uri="{9D8B030D-6E8A-4147-A177-3AD203B41FA5}">
                      <a16:colId xmlns:a16="http://schemas.microsoft.com/office/drawing/2014/main" val="3770633670"/>
                    </a:ext>
                  </a:extLst>
                </a:gridCol>
                <a:gridCol w="808124">
                  <a:extLst>
                    <a:ext uri="{9D8B030D-6E8A-4147-A177-3AD203B41FA5}">
                      <a16:colId xmlns:a16="http://schemas.microsoft.com/office/drawing/2014/main" val="46965776"/>
                    </a:ext>
                  </a:extLst>
                </a:gridCol>
                <a:gridCol w="1665793">
                  <a:extLst>
                    <a:ext uri="{9D8B030D-6E8A-4147-A177-3AD203B41FA5}">
                      <a16:colId xmlns:a16="http://schemas.microsoft.com/office/drawing/2014/main" val="810484262"/>
                    </a:ext>
                  </a:extLst>
                </a:gridCol>
              </a:tblGrid>
              <a:tr h="638065">
                <a:tc>
                  <a:txBody>
                    <a:bodyPr/>
                    <a:lstStyle/>
                    <a:p>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變數名稱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迴歸係數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P-value</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變數描述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4139062"/>
                  </a:ext>
                </a:extLst>
              </a:tr>
              <a:tr h="333442">
                <a:tc>
                  <a:txBody>
                    <a:bodyPr/>
                    <a:lstStyle/>
                    <a:p>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FLAG_EMAIL</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0.0933</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是否提供信箱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9372273"/>
                  </a:ext>
                </a:extLst>
              </a:tr>
              <a:tr h="333442">
                <a:tc>
                  <a:txBody>
                    <a:bodyPr/>
                    <a:lstStyle/>
                    <a:p>
                      <a:r>
                        <a:rPr lang="en" altLang="zh-TW" sz="1400" b="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NAME_CONTRACT_TYPE</a:t>
                      </a:r>
                      <a:endParaRPr lang="zh-TW" altLang="en-US" sz="1400" b="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400" b="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 </a:t>
                      </a:r>
                      <a:r>
                        <a:rPr lang="en-US" altLang="zh-TW" sz="1400" b="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0.0929</a:t>
                      </a:r>
                      <a:endParaRPr lang="zh-TW" altLang="en-US" sz="1400" b="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400" b="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貸款種類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3010105"/>
                  </a:ext>
                </a:extLst>
              </a:tr>
              <a:tr h="333442">
                <a:tc>
                  <a:txBody>
                    <a:bodyPr/>
                    <a:lstStyle/>
                    <a:p>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NAME_TYPE_SUITE</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0.0580</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當天陪同狀況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9501826"/>
                  </a:ext>
                </a:extLst>
              </a:tr>
              <a:tr h="345663">
                <a:tc>
                  <a:txBody>
                    <a:bodyPr/>
                    <a:lstStyle/>
                    <a:p>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FLAG_WORK_PHONE</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0.3383</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是否提供公司電話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5370986"/>
                  </a:ext>
                </a:extLst>
              </a:tr>
              <a:tr h="349613">
                <a:tc>
                  <a:txBody>
                    <a:bodyPr/>
                    <a:lstStyle/>
                    <a:p>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FLAG_PHONE</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0.5358</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是否提供電話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0522821"/>
                  </a:ext>
                </a:extLst>
              </a:tr>
              <a:tr h="587627">
                <a:tc>
                  <a:txBody>
                    <a:bodyPr/>
                    <a:lstStyle/>
                    <a:p>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REG_REGION_NOT_LIVE_REGION</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0.2008</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通訊地址是否對的上居住地址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2655659"/>
                  </a:ext>
                </a:extLst>
              </a:tr>
              <a:tr h="587627">
                <a:tc>
                  <a:txBody>
                    <a:bodyPr/>
                    <a:lstStyle/>
                    <a:p>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REG_CITY_NOT_LIVE_CITY</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-0.2317</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通訊地址是否對的上居住地址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1608124"/>
                  </a:ext>
                </a:extLst>
              </a:tr>
              <a:tr h="594342">
                <a:tc>
                  <a:txBody>
                    <a:bodyPr/>
                    <a:lstStyle/>
                    <a:p>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DAYS_REGISTRATION</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-0.065</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距上次更換牌照號碼之天數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9362426"/>
                  </a:ext>
                </a:extLst>
              </a:tr>
              <a:tr h="594342">
                <a:tc>
                  <a:txBody>
                    <a:bodyPr/>
                    <a:lstStyle/>
                    <a:p>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DAYS_ID_PUBLISH</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-0.6801</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距上次更換過身分證明文件之天數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5190825"/>
                  </a:ext>
                </a:extLst>
              </a:tr>
              <a:tr h="594342">
                <a:tc>
                  <a:txBody>
                    <a:bodyPr/>
                    <a:lstStyle/>
                    <a:p>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DAYS_LAST_PHONE_CHANGE</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-0.6760</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距上次更換電話之天數</a:t>
                      </a:r>
                      <a:endPar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2733083"/>
                  </a:ext>
                </a:extLst>
              </a:tr>
            </a:tbl>
          </a:graphicData>
        </a:graphic>
      </p:graphicFrame>
      <p:sp>
        <p:nvSpPr>
          <p:cNvPr id="3" name="Title 1">
            <a:extLst>
              <a:ext uri="{FF2B5EF4-FFF2-40B4-BE49-F238E27FC236}">
                <a16:creationId xmlns:a16="http://schemas.microsoft.com/office/drawing/2014/main" id="{B22316BC-E6E9-741B-26C4-0E7D456644D9}"/>
              </a:ext>
            </a:extLst>
          </p:cNvPr>
          <p:cNvSpPr txBox="1">
            <a:spLocks/>
          </p:cNvSpPr>
          <p:nvPr/>
        </p:nvSpPr>
        <p:spPr>
          <a:xfrm>
            <a:off x="608961" y="317118"/>
            <a:ext cx="10515600" cy="673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a:lstStyle>
          <a:p>
            <a:r>
              <a:rPr lang="zh-TW" altLang="en-US"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詐欺預測模型</a:t>
            </a:r>
            <a:endParaRPr lang="en-US" altLang="zh-TW"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r>
              <a:rPr lang="en" altLang="zh-TW" sz="2400" b="1" u="sng"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Logistic</a:t>
            </a:r>
            <a:r>
              <a:rPr lang="zh-TW" altLang="en-US" sz="2400" b="1" u="sng"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b="1" u="sng" dirty="0">
                <a:ln w="6350">
                  <a:noFill/>
                </a:ln>
                <a:solidFill>
                  <a:srgbClr val="FF0000"/>
                </a:solidFill>
                <a:ea typeface="標楷體" panose="03000509000000000000" pitchFamily="65" charset="-120"/>
              </a:rPr>
              <a:t>Regression</a:t>
            </a:r>
            <a:r>
              <a:rPr lang="en" altLang="zh-TW" sz="2400" b="1" u="sng"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with Backward Selection - </a:t>
            </a:r>
            <a:r>
              <a:rPr lang="zh-TW" altLang="en-US" sz="2400" b="1" u="sng"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最終有</a:t>
            </a:r>
            <a:r>
              <a:rPr lang="en-US" altLang="zh-TW" sz="2400" b="1" u="sng" dirty="0">
                <a:ln w="6350">
                  <a:noFill/>
                </a:ln>
                <a:solidFill>
                  <a:srgbClr val="FF0000"/>
                </a:solidFill>
                <a:ea typeface="標楷體" panose="03000509000000000000" pitchFamily="65" charset="-120"/>
              </a:rPr>
              <a:t>24</a:t>
            </a:r>
            <a:r>
              <a:rPr lang="zh-TW" altLang="en-US" sz="2400" b="1" u="sng"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個變數</a:t>
            </a:r>
          </a:p>
        </p:txBody>
      </p:sp>
    </p:spTree>
    <p:extLst>
      <p:ext uri="{BB962C8B-B14F-4D97-AF65-F5344CB8AC3E}">
        <p14:creationId xmlns:p14="http://schemas.microsoft.com/office/powerpoint/2010/main" val="3167220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2">
            <a:extLst>
              <a:ext uri="{FF2B5EF4-FFF2-40B4-BE49-F238E27FC236}">
                <a16:creationId xmlns:a16="http://schemas.microsoft.com/office/drawing/2014/main" id="{6C95AA3F-FC0E-3B60-13DA-0E6C75B4B63F}"/>
              </a:ext>
            </a:extLst>
          </p:cNvPr>
          <p:cNvSpPr>
            <a:spLocks noGrp="1"/>
          </p:cNvSpPr>
          <p:nvPr>
            <p:ph type="sldNum" sz="quarter" idx="33"/>
          </p:nvPr>
        </p:nvSpPr>
        <p:spPr>
          <a:xfrm>
            <a:off x="9215717" y="6356351"/>
            <a:ext cx="2743200" cy="365125"/>
          </a:xfrm>
        </p:spPr>
        <p:txBody>
          <a:bodyPr/>
          <a:lstStyle/>
          <a:p>
            <a:fld id="{3A27E2FF-DAC8-438B-8546-A5A4CBA171F6}" type="slidenum">
              <a:rPr lang="zh-TW" altLang="en-US" smtClean="0"/>
              <a:pPr/>
              <a:t>33</a:t>
            </a:fld>
            <a:endParaRPr lang="zh-TW" altLang="en-US" dirty="0"/>
          </a:p>
        </p:txBody>
      </p:sp>
      <p:sp>
        <p:nvSpPr>
          <p:cNvPr id="18" name="Title 1">
            <a:extLst>
              <a:ext uri="{FF2B5EF4-FFF2-40B4-BE49-F238E27FC236}">
                <a16:creationId xmlns:a16="http://schemas.microsoft.com/office/drawing/2014/main" id="{4913C278-D560-0102-14B5-5703A9807A76}"/>
              </a:ext>
            </a:extLst>
          </p:cNvPr>
          <p:cNvSpPr txBox="1">
            <a:spLocks/>
          </p:cNvSpPr>
          <p:nvPr/>
        </p:nvSpPr>
        <p:spPr>
          <a:xfrm>
            <a:off x="608961" y="317118"/>
            <a:ext cx="10515600" cy="673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a:lstStyle>
          <a:p>
            <a:r>
              <a:rPr lang="zh-TW" altLang="en-US"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詐欺預測模型</a:t>
            </a:r>
            <a:endParaRPr lang="en-US" altLang="zh-TW"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r>
              <a:rPr lang="en" altLang="zh-TW" sz="2400" b="1" u="sng"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Logistic</a:t>
            </a:r>
            <a:r>
              <a:rPr lang="zh-TW" altLang="en-US" sz="2400" b="1" u="sng"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b="1" u="sng" dirty="0">
                <a:ln w="6350">
                  <a:noFill/>
                </a:ln>
                <a:solidFill>
                  <a:srgbClr val="FF0000"/>
                </a:solidFill>
                <a:ea typeface="標楷體" panose="03000509000000000000" pitchFamily="65" charset="-120"/>
              </a:rPr>
              <a:t>Regression</a:t>
            </a:r>
            <a:r>
              <a:rPr lang="en" altLang="zh-TW" sz="2400" b="1" u="sng"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with Backward Selection - </a:t>
            </a:r>
            <a:r>
              <a:rPr lang="zh-TW" altLang="en-US" sz="2400" b="1" u="sng"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最終有</a:t>
            </a:r>
            <a:r>
              <a:rPr lang="en-US" altLang="zh-TW" sz="2400" b="1" u="sng" dirty="0">
                <a:ln w="6350">
                  <a:noFill/>
                </a:ln>
                <a:solidFill>
                  <a:srgbClr val="FF0000"/>
                </a:solidFill>
                <a:ea typeface="標楷體" panose="03000509000000000000" pitchFamily="65" charset="-120"/>
              </a:rPr>
              <a:t>24</a:t>
            </a:r>
            <a:r>
              <a:rPr lang="zh-TW" altLang="en-US" sz="2400" b="1" u="sng"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個變數</a:t>
            </a:r>
          </a:p>
        </p:txBody>
      </p:sp>
      <p:graphicFrame>
        <p:nvGraphicFramePr>
          <p:cNvPr id="21" name="表格 21">
            <a:extLst>
              <a:ext uri="{FF2B5EF4-FFF2-40B4-BE49-F238E27FC236}">
                <a16:creationId xmlns:a16="http://schemas.microsoft.com/office/drawing/2014/main" id="{D357919C-C07F-F76B-C722-70A267A6A022}"/>
              </a:ext>
            </a:extLst>
          </p:cNvPr>
          <p:cNvGraphicFramePr>
            <a:graphicFrameLocks noGrp="1"/>
          </p:cNvGraphicFramePr>
          <p:nvPr>
            <p:extLst>
              <p:ext uri="{D42A27DB-BD31-4B8C-83A1-F6EECF244321}">
                <p14:modId xmlns:p14="http://schemas.microsoft.com/office/powerpoint/2010/main" val="3560636951"/>
              </p:ext>
            </p:extLst>
          </p:nvPr>
        </p:nvGraphicFramePr>
        <p:xfrm>
          <a:off x="717818" y="1168628"/>
          <a:ext cx="10254982" cy="2764694"/>
        </p:xfrm>
        <a:graphic>
          <a:graphicData uri="http://schemas.openxmlformats.org/drawingml/2006/table">
            <a:tbl>
              <a:tblPr firstRow="1" bandRow="1">
                <a:tableStyleId>{5C22544A-7EE6-4342-B048-85BDC9FD1C3A}</a:tableStyleId>
              </a:tblPr>
              <a:tblGrid>
                <a:gridCol w="5000627">
                  <a:extLst>
                    <a:ext uri="{9D8B030D-6E8A-4147-A177-3AD203B41FA5}">
                      <a16:colId xmlns:a16="http://schemas.microsoft.com/office/drawing/2014/main" val="2265858467"/>
                    </a:ext>
                  </a:extLst>
                </a:gridCol>
                <a:gridCol w="1449059">
                  <a:extLst>
                    <a:ext uri="{9D8B030D-6E8A-4147-A177-3AD203B41FA5}">
                      <a16:colId xmlns:a16="http://schemas.microsoft.com/office/drawing/2014/main" val="3770633670"/>
                    </a:ext>
                  </a:extLst>
                </a:gridCol>
                <a:gridCol w="1233367">
                  <a:extLst>
                    <a:ext uri="{9D8B030D-6E8A-4147-A177-3AD203B41FA5}">
                      <a16:colId xmlns:a16="http://schemas.microsoft.com/office/drawing/2014/main" val="46965776"/>
                    </a:ext>
                  </a:extLst>
                </a:gridCol>
                <a:gridCol w="2571929">
                  <a:extLst>
                    <a:ext uri="{9D8B030D-6E8A-4147-A177-3AD203B41FA5}">
                      <a16:colId xmlns:a16="http://schemas.microsoft.com/office/drawing/2014/main" val="810484262"/>
                    </a:ext>
                  </a:extLst>
                </a:gridCol>
              </a:tblGrid>
              <a:tr h="549954">
                <a:tc>
                  <a:txBody>
                    <a:bodyPr/>
                    <a:lstStyle/>
                    <a:p>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變數名稱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迴歸係數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P-value</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變數描述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4139062"/>
                  </a:ext>
                </a:extLst>
              </a:tr>
              <a:tr h="677777">
                <a:tc>
                  <a:txBody>
                    <a:bodyPr/>
                    <a:lstStyle/>
                    <a:p>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FLAG_DOCUMENT_3</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1.7790</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是否提供資料</a:t>
                      </a:r>
                      <a:r>
                        <a:rPr kumimoji="0" lang="en-US" altLang="zh-TW"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3</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6704335"/>
                  </a:ext>
                </a:extLst>
              </a:tr>
              <a:tr h="714703">
                <a:tc>
                  <a:txBody>
                    <a:bodyPr/>
                    <a:lstStyle/>
                    <a:p>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FLAG_DOCUMENT_6</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-0.7045</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是否提供資料</a:t>
                      </a:r>
                      <a:r>
                        <a:rPr kumimoji="0" lang="en-US" altLang="zh-TW"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6</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3965680"/>
                  </a:ext>
                </a:extLst>
              </a:tr>
              <a:tr h="8222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FLAG_DOCUMENT_8</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rPr>
                        <a:t>-0.3831</a:t>
                      </a:r>
                      <a:endParaRPr lang="zh-TW" altLang="en-US" sz="1400" dirty="0">
                        <a:solidFill>
                          <a:schemeClr val="tx1"/>
                        </a:solidFill>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0.000</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是否提供資料</a:t>
                      </a:r>
                      <a:r>
                        <a:rPr kumimoji="0" lang="en-US" altLang="zh-TW"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rPr>
                        <a:t>8</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BiauKai" panose="02010601000101010101" pitchFamily="2"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6529250"/>
                  </a:ext>
                </a:extLst>
              </a:tr>
            </a:tbl>
          </a:graphicData>
        </a:graphic>
      </p:graphicFrame>
    </p:spTree>
    <p:extLst>
      <p:ext uri="{BB962C8B-B14F-4D97-AF65-F5344CB8AC3E}">
        <p14:creationId xmlns:p14="http://schemas.microsoft.com/office/powerpoint/2010/main" val="1497644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3">
            <a:extLst>
              <a:ext uri="{FF2B5EF4-FFF2-40B4-BE49-F238E27FC236}">
                <a16:creationId xmlns:a16="http://schemas.microsoft.com/office/drawing/2014/main" id="{177BC145-9034-A156-C587-90E1D2587382}"/>
              </a:ext>
            </a:extLst>
          </p:cNvPr>
          <p:cNvGraphicFramePr>
            <a:graphicFrameLocks noGrp="1"/>
          </p:cNvGraphicFramePr>
          <p:nvPr>
            <p:extLst>
              <p:ext uri="{D42A27DB-BD31-4B8C-83A1-F6EECF244321}">
                <p14:modId xmlns:p14="http://schemas.microsoft.com/office/powerpoint/2010/main" val="2317567484"/>
              </p:ext>
            </p:extLst>
          </p:nvPr>
        </p:nvGraphicFramePr>
        <p:xfrm>
          <a:off x="529413" y="1797786"/>
          <a:ext cx="5550636" cy="3299306"/>
        </p:xfrm>
        <a:graphic>
          <a:graphicData uri="http://schemas.openxmlformats.org/drawingml/2006/table">
            <a:tbl>
              <a:tblPr firstRow="1" bandRow="1">
                <a:tableStyleId>{5C22544A-7EE6-4342-B048-85BDC9FD1C3A}</a:tableStyleId>
              </a:tblPr>
              <a:tblGrid>
                <a:gridCol w="1391794">
                  <a:extLst>
                    <a:ext uri="{9D8B030D-6E8A-4147-A177-3AD203B41FA5}">
                      <a16:colId xmlns:a16="http://schemas.microsoft.com/office/drawing/2014/main" val="1157368650"/>
                    </a:ext>
                  </a:extLst>
                </a:gridCol>
                <a:gridCol w="1810240">
                  <a:extLst>
                    <a:ext uri="{9D8B030D-6E8A-4147-A177-3AD203B41FA5}">
                      <a16:colId xmlns:a16="http://schemas.microsoft.com/office/drawing/2014/main" val="1570734904"/>
                    </a:ext>
                  </a:extLst>
                </a:gridCol>
                <a:gridCol w="2348602">
                  <a:extLst>
                    <a:ext uri="{9D8B030D-6E8A-4147-A177-3AD203B41FA5}">
                      <a16:colId xmlns:a16="http://schemas.microsoft.com/office/drawing/2014/main" val="1252648496"/>
                    </a:ext>
                  </a:extLst>
                </a:gridCol>
              </a:tblGrid>
              <a:tr h="994687">
                <a:tc>
                  <a:txBody>
                    <a:bodyPr/>
                    <a:lstStyle/>
                    <a:p>
                      <a:pPr algn="ctr">
                        <a:lnSpc>
                          <a:spcPct val="100000"/>
                        </a:lnSpc>
                      </a:pP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endParaRPr lang="en-US" altLang="zh-TW" b="0" dirty="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altLang="zh-TW" b="0" dirty="0">
                          <a:solidFill>
                            <a:schemeClr val="tx1"/>
                          </a:solidFill>
                          <a:latin typeface="Times New Roman" panose="02020603050405020304" pitchFamily="18" charset="0"/>
                          <a:cs typeface="Times New Roman" panose="02020603050405020304" pitchFamily="18" charset="0"/>
                        </a:rPr>
                        <a:t>FALSE</a:t>
                      </a:r>
                      <a:endParaRPr lang="zh-TW" altLang="en-US" b="0" dirty="0">
                        <a:solidFill>
                          <a:schemeClr val="tx1"/>
                        </a:solidFill>
                        <a:latin typeface="Times New Roman" panose="02020603050405020304" pitchFamily="18" charset="0"/>
                        <a:cs typeface="Times New Roman" panose="02020603050405020304" pitchFamily="18" charset="0"/>
                      </a:endParaRPr>
                    </a:p>
                    <a:p>
                      <a:pPr algn="ctr">
                        <a:lnSpc>
                          <a:spcPct val="100000"/>
                        </a:lnSpc>
                      </a:pP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TW" b="0" dirty="0">
                        <a:solidFill>
                          <a:schemeClr val="tx1"/>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latin typeface="Times New Roman" panose="02020603050405020304" pitchFamily="18" charset="0"/>
                          <a:cs typeface="Times New Roman" panose="02020603050405020304" pitchFamily="18" charset="0"/>
                        </a:rPr>
                        <a:t>TRUE</a:t>
                      </a:r>
                      <a:endParaRPr lang="zh-TW" altLang="en-US" b="0" dirty="0">
                        <a:solidFill>
                          <a:schemeClr val="tx1"/>
                        </a:solidFill>
                        <a:latin typeface="Times New Roman" panose="02020603050405020304" pitchFamily="18" charset="0"/>
                        <a:cs typeface="Times New Roman" panose="02020603050405020304" pitchFamily="18" charset="0"/>
                      </a:endParaRPr>
                    </a:p>
                    <a:p>
                      <a:pPr algn="ctr">
                        <a:lnSpc>
                          <a:spcPct val="100000"/>
                        </a:lnSpc>
                      </a:pP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3267917"/>
                  </a:ext>
                </a:extLst>
              </a:tr>
              <a:tr h="1153451">
                <a:tc>
                  <a:txBody>
                    <a:bodyPr/>
                    <a:lstStyle/>
                    <a:p>
                      <a:pPr algn="ctr">
                        <a:lnSpc>
                          <a:spcPct val="100000"/>
                        </a:lnSpc>
                      </a:pPr>
                      <a:endParaRPr lang="en-US" altLang="zh-TW" b="0" dirty="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altLang="zh-TW" b="0" dirty="0">
                          <a:solidFill>
                            <a:schemeClr val="tx1"/>
                          </a:solidFill>
                          <a:latin typeface="Times New Roman" panose="02020603050405020304" pitchFamily="18" charset="0"/>
                          <a:cs typeface="Times New Roman" panose="02020603050405020304" pitchFamily="18" charset="0"/>
                        </a:rPr>
                        <a:t>FALSE</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300000"/>
                        </a:lnSpc>
                      </a:pPr>
                      <a:r>
                        <a:rPr lang="en-US" altLang="zh-TW" b="0" dirty="0">
                          <a:solidFill>
                            <a:schemeClr val="tx1"/>
                          </a:solidFill>
                          <a:latin typeface="Times New Roman" panose="02020603050405020304" pitchFamily="18" charset="0"/>
                          <a:cs typeface="Times New Roman" panose="02020603050405020304" pitchFamily="18" charset="0"/>
                        </a:rPr>
                        <a:t>125864</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300000"/>
                        </a:lnSpc>
                      </a:pPr>
                      <a:r>
                        <a:rPr lang="en-US" altLang="zh-TW" b="0" dirty="0">
                          <a:solidFill>
                            <a:schemeClr val="tx1"/>
                          </a:solidFill>
                          <a:latin typeface="Times New Roman" panose="02020603050405020304" pitchFamily="18" charset="0"/>
                          <a:cs typeface="Times New Roman" panose="02020603050405020304" pitchFamily="18" charset="0"/>
                        </a:rPr>
                        <a:t>72016</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2938891"/>
                  </a:ext>
                </a:extLst>
              </a:tr>
              <a:tr h="1151168">
                <a:tc>
                  <a:txBody>
                    <a:bodyPr/>
                    <a:lstStyle/>
                    <a:p>
                      <a:pPr algn="ctr">
                        <a:lnSpc>
                          <a:spcPct val="100000"/>
                        </a:lnSpc>
                      </a:pPr>
                      <a:endParaRPr lang="en-US" altLang="zh-TW" b="0" dirty="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altLang="zh-TW" b="0" dirty="0">
                          <a:solidFill>
                            <a:schemeClr val="tx1"/>
                          </a:solidFill>
                          <a:latin typeface="Times New Roman" panose="02020603050405020304" pitchFamily="18" charset="0"/>
                          <a:cs typeface="Times New Roman" panose="02020603050405020304" pitchFamily="18" charset="0"/>
                        </a:rPr>
                        <a:t>TRUE</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300000"/>
                        </a:lnSpc>
                      </a:pPr>
                      <a:r>
                        <a:rPr lang="en-US" altLang="zh-TW" b="0" dirty="0">
                          <a:solidFill>
                            <a:schemeClr val="tx1"/>
                          </a:solidFill>
                          <a:latin typeface="Times New Roman" panose="02020603050405020304" pitchFamily="18" charset="0"/>
                          <a:cs typeface="Times New Roman" panose="02020603050405020304" pitchFamily="18" charset="0"/>
                        </a:rPr>
                        <a:t>71622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300000"/>
                        </a:lnSpc>
                      </a:pPr>
                      <a:r>
                        <a:rPr lang="en-US" altLang="zh-TW" b="0" dirty="0">
                          <a:solidFill>
                            <a:schemeClr val="tx1"/>
                          </a:solidFill>
                          <a:latin typeface="Times New Roman" panose="02020603050405020304" pitchFamily="18" charset="0"/>
                          <a:cs typeface="Times New Roman" panose="02020603050405020304" pitchFamily="18" charset="0"/>
                        </a:rPr>
                        <a:t>126258</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3189201"/>
                  </a:ext>
                </a:extLst>
              </a:tr>
            </a:tbl>
          </a:graphicData>
        </a:graphic>
      </p:graphicFrame>
      <p:sp>
        <p:nvSpPr>
          <p:cNvPr id="8" name="投影片編號版面配置區 2">
            <a:extLst>
              <a:ext uri="{FF2B5EF4-FFF2-40B4-BE49-F238E27FC236}">
                <a16:creationId xmlns:a16="http://schemas.microsoft.com/office/drawing/2014/main" id="{1DD1F970-BCB8-70AB-56E4-315B43013BC2}"/>
              </a:ext>
            </a:extLst>
          </p:cNvPr>
          <p:cNvSpPr>
            <a:spLocks noGrp="1"/>
          </p:cNvSpPr>
          <p:nvPr>
            <p:ph type="sldNum" sz="quarter" idx="33"/>
          </p:nvPr>
        </p:nvSpPr>
        <p:spPr>
          <a:xfrm>
            <a:off x="9215717" y="6356351"/>
            <a:ext cx="2743200" cy="365125"/>
          </a:xfrm>
        </p:spPr>
        <p:txBody>
          <a:bodyPr/>
          <a:lstStyle/>
          <a:p>
            <a:fld id="{3A27E2FF-DAC8-438B-8546-A5A4CBA171F6}" type="slidenum">
              <a:rPr lang="zh-TW" altLang="en-US" smtClean="0"/>
              <a:pPr/>
              <a:t>34</a:t>
            </a:fld>
            <a:endParaRPr lang="zh-TW" altLang="en-US" dirty="0"/>
          </a:p>
        </p:txBody>
      </p:sp>
      <p:graphicFrame>
        <p:nvGraphicFramePr>
          <p:cNvPr id="6" name="表格 3">
            <a:extLst>
              <a:ext uri="{FF2B5EF4-FFF2-40B4-BE49-F238E27FC236}">
                <a16:creationId xmlns:a16="http://schemas.microsoft.com/office/drawing/2014/main" id="{7F8C6EBF-57CB-DAA7-BA05-896BB4AF5D9E}"/>
              </a:ext>
            </a:extLst>
          </p:cNvPr>
          <p:cNvGraphicFramePr>
            <a:graphicFrameLocks noGrp="1"/>
          </p:cNvGraphicFramePr>
          <p:nvPr>
            <p:extLst>
              <p:ext uri="{D42A27DB-BD31-4B8C-83A1-F6EECF244321}">
                <p14:modId xmlns:p14="http://schemas.microsoft.com/office/powerpoint/2010/main" val="2875701195"/>
              </p:ext>
            </p:extLst>
          </p:nvPr>
        </p:nvGraphicFramePr>
        <p:xfrm>
          <a:off x="6175404" y="1797786"/>
          <a:ext cx="5550636" cy="3299306"/>
        </p:xfrm>
        <a:graphic>
          <a:graphicData uri="http://schemas.openxmlformats.org/drawingml/2006/table">
            <a:tbl>
              <a:tblPr firstRow="1" bandRow="1">
                <a:tableStyleId>{5C22544A-7EE6-4342-B048-85BDC9FD1C3A}</a:tableStyleId>
              </a:tblPr>
              <a:tblGrid>
                <a:gridCol w="1391794">
                  <a:extLst>
                    <a:ext uri="{9D8B030D-6E8A-4147-A177-3AD203B41FA5}">
                      <a16:colId xmlns:a16="http://schemas.microsoft.com/office/drawing/2014/main" val="1157368650"/>
                    </a:ext>
                  </a:extLst>
                </a:gridCol>
                <a:gridCol w="1810240">
                  <a:extLst>
                    <a:ext uri="{9D8B030D-6E8A-4147-A177-3AD203B41FA5}">
                      <a16:colId xmlns:a16="http://schemas.microsoft.com/office/drawing/2014/main" val="1570734904"/>
                    </a:ext>
                  </a:extLst>
                </a:gridCol>
                <a:gridCol w="2348602">
                  <a:extLst>
                    <a:ext uri="{9D8B030D-6E8A-4147-A177-3AD203B41FA5}">
                      <a16:colId xmlns:a16="http://schemas.microsoft.com/office/drawing/2014/main" val="1252648496"/>
                    </a:ext>
                  </a:extLst>
                </a:gridCol>
              </a:tblGrid>
              <a:tr h="994687">
                <a:tc>
                  <a:txBody>
                    <a:bodyPr/>
                    <a:lstStyle/>
                    <a:p>
                      <a:pPr algn="ctr">
                        <a:lnSpc>
                          <a:spcPct val="100000"/>
                        </a:lnSpc>
                      </a:pP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endParaRPr lang="en-US" altLang="zh-TW" b="0" dirty="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altLang="zh-TW" b="0" dirty="0">
                          <a:solidFill>
                            <a:schemeClr val="tx1"/>
                          </a:solidFill>
                          <a:latin typeface="Times New Roman" panose="02020603050405020304" pitchFamily="18" charset="0"/>
                          <a:cs typeface="Times New Roman" panose="02020603050405020304" pitchFamily="18" charset="0"/>
                        </a:rPr>
                        <a:t>FALSE</a:t>
                      </a:r>
                      <a:endParaRPr lang="zh-TW" altLang="en-US" b="0" dirty="0">
                        <a:solidFill>
                          <a:schemeClr val="tx1"/>
                        </a:solidFill>
                        <a:latin typeface="Times New Roman" panose="02020603050405020304" pitchFamily="18" charset="0"/>
                        <a:cs typeface="Times New Roman" panose="02020603050405020304" pitchFamily="18" charset="0"/>
                      </a:endParaRPr>
                    </a:p>
                    <a:p>
                      <a:pPr algn="ctr">
                        <a:lnSpc>
                          <a:spcPct val="100000"/>
                        </a:lnSpc>
                      </a:pP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TW" b="0" dirty="0">
                        <a:solidFill>
                          <a:schemeClr val="tx1"/>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latin typeface="Times New Roman" panose="02020603050405020304" pitchFamily="18" charset="0"/>
                          <a:cs typeface="Times New Roman" panose="02020603050405020304" pitchFamily="18" charset="0"/>
                        </a:rPr>
                        <a:t>TRUE</a:t>
                      </a:r>
                      <a:endParaRPr lang="zh-TW" altLang="en-US" b="0" dirty="0">
                        <a:solidFill>
                          <a:schemeClr val="tx1"/>
                        </a:solidFill>
                        <a:latin typeface="Times New Roman" panose="02020603050405020304" pitchFamily="18" charset="0"/>
                        <a:cs typeface="Times New Roman" panose="02020603050405020304" pitchFamily="18" charset="0"/>
                      </a:endParaRPr>
                    </a:p>
                    <a:p>
                      <a:pPr algn="ctr">
                        <a:lnSpc>
                          <a:spcPct val="100000"/>
                        </a:lnSpc>
                      </a:pP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3267917"/>
                  </a:ext>
                </a:extLst>
              </a:tr>
              <a:tr h="1153451">
                <a:tc>
                  <a:txBody>
                    <a:bodyPr/>
                    <a:lstStyle/>
                    <a:p>
                      <a:pPr algn="ctr">
                        <a:lnSpc>
                          <a:spcPct val="100000"/>
                        </a:lnSpc>
                      </a:pPr>
                      <a:endParaRPr lang="en-US" altLang="zh-TW" b="0" dirty="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altLang="zh-TW" b="0" dirty="0">
                          <a:solidFill>
                            <a:schemeClr val="tx1"/>
                          </a:solidFill>
                          <a:latin typeface="Times New Roman" panose="02020603050405020304" pitchFamily="18" charset="0"/>
                          <a:cs typeface="Times New Roman" panose="02020603050405020304" pitchFamily="18" charset="0"/>
                        </a:rPr>
                        <a:t>FALSE</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300000"/>
                        </a:lnSpc>
                      </a:pPr>
                      <a:r>
                        <a:rPr lang="en-US" altLang="zh-TW" b="0" dirty="0">
                          <a:solidFill>
                            <a:schemeClr val="tx1"/>
                          </a:solidFill>
                          <a:latin typeface="Times New Roman" panose="02020603050405020304" pitchFamily="18" charset="0"/>
                          <a:cs typeface="Times New Roman" panose="02020603050405020304" pitchFamily="18" charset="0"/>
                        </a:rPr>
                        <a:t>53751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300000"/>
                        </a:lnSpc>
                      </a:pPr>
                      <a:r>
                        <a:rPr lang="en-US" altLang="zh-TW" b="0" dirty="0">
                          <a:solidFill>
                            <a:schemeClr val="tx1"/>
                          </a:solidFill>
                          <a:latin typeface="Times New Roman" panose="02020603050405020304" pitchFamily="18" charset="0"/>
                          <a:cs typeface="Times New Roman" panose="02020603050405020304" pitchFamily="18" charset="0"/>
                        </a:rPr>
                        <a:t>31055</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2938891"/>
                  </a:ext>
                </a:extLst>
              </a:tr>
              <a:tr h="1151168">
                <a:tc>
                  <a:txBody>
                    <a:bodyPr/>
                    <a:lstStyle/>
                    <a:p>
                      <a:pPr algn="ctr">
                        <a:lnSpc>
                          <a:spcPct val="100000"/>
                        </a:lnSpc>
                      </a:pPr>
                      <a:endParaRPr lang="en-US" altLang="zh-TW" b="0" dirty="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altLang="zh-TW" b="0" dirty="0">
                          <a:solidFill>
                            <a:schemeClr val="tx1"/>
                          </a:solidFill>
                          <a:latin typeface="Times New Roman" panose="02020603050405020304" pitchFamily="18" charset="0"/>
                          <a:cs typeface="Times New Roman" panose="02020603050405020304" pitchFamily="18" charset="0"/>
                        </a:rPr>
                        <a:t>TRUE</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300000"/>
                        </a:lnSpc>
                      </a:pPr>
                      <a:r>
                        <a:rPr lang="en-US" altLang="zh-TW" b="0" dirty="0">
                          <a:solidFill>
                            <a:schemeClr val="tx1"/>
                          </a:solidFill>
                          <a:latin typeface="Times New Roman" panose="02020603050405020304" pitchFamily="18" charset="0"/>
                          <a:cs typeface="Times New Roman" panose="02020603050405020304" pitchFamily="18" charset="0"/>
                        </a:rPr>
                        <a:t>3344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300000"/>
                        </a:lnSpc>
                      </a:pPr>
                      <a:r>
                        <a:rPr lang="en-US" altLang="zh-TW" b="0" dirty="0">
                          <a:solidFill>
                            <a:schemeClr val="tx1"/>
                          </a:solidFill>
                          <a:latin typeface="Times New Roman" panose="02020603050405020304" pitchFamily="18" charset="0"/>
                          <a:cs typeface="Times New Roman" panose="02020603050405020304" pitchFamily="18" charset="0"/>
                        </a:rPr>
                        <a:t>4104</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3189201"/>
                  </a:ext>
                </a:extLst>
              </a:tr>
            </a:tbl>
          </a:graphicData>
        </a:graphic>
      </p:graphicFrame>
      <p:sp>
        <p:nvSpPr>
          <p:cNvPr id="13" name="文字方塊 12">
            <a:extLst>
              <a:ext uri="{FF2B5EF4-FFF2-40B4-BE49-F238E27FC236}">
                <a16:creationId xmlns:a16="http://schemas.microsoft.com/office/drawing/2014/main" id="{CFA0D8CD-321C-5266-75CA-AF4008824256}"/>
              </a:ext>
            </a:extLst>
          </p:cNvPr>
          <p:cNvSpPr txBox="1"/>
          <p:nvPr/>
        </p:nvSpPr>
        <p:spPr>
          <a:xfrm>
            <a:off x="3233193" y="5154041"/>
            <a:ext cx="898644" cy="369332"/>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Predict</a:t>
            </a:r>
            <a:endParaRPr kumimoji="1" lang="zh-TW" altLang="en-US" b="1" dirty="0">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id="{139D0A8B-C8ED-6914-DC22-96C98F0CDFE3}"/>
              </a:ext>
            </a:extLst>
          </p:cNvPr>
          <p:cNvSpPr txBox="1"/>
          <p:nvPr/>
        </p:nvSpPr>
        <p:spPr>
          <a:xfrm>
            <a:off x="892992" y="5592757"/>
            <a:ext cx="5301592" cy="960328"/>
          </a:xfrm>
          <a:prstGeom prst="rect">
            <a:avLst/>
          </a:prstGeom>
          <a:noFill/>
        </p:spPr>
        <p:txBody>
          <a:bodyPr wrap="square">
            <a:spAutoFit/>
          </a:bodyPr>
          <a:lstStyle/>
          <a:p>
            <a:pPr algn="just">
              <a:lnSpc>
                <a:spcPct val="150000"/>
              </a:lnSpc>
            </a:pPr>
            <a:r>
              <a:rPr lang="en" altLang="zh-TW" sz="2000" b="1" dirty="0">
                <a:solidFill>
                  <a:srgbClr val="24292F"/>
                </a:solidFill>
                <a:latin typeface="Times New Roman" panose="02020603050405020304" pitchFamily="18" charset="0"/>
                <a:cs typeface="Times New Roman" panose="02020603050405020304" pitchFamily="18" charset="0"/>
              </a:rPr>
              <a:t>Accuracy = 0.6371	Precision = 0.6368</a:t>
            </a:r>
          </a:p>
          <a:p>
            <a:pPr>
              <a:lnSpc>
                <a:spcPct val="150000"/>
              </a:lnSpc>
            </a:pPr>
            <a:r>
              <a:rPr lang="en" altLang="zh-TW" sz="2000" b="1" dirty="0">
                <a:solidFill>
                  <a:srgbClr val="24292F"/>
                </a:solidFill>
                <a:highlight>
                  <a:srgbClr val="FFFF00"/>
                </a:highlight>
                <a:latin typeface="Times New Roman" panose="02020603050405020304" pitchFamily="18" charset="0"/>
                <a:cs typeface="Times New Roman" panose="02020603050405020304" pitchFamily="18" charset="0"/>
              </a:rPr>
              <a:t>Recall </a:t>
            </a:r>
            <a:r>
              <a:rPr lang="zh-TW" altLang="en-US" sz="2000" b="1" dirty="0">
                <a:solidFill>
                  <a:srgbClr val="24292F"/>
                </a:solidFill>
                <a:highlight>
                  <a:srgbClr val="FFFF00"/>
                </a:highlight>
                <a:latin typeface="Times New Roman" panose="02020603050405020304" pitchFamily="18" charset="0"/>
                <a:cs typeface="Times New Roman" panose="02020603050405020304" pitchFamily="18" charset="0"/>
              </a:rPr>
              <a:t>      </a:t>
            </a:r>
            <a:r>
              <a:rPr lang="en" altLang="zh-TW" sz="2000" b="1" dirty="0">
                <a:solidFill>
                  <a:srgbClr val="24292F"/>
                </a:solidFill>
                <a:highlight>
                  <a:srgbClr val="FFFF00"/>
                </a:highlight>
                <a:latin typeface="Times New Roman" panose="02020603050405020304" pitchFamily="18" charset="0"/>
                <a:cs typeface="Times New Roman" panose="02020603050405020304" pitchFamily="18" charset="0"/>
              </a:rPr>
              <a:t>= 0.6381</a:t>
            </a:r>
            <a:r>
              <a:rPr lang="en" altLang="zh-TW" sz="2000" b="1" dirty="0">
                <a:solidFill>
                  <a:srgbClr val="24292F"/>
                </a:solidFill>
                <a:latin typeface="Times New Roman" panose="02020603050405020304" pitchFamily="18" charset="0"/>
                <a:cs typeface="Times New Roman" panose="02020603050405020304" pitchFamily="18" charset="0"/>
              </a:rPr>
              <a:t>	F1-score  = 0.6374</a:t>
            </a:r>
            <a:endParaRPr lang="en-US" altLang="zh-TW" sz="2000" b="1" dirty="0">
              <a:solidFill>
                <a:srgbClr val="24292F"/>
              </a:solidFill>
              <a:latin typeface="Times New Roman" panose="02020603050405020304" pitchFamily="18" charset="0"/>
              <a:cs typeface="Times New Roman" panose="02020603050405020304" pitchFamily="18" charset="0"/>
            </a:endParaRPr>
          </a:p>
        </p:txBody>
      </p:sp>
      <p:sp>
        <p:nvSpPr>
          <p:cNvPr id="18" name="Title 1">
            <a:extLst>
              <a:ext uri="{FF2B5EF4-FFF2-40B4-BE49-F238E27FC236}">
                <a16:creationId xmlns:a16="http://schemas.microsoft.com/office/drawing/2014/main" id="{A3BFA8A6-69E3-5A98-26BC-86B28DA990CA}"/>
              </a:ext>
            </a:extLst>
          </p:cNvPr>
          <p:cNvSpPr txBox="1">
            <a:spLocks/>
          </p:cNvSpPr>
          <p:nvPr/>
        </p:nvSpPr>
        <p:spPr>
          <a:xfrm>
            <a:off x="608961" y="317118"/>
            <a:ext cx="10515600" cy="673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a:lstStyle>
          <a:p>
            <a:r>
              <a:rPr lang="zh-TW" altLang="en-US"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詐欺預測模型</a:t>
            </a:r>
            <a:endParaRPr lang="en-US" altLang="zh-TW"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r>
              <a:rPr lang="en-US" sz="2400" b="1" dirty="0">
                <a:ln w="6350">
                  <a:noFill/>
                </a:ln>
                <a:solidFill>
                  <a:srgbClr val="FF0000"/>
                </a:solidFill>
                <a:ea typeface="標楷體" panose="03000509000000000000" pitchFamily="65" charset="-120"/>
              </a:rPr>
              <a:t>Logistic Regression</a:t>
            </a:r>
            <a:endParaRPr lang="en-TW" sz="2400" dirty="0">
              <a:solidFill>
                <a:srgbClr val="FF0000"/>
              </a:solidFill>
            </a:endParaRPr>
          </a:p>
        </p:txBody>
      </p:sp>
      <p:sp>
        <p:nvSpPr>
          <p:cNvPr id="7" name="文字方塊 6">
            <a:extLst>
              <a:ext uri="{FF2B5EF4-FFF2-40B4-BE49-F238E27FC236}">
                <a16:creationId xmlns:a16="http://schemas.microsoft.com/office/drawing/2014/main" id="{79ABD031-35A0-7BDF-6086-53BFEE4AA28F}"/>
              </a:ext>
            </a:extLst>
          </p:cNvPr>
          <p:cNvSpPr txBox="1"/>
          <p:nvPr/>
        </p:nvSpPr>
        <p:spPr>
          <a:xfrm>
            <a:off x="8766395" y="5145164"/>
            <a:ext cx="898644" cy="369332"/>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Predict</a:t>
            </a:r>
            <a:endParaRPr kumimoji="1" lang="zh-TW" altLang="en-US" b="1" dirty="0">
              <a:latin typeface="Times New Roman" panose="02020603050405020304" pitchFamily="18" charset="0"/>
              <a:cs typeface="Times New Roman" panose="02020603050405020304" pitchFamily="18" charset="0"/>
            </a:endParaRPr>
          </a:p>
        </p:txBody>
      </p:sp>
      <p:sp>
        <p:nvSpPr>
          <p:cNvPr id="16" name="文字方塊 15">
            <a:extLst>
              <a:ext uri="{FF2B5EF4-FFF2-40B4-BE49-F238E27FC236}">
                <a16:creationId xmlns:a16="http://schemas.microsoft.com/office/drawing/2014/main" id="{F2723F7C-35F6-06C4-A803-A10F9002E1D8}"/>
              </a:ext>
            </a:extLst>
          </p:cNvPr>
          <p:cNvSpPr txBox="1"/>
          <p:nvPr/>
        </p:nvSpPr>
        <p:spPr>
          <a:xfrm>
            <a:off x="6564921" y="5592757"/>
            <a:ext cx="5301592" cy="960328"/>
          </a:xfrm>
          <a:prstGeom prst="rect">
            <a:avLst/>
          </a:prstGeom>
          <a:noFill/>
        </p:spPr>
        <p:txBody>
          <a:bodyPr wrap="square">
            <a:spAutoFit/>
          </a:bodyPr>
          <a:lstStyle/>
          <a:p>
            <a:pPr algn="just">
              <a:lnSpc>
                <a:spcPct val="150000"/>
              </a:lnSpc>
            </a:pPr>
            <a:r>
              <a:rPr lang="en" altLang="zh-TW" sz="2000" b="1" dirty="0">
                <a:solidFill>
                  <a:srgbClr val="24292F"/>
                </a:solidFill>
                <a:latin typeface="Times New Roman" panose="02020603050405020304" pitchFamily="18" charset="0"/>
                <a:cs typeface="Times New Roman" panose="02020603050405020304" pitchFamily="18" charset="0"/>
              </a:rPr>
              <a:t>Accuracy = 0.6271	Precision = 0.1167</a:t>
            </a:r>
          </a:p>
          <a:p>
            <a:pPr>
              <a:lnSpc>
                <a:spcPct val="150000"/>
              </a:lnSpc>
            </a:pPr>
            <a:r>
              <a:rPr lang="en" altLang="zh-TW" sz="2000" b="1" dirty="0">
                <a:solidFill>
                  <a:srgbClr val="24292F"/>
                </a:solidFill>
                <a:highlight>
                  <a:srgbClr val="FFFF00"/>
                </a:highlight>
                <a:latin typeface="Times New Roman" panose="02020603050405020304" pitchFamily="18" charset="0"/>
                <a:cs typeface="Times New Roman" panose="02020603050405020304" pitchFamily="18" charset="0"/>
              </a:rPr>
              <a:t>Recall </a:t>
            </a:r>
            <a:r>
              <a:rPr lang="zh-TW" altLang="en-US" sz="2000" b="1" dirty="0">
                <a:solidFill>
                  <a:srgbClr val="24292F"/>
                </a:solidFill>
                <a:highlight>
                  <a:srgbClr val="FFFF00"/>
                </a:highlight>
                <a:latin typeface="Times New Roman" panose="02020603050405020304" pitchFamily="18" charset="0"/>
                <a:cs typeface="Times New Roman" panose="02020603050405020304" pitchFamily="18" charset="0"/>
              </a:rPr>
              <a:t>      </a:t>
            </a:r>
            <a:r>
              <a:rPr lang="en" altLang="zh-TW" sz="2000" b="1" dirty="0">
                <a:solidFill>
                  <a:srgbClr val="24292F"/>
                </a:solidFill>
                <a:highlight>
                  <a:srgbClr val="FFFF00"/>
                </a:highlight>
                <a:latin typeface="Times New Roman" panose="02020603050405020304" pitchFamily="18" charset="0"/>
                <a:cs typeface="Times New Roman" panose="02020603050405020304" pitchFamily="18" charset="0"/>
              </a:rPr>
              <a:t>= 0.5510</a:t>
            </a:r>
            <a:r>
              <a:rPr lang="en" altLang="zh-TW" sz="2000" b="1" dirty="0">
                <a:solidFill>
                  <a:srgbClr val="24292F"/>
                </a:solidFill>
                <a:latin typeface="Times New Roman" panose="02020603050405020304" pitchFamily="18" charset="0"/>
                <a:cs typeface="Times New Roman" panose="02020603050405020304" pitchFamily="18" charset="0"/>
              </a:rPr>
              <a:t>	F1-score  = 0.1926</a:t>
            </a:r>
            <a:endParaRPr lang="en-US" altLang="zh-TW" sz="2000" b="1" dirty="0">
              <a:solidFill>
                <a:srgbClr val="24292F"/>
              </a:solidFill>
              <a:latin typeface="Times New Roman" panose="02020603050405020304" pitchFamily="18" charset="0"/>
              <a:cs typeface="Times New Roman" panose="02020603050405020304" pitchFamily="18" charset="0"/>
            </a:endParaRPr>
          </a:p>
        </p:txBody>
      </p:sp>
      <p:sp>
        <p:nvSpPr>
          <p:cNvPr id="4" name="文字方塊 3">
            <a:extLst>
              <a:ext uri="{FF2B5EF4-FFF2-40B4-BE49-F238E27FC236}">
                <a16:creationId xmlns:a16="http://schemas.microsoft.com/office/drawing/2014/main" id="{94671FC0-C0DD-EA6E-C25E-910C179A11D6}"/>
              </a:ext>
            </a:extLst>
          </p:cNvPr>
          <p:cNvSpPr txBox="1"/>
          <p:nvPr/>
        </p:nvSpPr>
        <p:spPr>
          <a:xfrm>
            <a:off x="2647135" y="1172157"/>
            <a:ext cx="1172116" cy="369332"/>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In-sample</a:t>
            </a:r>
            <a:endParaRPr kumimoji="1" lang="zh-TW" altLang="en-US" b="1" dirty="0">
              <a:latin typeface="Times New Roman" panose="02020603050405020304" pitchFamily="18" charset="0"/>
              <a:cs typeface="Times New Roman" panose="02020603050405020304" pitchFamily="18" charset="0"/>
            </a:endParaRPr>
          </a:p>
        </p:txBody>
      </p:sp>
      <p:sp>
        <p:nvSpPr>
          <p:cNvPr id="5" name="文字方塊 4">
            <a:extLst>
              <a:ext uri="{FF2B5EF4-FFF2-40B4-BE49-F238E27FC236}">
                <a16:creationId xmlns:a16="http://schemas.microsoft.com/office/drawing/2014/main" id="{1A067200-7637-1AA6-8A28-A6F713209305}"/>
              </a:ext>
            </a:extLst>
          </p:cNvPr>
          <p:cNvSpPr txBox="1"/>
          <p:nvPr/>
        </p:nvSpPr>
        <p:spPr>
          <a:xfrm>
            <a:off x="8326211" y="1206541"/>
            <a:ext cx="1338828" cy="369332"/>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Out-sample</a:t>
            </a:r>
            <a:endParaRPr kumimoji="1" lang="zh-TW" altLang="en-US" b="1" dirty="0">
              <a:latin typeface="Times New Roman" panose="02020603050405020304" pitchFamily="18" charset="0"/>
              <a:cs typeface="Times New Roman" panose="02020603050405020304" pitchFamily="18" charset="0"/>
            </a:endParaRPr>
          </a:p>
        </p:txBody>
      </p:sp>
      <p:sp>
        <p:nvSpPr>
          <p:cNvPr id="2" name="文字方塊 1">
            <a:extLst>
              <a:ext uri="{FF2B5EF4-FFF2-40B4-BE49-F238E27FC236}">
                <a16:creationId xmlns:a16="http://schemas.microsoft.com/office/drawing/2014/main" id="{51FDD3C7-A396-989C-D5B1-9FA363347ECA}"/>
              </a:ext>
            </a:extLst>
          </p:cNvPr>
          <p:cNvSpPr txBox="1"/>
          <p:nvPr/>
        </p:nvSpPr>
        <p:spPr>
          <a:xfrm rot="10800000">
            <a:off x="43929" y="3429000"/>
            <a:ext cx="461665" cy="733534"/>
          </a:xfrm>
          <a:prstGeom prst="rect">
            <a:avLst/>
          </a:prstGeom>
          <a:noFill/>
        </p:spPr>
        <p:txBody>
          <a:bodyPr vert="eaVert" wrap="none" rtlCol="0">
            <a:spAutoFit/>
          </a:bodyPr>
          <a:lstStyle/>
          <a:p>
            <a:r>
              <a:rPr kumimoji="1" lang="en-US" altLang="zh-TW" b="1" dirty="0">
                <a:latin typeface="Times New Roman" panose="02020603050405020304" pitchFamily="18" charset="0"/>
                <a:cs typeface="Times New Roman" panose="02020603050405020304" pitchFamily="18" charset="0"/>
              </a:rPr>
              <a:t>TRUE</a:t>
            </a:r>
            <a:endParaRPr kumimoji="1" lang="zh-TW"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539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3">
            <a:extLst>
              <a:ext uri="{FF2B5EF4-FFF2-40B4-BE49-F238E27FC236}">
                <a16:creationId xmlns:a16="http://schemas.microsoft.com/office/drawing/2014/main" id="{177BC145-9034-A156-C587-90E1D2587382}"/>
              </a:ext>
            </a:extLst>
          </p:cNvPr>
          <p:cNvGraphicFramePr>
            <a:graphicFrameLocks noGrp="1"/>
          </p:cNvGraphicFramePr>
          <p:nvPr>
            <p:extLst>
              <p:ext uri="{D42A27DB-BD31-4B8C-83A1-F6EECF244321}">
                <p14:modId xmlns:p14="http://schemas.microsoft.com/office/powerpoint/2010/main" val="3528277776"/>
              </p:ext>
            </p:extLst>
          </p:nvPr>
        </p:nvGraphicFramePr>
        <p:xfrm>
          <a:off x="529413" y="1797786"/>
          <a:ext cx="5550636" cy="3299306"/>
        </p:xfrm>
        <a:graphic>
          <a:graphicData uri="http://schemas.openxmlformats.org/drawingml/2006/table">
            <a:tbl>
              <a:tblPr firstRow="1" bandRow="1">
                <a:tableStyleId>{5C22544A-7EE6-4342-B048-85BDC9FD1C3A}</a:tableStyleId>
              </a:tblPr>
              <a:tblGrid>
                <a:gridCol w="1391794">
                  <a:extLst>
                    <a:ext uri="{9D8B030D-6E8A-4147-A177-3AD203B41FA5}">
                      <a16:colId xmlns:a16="http://schemas.microsoft.com/office/drawing/2014/main" val="1157368650"/>
                    </a:ext>
                  </a:extLst>
                </a:gridCol>
                <a:gridCol w="1810240">
                  <a:extLst>
                    <a:ext uri="{9D8B030D-6E8A-4147-A177-3AD203B41FA5}">
                      <a16:colId xmlns:a16="http://schemas.microsoft.com/office/drawing/2014/main" val="1570734904"/>
                    </a:ext>
                  </a:extLst>
                </a:gridCol>
                <a:gridCol w="2348602">
                  <a:extLst>
                    <a:ext uri="{9D8B030D-6E8A-4147-A177-3AD203B41FA5}">
                      <a16:colId xmlns:a16="http://schemas.microsoft.com/office/drawing/2014/main" val="1252648496"/>
                    </a:ext>
                  </a:extLst>
                </a:gridCol>
              </a:tblGrid>
              <a:tr h="994687">
                <a:tc>
                  <a:txBody>
                    <a:bodyPr/>
                    <a:lstStyle/>
                    <a:p>
                      <a:pPr algn="ctr">
                        <a:lnSpc>
                          <a:spcPct val="100000"/>
                        </a:lnSpc>
                      </a:pP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endParaRPr lang="en-US" altLang="zh-TW" b="0" dirty="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altLang="zh-TW" b="0" dirty="0">
                          <a:solidFill>
                            <a:schemeClr val="tx1"/>
                          </a:solidFill>
                          <a:latin typeface="Times New Roman" panose="02020603050405020304" pitchFamily="18" charset="0"/>
                          <a:cs typeface="Times New Roman" panose="02020603050405020304" pitchFamily="18" charset="0"/>
                        </a:rPr>
                        <a:t>FALSE</a:t>
                      </a:r>
                      <a:endParaRPr lang="zh-TW" altLang="en-US" b="0" dirty="0">
                        <a:solidFill>
                          <a:schemeClr val="tx1"/>
                        </a:solidFill>
                        <a:latin typeface="Times New Roman" panose="02020603050405020304" pitchFamily="18" charset="0"/>
                        <a:cs typeface="Times New Roman" panose="02020603050405020304" pitchFamily="18" charset="0"/>
                      </a:endParaRPr>
                    </a:p>
                    <a:p>
                      <a:pPr algn="ctr">
                        <a:lnSpc>
                          <a:spcPct val="100000"/>
                        </a:lnSpc>
                      </a:pP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TW" b="0" dirty="0">
                        <a:solidFill>
                          <a:schemeClr val="tx1"/>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latin typeface="Times New Roman" panose="02020603050405020304" pitchFamily="18" charset="0"/>
                          <a:cs typeface="Times New Roman" panose="02020603050405020304" pitchFamily="18" charset="0"/>
                        </a:rPr>
                        <a:t>TRUE</a:t>
                      </a:r>
                      <a:endParaRPr lang="zh-TW" altLang="en-US" b="0" dirty="0">
                        <a:solidFill>
                          <a:schemeClr val="tx1"/>
                        </a:solidFill>
                        <a:latin typeface="Times New Roman" panose="02020603050405020304" pitchFamily="18" charset="0"/>
                        <a:cs typeface="Times New Roman" panose="02020603050405020304" pitchFamily="18" charset="0"/>
                      </a:endParaRPr>
                    </a:p>
                    <a:p>
                      <a:pPr algn="ctr">
                        <a:lnSpc>
                          <a:spcPct val="100000"/>
                        </a:lnSpc>
                      </a:pP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3267917"/>
                  </a:ext>
                </a:extLst>
              </a:tr>
              <a:tr h="1153451">
                <a:tc>
                  <a:txBody>
                    <a:bodyPr/>
                    <a:lstStyle/>
                    <a:p>
                      <a:pPr algn="ctr">
                        <a:lnSpc>
                          <a:spcPct val="100000"/>
                        </a:lnSpc>
                      </a:pPr>
                      <a:endParaRPr lang="en-US" altLang="zh-TW" b="0" dirty="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altLang="zh-TW" b="0" dirty="0">
                          <a:solidFill>
                            <a:schemeClr val="tx1"/>
                          </a:solidFill>
                          <a:latin typeface="Times New Roman" panose="02020603050405020304" pitchFamily="18" charset="0"/>
                          <a:cs typeface="Times New Roman" panose="02020603050405020304" pitchFamily="18" charset="0"/>
                        </a:rPr>
                        <a:t>FALSE</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300000"/>
                        </a:lnSpc>
                      </a:pPr>
                      <a:r>
                        <a:rPr lang="en-US" altLang="zh-TW" b="0" dirty="0">
                          <a:solidFill>
                            <a:schemeClr val="tx1"/>
                          </a:solidFill>
                          <a:latin typeface="Times New Roman" panose="02020603050405020304" pitchFamily="18" charset="0"/>
                          <a:cs typeface="Times New Roman" panose="02020603050405020304" pitchFamily="18" charset="0"/>
                        </a:rPr>
                        <a:t>115987</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300000"/>
                        </a:lnSpc>
                        <a:spcBef>
                          <a:spcPts val="0"/>
                        </a:spcBef>
                        <a:spcAft>
                          <a:spcPts val="0"/>
                        </a:spcAft>
                        <a:buClrTx/>
                        <a:buSzTx/>
                        <a:buFontTx/>
                        <a:buNone/>
                        <a:tabLst/>
                        <a:defRPr/>
                      </a:pPr>
                      <a:r>
                        <a:rPr lang="en-US" altLang="zh-TW" b="0" dirty="0">
                          <a:solidFill>
                            <a:schemeClr val="tx1"/>
                          </a:solidFill>
                          <a:latin typeface="Times New Roman" panose="02020603050405020304" pitchFamily="18" charset="0"/>
                          <a:cs typeface="Times New Roman" panose="02020603050405020304" pitchFamily="18" charset="0"/>
                        </a:rPr>
                        <a:t>81893</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2938891"/>
                  </a:ext>
                </a:extLst>
              </a:tr>
              <a:tr h="1151168">
                <a:tc>
                  <a:txBody>
                    <a:bodyPr/>
                    <a:lstStyle/>
                    <a:p>
                      <a:pPr algn="ctr">
                        <a:lnSpc>
                          <a:spcPct val="100000"/>
                        </a:lnSpc>
                      </a:pPr>
                      <a:endParaRPr lang="en-US" altLang="zh-TW" b="0" dirty="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altLang="zh-TW" b="0" dirty="0">
                          <a:solidFill>
                            <a:schemeClr val="tx1"/>
                          </a:solidFill>
                          <a:latin typeface="Times New Roman" panose="02020603050405020304" pitchFamily="18" charset="0"/>
                          <a:cs typeface="Times New Roman" panose="02020603050405020304" pitchFamily="18" charset="0"/>
                        </a:rPr>
                        <a:t>TRUE</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300000"/>
                        </a:lnSpc>
                        <a:spcBef>
                          <a:spcPts val="0"/>
                        </a:spcBef>
                        <a:spcAft>
                          <a:spcPts val="0"/>
                        </a:spcAft>
                        <a:buClrTx/>
                        <a:buSzTx/>
                        <a:buFontTx/>
                        <a:buNone/>
                        <a:tabLst/>
                        <a:defRPr/>
                      </a:pPr>
                      <a:r>
                        <a:rPr lang="en-US" altLang="zh-TW" b="0" dirty="0">
                          <a:solidFill>
                            <a:schemeClr val="tx1"/>
                          </a:solidFill>
                          <a:latin typeface="Times New Roman" panose="02020603050405020304" pitchFamily="18" charset="0"/>
                          <a:cs typeface="Times New Roman" panose="02020603050405020304" pitchFamily="18" charset="0"/>
                        </a:rPr>
                        <a:t>50727</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300000"/>
                        </a:lnSpc>
                        <a:spcBef>
                          <a:spcPts val="0"/>
                        </a:spcBef>
                        <a:spcAft>
                          <a:spcPts val="0"/>
                        </a:spcAft>
                        <a:buClrTx/>
                        <a:buSzTx/>
                        <a:buFontTx/>
                        <a:buNone/>
                        <a:tabLst/>
                        <a:defRPr/>
                      </a:pPr>
                      <a:r>
                        <a:rPr lang="en-US" altLang="zh-TW" b="0" dirty="0">
                          <a:solidFill>
                            <a:schemeClr val="tx1"/>
                          </a:solidFill>
                          <a:latin typeface="Times New Roman" panose="02020603050405020304" pitchFamily="18" charset="0"/>
                          <a:cs typeface="Times New Roman" panose="02020603050405020304" pitchFamily="18" charset="0"/>
                        </a:rPr>
                        <a:t>147153</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3189201"/>
                  </a:ext>
                </a:extLst>
              </a:tr>
            </a:tbl>
          </a:graphicData>
        </a:graphic>
      </p:graphicFrame>
      <p:sp>
        <p:nvSpPr>
          <p:cNvPr id="8" name="投影片編號版面配置區 2">
            <a:extLst>
              <a:ext uri="{FF2B5EF4-FFF2-40B4-BE49-F238E27FC236}">
                <a16:creationId xmlns:a16="http://schemas.microsoft.com/office/drawing/2014/main" id="{1DD1F970-BCB8-70AB-56E4-315B43013BC2}"/>
              </a:ext>
            </a:extLst>
          </p:cNvPr>
          <p:cNvSpPr>
            <a:spLocks noGrp="1"/>
          </p:cNvSpPr>
          <p:nvPr>
            <p:ph type="sldNum" sz="quarter" idx="33"/>
          </p:nvPr>
        </p:nvSpPr>
        <p:spPr>
          <a:xfrm>
            <a:off x="9215717" y="6356351"/>
            <a:ext cx="2743200" cy="365125"/>
          </a:xfrm>
        </p:spPr>
        <p:txBody>
          <a:bodyPr/>
          <a:lstStyle/>
          <a:p>
            <a:fld id="{3A27E2FF-DAC8-438B-8546-A5A4CBA171F6}" type="slidenum">
              <a:rPr lang="zh-TW" altLang="en-US" smtClean="0"/>
              <a:pPr/>
              <a:t>35</a:t>
            </a:fld>
            <a:endParaRPr lang="zh-TW" altLang="en-US" dirty="0"/>
          </a:p>
        </p:txBody>
      </p:sp>
      <p:graphicFrame>
        <p:nvGraphicFramePr>
          <p:cNvPr id="6" name="表格 3">
            <a:extLst>
              <a:ext uri="{FF2B5EF4-FFF2-40B4-BE49-F238E27FC236}">
                <a16:creationId xmlns:a16="http://schemas.microsoft.com/office/drawing/2014/main" id="{7F8C6EBF-57CB-DAA7-BA05-896BB4AF5D9E}"/>
              </a:ext>
            </a:extLst>
          </p:cNvPr>
          <p:cNvGraphicFramePr>
            <a:graphicFrameLocks noGrp="1"/>
          </p:cNvGraphicFramePr>
          <p:nvPr>
            <p:extLst>
              <p:ext uri="{D42A27DB-BD31-4B8C-83A1-F6EECF244321}">
                <p14:modId xmlns:p14="http://schemas.microsoft.com/office/powerpoint/2010/main" val="2588908303"/>
              </p:ext>
            </p:extLst>
          </p:nvPr>
        </p:nvGraphicFramePr>
        <p:xfrm>
          <a:off x="6175404" y="1797786"/>
          <a:ext cx="5550636" cy="3299306"/>
        </p:xfrm>
        <a:graphic>
          <a:graphicData uri="http://schemas.openxmlformats.org/drawingml/2006/table">
            <a:tbl>
              <a:tblPr firstRow="1" bandRow="1">
                <a:tableStyleId>{5C22544A-7EE6-4342-B048-85BDC9FD1C3A}</a:tableStyleId>
              </a:tblPr>
              <a:tblGrid>
                <a:gridCol w="1391794">
                  <a:extLst>
                    <a:ext uri="{9D8B030D-6E8A-4147-A177-3AD203B41FA5}">
                      <a16:colId xmlns:a16="http://schemas.microsoft.com/office/drawing/2014/main" val="1157368650"/>
                    </a:ext>
                  </a:extLst>
                </a:gridCol>
                <a:gridCol w="1810240">
                  <a:extLst>
                    <a:ext uri="{9D8B030D-6E8A-4147-A177-3AD203B41FA5}">
                      <a16:colId xmlns:a16="http://schemas.microsoft.com/office/drawing/2014/main" val="1570734904"/>
                    </a:ext>
                  </a:extLst>
                </a:gridCol>
                <a:gridCol w="2348602">
                  <a:extLst>
                    <a:ext uri="{9D8B030D-6E8A-4147-A177-3AD203B41FA5}">
                      <a16:colId xmlns:a16="http://schemas.microsoft.com/office/drawing/2014/main" val="1252648496"/>
                    </a:ext>
                  </a:extLst>
                </a:gridCol>
              </a:tblGrid>
              <a:tr h="994687">
                <a:tc>
                  <a:txBody>
                    <a:bodyPr/>
                    <a:lstStyle/>
                    <a:p>
                      <a:pPr algn="ctr">
                        <a:lnSpc>
                          <a:spcPct val="100000"/>
                        </a:lnSpc>
                      </a:pP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endParaRPr lang="en-US" altLang="zh-TW" b="0" dirty="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altLang="zh-TW" b="0" dirty="0">
                          <a:solidFill>
                            <a:schemeClr val="tx1"/>
                          </a:solidFill>
                          <a:latin typeface="Times New Roman" panose="02020603050405020304" pitchFamily="18" charset="0"/>
                          <a:cs typeface="Times New Roman" panose="02020603050405020304" pitchFamily="18" charset="0"/>
                        </a:rPr>
                        <a:t>FALSE</a:t>
                      </a:r>
                      <a:endParaRPr lang="zh-TW" altLang="en-US" b="0" dirty="0">
                        <a:solidFill>
                          <a:schemeClr val="tx1"/>
                        </a:solidFill>
                        <a:latin typeface="Times New Roman" panose="02020603050405020304" pitchFamily="18" charset="0"/>
                        <a:cs typeface="Times New Roman" panose="02020603050405020304" pitchFamily="18" charset="0"/>
                      </a:endParaRPr>
                    </a:p>
                    <a:p>
                      <a:pPr algn="ctr">
                        <a:lnSpc>
                          <a:spcPct val="100000"/>
                        </a:lnSpc>
                      </a:pP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TW" b="0" dirty="0">
                        <a:solidFill>
                          <a:schemeClr val="tx1"/>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latin typeface="Times New Roman" panose="02020603050405020304" pitchFamily="18" charset="0"/>
                          <a:cs typeface="Times New Roman" panose="02020603050405020304" pitchFamily="18" charset="0"/>
                        </a:rPr>
                        <a:t>TRUE</a:t>
                      </a:r>
                      <a:endParaRPr lang="zh-TW" altLang="en-US" b="0" dirty="0">
                        <a:solidFill>
                          <a:schemeClr val="tx1"/>
                        </a:solidFill>
                        <a:latin typeface="Times New Roman" panose="02020603050405020304" pitchFamily="18" charset="0"/>
                        <a:cs typeface="Times New Roman" panose="02020603050405020304" pitchFamily="18" charset="0"/>
                      </a:endParaRPr>
                    </a:p>
                    <a:p>
                      <a:pPr algn="ctr">
                        <a:lnSpc>
                          <a:spcPct val="100000"/>
                        </a:lnSpc>
                      </a:pP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3267917"/>
                  </a:ext>
                </a:extLst>
              </a:tr>
              <a:tr h="1153451">
                <a:tc>
                  <a:txBody>
                    <a:bodyPr/>
                    <a:lstStyle/>
                    <a:p>
                      <a:pPr algn="ctr">
                        <a:lnSpc>
                          <a:spcPct val="100000"/>
                        </a:lnSpc>
                      </a:pPr>
                      <a:endParaRPr lang="en-US" altLang="zh-TW" b="0" dirty="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altLang="zh-TW" b="0" dirty="0">
                          <a:solidFill>
                            <a:schemeClr val="tx1"/>
                          </a:solidFill>
                          <a:latin typeface="Times New Roman" panose="02020603050405020304" pitchFamily="18" charset="0"/>
                          <a:cs typeface="Times New Roman" panose="02020603050405020304" pitchFamily="18" charset="0"/>
                        </a:rPr>
                        <a:t>FALSE</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300000"/>
                        </a:lnSpc>
                      </a:pPr>
                      <a:r>
                        <a:rPr lang="en-US" altLang="zh-TW" b="0" dirty="0">
                          <a:solidFill>
                            <a:schemeClr val="tx1"/>
                          </a:solidFill>
                          <a:latin typeface="Times New Roman" panose="02020603050405020304" pitchFamily="18" charset="0"/>
                          <a:cs typeface="Times New Roman" panose="02020603050405020304" pitchFamily="18" charset="0"/>
                        </a:rPr>
                        <a:t>52048</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300000"/>
                        </a:lnSpc>
                      </a:pPr>
                      <a:r>
                        <a:rPr lang="en-US" altLang="zh-TW" b="0" dirty="0">
                          <a:solidFill>
                            <a:schemeClr val="tx1"/>
                          </a:solidFill>
                          <a:latin typeface="Times New Roman" panose="02020603050405020304" pitchFamily="18" charset="0"/>
                          <a:cs typeface="Times New Roman" panose="02020603050405020304" pitchFamily="18" charset="0"/>
                        </a:rPr>
                        <a:t>35144</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2938891"/>
                  </a:ext>
                </a:extLst>
              </a:tr>
              <a:tr h="1151168">
                <a:tc>
                  <a:txBody>
                    <a:bodyPr/>
                    <a:lstStyle/>
                    <a:p>
                      <a:pPr algn="ctr">
                        <a:lnSpc>
                          <a:spcPct val="100000"/>
                        </a:lnSpc>
                      </a:pPr>
                      <a:endParaRPr lang="en-US" altLang="zh-TW" b="0" dirty="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altLang="zh-TW" b="0" dirty="0">
                          <a:solidFill>
                            <a:schemeClr val="tx1"/>
                          </a:solidFill>
                          <a:latin typeface="Times New Roman" panose="02020603050405020304" pitchFamily="18" charset="0"/>
                          <a:cs typeface="Times New Roman" panose="02020603050405020304" pitchFamily="18" charset="0"/>
                        </a:rPr>
                        <a:t>TRUE</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300000"/>
                        </a:lnSpc>
                      </a:pPr>
                      <a:r>
                        <a:rPr lang="en-US" altLang="zh-TW" b="0" dirty="0">
                          <a:solidFill>
                            <a:schemeClr val="tx1"/>
                          </a:solidFill>
                          <a:latin typeface="Times New Roman" panose="02020603050405020304" pitchFamily="18" charset="0"/>
                          <a:cs typeface="Times New Roman" panose="02020603050405020304" pitchFamily="18" charset="0"/>
                        </a:rPr>
                        <a:t>3324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300000"/>
                        </a:lnSpc>
                      </a:pPr>
                      <a:r>
                        <a:rPr lang="en-US" altLang="zh-TW" b="0" dirty="0">
                          <a:solidFill>
                            <a:schemeClr val="tx1"/>
                          </a:solidFill>
                          <a:latin typeface="Times New Roman" panose="02020603050405020304" pitchFamily="18" charset="0"/>
                          <a:cs typeface="Times New Roman" panose="02020603050405020304" pitchFamily="18" charset="0"/>
                        </a:rPr>
                        <a:t>4124</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3189201"/>
                  </a:ext>
                </a:extLst>
              </a:tr>
            </a:tbl>
          </a:graphicData>
        </a:graphic>
      </p:graphicFrame>
      <p:sp>
        <p:nvSpPr>
          <p:cNvPr id="12" name="文字方塊 11">
            <a:extLst>
              <a:ext uri="{FF2B5EF4-FFF2-40B4-BE49-F238E27FC236}">
                <a16:creationId xmlns:a16="http://schemas.microsoft.com/office/drawing/2014/main" id="{2EEB573F-4790-1AFC-B7B4-6B0B288774B6}"/>
              </a:ext>
            </a:extLst>
          </p:cNvPr>
          <p:cNvSpPr txBox="1"/>
          <p:nvPr/>
        </p:nvSpPr>
        <p:spPr>
          <a:xfrm rot="10800000">
            <a:off x="43929" y="3429000"/>
            <a:ext cx="461665" cy="733534"/>
          </a:xfrm>
          <a:prstGeom prst="rect">
            <a:avLst/>
          </a:prstGeom>
          <a:noFill/>
        </p:spPr>
        <p:txBody>
          <a:bodyPr vert="eaVert" wrap="none" rtlCol="0">
            <a:spAutoFit/>
          </a:bodyPr>
          <a:lstStyle/>
          <a:p>
            <a:r>
              <a:rPr kumimoji="1" lang="en-US" altLang="zh-TW" b="1" dirty="0">
                <a:latin typeface="Times New Roman" panose="02020603050405020304" pitchFamily="18" charset="0"/>
                <a:cs typeface="Times New Roman" panose="02020603050405020304" pitchFamily="18" charset="0"/>
              </a:rPr>
              <a:t>TRUE</a:t>
            </a:r>
            <a:endParaRPr kumimoji="1" lang="zh-TW" altLang="en-US" b="1" dirty="0">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CFA0D8CD-321C-5266-75CA-AF4008824256}"/>
              </a:ext>
            </a:extLst>
          </p:cNvPr>
          <p:cNvSpPr txBox="1"/>
          <p:nvPr/>
        </p:nvSpPr>
        <p:spPr>
          <a:xfrm>
            <a:off x="3233193" y="5154041"/>
            <a:ext cx="898644" cy="369332"/>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Predict</a:t>
            </a:r>
            <a:endParaRPr kumimoji="1" lang="zh-TW" altLang="en-US" b="1" dirty="0">
              <a:latin typeface="Times New Roman" panose="02020603050405020304" pitchFamily="18" charset="0"/>
              <a:cs typeface="Times New Roman" panose="02020603050405020304" pitchFamily="18" charset="0"/>
            </a:endParaRPr>
          </a:p>
        </p:txBody>
      </p:sp>
      <p:sp>
        <p:nvSpPr>
          <p:cNvPr id="18" name="Title 1">
            <a:extLst>
              <a:ext uri="{FF2B5EF4-FFF2-40B4-BE49-F238E27FC236}">
                <a16:creationId xmlns:a16="http://schemas.microsoft.com/office/drawing/2014/main" id="{A3BFA8A6-69E3-5A98-26BC-86B28DA990CA}"/>
              </a:ext>
            </a:extLst>
          </p:cNvPr>
          <p:cNvSpPr txBox="1">
            <a:spLocks/>
          </p:cNvSpPr>
          <p:nvPr/>
        </p:nvSpPr>
        <p:spPr>
          <a:xfrm>
            <a:off x="608961" y="317118"/>
            <a:ext cx="10515600" cy="673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a:lstStyle>
          <a:p>
            <a:r>
              <a:rPr lang="zh-TW" altLang="en-US"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詐欺預測模型</a:t>
            </a:r>
            <a:endParaRPr lang="en-US" altLang="zh-TW"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r>
              <a:rPr lang="en-US" sz="2400" b="1" dirty="0">
                <a:ln w="6350">
                  <a:noFill/>
                </a:ln>
                <a:solidFill>
                  <a:srgbClr val="FF0000"/>
                </a:solidFill>
                <a:ea typeface="標楷體" panose="03000509000000000000" pitchFamily="65" charset="-120"/>
              </a:rPr>
              <a:t>Decision Tree</a:t>
            </a:r>
            <a:endParaRPr lang="en-TW" sz="2400" dirty="0">
              <a:solidFill>
                <a:srgbClr val="FF0000"/>
              </a:solidFill>
            </a:endParaRPr>
          </a:p>
        </p:txBody>
      </p:sp>
      <p:sp>
        <p:nvSpPr>
          <p:cNvPr id="7" name="文字方塊 6">
            <a:extLst>
              <a:ext uri="{FF2B5EF4-FFF2-40B4-BE49-F238E27FC236}">
                <a16:creationId xmlns:a16="http://schemas.microsoft.com/office/drawing/2014/main" id="{79ABD031-35A0-7BDF-6086-53BFEE4AA28F}"/>
              </a:ext>
            </a:extLst>
          </p:cNvPr>
          <p:cNvSpPr txBox="1"/>
          <p:nvPr/>
        </p:nvSpPr>
        <p:spPr>
          <a:xfrm>
            <a:off x="8766395" y="5145164"/>
            <a:ext cx="898644" cy="369332"/>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Predict</a:t>
            </a:r>
            <a:endParaRPr kumimoji="1" lang="zh-TW" altLang="en-US" b="1" dirty="0">
              <a:latin typeface="Times New Roman" panose="02020603050405020304" pitchFamily="18" charset="0"/>
              <a:cs typeface="Times New Roman" panose="02020603050405020304" pitchFamily="18" charset="0"/>
            </a:endParaRPr>
          </a:p>
        </p:txBody>
      </p:sp>
      <p:sp>
        <p:nvSpPr>
          <p:cNvPr id="16" name="文字方塊 15">
            <a:extLst>
              <a:ext uri="{FF2B5EF4-FFF2-40B4-BE49-F238E27FC236}">
                <a16:creationId xmlns:a16="http://schemas.microsoft.com/office/drawing/2014/main" id="{F2723F7C-35F6-06C4-A803-A10F9002E1D8}"/>
              </a:ext>
            </a:extLst>
          </p:cNvPr>
          <p:cNvSpPr txBox="1"/>
          <p:nvPr/>
        </p:nvSpPr>
        <p:spPr>
          <a:xfrm>
            <a:off x="6564921" y="5592757"/>
            <a:ext cx="5301592" cy="960328"/>
          </a:xfrm>
          <a:prstGeom prst="rect">
            <a:avLst/>
          </a:prstGeom>
          <a:noFill/>
        </p:spPr>
        <p:txBody>
          <a:bodyPr wrap="square">
            <a:spAutoFit/>
          </a:bodyPr>
          <a:lstStyle/>
          <a:p>
            <a:pPr algn="just">
              <a:lnSpc>
                <a:spcPct val="150000"/>
              </a:lnSpc>
            </a:pPr>
            <a:r>
              <a:rPr lang="en" altLang="zh-TW" sz="2000" b="1" dirty="0">
                <a:solidFill>
                  <a:srgbClr val="24292F"/>
                </a:solidFill>
                <a:latin typeface="Times New Roman" panose="02020603050405020304" pitchFamily="18" charset="0"/>
                <a:cs typeface="Times New Roman" panose="02020603050405020304" pitchFamily="18" charset="0"/>
              </a:rPr>
              <a:t>Accuracy = 0.5830	Precision = 0.1052</a:t>
            </a:r>
          </a:p>
          <a:p>
            <a:pPr algn="just">
              <a:lnSpc>
                <a:spcPct val="150000"/>
              </a:lnSpc>
            </a:pPr>
            <a:r>
              <a:rPr lang="en" altLang="zh-TW" sz="2000" b="1" dirty="0">
                <a:solidFill>
                  <a:srgbClr val="24292F"/>
                </a:solidFill>
                <a:highlight>
                  <a:srgbClr val="FFFF00"/>
                </a:highlight>
                <a:latin typeface="Times New Roman" panose="02020603050405020304" pitchFamily="18" charset="0"/>
                <a:cs typeface="Times New Roman" panose="02020603050405020304" pitchFamily="18" charset="0"/>
              </a:rPr>
              <a:t>Recall </a:t>
            </a:r>
            <a:r>
              <a:rPr lang="zh-TW" altLang="en-US" sz="2000" b="1" dirty="0">
                <a:solidFill>
                  <a:srgbClr val="24292F"/>
                </a:solidFill>
                <a:highlight>
                  <a:srgbClr val="FFFF00"/>
                </a:highlight>
                <a:latin typeface="Times New Roman" panose="02020603050405020304" pitchFamily="18" charset="0"/>
                <a:cs typeface="Times New Roman" panose="02020603050405020304" pitchFamily="18" charset="0"/>
              </a:rPr>
              <a:t>      </a:t>
            </a:r>
            <a:r>
              <a:rPr lang="en" altLang="zh-TW" sz="2000" b="1" dirty="0">
                <a:solidFill>
                  <a:srgbClr val="24292F"/>
                </a:solidFill>
                <a:highlight>
                  <a:srgbClr val="FFFF00"/>
                </a:highlight>
                <a:latin typeface="Times New Roman" panose="02020603050405020304" pitchFamily="18" charset="0"/>
                <a:cs typeface="Times New Roman" panose="02020603050405020304" pitchFamily="18" charset="0"/>
              </a:rPr>
              <a:t>= 0.5537</a:t>
            </a:r>
            <a:r>
              <a:rPr lang="en-US" altLang="zh-TW" sz="2000" b="1" dirty="0">
                <a:solidFill>
                  <a:srgbClr val="24292F"/>
                </a:solidFill>
                <a:latin typeface="Times New Roman" panose="02020603050405020304" pitchFamily="18" charset="0"/>
                <a:cs typeface="Times New Roman" panose="02020603050405020304" pitchFamily="18" charset="0"/>
              </a:rPr>
              <a:t>	</a:t>
            </a:r>
            <a:r>
              <a:rPr lang="en" altLang="zh-TW" sz="2000" b="1" dirty="0">
                <a:solidFill>
                  <a:srgbClr val="24292F"/>
                </a:solidFill>
                <a:latin typeface="Times New Roman" panose="02020603050405020304" pitchFamily="18" charset="0"/>
                <a:cs typeface="Times New Roman" panose="02020603050405020304" pitchFamily="18" charset="0"/>
              </a:rPr>
              <a:t>F1-score  = 0.1766</a:t>
            </a:r>
            <a:endParaRPr lang="en-US" altLang="zh-TW" sz="2000" b="1" dirty="0">
              <a:solidFill>
                <a:srgbClr val="24292F"/>
              </a:solidFill>
              <a:latin typeface="Times New Roman" panose="02020603050405020304" pitchFamily="18" charset="0"/>
              <a:cs typeface="Times New Roman" panose="02020603050405020304" pitchFamily="18" charset="0"/>
            </a:endParaRPr>
          </a:p>
        </p:txBody>
      </p:sp>
      <p:sp>
        <p:nvSpPr>
          <p:cNvPr id="23" name="文字方塊 22">
            <a:extLst>
              <a:ext uri="{FF2B5EF4-FFF2-40B4-BE49-F238E27FC236}">
                <a16:creationId xmlns:a16="http://schemas.microsoft.com/office/drawing/2014/main" id="{DBB1E716-D6D3-3FF8-C148-24BC6F243FF8}"/>
              </a:ext>
            </a:extLst>
          </p:cNvPr>
          <p:cNvSpPr txBox="1"/>
          <p:nvPr/>
        </p:nvSpPr>
        <p:spPr>
          <a:xfrm>
            <a:off x="890010" y="5598933"/>
            <a:ext cx="5302800" cy="960328"/>
          </a:xfrm>
          <a:prstGeom prst="rect">
            <a:avLst/>
          </a:prstGeom>
          <a:noFill/>
        </p:spPr>
        <p:txBody>
          <a:bodyPr wrap="square">
            <a:spAutoFit/>
          </a:bodyPr>
          <a:lstStyle/>
          <a:p>
            <a:pPr algn="just">
              <a:lnSpc>
                <a:spcPct val="150000"/>
              </a:lnSpc>
            </a:pPr>
            <a:r>
              <a:rPr lang="en" altLang="zh-TW" sz="2000" b="1" dirty="0">
                <a:solidFill>
                  <a:srgbClr val="24292F"/>
                </a:solidFill>
                <a:latin typeface="Times New Roman" panose="02020603050405020304" pitchFamily="18" charset="0"/>
                <a:cs typeface="Times New Roman" panose="02020603050405020304" pitchFamily="18" charset="0"/>
              </a:rPr>
              <a:t>Accuracy = 0.6649	Precision = 0.6425</a:t>
            </a:r>
          </a:p>
          <a:p>
            <a:pPr algn="just">
              <a:lnSpc>
                <a:spcPct val="150000"/>
              </a:lnSpc>
            </a:pPr>
            <a:r>
              <a:rPr lang="en" altLang="zh-TW" sz="2000" b="1" dirty="0">
                <a:solidFill>
                  <a:srgbClr val="24292F"/>
                </a:solidFill>
                <a:highlight>
                  <a:srgbClr val="FFFF00"/>
                </a:highlight>
                <a:latin typeface="Times New Roman" panose="02020603050405020304" pitchFamily="18" charset="0"/>
                <a:cs typeface="Times New Roman" panose="02020603050405020304" pitchFamily="18" charset="0"/>
              </a:rPr>
              <a:t>Recall </a:t>
            </a:r>
            <a:r>
              <a:rPr lang="zh-TW" altLang="en-US" sz="2000" b="1" dirty="0">
                <a:solidFill>
                  <a:srgbClr val="24292F"/>
                </a:solidFill>
                <a:highlight>
                  <a:srgbClr val="FFFF00"/>
                </a:highlight>
                <a:latin typeface="Times New Roman" panose="02020603050405020304" pitchFamily="18" charset="0"/>
                <a:cs typeface="Times New Roman" panose="02020603050405020304" pitchFamily="18" charset="0"/>
              </a:rPr>
              <a:t>      </a:t>
            </a:r>
            <a:r>
              <a:rPr lang="en" altLang="zh-TW" sz="2000" b="1" dirty="0">
                <a:solidFill>
                  <a:srgbClr val="24292F"/>
                </a:solidFill>
                <a:highlight>
                  <a:srgbClr val="FFFF00"/>
                </a:highlight>
                <a:latin typeface="Times New Roman" panose="02020603050405020304" pitchFamily="18" charset="0"/>
                <a:cs typeface="Times New Roman" panose="02020603050405020304" pitchFamily="18" charset="0"/>
              </a:rPr>
              <a:t>= 0.7436</a:t>
            </a:r>
            <a:r>
              <a:rPr lang="en-US" altLang="zh-TW" sz="2000" b="1" dirty="0">
                <a:solidFill>
                  <a:srgbClr val="24292F"/>
                </a:solidFill>
                <a:latin typeface="Times New Roman" panose="02020603050405020304" pitchFamily="18" charset="0"/>
                <a:cs typeface="Times New Roman" panose="02020603050405020304" pitchFamily="18" charset="0"/>
              </a:rPr>
              <a:t>	</a:t>
            </a:r>
            <a:r>
              <a:rPr lang="en" altLang="zh-TW" sz="2000" b="1" dirty="0">
                <a:solidFill>
                  <a:srgbClr val="24292F"/>
                </a:solidFill>
                <a:latin typeface="Times New Roman" panose="02020603050405020304" pitchFamily="18" charset="0"/>
                <a:cs typeface="Times New Roman" panose="02020603050405020304" pitchFamily="18" charset="0"/>
              </a:rPr>
              <a:t>F1-score  = 0.6894</a:t>
            </a:r>
            <a:endParaRPr lang="en-US" altLang="zh-TW" sz="2000" b="1" dirty="0">
              <a:solidFill>
                <a:srgbClr val="24292F"/>
              </a:solidFill>
              <a:latin typeface="Times New Roman" panose="02020603050405020304" pitchFamily="18" charset="0"/>
              <a:cs typeface="Times New Roman" panose="02020603050405020304" pitchFamily="18" charset="0"/>
            </a:endParaRPr>
          </a:p>
        </p:txBody>
      </p:sp>
      <p:sp>
        <p:nvSpPr>
          <p:cNvPr id="24" name="文字方塊 23">
            <a:extLst>
              <a:ext uri="{FF2B5EF4-FFF2-40B4-BE49-F238E27FC236}">
                <a16:creationId xmlns:a16="http://schemas.microsoft.com/office/drawing/2014/main" id="{D9F3DF98-9708-A7A6-3C0C-2693677AA91E}"/>
              </a:ext>
            </a:extLst>
          </p:cNvPr>
          <p:cNvSpPr txBox="1"/>
          <p:nvPr/>
        </p:nvSpPr>
        <p:spPr>
          <a:xfrm>
            <a:off x="2647135" y="1172157"/>
            <a:ext cx="1172116" cy="369332"/>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In-sample</a:t>
            </a:r>
            <a:endParaRPr kumimoji="1" lang="zh-TW" altLang="en-US" b="1" dirty="0">
              <a:latin typeface="Times New Roman" panose="02020603050405020304" pitchFamily="18" charset="0"/>
              <a:cs typeface="Times New Roman" panose="02020603050405020304" pitchFamily="18" charset="0"/>
            </a:endParaRPr>
          </a:p>
        </p:txBody>
      </p:sp>
      <p:sp>
        <p:nvSpPr>
          <p:cNvPr id="26" name="文字方塊 25">
            <a:extLst>
              <a:ext uri="{FF2B5EF4-FFF2-40B4-BE49-F238E27FC236}">
                <a16:creationId xmlns:a16="http://schemas.microsoft.com/office/drawing/2014/main" id="{344778A6-4EDE-F37C-9B85-1BDF88407AEA}"/>
              </a:ext>
            </a:extLst>
          </p:cNvPr>
          <p:cNvSpPr txBox="1"/>
          <p:nvPr/>
        </p:nvSpPr>
        <p:spPr>
          <a:xfrm>
            <a:off x="8326211" y="1206541"/>
            <a:ext cx="1338828" cy="369332"/>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Out-sample</a:t>
            </a:r>
            <a:endParaRPr kumimoji="1" lang="zh-TW"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6006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3">
            <a:extLst>
              <a:ext uri="{FF2B5EF4-FFF2-40B4-BE49-F238E27FC236}">
                <a16:creationId xmlns:a16="http://schemas.microsoft.com/office/drawing/2014/main" id="{177BC145-9034-A156-C587-90E1D2587382}"/>
              </a:ext>
            </a:extLst>
          </p:cNvPr>
          <p:cNvGraphicFramePr>
            <a:graphicFrameLocks noGrp="1"/>
          </p:cNvGraphicFramePr>
          <p:nvPr>
            <p:extLst>
              <p:ext uri="{D42A27DB-BD31-4B8C-83A1-F6EECF244321}">
                <p14:modId xmlns:p14="http://schemas.microsoft.com/office/powerpoint/2010/main" val="2465437298"/>
              </p:ext>
            </p:extLst>
          </p:nvPr>
        </p:nvGraphicFramePr>
        <p:xfrm>
          <a:off x="529413" y="1797786"/>
          <a:ext cx="5550636" cy="3299306"/>
        </p:xfrm>
        <a:graphic>
          <a:graphicData uri="http://schemas.openxmlformats.org/drawingml/2006/table">
            <a:tbl>
              <a:tblPr firstRow="1" bandRow="1">
                <a:tableStyleId>{5C22544A-7EE6-4342-B048-85BDC9FD1C3A}</a:tableStyleId>
              </a:tblPr>
              <a:tblGrid>
                <a:gridCol w="1391794">
                  <a:extLst>
                    <a:ext uri="{9D8B030D-6E8A-4147-A177-3AD203B41FA5}">
                      <a16:colId xmlns:a16="http://schemas.microsoft.com/office/drawing/2014/main" val="1157368650"/>
                    </a:ext>
                  </a:extLst>
                </a:gridCol>
                <a:gridCol w="1810240">
                  <a:extLst>
                    <a:ext uri="{9D8B030D-6E8A-4147-A177-3AD203B41FA5}">
                      <a16:colId xmlns:a16="http://schemas.microsoft.com/office/drawing/2014/main" val="1570734904"/>
                    </a:ext>
                  </a:extLst>
                </a:gridCol>
                <a:gridCol w="2348602">
                  <a:extLst>
                    <a:ext uri="{9D8B030D-6E8A-4147-A177-3AD203B41FA5}">
                      <a16:colId xmlns:a16="http://schemas.microsoft.com/office/drawing/2014/main" val="1252648496"/>
                    </a:ext>
                  </a:extLst>
                </a:gridCol>
              </a:tblGrid>
              <a:tr h="994687">
                <a:tc>
                  <a:txBody>
                    <a:bodyPr/>
                    <a:lstStyle/>
                    <a:p>
                      <a:pPr algn="ctr">
                        <a:lnSpc>
                          <a:spcPct val="100000"/>
                        </a:lnSpc>
                      </a:pP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endParaRPr lang="en-US" altLang="zh-TW" b="0" dirty="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altLang="zh-TW" b="0" dirty="0">
                          <a:solidFill>
                            <a:schemeClr val="tx1"/>
                          </a:solidFill>
                          <a:latin typeface="Times New Roman" panose="02020603050405020304" pitchFamily="18" charset="0"/>
                          <a:cs typeface="Times New Roman" panose="02020603050405020304" pitchFamily="18" charset="0"/>
                        </a:rPr>
                        <a:t>FALSE</a:t>
                      </a:r>
                      <a:endParaRPr lang="zh-TW" altLang="en-US" b="0" dirty="0">
                        <a:solidFill>
                          <a:schemeClr val="tx1"/>
                        </a:solidFill>
                        <a:latin typeface="Times New Roman" panose="02020603050405020304" pitchFamily="18" charset="0"/>
                        <a:cs typeface="Times New Roman" panose="02020603050405020304" pitchFamily="18" charset="0"/>
                      </a:endParaRPr>
                    </a:p>
                    <a:p>
                      <a:pPr algn="ctr">
                        <a:lnSpc>
                          <a:spcPct val="100000"/>
                        </a:lnSpc>
                      </a:pP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TW" b="0" dirty="0">
                        <a:solidFill>
                          <a:schemeClr val="tx1"/>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latin typeface="Times New Roman" panose="02020603050405020304" pitchFamily="18" charset="0"/>
                          <a:cs typeface="Times New Roman" panose="02020603050405020304" pitchFamily="18" charset="0"/>
                        </a:rPr>
                        <a:t>TRUE</a:t>
                      </a:r>
                      <a:endParaRPr lang="zh-TW" altLang="en-US" b="0" dirty="0">
                        <a:solidFill>
                          <a:schemeClr val="tx1"/>
                        </a:solidFill>
                        <a:latin typeface="Times New Roman" panose="02020603050405020304" pitchFamily="18" charset="0"/>
                        <a:cs typeface="Times New Roman" panose="02020603050405020304" pitchFamily="18" charset="0"/>
                      </a:endParaRPr>
                    </a:p>
                    <a:p>
                      <a:pPr algn="ctr">
                        <a:lnSpc>
                          <a:spcPct val="100000"/>
                        </a:lnSpc>
                      </a:pP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3267917"/>
                  </a:ext>
                </a:extLst>
              </a:tr>
              <a:tr h="1153451">
                <a:tc>
                  <a:txBody>
                    <a:bodyPr/>
                    <a:lstStyle/>
                    <a:p>
                      <a:pPr algn="ctr">
                        <a:lnSpc>
                          <a:spcPct val="100000"/>
                        </a:lnSpc>
                      </a:pPr>
                      <a:endParaRPr lang="en-US" altLang="zh-TW" b="0" dirty="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altLang="zh-TW" b="0" dirty="0">
                          <a:solidFill>
                            <a:schemeClr val="tx1"/>
                          </a:solidFill>
                          <a:latin typeface="Times New Roman" panose="02020603050405020304" pitchFamily="18" charset="0"/>
                          <a:cs typeface="Times New Roman" panose="02020603050405020304" pitchFamily="18" charset="0"/>
                        </a:rPr>
                        <a:t>FALSE</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300000"/>
                        </a:lnSpc>
                      </a:pPr>
                      <a:r>
                        <a:rPr lang="en-US" altLang="zh-TW" b="0" dirty="0">
                          <a:solidFill>
                            <a:schemeClr val="tx1"/>
                          </a:solidFill>
                          <a:latin typeface="Times New Roman" panose="02020603050405020304" pitchFamily="18" charset="0"/>
                          <a:cs typeface="Times New Roman" panose="02020603050405020304" pitchFamily="18" charset="0"/>
                        </a:rPr>
                        <a:t>131878</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300000"/>
                        </a:lnSpc>
                        <a:spcBef>
                          <a:spcPts val="0"/>
                        </a:spcBef>
                        <a:spcAft>
                          <a:spcPts val="0"/>
                        </a:spcAft>
                        <a:buClrTx/>
                        <a:buSzTx/>
                        <a:buFontTx/>
                        <a:buNone/>
                        <a:tabLst/>
                        <a:defRPr/>
                      </a:pPr>
                      <a:r>
                        <a:rPr lang="en-US" altLang="zh-TW" b="0" dirty="0">
                          <a:solidFill>
                            <a:schemeClr val="tx1"/>
                          </a:solidFill>
                          <a:latin typeface="Times New Roman" panose="02020603050405020304" pitchFamily="18" charset="0"/>
                          <a:cs typeface="Times New Roman" panose="02020603050405020304" pitchFamily="18" charset="0"/>
                        </a:rPr>
                        <a:t>66002</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2938891"/>
                  </a:ext>
                </a:extLst>
              </a:tr>
              <a:tr h="1151168">
                <a:tc>
                  <a:txBody>
                    <a:bodyPr/>
                    <a:lstStyle/>
                    <a:p>
                      <a:pPr algn="ctr">
                        <a:lnSpc>
                          <a:spcPct val="100000"/>
                        </a:lnSpc>
                      </a:pPr>
                      <a:endParaRPr lang="en-US" altLang="zh-TW" b="0" dirty="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altLang="zh-TW" b="0" dirty="0">
                          <a:solidFill>
                            <a:schemeClr val="tx1"/>
                          </a:solidFill>
                          <a:latin typeface="Times New Roman" panose="02020603050405020304" pitchFamily="18" charset="0"/>
                          <a:cs typeface="Times New Roman" panose="02020603050405020304" pitchFamily="18" charset="0"/>
                        </a:rPr>
                        <a:t>TRUE</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300000"/>
                        </a:lnSpc>
                        <a:spcBef>
                          <a:spcPts val="0"/>
                        </a:spcBef>
                        <a:spcAft>
                          <a:spcPts val="0"/>
                        </a:spcAft>
                        <a:buClrTx/>
                        <a:buSzTx/>
                        <a:buFontTx/>
                        <a:buNone/>
                        <a:tabLst/>
                        <a:defRPr/>
                      </a:pPr>
                      <a:r>
                        <a:rPr lang="en-US" altLang="zh-TW" b="0" dirty="0">
                          <a:solidFill>
                            <a:schemeClr val="tx1"/>
                          </a:solidFill>
                          <a:latin typeface="Times New Roman" panose="02020603050405020304" pitchFamily="18" charset="0"/>
                          <a:cs typeface="Times New Roman" panose="02020603050405020304" pitchFamily="18" charset="0"/>
                        </a:rPr>
                        <a:t>57589</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300000"/>
                        </a:lnSpc>
                        <a:spcBef>
                          <a:spcPts val="0"/>
                        </a:spcBef>
                        <a:spcAft>
                          <a:spcPts val="0"/>
                        </a:spcAft>
                        <a:buClrTx/>
                        <a:buSzTx/>
                        <a:buFontTx/>
                        <a:buNone/>
                        <a:tabLst/>
                        <a:defRPr/>
                      </a:pPr>
                      <a:r>
                        <a:rPr lang="en-US" altLang="zh-TW" b="0" dirty="0">
                          <a:solidFill>
                            <a:schemeClr val="tx1"/>
                          </a:solidFill>
                          <a:latin typeface="Times New Roman" panose="02020603050405020304" pitchFamily="18" charset="0"/>
                          <a:cs typeface="Times New Roman" panose="02020603050405020304" pitchFamily="18" charset="0"/>
                        </a:rPr>
                        <a:t>140291</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3189201"/>
                  </a:ext>
                </a:extLst>
              </a:tr>
            </a:tbl>
          </a:graphicData>
        </a:graphic>
      </p:graphicFrame>
      <p:sp>
        <p:nvSpPr>
          <p:cNvPr id="8" name="投影片編號版面配置區 2">
            <a:extLst>
              <a:ext uri="{FF2B5EF4-FFF2-40B4-BE49-F238E27FC236}">
                <a16:creationId xmlns:a16="http://schemas.microsoft.com/office/drawing/2014/main" id="{1DD1F970-BCB8-70AB-56E4-315B43013BC2}"/>
              </a:ext>
            </a:extLst>
          </p:cNvPr>
          <p:cNvSpPr>
            <a:spLocks noGrp="1"/>
          </p:cNvSpPr>
          <p:nvPr>
            <p:ph type="sldNum" sz="quarter" idx="33"/>
          </p:nvPr>
        </p:nvSpPr>
        <p:spPr>
          <a:xfrm>
            <a:off x="9215717" y="6356351"/>
            <a:ext cx="2743200" cy="365125"/>
          </a:xfrm>
        </p:spPr>
        <p:txBody>
          <a:bodyPr/>
          <a:lstStyle/>
          <a:p>
            <a:fld id="{3A27E2FF-DAC8-438B-8546-A5A4CBA171F6}" type="slidenum">
              <a:rPr lang="zh-TW" altLang="en-US" smtClean="0"/>
              <a:pPr/>
              <a:t>36</a:t>
            </a:fld>
            <a:endParaRPr lang="zh-TW" altLang="en-US" dirty="0"/>
          </a:p>
        </p:txBody>
      </p:sp>
      <p:sp>
        <p:nvSpPr>
          <p:cNvPr id="12" name="文字方塊 11">
            <a:extLst>
              <a:ext uri="{FF2B5EF4-FFF2-40B4-BE49-F238E27FC236}">
                <a16:creationId xmlns:a16="http://schemas.microsoft.com/office/drawing/2014/main" id="{2EEB573F-4790-1AFC-B7B4-6B0B288774B6}"/>
              </a:ext>
            </a:extLst>
          </p:cNvPr>
          <p:cNvSpPr txBox="1"/>
          <p:nvPr/>
        </p:nvSpPr>
        <p:spPr>
          <a:xfrm rot="10800000">
            <a:off x="43929" y="3429000"/>
            <a:ext cx="461665" cy="733534"/>
          </a:xfrm>
          <a:prstGeom prst="rect">
            <a:avLst/>
          </a:prstGeom>
          <a:noFill/>
        </p:spPr>
        <p:txBody>
          <a:bodyPr vert="eaVert" wrap="none" rtlCol="0">
            <a:spAutoFit/>
          </a:bodyPr>
          <a:lstStyle/>
          <a:p>
            <a:r>
              <a:rPr kumimoji="1" lang="en-US" altLang="zh-TW" b="1" dirty="0">
                <a:latin typeface="Times New Roman" panose="02020603050405020304" pitchFamily="18" charset="0"/>
                <a:cs typeface="Times New Roman" panose="02020603050405020304" pitchFamily="18" charset="0"/>
              </a:rPr>
              <a:t>TRUE</a:t>
            </a:r>
            <a:endParaRPr kumimoji="1" lang="zh-TW" altLang="en-US" b="1" dirty="0">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CFA0D8CD-321C-5266-75CA-AF4008824256}"/>
              </a:ext>
            </a:extLst>
          </p:cNvPr>
          <p:cNvSpPr txBox="1"/>
          <p:nvPr/>
        </p:nvSpPr>
        <p:spPr>
          <a:xfrm>
            <a:off x="3233193" y="5154041"/>
            <a:ext cx="898644" cy="369332"/>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Predict</a:t>
            </a:r>
            <a:endParaRPr kumimoji="1" lang="zh-TW" altLang="en-US" b="1" dirty="0">
              <a:latin typeface="Times New Roman" panose="02020603050405020304" pitchFamily="18" charset="0"/>
              <a:cs typeface="Times New Roman" panose="02020603050405020304" pitchFamily="18" charset="0"/>
            </a:endParaRPr>
          </a:p>
        </p:txBody>
      </p:sp>
      <p:sp>
        <p:nvSpPr>
          <p:cNvPr id="7" name="文字方塊 6">
            <a:extLst>
              <a:ext uri="{FF2B5EF4-FFF2-40B4-BE49-F238E27FC236}">
                <a16:creationId xmlns:a16="http://schemas.microsoft.com/office/drawing/2014/main" id="{5B6BF464-FEBB-03F1-EE09-BD7E64122493}"/>
              </a:ext>
            </a:extLst>
          </p:cNvPr>
          <p:cNvSpPr txBox="1"/>
          <p:nvPr/>
        </p:nvSpPr>
        <p:spPr>
          <a:xfrm>
            <a:off x="890010" y="5598933"/>
            <a:ext cx="5302800" cy="960328"/>
          </a:xfrm>
          <a:prstGeom prst="rect">
            <a:avLst/>
          </a:prstGeom>
          <a:noFill/>
        </p:spPr>
        <p:txBody>
          <a:bodyPr wrap="square">
            <a:spAutoFit/>
          </a:bodyPr>
          <a:lstStyle/>
          <a:p>
            <a:pPr algn="just">
              <a:lnSpc>
                <a:spcPct val="150000"/>
              </a:lnSpc>
            </a:pPr>
            <a:r>
              <a:rPr lang="en" altLang="zh-TW" sz="2000" b="1" dirty="0">
                <a:solidFill>
                  <a:srgbClr val="24292F"/>
                </a:solidFill>
                <a:latin typeface="Times New Roman" panose="02020603050405020304" pitchFamily="18" charset="0"/>
                <a:cs typeface="Times New Roman" panose="02020603050405020304" pitchFamily="18" charset="0"/>
              </a:rPr>
              <a:t>Accuracy = 0.6877	Precision = 0.6800</a:t>
            </a:r>
          </a:p>
          <a:p>
            <a:pPr algn="just">
              <a:lnSpc>
                <a:spcPct val="150000"/>
              </a:lnSpc>
            </a:pPr>
            <a:r>
              <a:rPr lang="en" altLang="zh-TW" sz="2000" b="1" dirty="0">
                <a:solidFill>
                  <a:srgbClr val="24292F"/>
                </a:solidFill>
                <a:highlight>
                  <a:srgbClr val="FFFF00"/>
                </a:highlight>
                <a:latin typeface="Times New Roman" panose="02020603050405020304" pitchFamily="18" charset="0"/>
                <a:cs typeface="Times New Roman" panose="02020603050405020304" pitchFamily="18" charset="0"/>
              </a:rPr>
              <a:t>Recall </a:t>
            </a:r>
            <a:r>
              <a:rPr lang="zh-TW" altLang="en-US" sz="2000" b="1" dirty="0">
                <a:solidFill>
                  <a:srgbClr val="24292F"/>
                </a:solidFill>
                <a:highlight>
                  <a:srgbClr val="FFFF00"/>
                </a:highlight>
                <a:latin typeface="Times New Roman" panose="02020603050405020304" pitchFamily="18" charset="0"/>
                <a:cs typeface="Times New Roman" panose="02020603050405020304" pitchFamily="18" charset="0"/>
              </a:rPr>
              <a:t>      </a:t>
            </a:r>
            <a:r>
              <a:rPr lang="en" altLang="zh-TW" sz="2000" b="1" dirty="0">
                <a:solidFill>
                  <a:srgbClr val="24292F"/>
                </a:solidFill>
                <a:highlight>
                  <a:srgbClr val="FFFF00"/>
                </a:highlight>
                <a:latin typeface="Times New Roman" panose="02020603050405020304" pitchFamily="18" charset="0"/>
                <a:cs typeface="Times New Roman" panose="02020603050405020304" pitchFamily="18" charset="0"/>
              </a:rPr>
              <a:t>= 0.7090</a:t>
            </a:r>
            <a:r>
              <a:rPr lang="en-US" altLang="zh-TW" sz="2000" b="1" dirty="0">
                <a:solidFill>
                  <a:srgbClr val="24292F"/>
                </a:solidFill>
                <a:latin typeface="Times New Roman" panose="02020603050405020304" pitchFamily="18" charset="0"/>
                <a:cs typeface="Times New Roman" panose="02020603050405020304" pitchFamily="18" charset="0"/>
              </a:rPr>
              <a:t>	</a:t>
            </a:r>
            <a:r>
              <a:rPr lang="en" altLang="zh-TW" sz="2000" b="1" dirty="0">
                <a:solidFill>
                  <a:srgbClr val="24292F"/>
                </a:solidFill>
                <a:latin typeface="Times New Roman" panose="02020603050405020304" pitchFamily="18" charset="0"/>
                <a:cs typeface="Times New Roman" panose="02020603050405020304" pitchFamily="18" charset="0"/>
              </a:rPr>
              <a:t>F1-score  = 0.6942</a:t>
            </a:r>
            <a:endParaRPr lang="en-US" altLang="zh-TW" sz="2000" b="1" dirty="0">
              <a:solidFill>
                <a:srgbClr val="24292F"/>
              </a:solidFill>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B03F279D-CA1A-8902-9EB1-35EACE345FAC}"/>
              </a:ext>
            </a:extLst>
          </p:cNvPr>
          <p:cNvGraphicFramePr>
            <a:graphicFrameLocks noGrp="1"/>
          </p:cNvGraphicFramePr>
          <p:nvPr>
            <p:extLst>
              <p:ext uri="{D42A27DB-BD31-4B8C-83A1-F6EECF244321}">
                <p14:modId xmlns:p14="http://schemas.microsoft.com/office/powerpoint/2010/main" val="1342676426"/>
              </p:ext>
            </p:extLst>
          </p:nvPr>
        </p:nvGraphicFramePr>
        <p:xfrm>
          <a:off x="6175404" y="1797786"/>
          <a:ext cx="5550636" cy="3299306"/>
        </p:xfrm>
        <a:graphic>
          <a:graphicData uri="http://schemas.openxmlformats.org/drawingml/2006/table">
            <a:tbl>
              <a:tblPr firstRow="1" bandRow="1">
                <a:tableStyleId>{5C22544A-7EE6-4342-B048-85BDC9FD1C3A}</a:tableStyleId>
              </a:tblPr>
              <a:tblGrid>
                <a:gridCol w="1391794">
                  <a:extLst>
                    <a:ext uri="{9D8B030D-6E8A-4147-A177-3AD203B41FA5}">
                      <a16:colId xmlns:a16="http://schemas.microsoft.com/office/drawing/2014/main" val="1157368650"/>
                    </a:ext>
                  </a:extLst>
                </a:gridCol>
                <a:gridCol w="1810240">
                  <a:extLst>
                    <a:ext uri="{9D8B030D-6E8A-4147-A177-3AD203B41FA5}">
                      <a16:colId xmlns:a16="http://schemas.microsoft.com/office/drawing/2014/main" val="1570734904"/>
                    </a:ext>
                  </a:extLst>
                </a:gridCol>
                <a:gridCol w="2348602">
                  <a:extLst>
                    <a:ext uri="{9D8B030D-6E8A-4147-A177-3AD203B41FA5}">
                      <a16:colId xmlns:a16="http://schemas.microsoft.com/office/drawing/2014/main" val="1252648496"/>
                    </a:ext>
                  </a:extLst>
                </a:gridCol>
              </a:tblGrid>
              <a:tr h="994687">
                <a:tc>
                  <a:txBody>
                    <a:bodyPr/>
                    <a:lstStyle/>
                    <a:p>
                      <a:pPr algn="ctr">
                        <a:lnSpc>
                          <a:spcPct val="100000"/>
                        </a:lnSpc>
                      </a:pP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endParaRPr lang="en-US" altLang="zh-TW" b="0" dirty="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altLang="zh-TW" b="0" dirty="0">
                          <a:solidFill>
                            <a:schemeClr val="tx1"/>
                          </a:solidFill>
                          <a:latin typeface="Times New Roman" panose="02020603050405020304" pitchFamily="18" charset="0"/>
                          <a:cs typeface="Times New Roman" panose="02020603050405020304" pitchFamily="18" charset="0"/>
                        </a:rPr>
                        <a:t>FALSE</a:t>
                      </a:r>
                      <a:endParaRPr lang="zh-TW" altLang="en-US" b="0" dirty="0">
                        <a:solidFill>
                          <a:schemeClr val="tx1"/>
                        </a:solidFill>
                        <a:latin typeface="Times New Roman" panose="02020603050405020304" pitchFamily="18" charset="0"/>
                        <a:cs typeface="Times New Roman" panose="02020603050405020304" pitchFamily="18" charset="0"/>
                      </a:endParaRPr>
                    </a:p>
                    <a:p>
                      <a:pPr algn="ctr">
                        <a:lnSpc>
                          <a:spcPct val="100000"/>
                        </a:lnSpc>
                      </a:pP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TW" b="0" dirty="0">
                        <a:solidFill>
                          <a:schemeClr val="tx1"/>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latin typeface="Times New Roman" panose="02020603050405020304" pitchFamily="18" charset="0"/>
                          <a:cs typeface="Times New Roman" panose="02020603050405020304" pitchFamily="18" charset="0"/>
                        </a:rPr>
                        <a:t>TRUE</a:t>
                      </a:r>
                      <a:endParaRPr lang="zh-TW" altLang="en-US" b="0" dirty="0">
                        <a:solidFill>
                          <a:schemeClr val="tx1"/>
                        </a:solidFill>
                        <a:latin typeface="Times New Roman" panose="02020603050405020304" pitchFamily="18" charset="0"/>
                        <a:cs typeface="Times New Roman" panose="02020603050405020304" pitchFamily="18" charset="0"/>
                      </a:endParaRPr>
                    </a:p>
                    <a:p>
                      <a:pPr algn="ctr">
                        <a:lnSpc>
                          <a:spcPct val="100000"/>
                        </a:lnSpc>
                      </a:pP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3267917"/>
                  </a:ext>
                </a:extLst>
              </a:tr>
              <a:tr h="1153451">
                <a:tc>
                  <a:txBody>
                    <a:bodyPr/>
                    <a:lstStyle/>
                    <a:p>
                      <a:pPr algn="ctr">
                        <a:lnSpc>
                          <a:spcPct val="100000"/>
                        </a:lnSpc>
                      </a:pPr>
                      <a:endParaRPr lang="en-US" altLang="zh-TW" b="0" dirty="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altLang="zh-TW" b="0" dirty="0">
                          <a:solidFill>
                            <a:schemeClr val="tx1"/>
                          </a:solidFill>
                          <a:latin typeface="Times New Roman" panose="02020603050405020304" pitchFamily="18" charset="0"/>
                          <a:cs typeface="Times New Roman" panose="02020603050405020304" pitchFamily="18" charset="0"/>
                        </a:rPr>
                        <a:t>FALSE</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300000"/>
                        </a:lnSpc>
                      </a:pPr>
                      <a:r>
                        <a:rPr lang="en-US" altLang="zh-TW" b="0" dirty="0">
                          <a:solidFill>
                            <a:schemeClr val="tx1"/>
                          </a:solidFill>
                          <a:latin typeface="Times New Roman" panose="02020603050405020304" pitchFamily="18" charset="0"/>
                          <a:cs typeface="Times New Roman" panose="02020603050405020304" pitchFamily="18" charset="0"/>
                        </a:rPr>
                        <a:t>56594</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300000"/>
                        </a:lnSpc>
                      </a:pPr>
                      <a:r>
                        <a:rPr lang="en-US" altLang="zh-TW" b="0" dirty="0">
                          <a:solidFill>
                            <a:schemeClr val="tx1"/>
                          </a:solidFill>
                          <a:latin typeface="Times New Roman" panose="02020603050405020304" pitchFamily="18" charset="0"/>
                          <a:cs typeface="Times New Roman" panose="02020603050405020304" pitchFamily="18" charset="0"/>
                        </a:rPr>
                        <a:t>27312</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2938891"/>
                  </a:ext>
                </a:extLst>
              </a:tr>
              <a:tr h="1151168">
                <a:tc>
                  <a:txBody>
                    <a:bodyPr/>
                    <a:lstStyle/>
                    <a:p>
                      <a:pPr algn="ctr">
                        <a:lnSpc>
                          <a:spcPct val="100000"/>
                        </a:lnSpc>
                      </a:pPr>
                      <a:endParaRPr lang="en-US" altLang="zh-TW" b="0" dirty="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altLang="zh-TW" b="0" dirty="0">
                          <a:solidFill>
                            <a:schemeClr val="tx1"/>
                          </a:solidFill>
                          <a:latin typeface="Times New Roman" panose="02020603050405020304" pitchFamily="18" charset="0"/>
                          <a:cs typeface="Times New Roman" panose="02020603050405020304" pitchFamily="18" charset="0"/>
                        </a:rPr>
                        <a:t>TRUE</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300000"/>
                        </a:lnSpc>
                      </a:pPr>
                      <a:r>
                        <a:rPr lang="en-US" altLang="zh-TW" b="0" dirty="0">
                          <a:solidFill>
                            <a:schemeClr val="tx1"/>
                          </a:solidFill>
                          <a:latin typeface="Times New Roman" panose="02020603050405020304" pitchFamily="18" charset="0"/>
                          <a:cs typeface="Times New Roman" panose="02020603050405020304" pitchFamily="18" charset="0"/>
                        </a:rPr>
                        <a:t>3725</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300000"/>
                        </a:lnSpc>
                      </a:pPr>
                      <a:r>
                        <a:rPr lang="en-US" altLang="zh-TW" b="0" dirty="0">
                          <a:solidFill>
                            <a:schemeClr val="tx1"/>
                          </a:solidFill>
                          <a:latin typeface="Times New Roman" panose="02020603050405020304" pitchFamily="18" charset="0"/>
                          <a:cs typeface="Times New Roman" panose="02020603050405020304" pitchFamily="18" charset="0"/>
                        </a:rPr>
                        <a:t>4723</a:t>
                      </a:r>
                      <a:endParaRPr lang="zh-TW"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3189201"/>
                  </a:ext>
                </a:extLst>
              </a:tr>
            </a:tbl>
          </a:graphicData>
        </a:graphic>
      </p:graphicFrame>
      <p:sp>
        <p:nvSpPr>
          <p:cNvPr id="15" name="Title 1">
            <a:extLst>
              <a:ext uri="{FF2B5EF4-FFF2-40B4-BE49-F238E27FC236}">
                <a16:creationId xmlns:a16="http://schemas.microsoft.com/office/drawing/2014/main" id="{1F14218B-57C7-1EA3-90BF-320A754DAE46}"/>
              </a:ext>
            </a:extLst>
          </p:cNvPr>
          <p:cNvSpPr txBox="1">
            <a:spLocks/>
          </p:cNvSpPr>
          <p:nvPr/>
        </p:nvSpPr>
        <p:spPr>
          <a:xfrm>
            <a:off x="608961" y="317118"/>
            <a:ext cx="10515600" cy="673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a:lstStyle>
          <a:p>
            <a:r>
              <a:rPr lang="zh-TW" altLang="en-US"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詐欺預測模型</a:t>
            </a:r>
            <a:endParaRPr lang="en-US" altLang="zh-TW"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2400" b="1"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Random Forest</a:t>
            </a:r>
            <a:endParaRPr lang="en-TW" altLang="zh-TW" sz="2400" b="1" dirty="0">
              <a:solidFill>
                <a:srgbClr val="FF0000"/>
              </a:solidFill>
            </a:endParaRPr>
          </a:p>
        </p:txBody>
      </p:sp>
      <p:sp>
        <p:nvSpPr>
          <p:cNvPr id="16" name="文字方塊 15">
            <a:extLst>
              <a:ext uri="{FF2B5EF4-FFF2-40B4-BE49-F238E27FC236}">
                <a16:creationId xmlns:a16="http://schemas.microsoft.com/office/drawing/2014/main" id="{955D8623-337E-B43E-1A86-AD9BCC17CF57}"/>
              </a:ext>
            </a:extLst>
          </p:cNvPr>
          <p:cNvSpPr txBox="1"/>
          <p:nvPr/>
        </p:nvSpPr>
        <p:spPr>
          <a:xfrm>
            <a:off x="8766395" y="5145164"/>
            <a:ext cx="898644" cy="369332"/>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Predict</a:t>
            </a:r>
            <a:endParaRPr kumimoji="1" lang="zh-TW" altLang="en-US" b="1" dirty="0">
              <a:latin typeface="Times New Roman" panose="02020603050405020304" pitchFamily="18" charset="0"/>
              <a:cs typeface="Times New Roman" panose="02020603050405020304" pitchFamily="18" charset="0"/>
            </a:endParaRPr>
          </a:p>
        </p:txBody>
      </p:sp>
      <p:sp>
        <p:nvSpPr>
          <p:cNvPr id="21" name="文字方塊 20">
            <a:extLst>
              <a:ext uri="{FF2B5EF4-FFF2-40B4-BE49-F238E27FC236}">
                <a16:creationId xmlns:a16="http://schemas.microsoft.com/office/drawing/2014/main" id="{2D973A0B-1659-E412-DA27-2B10BBE6F726}"/>
              </a:ext>
            </a:extLst>
          </p:cNvPr>
          <p:cNvSpPr txBox="1"/>
          <p:nvPr/>
        </p:nvSpPr>
        <p:spPr>
          <a:xfrm>
            <a:off x="6564921" y="5592757"/>
            <a:ext cx="5301592" cy="960328"/>
          </a:xfrm>
          <a:prstGeom prst="rect">
            <a:avLst/>
          </a:prstGeom>
          <a:noFill/>
        </p:spPr>
        <p:txBody>
          <a:bodyPr wrap="square">
            <a:spAutoFit/>
          </a:bodyPr>
          <a:lstStyle/>
          <a:p>
            <a:pPr algn="just">
              <a:lnSpc>
                <a:spcPct val="150000"/>
              </a:lnSpc>
            </a:pPr>
            <a:r>
              <a:rPr lang="en" altLang="zh-TW" sz="2000" b="1" dirty="0">
                <a:solidFill>
                  <a:srgbClr val="24292F"/>
                </a:solidFill>
                <a:latin typeface="Times New Roman" panose="02020603050405020304" pitchFamily="18" charset="0"/>
                <a:cs typeface="Times New Roman" panose="02020603050405020304" pitchFamily="18" charset="0"/>
              </a:rPr>
              <a:t>Accuracy = </a:t>
            </a:r>
            <a:r>
              <a:rPr lang="en" altLang="zh-TW" sz="2000" b="1" i="0" dirty="0">
                <a:solidFill>
                  <a:srgbClr val="24292F"/>
                </a:solidFill>
                <a:effectLst/>
                <a:latin typeface="Times New Roman" panose="02020603050405020304" pitchFamily="18" charset="0"/>
                <a:cs typeface="Times New Roman" panose="02020603050405020304" pitchFamily="18" charset="0"/>
              </a:rPr>
              <a:t>0.6527	</a:t>
            </a:r>
            <a:r>
              <a:rPr lang="en" altLang="zh-TW" sz="2000" b="1" dirty="0">
                <a:solidFill>
                  <a:srgbClr val="24292F"/>
                </a:solidFill>
                <a:latin typeface="Times New Roman" panose="02020603050405020304" pitchFamily="18" charset="0"/>
                <a:cs typeface="Times New Roman" panose="02020603050405020304" pitchFamily="18" charset="0"/>
              </a:rPr>
              <a:t>Precision = </a:t>
            </a:r>
            <a:r>
              <a:rPr lang="en" altLang="zh-TW" sz="2000" b="1" i="0" dirty="0">
                <a:solidFill>
                  <a:srgbClr val="24292F"/>
                </a:solidFill>
                <a:effectLst/>
                <a:latin typeface="Times New Roman" panose="02020603050405020304" pitchFamily="18" charset="0"/>
                <a:cs typeface="Times New Roman" panose="02020603050405020304" pitchFamily="18" charset="0"/>
              </a:rPr>
              <a:t>0.1474</a:t>
            </a:r>
            <a:endParaRPr lang="en" altLang="zh-TW" sz="2000" b="1" dirty="0">
              <a:solidFill>
                <a:srgbClr val="24292F"/>
              </a:solidFill>
              <a:latin typeface="Times New Roman" panose="02020603050405020304" pitchFamily="18" charset="0"/>
              <a:cs typeface="Times New Roman" panose="02020603050405020304" pitchFamily="18" charset="0"/>
            </a:endParaRPr>
          </a:p>
          <a:p>
            <a:pPr algn="just">
              <a:lnSpc>
                <a:spcPct val="150000"/>
              </a:lnSpc>
            </a:pPr>
            <a:r>
              <a:rPr lang="en" altLang="zh-TW" sz="2000" b="1" dirty="0">
                <a:solidFill>
                  <a:srgbClr val="24292F"/>
                </a:solidFill>
                <a:highlight>
                  <a:srgbClr val="FFFF00"/>
                </a:highlight>
                <a:latin typeface="Times New Roman" panose="02020603050405020304" pitchFamily="18" charset="0"/>
                <a:cs typeface="Times New Roman" panose="02020603050405020304" pitchFamily="18" charset="0"/>
              </a:rPr>
              <a:t>Recall </a:t>
            </a:r>
            <a:r>
              <a:rPr lang="zh-TW" altLang="en-US" sz="2000" b="1" dirty="0">
                <a:solidFill>
                  <a:srgbClr val="24292F"/>
                </a:solidFill>
                <a:highlight>
                  <a:srgbClr val="FFFF00"/>
                </a:highlight>
                <a:latin typeface="Times New Roman" panose="02020603050405020304" pitchFamily="18" charset="0"/>
                <a:cs typeface="Times New Roman" panose="02020603050405020304" pitchFamily="18" charset="0"/>
              </a:rPr>
              <a:t>      </a:t>
            </a:r>
            <a:r>
              <a:rPr lang="en" altLang="zh-TW" sz="2000" b="1" dirty="0">
                <a:solidFill>
                  <a:srgbClr val="24292F"/>
                </a:solidFill>
                <a:highlight>
                  <a:srgbClr val="FFFF00"/>
                </a:highlight>
                <a:latin typeface="Times New Roman" panose="02020603050405020304" pitchFamily="18" charset="0"/>
                <a:cs typeface="Times New Roman" panose="02020603050405020304" pitchFamily="18" charset="0"/>
              </a:rPr>
              <a:t>= </a:t>
            </a:r>
            <a:r>
              <a:rPr lang="en" altLang="zh-TW" sz="2000" b="1" i="0" dirty="0">
                <a:solidFill>
                  <a:srgbClr val="24292F"/>
                </a:solidFill>
                <a:effectLst/>
                <a:highlight>
                  <a:srgbClr val="FFFF00"/>
                </a:highlight>
                <a:latin typeface="Times New Roman" panose="02020603050405020304" pitchFamily="18" charset="0"/>
                <a:cs typeface="Times New Roman" panose="02020603050405020304" pitchFamily="18" charset="0"/>
              </a:rPr>
              <a:t>0.5790</a:t>
            </a:r>
            <a:r>
              <a:rPr lang="en" altLang="zh-TW" sz="2000" b="1" i="0" dirty="0">
                <a:solidFill>
                  <a:srgbClr val="24292F"/>
                </a:solidFill>
                <a:effectLst/>
                <a:latin typeface="Times New Roman" panose="02020603050405020304" pitchFamily="18" charset="0"/>
                <a:cs typeface="Times New Roman" panose="02020603050405020304" pitchFamily="18" charset="0"/>
              </a:rPr>
              <a:t>	</a:t>
            </a:r>
            <a:r>
              <a:rPr lang="en" altLang="zh-TW" sz="2000" b="1" dirty="0">
                <a:solidFill>
                  <a:srgbClr val="24292F"/>
                </a:solidFill>
                <a:latin typeface="Times New Roman" panose="02020603050405020304" pitchFamily="18" charset="0"/>
                <a:cs typeface="Times New Roman" panose="02020603050405020304" pitchFamily="18" charset="0"/>
              </a:rPr>
              <a:t>F1-score  = </a:t>
            </a:r>
            <a:r>
              <a:rPr lang="en" altLang="zh-TW" sz="2000" b="1" i="0" dirty="0">
                <a:solidFill>
                  <a:srgbClr val="24292F"/>
                </a:solidFill>
                <a:effectLst/>
                <a:latin typeface="Times New Roman" panose="02020603050405020304" pitchFamily="18" charset="0"/>
                <a:cs typeface="Times New Roman" panose="02020603050405020304" pitchFamily="18" charset="0"/>
              </a:rPr>
              <a:t>0.1174</a:t>
            </a:r>
            <a:endParaRPr lang="en-US" altLang="zh-TW" sz="2000" b="1" dirty="0">
              <a:solidFill>
                <a:srgbClr val="24292F"/>
              </a:solidFill>
              <a:latin typeface="Times New Roman" panose="02020603050405020304" pitchFamily="18" charset="0"/>
              <a:cs typeface="Times New Roman" panose="02020603050405020304" pitchFamily="18" charset="0"/>
            </a:endParaRPr>
          </a:p>
        </p:txBody>
      </p:sp>
      <p:sp>
        <p:nvSpPr>
          <p:cNvPr id="33" name="文字方塊 32">
            <a:extLst>
              <a:ext uri="{FF2B5EF4-FFF2-40B4-BE49-F238E27FC236}">
                <a16:creationId xmlns:a16="http://schemas.microsoft.com/office/drawing/2014/main" id="{C5358B91-6FFF-0BB1-F5A1-9FE4C142C5DB}"/>
              </a:ext>
            </a:extLst>
          </p:cNvPr>
          <p:cNvSpPr txBox="1"/>
          <p:nvPr/>
        </p:nvSpPr>
        <p:spPr>
          <a:xfrm>
            <a:off x="2647135" y="1172157"/>
            <a:ext cx="1172116" cy="369332"/>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In-sample</a:t>
            </a:r>
            <a:endParaRPr kumimoji="1" lang="zh-TW" altLang="en-US" b="1" dirty="0">
              <a:latin typeface="Times New Roman" panose="02020603050405020304" pitchFamily="18" charset="0"/>
              <a:cs typeface="Times New Roman" panose="02020603050405020304" pitchFamily="18" charset="0"/>
            </a:endParaRPr>
          </a:p>
        </p:txBody>
      </p:sp>
      <p:sp>
        <p:nvSpPr>
          <p:cNvPr id="34" name="文字方塊 33">
            <a:extLst>
              <a:ext uri="{FF2B5EF4-FFF2-40B4-BE49-F238E27FC236}">
                <a16:creationId xmlns:a16="http://schemas.microsoft.com/office/drawing/2014/main" id="{4975B3A0-E130-3F2D-7174-79F96A15C300}"/>
              </a:ext>
            </a:extLst>
          </p:cNvPr>
          <p:cNvSpPr txBox="1"/>
          <p:nvPr/>
        </p:nvSpPr>
        <p:spPr>
          <a:xfrm>
            <a:off x="8326211" y="1206541"/>
            <a:ext cx="1338828" cy="369332"/>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Out-sample</a:t>
            </a:r>
            <a:endParaRPr kumimoji="1" lang="zh-TW"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727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F05E-69B9-65EA-915D-34D854B76724}"/>
              </a:ext>
            </a:extLst>
          </p:cNvPr>
          <p:cNvSpPr txBox="1">
            <a:spLocks/>
          </p:cNvSpPr>
          <p:nvPr/>
        </p:nvSpPr>
        <p:spPr>
          <a:xfrm>
            <a:off x="608961" y="317118"/>
            <a:ext cx="10515600" cy="673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a:lstStyle>
          <a:p>
            <a:r>
              <a:rPr lang="zh-TW" altLang="en-US"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詐欺預測模型</a:t>
            </a:r>
            <a:endParaRPr lang="en-US" altLang="zh-TW"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b="1"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綜合以上模型比較</a:t>
            </a:r>
            <a:endParaRPr lang="en-TW" altLang="zh-TW" sz="2400" b="1" dirty="0">
              <a:solidFill>
                <a:srgbClr val="FF0000"/>
              </a:solidFill>
            </a:endParaRPr>
          </a:p>
        </p:txBody>
      </p:sp>
      <p:graphicFrame>
        <p:nvGraphicFramePr>
          <p:cNvPr id="3" name="表格 3">
            <a:extLst>
              <a:ext uri="{FF2B5EF4-FFF2-40B4-BE49-F238E27FC236}">
                <a16:creationId xmlns:a16="http://schemas.microsoft.com/office/drawing/2014/main" id="{076A8DDB-E860-5E95-6141-D89E8D08833E}"/>
              </a:ext>
            </a:extLst>
          </p:cNvPr>
          <p:cNvGraphicFramePr>
            <a:graphicFrameLocks noGrp="1"/>
          </p:cNvGraphicFramePr>
          <p:nvPr>
            <p:extLst>
              <p:ext uri="{D42A27DB-BD31-4B8C-83A1-F6EECF244321}">
                <p14:modId xmlns:p14="http://schemas.microsoft.com/office/powerpoint/2010/main" val="1739778601"/>
              </p:ext>
            </p:extLst>
          </p:nvPr>
        </p:nvGraphicFramePr>
        <p:xfrm>
          <a:off x="1392933" y="1804132"/>
          <a:ext cx="9643661" cy="1897643"/>
        </p:xfrm>
        <a:graphic>
          <a:graphicData uri="http://schemas.openxmlformats.org/drawingml/2006/table">
            <a:tbl>
              <a:tblPr firstRow="1" bandRow="1">
                <a:tableStyleId>{5C22544A-7EE6-4342-B048-85BDC9FD1C3A}</a:tableStyleId>
              </a:tblPr>
              <a:tblGrid>
                <a:gridCol w="2322257">
                  <a:extLst>
                    <a:ext uri="{9D8B030D-6E8A-4147-A177-3AD203B41FA5}">
                      <a16:colId xmlns:a16="http://schemas.microsoft.com/office/drawing/2014/main" val="3838876756"/>
                    </a:ext>
                  </a:extLst>
                </a:gridCol>
                <a:gridCol w="1830351">
                  <a:extLst>
                    <a:ext uri="{9D8B030D-6E8A-4147-A177-3AD203B41FA5}">
                      <a16:colId xmlns:a16="http://schemas.microsoft.com/office/drawing/2014/main" val="3196686264"/>
                    </a:ext>
                  </a:extLst>
                </a:gridCol>
                <a:gridCol w="1830351">
                  <a:extLst>
                    <a:ext uri="{9D8B030D-6E8A-4147-A177-3AD203B41FA5}">
                      <a16:colId xmlns:a16="http://schemas.microsoft.com/office/drawing/2014/main" val="713606885"/>
                    </a:ext>
                  </a:extLst>
                </a:gridCol>
                <a:gridCol w="1830351">
                  <a:extLst>
                    <a:ext uri="{9D8B030D-6E8A-4147-A177-3AD203B41FA5}">
                      <a16:colId xmlns:a16="http://schemas.microsoft.com/office/drawing/2014/main" val="4210402695"/>
                    </a:ext>
                  </a:extLst>
                </a:gridCol>
                <a:gridCol w="1830351">
                  <a:extLst>
                    <a:ext uri="{9D8B030D-6E8A-4147-A177-3AD203B41FA5}">
                      <a16:colId xmlns:a16="http://schemas.microsoft.com/office/drawing/2014/main" val="522543552"/>
                    </a:ext>
                  </a:extLst>
                </a:gridCol>
              </a:tblGrid>
              <a:tr h="476041">
                <a:tc>
                  <a:txBody>
                    <a:bodyPr/>
                    <a:lstStyle/>
                    <a:p>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ACCURACY</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PRECISION</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RECALL</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F1-SCORE</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2066657"/>
                  </a:ext>
                </a:extLst>
              </a:tr>
              <a:tr h="476041">
                <a:tc>
                  <a:txBody>
                    <a:bodyPr/>
                    <a:lstStyle/>
                    <a:p>
                      <a:r>
                        <a:rPr lang="en-US" altLang="zh-TW" dirty="0">
                          <a:solidFill>
                            <a:schemeClr val="tx1"/>
                          </a:solidFill>
                          <a:latin typeface="Times New Roman" panose="02020603050405020304" pitchFamily="18" charset="0"/>
                          <a:cs typeface="Times New Roman" panose="02020603050405020304" pitchFamily="18" charset="0"/>
                        </a:rPr>
                        <a:t>Logistic Regression</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dirty="0">
                          <a:solidFill>
                            <a:srgbClr val="24292F"/>
                          </a:solidFill>
                          <a:latin typeface="Times New Roman" panose="02020603050405020304" pitchFamily="18" charset="0"/>
                          <a:cs typeface="Times New Roman" panose="02020603050405020304" pitchFamily="18" charset="0"/>
                        </a:rPr>
                        <a:t>0.6371</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dirty="0">
                          <a:solidFill>
                            <a:srgbClr val="24292F"/>
                          </a:solidFill>
                          <a:latin typeface="Times New Roman" panose="02020603050405020304" pitchFamily="18" charset="0"/>
                          <a:cs typeface="Times New Roman" panose="02020603050405020304" pitchFamily="18" charset="0"/>
                        </a:rPr>
                        <a:t>0.6368</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dirty="0">
                          <a:solidFill>
                            <a:srgbClr val="24292F"/>
                          </a:solidFill>
                          <a:latin typeface="Times New Roman" panose="02020603050405020304" pitchFamily="18" charset="0"/>
                          <a:cs typeface="Times New Roman" panose="02020603050405020304" pitchFamily="18" charset="0"/>
                        </a:rPr>
                        <a:t>0.6381</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dirty="0">
                          <a:solidFill>
                            <a:srgbClr val="24292F"/>
                          </a:solidFill>
                          <a:latin typeface="Times New Roman" panose="02020603050405020304" pitchFamily="18" charset="0"/>
                          <a:cs typeface="Times New Roman" panose="02020603050405020304" pitchFamily="18" charset="0"/>
                        </a:rPr>
                        <a:t>0.6374</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5366855"/>
                  </a:ext>
                </a:extLst>
              </a:tr>
              <a:tr h="476041">
                <a:tc>
                  <a:txBody>
                    <a:bodyPr/>
                    <a:lstStyle/>
                    <a:p>
                      <a:r>
                        <a:rPr lang="en-US" altLang="zh-TW" dirty="0">
                          <a:solidFill>
                            <a:schemeClr val="tx1"/>
                          </a:solidFill>
                          <a:latin typeface="Times New Roman" panose="02020603050405020304" pitchFamily="18" charset="0"/>
                          <a:cs typeface="Times New Roman" panose="02020603050405020304" pitchFamily="18" charset="0"/>
                        </a:rPr>
                        <a:t>Decision Tree</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dirty="0">
                          <a:solidFill>
                            <a:srgbClr val="24292F"/>
                          </a:solidFill>
                          <a:latin typeface="Times New Roman" panose="02020603050405020304" pitchFamily="18" charset="0"/>
                          <a:cs typeface="Times New Roman" panose="02020603050405020304" pitchFamily="18" charset="0"/>
                        </a:rPr>
                        <a:t>0.6649</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dirty="0">
                          <a:solidFill>
                            <a:srgbClr val="24292F"/>
                          </a:solidFill>
                          <a:latin typeface="Times New Roman" panose="02020603050405020304" pitchFamily="18" charset="0"/>
                          <a:cs typeface="Times New Roman" panose="02020603050405020304" pitchFamily="18" charset="0"/>
                        </a:rPr>
                        <a:t>0.6425</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dirty="0">
                          <a:solidFill>
                            <a:srgbClr val="24292F"/>
                          </a:solidFill>
                          <a:latin typeface="Times New Roman" panose="02020603050405020304" pitchFamily="18" charset="0"/>
                          <a:cs typeface="Times New Roman" panose="02020603050405020304" pitchFamily="18" charset="0"/>
                        </a:rPr>
                        <a:t>0.7436</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dirty="0">
                          <a:solidFill>
                            <a:srgbClr val="24292F"/>
                          </a:solidFill>
                          <a:latin typeface="Times New Roman" panose="02020603050405020304" pitchFamily="18" charset="0"/>
                          <a:cs typeface="Times New Roman" panose="02020603050405020304" pitchFamily="18" charset="0"/>
                        </a:rPr>
                        <a:t>0.6894</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9789690"/>
                  </a:ext>
                </a:extLst>
              </a:tr>
              <a:tr h="469520">
                <a:tc>
                  <a:txBody>
                    <a:bodyPr/>
                    <a:lstStyle/>
                    <a:p>
                      <a:r>
                        <a:rPr lang="en-US" altLang="zh-TW" dirty="0">
                          <a:solidFill>
                            <a:schemeClr val="tx1"/>
                          </a:solidFill>
                          <a:latin typeface="Times New Roman" panose="02020603050405020304" pitchFamily="18" charset="0"/>
                          <a:cs typeface="Times New Roman" panose="02020603050405020304" pitchFamily="18" charset="0"/>
                        </a:rPr>
                        <a:t>Random Forest</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dirty="0">
                          <a:solidFill>
                            <a:srgbClr val="24292F"/>
                          </a:solidFill>
                          <a:latin typeface="Times New Roman" panose="02020603050405020304" pitchFamily="18" charset="0"/>
                          <a:cs typeface="Times New Roman" panose="02020603050405020304" pitchFamily="18" charset="0"/>
                        </a:rPr>
                        <a:t>0.6877</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dirty="0">
                          <a:solidFill>
                            <a:srgbClr val="24292F"/>
                          </a:solidFill>
                          <a:latin typeface="Times New Roman" panose="02020603050405020304" pitchFamily="18" charset="0"/>
                          <a:cs typeface="Times New Roman" panose="02020603050405020304" pitchFamily="18" charset="0"/>
                        </a:rPr>
                        <a:t>0.6800</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dirty="0">
                          <a:solidFill>
                            <a:srgbClr val="24292F"/>
                          </a:solidFill>
                          <a:latin typeface="Times New Roman" panose="02020603050405020304" pitchFamily="18" charset="0"/>
                          <a:cs typeface="Times New Roman" panose="02020603050405020304" pitchFamily="18" charset="0"/>
                        </a:rPr>
                        <a:t>0.7090</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dirty="0">
                          <a:solidFill>
                            <a:srgbClr val="24292F"/>
                          </a:solidFill>
                          <a:latin typeface="Times New Roman" panose="02020603050405020304" pitchFamily="18" charset="0"/>
                          <a:cs typeface="Times New Roman" panose="02020603050405020304" pitchFamily="18" charset="0"/>
                        </a:rPr>
                        <a:t>0.6942</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9675577"/>
                  </a:ext>
                </a:extLst>
              </a:tr>
            </a:tbl>
          </a:graphicData>
        </a:graphic>
      </p:graphicFrame>
      <p:graphicFrame>
        <p:nvGraphicFramePr>
          <p:cNvPr id="4" name="表格 3">
            <a:extLst>
              <a:ext uri="{FF2B5EF4-FFF2-40B4-BE49-F238E27FC236}">
                <a16:creationId xmlns:a16="http://schemas.microsoft.com/office/drawing/2014/main" id="{85B3210E-96B4-E2F7-F372-138C3AAF4189}"/>
              </a:ext>
            </a:extLst>
          </p:cNvPr>
          <p:cNvGraphicFramePr>
            <a:graphicFrameLocks noGrp="1"/>
          </p:cNvGraphicFramePr>
          <p:nvPr>
            <p:extLst>
              <p:ext uri="{D42A27DB-BD31-4B8C-83A1-F6EECF244321}">
                <p14:modId xmlns:p14="http://schemas.microsoft.com/office/powerpoint/2010/main" val="1143952705"/>
              </p:ext>
            </p:extLst>
          </p:nvPr>
        </p:nvGraphicFramePr>
        <p:xfrm>
          <a:off x="1392933" y="4352967"/>
          <a:ext cx="9643662" cy="1897643"/>
        </p:xfrm>
        <a:graphic>
          <a:graphicData uri="http://schemas.openxmlformats.org/drawingml/2006/table">
            <a:tbl>
              <a:tblPr firstRow="1" bandRow="1">
                <a:tableStyleId>{5C22544A-7EE6-4342-B048-85BDC9FD1C3A}</a:tableStyleId>
              </a:tblPr>
              <a:tblGrid>
                <a:gridCol w="2322258">
                  <a:extLst>
                    <a:ext uri="{9D8B030D-6E8A-4147-A177-3AD203B41FA5}">
                      <a16:colId xmlns:a16="http://schemas.microsoft.com/office/drawing/2014/main" val="3838876756"/>
                    </a:ext>
                  </a:extLst>
                </a:gridCol>
                <a:gridCol w="1830351">
                  <a:extLst>
                    <a:ext uri="{9D8B030D-6E8A-4147-A177-3AD203B41FA5}">
                      <a16:colId xmlns:a16="http://schemas.microsoft.com/office/drawing/2014/main" val="3196686264"/>
                    </a:ext>
                  </a:extLst>
                </a:gridCol>
                <a:gridCol w="1830351">
                  <a:extLst>
                    <a:ext uri="{9D8B030D-6E8A-4147-A177-3AD203B41FA5}">
                      <a16:colId xmlns:a16="http://schemas.microsoft.com/office/drawing/2014/main" val="713606885"/>
                    </a:ext>
                  </a:extLst>
                </a:gridCol>
                <a:gridCol w="1830351">
                  <a:extLst>
                    <a:ext uri="{9D8B030D-6E8A-4147-A177-3AD203B41FA5}">
                      <a16:colId xmlns:a16="http://schemas.microsoft.com/office/drawing/2014/main" val="4210402695"/>
                    </a:ext>
                  </a:extLst>
                </a:gridCol>
                <a:gridCol w="1830351">
                  <a:extLst>
                    <a:ext uri="{9D8B030D-6E8A-4147-A177-3AD203B41FA5}">
                      <a16:colId xmlns:a16="http://schemas.microsoft.com/office/drawing/2014/main" val="522543552"/>
                    </a:ext>
                  </a:extLst>
                </a:gridCol>
              </a:tblGrid>
              <a:tr h="476041">
                <a:tc>
                  <a:txBody>
                    <a:bodyPr/>
                    <a:lstStyle/>
                    <a:p>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ACCURACY</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PRECISION</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RECALL</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F1-SCORE</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2066657"/>
                  </a:ext>
                </a:extLst>
              </a:tr>
              <a:tr h="476041">
                <a:tc>
                  <a:txBody>
                    <a:bodyPr/>
                    <a:lstStyle/>
                    <a:p>
                      <a:r>
                        <a:rPr lang="en-US" altLang="zh-TW" dirty="0">
                          <a:solidFill>
                            <a:schemeClr val="tx1"/>
                          </a:solidFill>
                          <a:latin typeface="Times New Roman" panose="02020603050405020304" pitchFamily="18" charset="0"/>
                          <a:cs typeface="Times New Roman" panose="02020603050405020304" pitchFamily="18" charset="0"/>
                        </a:rPr>
                        <a:t>Logistic Regression</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dirty="0">
                          <a:solidFill>
                            <a:srgbClr val="24292F"/>
                          </a:solidFill>
                          <a:latin typeface="Times New Roman" panose="02020603050405020304" pitchFamily="18" charset="0"/>
                          <a:cs typeface="Times New Roman" panose="02020603050405020304" pitchFamily="18" charset="0"/>
                        </a:rPr>
                        <a:t>0.6271</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dirty="0">
                          <a:solidFill>
                            <a:srgbClr val="24292F"/>
                          </a:solidFill>
                          <a:latin typeface="Times New Roman" panose="02020603050405020304" pitchFamily="18" charset="0"/>
                          <a:cs typeface="Times New Roman" panose="02020603050405020304" pitchFamily="18" charset="0"/>
                        </a:rPr>
                        <a:t>0.1167</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dirty="0">
                          <a:solidFill>
                            <a:srgbClr val="24292F"/>
                          </a:solidFill>
                          <a:latin typeface="Times New Roman" panose="02020603050405020304" pitchFamily="18" charset="0"/>
                          <a:cs typeface="Times New Roman" panose="02020603050405020304" pitchFamily="18" charset="0"/>
                        </a:rPr>
                        <a:t>0.5510</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dirty="0">
                          <a:solidFill>
                            <a:srgbClr val="24292F"/>
                          </a:solidFill>
                          <a:latin typeface="Times New Roman" panose="02020603050405020304" pitchFamily="18" charset="0"/>
                          <a:cs typeface="Times New Roman" panose="02020603050405020304" pitchFamily="18" charset="0"/>
                        </a:rPr>
                        <a:t>0.1926</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5366855"/>
                  </a:ext>
                </a:extLst>
              </a:tr>
              <a:tr h="476041">
                <a:tc>
                  <a:txBody>
                    <a:bodyPr/>
                    <a:lstStyle/>
                    <a:p>
                      <a:r>
                        <a:rPr lang="en-US" altLang="zh-TW" dirty="0">
                          <a:solidFill>
                            <a:schemeClr val="tx1"/>
                          </a:solidFill>
                          <a:latin typeface="Times New Roman" panose="02020603050405020304" pitchFamily="18" charset="0"/>
                          <a:cs typeface="Times New Roman" panose="02020603050405020304" pitchFamily="18" charset="0"/>
                        </a:rPr>
                        <a:t>Decision Tree</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dirty="0">
                          <a:solidFill>
                            <a:srgbClr val="24292F"/>
                          </a:solidFill>
                          <a:latin typeface="Times New Roman" panose="02020603050405020304" pitchFamily="18" charset="0"/>
                          <a:cs typeface="Times New Roman" panose="02020603050405020304" pitchFamily="18" charset="0"/>
                        </a:rPr>
                        <a:t>0.5830</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dirty="0">
                          <a:solidFill>
                            <a:srgbClr val="24292F"/>
                          </a:solidFill>
                          <a:latin typeface="Times New Roman" panose="02020603050405020304" pitchFamily="18" charset="0"/>
                          <a:cs typeface="Times New Roman" panose="02020603050405020304" pitchFamily="18" charset="0"/>
                        </a:rPr>
                        <a:t>0.1052</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dirty="0">
                          <a:solidFill>
                            <a:srgbClr val="24292F"/>
                          </a:solidFill>
                          <a:latin typeface="Times New Roman" panose="02020603050405020304" pitchFamily="18" charset="0"/>
                          <a:cs typeface="Times New Roman" panose="02020603050405020304" pitchFamily="18" charset="0"/>
                        </a:rPr>
                        <a:t>0.5537</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dirty="0">
                          <a:solidFill>
                            <a:srgbClr val="24292F"/>
                          </a:solidFill>
                          <a:latin typeface="Times New Roman" panose="02020603050405020304" pitchFamily="18" charset="0"/>
                          <a:cs typeface="Times New Roman" panose="02020603050405020304" pitchFamily="18" charset="0"/>
                        </a:rPr>
                        <a:t>0.1766</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9789690"/>
                  </a:ext>
                </a:extLst>
              </a:tr>
              <a:tr h="469520">
                <a:tc>
                  <a:txBody>
                    <a:bodyPr/>
                    <a:lstStyle/>
                    <a:p>
                      <a:r>
                        <a:rPr lang="en-US" altLang="zh-TW" dirty="0">
                          <a:solidFill>
                            <a:schemeClr val="tx1"/>
                          </a:solidFill>
                          <a:latin typeface="Times New Roman" panose="02020603050405020304" pitchFamily="18" charset="0"/>
                          <a:cs typeface="Times New Roman" panose="02020603050405020304" pitchFamily="18" charset="0"/>
                        </a:rPr>
                        <a:t>Random Forest</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i="0" dirty="0">
                          <a:solidFill>
                            <a:srgbClr val="24292F"/>
                          </a:solidFill>
                          <a:effectLst/>
                          <a:latin typeface="Times New Roman" panose="02020603050405020304" pitchFamily="18" charset="0"/>
                          <a:cs typeface="Times New Roman" panose="02020603050405020304" pitchFamily="18" charset="0"/>
                        </a:rPr>
                        <a:t>0.6527</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i="0" dirty="0">
                          <a:solidFill>
                            <a:srgbClr val="24292F"/>
                          </a:solidFill>
                          <a:effectLst/>
                          <a:latin typeface="Times New Roman" panose="02020603050405020304" pitchFamily="18" charset="0"/>
                          <a:cs typeface="Times New Roman" panose="02020603050405020304" pitchFamily="18" charset="0"/>
                        </a:rPr>
                        <a:t>0.1474</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i="0" dirty="0">
                          <a:solidFill>
                            <a:srgbClr val="24292F"/>
                          </a:solidFill>
                          <a:effectLst/>
                          <a:latin typeface="Times New Roman" panose="02020603050405020304" pitchFamily="18" charset="0"/>
                          <a:cs typeface="Times New Roman" panose="02020603050405020304" pitchFamily="18" charset="0"/>
                        </a:rPr>
                        <a:t>0.5790</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TW" sz="1800" b="1" i="0" dirty="0">
                          <a:solidFill>
                            <a:srgbClr val="24292F"/>
                          </a:solidFill>
                          <a:effectLst/>
                          <a:latin typeface="Times New Roman" panose="02020603050405020304" pitchFamily="18" charset="0"/>
                          <a:cs typeface="Times New Roman" panose="02020603050405020304" pitchFamily="18" charset="0"/>
                        </a:rPr>
                        <a:t>0.1174</a:t>
                      </a:r>
                      <a:endParaRPr lang="zh-TW"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9675577"/>
                  </a:ext>
                </a:extLst>
              </a:tr>
            </a:tbl>
          </a:graphicData>
        </a:graphic>
      </p:graphicFrame>
      <p:sp>
        <p:nvSpPr>
          <p:cNvPr id="5" name="文字方塊 4">
            <a:extLst>
              <a:ext uri="{FF2B5EF4-FFF2-40B4-BE49-F238E27FC236}">
                <a16:creationId xmlns:a16="http://schemas.microsoft.com/office/drawing/2014/main" id="{B964239D-5AF7-4508-AD8C-B6F977030099}"/>
              </a:ext>
            </a:extLst>
          </p:cNvPr>
          <p:cNvSpPr txBox="1"/>
          <p:nvPr/>
        </p:nvSpPr>
        <p:spPr>
          <a:xfrm>
            <a:off x="1233445" y="3929169"/>
            <a:ext cx="1507144" cy="400110"/>
          </a:xfrm>
          <a:prstGeom prst="rect">
            <a:avLst/>
          </a:prstGeom>
          <a:noFill/>
        </p:spPr>
        <p:txBody>
          <a:bodyPr wrap="none" rtlCol="0">
            <a:spAutoFit/>
          </a:bodyPr>
          <a:lstStyle/>
          <a:p>
            <a:r>
              <a:rPr kumimoji="1" lang="en-US" altLang="zh-TW" sz="2000" b="1" dirty="0">
                <a:latin typeface="Times New Roman" panose="02020603050405020304" pitchFamily="18" charset="0"/>
                <a:cs typeface="Times New Roman" panose="02020603050405020304" pitchFamily="18" charset="0"/>
              </a:rPr>
              <a:t>Out-Sample</a:t>
            </a:r>
            <a:endParaRPr kumimoji="1" lang="zh-TW" altLang="en-US" sz="2000" b="1" dirty="0">
              <a:latin typeface="Times New Roman" panose="02020603050405020304" pitchFamily="18" charset="0"/>
              <a:cs typeface="Times New Roman" panose="02020603050405020304" pitchFamily="18" charset="0"/>
            </a:endParaRPr>
          </a:p>
        </p:txBody>
      </p:sp>
      <p:sp>
        <p:nvSpPr>
          <p:cNvPr id="6" name="文字方塊 5">
            <a:extLst>
              <a:ext uri="{FF2B5EF4-FFF2-40B4-BE49-F238E27FC236}">
                <a16:creationId xmlns:a16="http://schemas.microsoft.com/office/drawing/2014/main" id="{8C88FDCE-34EA-DFCA-2DC6-CE39B98D3289}"/>
              </a:ext>
            </a:extLst>
          </p:cNvPr>
          <p:cNvSpPr txBox="1"/>
          <p:nvPr/>
        </p:nvSpPr>
        <p:spPr>
          <a:xfrm>
            <a:off x="1233444" y="1373033"/>
            <a:ext cx="1322798" cy="400110"/>
          </a:xfrm>
          <a:prstGeom prst="rect">
            <a:avLst/>
          </a:prstGeom>
          <a:noFill/>
        </p:spPr>
        <p:txBody>
          <a:bodyPr wrap="none" rtlCol="0">
            <a:spAutoFit/>
          </a:bodyPr>
          <a:lstStyle/>
          <a:p>
            <a:r>
              <a:rPr kumimoji="1" lang="en-US" altLang="zh-TW" sz="2000" b="1" dirty="0">
                <a:latin typeface="Times New Roman" panose="02020603050405020304" pitchFamily="18" charset="0"/>
                <a:cs typeface="Times New Roman" panose="02020603050405020304" pitchFamily="18" charset="0"/>
              </a:rPr>
              <a:t>In-Sample</a:t>
            </a:r>
            <a:endParaRPr kumimoji="1" lang="zh-TW"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54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D492C58B-5E89-E611-BFF2-F598610B85BE}"/>
              </a:ext>
            </a:extLst>
          </p:cNvPr>
          <p:cNvPicPr>
            <a:picLocks noChangeAspect="1"/>
          </p:cNvPicPr>
          <p:nvPr/>
        </p:nvPicPr>
        <p:blipFill>
          <a:blip r:embed="rId2"/>
          <a:stretch>
            <a:fillRect/>
          </a:stretch>
        </p:blipFill>
        <p:spPr>
          <a:xfrm>
            <a:off x="283742" y="618795"/>
            <a:ext cx="5955094" cy="3133062"/>
          </a:xfrm>
          <a:prstGeom prst="rect">
            <a:avLst/>
          </a:prstGeom>
        </p:spPr>
      </p:pic>
      <p:sp>
        <p:nvSpPr>
          <p:cNvPr id="3" name="文字方塊 2">
            <a:extLst>
              <a:ext uri="{FF2B5EF4-FFF2-40B4-BE49-F238E27FC236}">
                <a16:creationId xmlns:a16="http://schemas.microsoft.com/office/drawing/2014/main" id="{7AA826F6-6DED-0B46-38AD-DDDF463DBC72}"/>
              </a:ext>
            </a:extLst>
          </p:cNvPr>
          <p:cNvSpPr txBox="1"/>
          <p:nvPr/>
        </p:nvSpPr>
        <p:spPr>
          <a:xfrm>
            <a:off x="6176384" y="3230258"/>
            <a:ext cx="1473993" cy="369332"/>
          </a:xfrm>
          <a:prstGeom prst="rect">
            <a:avLst/>
          </a:prstGeom>
          <a:noFill/>
        </p:spPr>
        <p:txBody>
          <a:bodyPr wrap="none" rtlCol="0">
            <a:spAutoFit/>
          </a:bodyPr>
          <a:lstStyle/>
          <a:p>
            <a:r>
              <a:rPr kumimoji="1" lang="en-US" altLang="zh-TW" dirty="0">
                <a:latin typeface="Times New Roman" panose="02020603050405020304" pitchFamily="18" charset="0"/>
                <a:cs typeface="Times New Roman" panose="02020603050405020304" pitchFamily="18" charset="0"/>
              </a:rPr>
              <a:t>Decision Tree</a:t>
            </a:r>
            <a:endParaRPr kumimoji="1" lang="zh-TW" altLang="en-US" dirty="0">
              <a:latin typeface="Times New Roman" panose="02020603050405020304" pitchFamily="18" charset="0"/>
              <a:cs typeface="Times New Roman" panose="02020603050405020304" pitchFamily="18" charset="0"/>
            </a:endParaRPr>
          </a:p>
        </p:txBody>
      </p:sp>
      <p:pic>
        <p:nvPicPr>
          <p:cNvPr id="4" name="圖片 3">
            <a:extLst>
              <a:ext uri="{FF2B5EF4-FFF2-40B4-BE49-F238E27FC236}">
                <a16:creationId xmlns:a16="http://schemas.microsoft.com/office/drawing/2014/main" id="{3BB73E31-0F0A-3CF1-CFFA-52416CC7AB3D}"/>
              </a:ext>
            </a:extLst>
          </p:cNvPr>
          <p:cNvPicPr>
            <a:picLocks noChangeAspect="1"/>
          </p:cNvPicPr>
          <p:nvPr/>
        </p:nvPicPr>
        <p:blipFill>
          <a:blip r:embed="rId3"/>
          <a:stretch>
            <a:fillRect/>
          </a:stretch>
        </p:blipFill>
        <p:spPr>
          <a:xfrm>
            <a:off x="249437" y="3724938"/>
            <a:ext cx="5955094" cy="3133062"/>
          </a:xfrm>
          <a:prstGeom prst="rect">
            <a:avLst/>
          </a:prstGeom>
        </p:spPr>
      </p:pic>
      <p:sp>
        <p:nvSpPr>
          <p:cNvPr id="5" name="文字方塊 4">
            <a:extLst>
              <a:ext uri="{FF2B5EF4-FFF2-40B4-BE49-F238E27FC236}">
                <a16:creationId xmlns:a16="http://schemas.microsoft.com/office/drawing/2014/main" id="{549CAC31-49FE-3055-ED84-CA9ABA1646E6}"/>
              </a:ext>
            </a:extLst>
          </p:cNvPr>
          <p:cNvSpPr txBox="1"/>
          <p:nvPr/>
        </p:nvSpPr>
        <p:spPr>
          <a:xfrm>
            <a:off x="6176384" y="6423871"/>
            <a:ext cx="1604222" cy="369332"/>
          </a:xfrm>
          <a:prstGeom prst="rect">
            <a:avLst/>
          </a:prstGeom>
          <a:noFill/>
        </p:spPr>
        <p:txBody>
          <a:bodyPr wrap="none" rtlCol="0">
            <a:spAutoFit/>
          </a:bodyPr>
          <a:lstStyle/>
          <a:p>
            <a:r>
              <a:rPr kumimoji="1" lang="en-US" altLang="zh-TW" dirty="0">
                <a:latin typeface="Times New Roman" panose="02020603050405020304" pitchFamily="18" charset="0"/>
                <a:cs typeface="Times New Roman" panose="02020603050405020304" pitchFamily="18" charset="0"/>
              </a:rPr>
              <a:t>Random Forest</a:t>
            </a:r>
            <a:endParaRPr kumimoji="1" lang="zh-TW" altLang="en-US" dirty="0">
              <a:latin typeface="Times New Roman" panose="02020603050405020304" pitchFamily="18" charset="0"/>
              <a:cs typeface="Times New Roman" panose="02020603050405020304" pitchFamily="18" charset="0"/>
            </a:endParaRPr>
          </a:p>
        </p:txBody>
      </p:sp>
      <p:sp>
        <p:nvSpPr>
          <p:cNvPr id="7" name="文字方塊 6">
            <a:extLst>
              <a:ext uri="{FF2B5EF4-FFF2-40B4-BE49-F238E27FC236}">
                <a16:creationId xmlns:a16="http://schemas.microsoft.com/office/drawing/2014/main" id="{7352E8DB-03B9-1F1A-9453-B8CB9FCA50D7}"/>
              </a:ext>
            </a:extLst>
          </p:cNvPr>
          <p:cNvSpPr txBox="1"/>
          <p:nvPr/>
        </p:nvSpPr>
        <p:spPr>
          <a:xfrm>
            <a:off x="7538697" y="1032067"/>
            <a:ext cx="4378122" cy="2246769"/>
          </a:xfrm>
          <a:prstGeom prst="rect">
            <a:avLst/>
          </a:prstGeom>
          <a:noFill/>
        </p:spPr>
        <p:txBody>
          <a:bodyPr wrap="none" rtlCol="0">
            <a:spAutoFit/>
          </a:bodyPr>
          <a:lstStyle/>
          <a:p>
            <a:pPr marL="342900" indent="-342900">
              <a:buFont typeface="+mj-lt"/>
              <a:buAutoNum type="arabicPeriod"/>
            </a:pPr>
            <a:r>
              <a:rPr lang="zh-TW" altLang="en-US" sz="2000" b="1" dirty="0">
                <a:solidFill>
                  <a:schemeClr val="tx1"/>
                </a:solidFill>
                <a:latin typeface="BiauKai" panose="02010601000101010101" pitchFamily="2" charset="-120"/>
                <a:ea typeface="BiauKai" panose="02010601000101010101" pitchFamily="2" charset="-120"/>
                <a:cs typeface="Times New Roman" panose="02020603050405020304" pitchFamily="18" charset="0"/>
              </a:rPr>
              <a:t>出生天數</a:t>
            </a:r>
            <a:endParaRPr kumimoji="1" lang="en-US" altLang="zh-TW" sz="2000" b="1" dirty="0">
              <a:latin typeface="BiauKai" panose="02010601000101010101" pitchFamily="2" charset="-120"/>
              <a:ea typeface="BiauKai" panose="02010601000101010101" pitchFamily="2" charset="-120"/>
              <a:cs typeface="Times New Roman" panose="02020603050405020304" pitchFamily="18" charset="0"/>
            </a:endParaRPr>
          </a:p>
          <a:p>
            <a:pPr marL="342900" indent="-342900">
              <a:buFont typeface="+mj-lt"/>
              <a:buAutoNum type="arabicPeriod"/>
            </a:pPr>
            <a:r>
              <a:rPr lang="zh-TW" altLang="en-US" sz="2000" b="1" dirty="0">
                <a:solidFill>
                  <a:schemeClr val="tx1"/>
                </a:solidFill>
                <a:latin typeface="BiauKai" panose="02010601000101010101" pitchFamily="2" charset="-120"/>
                <a:ea typeface="BiauKai" panose="02010601000101010101" pitchFamily="2" charset="-120"/>
                <a:cs typeface="Times New Roman" panose="02020603050405020304" pitchFamily="18" charset="0"/>
              </a:rPr>
              <a:t>距上次更換過身分證明文件之天數</a:t>
            </a:r>
          </a:p>
          <a:p>
            <a:pPr marL="342900" indent="-342900">
              <a:buFont typeface="+mj-lt"/>
              <a:buAutoNum type="arabicPeriod"/>
            </a:pPr>
            <a:r>
              <a:rPr lang="zh-TW" altLang="zh-TW" sz="2000" b="1" i="0" u="none" strike="noStrike" kern="1200" dirty="0">
                <a:solidFill>
                  <a:srgbClr val="000000"/>
                </a:solidFill>
                <a:effectLst/>
                <a:latin typeface="BiauKai" panose="02010601000101010101" pitchFamily="2" charset="-120"/>
                <a:ea typeface="BiauKai" panose="02010601000101010101" pitchFamily="2" charset="-120"/>
                <a:cs typeface="Times New Roman" panose="02020603050405020304" pitchFamily="18" charset="0"/>
              </a:rPr>
              <a:t>距上次更換電話之天數</a:t>
            </a:r>
            <a:endParaRPr lang="en-US" altLang="zh-TW" sz="2000" b="1" i="0" u="none" strike="noStrike" kern="1200" dirty="0">
              <a:solidFill>
                <a:srgbClr val="000000"/>
              </a:solidFill>
              <a:effectLst/>
              <a:latin typeface="BiauKai" panose="02010601000101010101" pitchFamily="2" charset="-120"/>
              <a:ea typeface="BiauKai" panose="02010601000101010101" pitchFamily="2" charset="-120"/>
              <a:cs typeface="Times New Roman" panose="02020603050405020304" pitchFamily="18" charset="0"/>
            </a:endParaRPr>
          </a:p>
          <a:p>
            <a:pPr marL="342900" indent="-342900">
              <a:buFont typeface="+mj-lt"/>
              <a:buAutoNum type="arabicPeriod"/>
            </a:pPr>
            <a:r>
              <a:rPr lang="zh-TW" altLang="en-US" sz="2000" b="1" dirty="0">
                <a:solidFill>
                  <a:srgbClr val="000000"/>
                </a:solidFill>
                <a:latin typeface="BiauKai" panose="02010601000101010101" pitchFamily="2" charset="-120"/>
                <a:ea typeface="BiauKai" panose="02010601000101010101" pitchFamily="2" charset="-120"/>
                <a:cs typeface="Times New Roman" panose="02020603050405020304" pitchFamily="18" charset="0"/>
              </a:rPr>
              <a:t>教育程度</a:t>
            </a:r>
            <a:endParaRPr lang="en-US" altLang="zh-TW" sz="2000" b="1" dirty="0">
              <a:solidFill>
                <a:srgbClr val="000000"/>
              </a:solidFill>
              <a:latin typeface="BiauKai" panose="02010601000101010101" pitchFamily="2" charset="-120"/>
              <a:ea typeface="BiauKai" panose="02010601000101010101" pitchFamily="2" charset="-120"/>
              <a:cs typeface="Times New Roman" panose="02020603050405020304" pitchFamily="18" charset="0"/>
            </a:endParaRPr>
          </a:p>
          <a:p>
            <a:pPr marL="342900" indent="-342900">
              <a:buFont typeface="+mj-lt"/>
              <a:buAutoNum type="arabicPeriod"/>
            </a:pPr>
            <a:r>
              <a:rPr lang="zh-TW" altLang="en-US" sz="2000" b="1" i="0" u="none" strike="noStrike" dirty="0">
                <a:solidFill>
                  <a:srgbClr val="000000"/>
                </a:solidFill>
                <a:effectLst/>
                <a:latin typeface="BiauKai" panose="02010601000101010101" pitchFamily="2" charset="-120"/>
                <a:ea typeface="BiauKai" panose="02010601000101010101" pitchFamily="2" charset="-120"/>
                <a:cs typeface="Times New Roman" panose="02020603050405020304" pitchFamily="18" charset="0"/>
              </a:rPr>
              <a:t>家庭成員數目</a:t>
            </a:r>
            <a:endParaRPr lang="zh-TW" altLang="zh-TW" sz="2000" b="1" i="0" u="none" strike="noStrike" dirty="0">
              <a:effectLst/>
              <a:latin typeface="BiauKai" panose="02010601000101010101" pitchFamily="2" charset="-120"/>
              <a:ea typeface="BiauKai" panose="02010601000101010101" pitchFamily="2" charset="-120"/>
            </a:endParaRPr>
          </a:p>
          <a:p>
            <a:pPr marL="342900" indent="-342900">
              <a:buFont typeface="+mj-lt"/>
              <a:buAutoNum type="arabicPeriod"/>
            </a:pPr>
            <a:r>
              <a:rPr kumimoji="1" lang="zh-TW" altLang="en-US" sz="2000" b="1" dirty="0">
                <a:latin typeface="BiauKai" panose="02010601000101010101" pitchFamily="2" charset="-120"/>
                <a:ea typeface="BiauKai" panose="02010601000101010101" pitchFamily="2" charset="-120"/>
                <a:cs typeface="Times New Roman" panose="02020603050405020304" pitchFamily="18" charset="0"/>
              </a:rPr>
              <a:t>收入種類</a:t>
            </a:r>
            <a:endParaRPr kumimoji="1" lang="en-US" altLang="zh-TW" sz="2000" b="1" dirty="0">
              <a:latin typeface="BiauKai" panose="02010601000101010101" pitchFamily="2" charset="-120"/>
              <a:ea typeface="BiauKai" panose="02010601000101010101" pitchFamily="2" charset="-120"/>
              <a:cs typeface="Times New Roman" panose="02020603050405020304" pitchFamily="18" charset="0"/>
            </a:endParaRPr>
          </a:p>
          <a:p>
            <a:pPr marL="342900" indent="-342900">
              <a:buFont typeface="+mj-lt"/>
              <a:buAutoNum type="arabicPeriod"/>
            </a:pPr>
            <a:r>
              <a:rPr kumimoji="1" lang="zh-TW" altLang="en-US" sz="2000" b="1" dirty="0">
                <a:latin typeface="BiauKai" panose="02010601000101010101" pitchFamily="2" charset="-120"/>
                <a:ea typeface="BiauKai" panose="02010601000101010101" pitchFamily="2" charset="-120"/>
                <a:cs typeface="Times New Roman" panose="02020603050405020304" pitchFamily="18" charset="0"/>
              </a:rPr>
              <a:t>性別</a:t>
            </a:r>
          </a:p>
        </p:txBody>
      </p:sp>
      <p:sp>
        <p:nvSpPr>
          <p:cNvPr id="8" name="文字方塊 7">
            <a:extLst>
              <a:ext uri="{FF2B5EF4-FFF2-40B4-BE49-F238E27FC236}">
                <a16:creationId xmlns:a16="http://schemas.microsoft.com/office/drawing/2014/main" id="{4E1D6E25-4F31-5735-AF78-5A00E6ED8479}"/>
              </a:ext>
            </a:extLst>
          </p:cNvPr>
          <p:cNvSpPr txBox="1"/>
          <p:nvPr/>
        </p:nvSpPr>
        <p:spPr>
          <a:xfrm>
            <a:off x="7217875" y="679745"/>
            <a:ext cx="1467068" cy="400110"/>
          </a:xfrm>
          <a:prstGeom prst="rect">
            <a:avLst/>
          </a:prstGeom>
          <a:noFill/>
        </p:spPr>
        <p:txBody>
          <a:bodyPr wrap="none" rtlCol="0">
            <a:spAutoFit/>
          </a:bodyPr>
          <a:lstStyle/>
          <a:p>
            <a:r>
              <a:rPr kumimoji="1" lang="zh-TW" altLang="en-US" sz="2000" b="1" dirty="0">
                <a:latin typeface="BiauKai" panose="02010601000101010101" pitchFamily="2" charset="-120"/>
                <a:ea typeface="BiauKai" panose="02010601000101010101" pitchFamily="2" charset="-120"/>
              </a:rPr>
              <a:t>重要特徵：</a:t>
            </a:r>
          </a:p>
        </p:txBody>
      </p:sp>
      <p:sp>
        <p:nvSpPr>
          <p:cNvPr id="6" name="Title 1">
            <a:extLst>
              <a:ext uri="{FF2B5EF4-FFF2-40B4-BE49-F238E27FC236}">
                <a16:creationId xmlns:a16="http://schemas.microsoft.com/office/drawing/2014/main" id="{D3C86CFC-F259-D6D9-A425-F1E96DCFDC9D}"/>
              </a:ext>
            </a:extLst>
          </p:cNvPr>
          <p:cNvSpPr txBox="1">
            <a:spLocks/>
          </p:cNvSpPr>
          <p:nvPr/>
        </p:nvSpPr>
        <p:spPr>
          <a:xfrm>
            <a:off x="598328" y="64797"/>
            <a:ext cx="10515600" cy="673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a:lstStyle>
          <a:p>
            <a:r>
              <a:rPr lang="zh-TW" altLang="en-US"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模型之重要特徵</a:t>
            </a:r>
            <a:endParaRPr lang="en-US" altLang="zh-TW"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 name="文字方塊 8">
            <a:extLst>
              <a:ext uri="{FF2B5EF4-FFF2-40B4-BE49-F238E27FC236}">
                <a16:creationId xmlns:a16="http://schemas.microsoft.com/office/drawing/2014/main" id="{6E1779B5-9531-1EBA-FE26-8421C528DF52}"/>
              </a:ext>
            </a:extLst>
          </p:cNvPr>
          <p:cNvSpPr txBox="1"/>
          <p:nvPr/>
        </p:nvSpPr>
        <p:spPr>
          <a:xfrm>
            <a:off x="7530136" y="4152469"/>
            <a:ext cx="4378122" cy="2246769"/>
          </a:xfrm>
          <a:prstGeom prst="rect">
            <a:avLst/>
          </a:prstGeom>
          <a:noFill/>
        </p:spPr>
        <p:txBody>
          <a:bodyPr wrap="none" rtlCol="0">
            <a:spAutoFit/>
          </a:bodyPr>
          <a:lstStyle/>
          <a:p>
            <a:pPr marL="342900" indent="-342900">
              <a:buFont typeface="+mj-lt"/>
              <a:buAutoNum type="arabicPeriod"/>
            </a:pPr>
            <a:r>
              <a:rPr kumimoji="1" lang="zh-TW" altLang="en-US" sz="2000" b="1" dirty="0">
                <a:latin typeface="BiauKai" panose="02010601000101010101" pitchFamily="2" charset="-120"/>
                <a:ea typeface="BiauKai" panose="02010601000101010101" pitchFamily="2" charset="-120"/>
                <a:cs typeface="Times New Roman" panose="02020603050405020304" pitchFamily="18" charset="0"/>
              </a:rPr>
              <a:t>收入種類</a:t>
            </a:r>
            <a:endParaRPr kumimoji="1" lang="en-US" altLang="zh-TW" sz="2000" b="1" dirty="0">
              <a:latin typeface="BiauKai" panose="02010601000101010101" pitchFamily="2" charset="-120"/>
              <a:ea typeface="BiauKai" panose="02010601000101010101" pitchFamily="2" charset="-120"/>
              <a:cs typeface="Times New Roman" panose="02020603050405020304" pitchFamily="18" charset="0"/>
            </a:endParaRPr>
          </a:p>
          <a:p>
            <a:pPr marL="342900" indent="-342900">
              <a:buFont typeface="+mj-lt"/>
              <a:buAutoNum type="arabicPeriod"/>
            </a:pPr>
            <a:r>
              <a:rPr lang="zh-TW" altLang="en-US" sz="2000" b="1" dirty="0">
                <a:solidFill>
                  <a:schemeClr val="tx1"/>
                </a:solidFill>
                <a:latin typeface="BiauKai" panose="02010601000101010101" pitchFamily="2" charset="-120"/>
                <a:ea typeface="BiauKai" panose="02010601000101010101" pitchFamily="2" charset="-120"/>
                <a:cs typeface="Times New Roman" panose="02020603050405020304" pitchFamily="18" charset="0"/>
              </a:rPr>
              <a:t>距上次更換過身分證明文件之天數</a:t>
            </a:r>
          </a:p>
          <a:p>
            <a:pPr marL="342900" indent="-342900">
              <a:buFont typeface="+mj-lt"/>
              <a:buAutoNum type="arabicPeriod"/>
            </a:pPr>
            <a:r>
              <a:rPr lang="zh-TW" altLang="zh-TW" sz="2000" b="1" i="0" u="none" strike="noStrike" kern="1200" dirty="0">
                <a:solidFill>
                  <a:srgbClr val="000000"/>
                </a:solidFill>
                <a:effectLst/>
                <a:latin typeface="BiauKai" panose="02010601000101010101" pitchFamily="2" charset="-120"/>
                <a:ea typeface="BiauKai" panose="02010601000101010101" pitchFamily="2" charset="-120"/>
                <a:cs typeface="Times New Roman" panose="02020603050405020304" pitchFamily="18" charset="0"/>
              </a:rPr>
              <a:t>距上次更換電話之天數</a:t>
            </a:r>
            <a:endParaRPr lang="en-US" altLang="zh-TW" sz="2000" b="1" i="0" u="none" strike="noStrike" kern="1200" dirty="0">
              <a:solidFill>
                <a:srgbClr val="000000"/>
              </a:solidFill>
              <a:effectLst/>
              <a:latin typeface="BiauKai" panose="02010601000101010101" pitchFamily="2" charset="-120"/>
              <a:ea typeface="BiauKai" panose="02010601000101010101" pitchFamily="2" charset="-120"/>
              <a:cs typeface="Times New Roman" panose="02020603050405020304" pitchFamily="18" charset="0"/>
            </a:endParaRPr>
          </a:p>
          <a:p>
            <a:pPr marL="342900" indent="-342900">
              <a:buFont typeface="+mj-lt"/>
              <a:buAutoNum type="arabicPeriod"/>
            </a:pPr>
            <a:r>
              <a:rPr lang="zh-TW" altLang="en-US" sz="2000" b="1" dirty="0">
                <a:solidFill>
                  <a:schemeClr val="tx1"/>
                </a:solidFill>
                <a:latin typeface="BiauKai" panose="02010601000101010101" pitchFamily="2" charset="-120"/>
                <a:ea typeface="BiauKai" panose="02010601000101010101" pitchFamily="2" charset="-120"/>
                <a:cs typeface="Times New Roman" panose="02020603050405020304" pitchFamily="18" charset="0"/>
              </a:rPr>
              <a:t>出生天數</a:t>
            </a:r>
            <a:endParaRPr lang="en-US" altLang="zh-TW" sz="2000" b="1" dirty="0">
              <a:solidFill>
                <a:schemeClr val="tx1"/>
              </a:solidFill>
              <a:latin typeface="BiauKai" panose="02010601000101010101" pitchFamily="2" charset="-120"/>
              <a:ea typeface="BiauKai" panose="02010601000101010101" pitchFamily="2" charset="-120"/>
              <a:cs typeface="Times New Roman" panose="02020603050405020304" pitchFamily="18" charset="0"/>
            </a:endParaRPr>
          </a:p>
          <a:p>
            <a:pPr marL="342900" indent="-342900">
              <a:buFont typeface="+mj-lt"/>
              <a:buAutoNum type="arabicPeriod"/>
            </a:pPr>
            <a:r>
              <a:rPr lang="zh-TW" altLang="en-US" sz="2000" b="1" i="0" u="none" strike="noStrike" kern="1200" dirty="0">
                <a:effectLst/>
                <a:latin typeface="BiauKai" panose="02010601000101010101" pitchFamily="2" charset="-120"/>
                <a:ea typeface="BiauKai" panose="02010601000101010101" pitchFamily="2" charset="-120"/>
                <a:cs typeface="Times New Roman" panose="02020603050405020304" pitchFamily="18" charset="0"/>
              </a:rPr>
              <a:t>性別</a:t>
            </a:r>
            <a:endParaRPr lang="en-US" altLang="zh-TW" sz="2000" b="1" i="0" u="none" strike="noStrike" kern="1200" dirty="0">
              <a:effectLst/>
              <a:latin typeface="BiauKai" panose="02010601000101010101" pitchFamily="2" charset="-120"/>
              <a:ea typeface="BiauKai" panose="02010601000101010101" pitchFamily="2" charset="-120"/>
              <a:cs typeface="Times New Roman" panose="02020603050405020304" pitchFamily="18" charset="0"/>
            </a:endParaRPr>
          </a:p>
          <a:p>
            <a:pPr marL="342900" indent="-342900">
              <a:buFont typeface="+mj-lt"/>
              <a:buAutoNum type="arabicPeriod"/>
            </a:pPr>
            <a:r>
              <a:rPr lang="zh-TW" altLang="en-US" sz="2000" b="1" i="0" u="none" strike="noStrike" kern="1200" dirty="0">
                <a:solidFill>
                  <a:srgbClr val="000000"/>
                </a:solidFill>
                <a:effectLst/>
                <a:latin typeface="BiauKai" panose="02010601000101010101" pitchFamily="2" charset="-120"/>
                <a:ea typeface="BiauKai" panose="02010601000101010101" pitchFamily="2" charset="-120"/>
                <a:cs typeface="Times New Roman" panose="02020603050405020304" pitchFamily="18" charset="0"/>
              </a:rPr>
              <a:t>家庭成員數目</a:t>
            </a:r>
            <a:endParaRPr lang="en-US" altLang="zh-TW" sz="2000" b="1" i="0" u="none" strike="noStrike" kern="1200" dirty="0">
              <a:solidFill>
                <a:srgbClr val="000000"/>
              </a:solidFill>
              <a:effectLst/>
              <a:latin typeface="BiauKai" panose="02010601000101010101" pitchFamily="2" charset="-120"/>
              <a:ea typeface="BiauKai" panose="02010601000101010101" pitchFamily="2" charset="-120"/>
              <a:cs typeface="Times New Roman" panose="02020603050405020304" pitchFamily="18" charset="0"/>
            </a:endParaRPr>
          </a:p>
          <a:p>
            <a:pPr marL="342900" indent="-342900">
              <a:buFont typeface="+mj-lt"/>
              <a:buAutoNum type="arabicPeriod"/>
            </a:pPr>
            <a:r>
              <a:rPr lang="zh-TW" altLang="en-US" sz="2000" b="1" dirty="0">
                <a:solidFill>
                  <a:srgbClr val="000000"/>
                </a:solidFill>
                <a:latin typeface="BiauKai" panose="02010601000101010101" pitchFamily="2" charset="-120"/>
                <a:ea typeface="BiauKai" panose="02010601000101010101" pitchFamily="2" charset="-120"/>
                <a:cs typeface="Times New Roman" panose="02020603050405020304" pitchFamily="18" charset="0"/>
              </a:rPr>
              <a:t>教育程度</a:t>
            </a:r>
            <a:endParaRPr lang="zh-TW" altLang="zh-TW" sz="2000" b="1" i="0" u="none" strike="noStrike" dirty="0">
              <a:effectLst/>
              <a:latin typeface="BiauKai" panose="02010601000101010101" pitchFamily="2" charset="-120"/>
              <a:ea typeface="BiauKai" panose="02010601000101010101" pitchFamily="2" charset="-120"/>
            </a:endParaRPr>
          </a:p>
        </p:txBody>
      </p:sp>
      <p:sp>
        <p:nvSpPr>
          <p:cNvPr id="11" name="文字方塊 10">
            <a:extLst>
              <a:ext uri="{FF2B5EF4-FFF2-40B4-BE49-F238E27FC236}">
                <a16:creationId xmlns:a16="http://schemas.microsoft.com/office/drawing/2014/main" id="{DC12EBDF-920B-5B23-A814-BB84452DA656}"/>
              </a:ext>
            </a:extLst>
          </p:cNvPr>
          <p:cNvSpPr txBox="1"/>
          <p:nvPr/>
        </p:nvSpPr>
        <p:spPr>
          <a:xfrm>
            <a:off x="7217875" y="3791420"/>
            <a:ext cx="1467068" cy="400110"/>
          </a:xfrm>
          <a:prstGeom prst="rect">
            <a:avLst/>
          </a:prstGeom>
          <a:noFill/>
        </p:spPr>
        <p:txBody>
          <a:bodyPr wrap="none" rtlCol="0">
            <a:spAutoFit/>
          </a:bodyPr>
          <a:lstStyle/>
          <a:p>
            <a:r>
              <a:rPr kumimoji="1" lang="zh-TW" altLang="en-US" sz="2000" b="1" dirty="0">
                <a:latin typeface="BiauKai" panose="02010601000101010101" pitchFamily="2" charset="-120"/>
                <a:ea typeface="BiauKai" panose="02010601000101010101" pitchFamily="2" charset="-120"/>
              </a:rPr>
              <a:t>重要特徵：</a:t>
            </a:r>
          </a:p>
        </p:txBody>
      </p:sp>
    </p:spTree>
    <p:extLst>
      <p:ext uri="{BB962C8B-B14F-4D97-AF65-F5344CB8AC3E}">
        <p14:creationId xmlns:p14="http://schemas.microsoft.com/office/powerpoint/2010/main" val="1483391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BBE6455-A63D-A045-AB65-71E71E6E3639}"/>
              </a:ext>
            </a:extLst>
          </p:cNvPr>
          <p:cNvSpPr txBox="1"/>
          <p:nvPr/>
        </p:nvSpPr>
        <p:spPr>
          <a:xfrm>
            <a:off x="1001824" y="3105834"/>
            <a:ext cx="5373757" cy="646331"/>
          </a:xfrm>
          <a:prstGeom prst="rect">
            <a:avLst/>
          </a:prstGeom>
          <a:noFill/>
        </p:spPr>
        <p:txBody>
          <a:bodyPr wrap="square" rtlCol="0">
            <a:spAutoFit/>
          </a:bodyPr>
          <a:lstStyle/>
          <a:p>
            <a:pPr marL="457200" indent="-457200">
              <a:buFont typeface="Wingdings" pitchFamily="2" charset="2"/>
              <a:buChar char="v"/>
            </a:pPr>
            <a:r>
              <a:rPr kumimoji="1" lang="zh-TW" altLang="en-US" sz="3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結論與未來展望</a:t>
            </a:r>
          </a:p>
        </p:txBody>
      </p:sp>
      <p:sp>
        <p:nvSpPr>
          <p:cNvPr id="8" name="投影片編號版面配置區 7">
            <a:extLst>
              <a:ext uri="{FF2B5EF4-FFF2-40B4-BE49-F238E27FC236}">
                <a16:creationId xmlns:a16="http://schemas.microsoft.com/office/drawing/2014/main" id="{4809528C-0990-F344-BF98-7ACD973663CE}"/>
              </a:ext>
            </a:extLst>
          </p:cNvPr>
          <p:cNvSpPr>
            <a:spLocks noGrp="1"/>
          </p:cNvSpPr>
          <p:nvPr>
            <p:ph type="sldNum" sz="quarter" idx="33"/>
          </p:nvPr>
        </p:nvSpPr>
        <p:spPr/>
        <p:txBody>
          <a:bodyPr/>
          <a:lstStyle/>
          <a:p>
            <a:fld id="{3A27E2FF-DAC8-438B-8546-A5A4CBA171F6}" type="slidenum">
              <a:rPr lang="zh-TW" altLang="en-US" smtClean="0">
                <a:ea typeface="標楷體" panose="03000509000000000000" pitchFamily="65" charset="-120"/>
              </a:rPr>
              <a:pPr/>
              <a:t>39</a:t>
            </a:fld>
            <a:endParaRPr lang="zh-TW" altLang="en-US" dirty="0">
              <a:ea typeface="標楷體" panose="03000509000000000000" pitchFamily="65" charset="-120"/>
            </a:endParaRPr>
          </a:p>
        </p:txBody>
      </p:sp>
      <p:sp>
        <p:nvSpPr>
          <p:cNvPr id="12" name="Freeform 13">
            <a:extLst>
              <a:ext uri="{FF2B5EF4-FFF2-40B4-BE49-F238E27FC236}">
                <a16:creationId xmlns:a16="http://schemas.microsoft.com/office/drawing/2014/main" id="{80BDE1ED-CA1E-EE4B-8B0B-8D22A07A250B}"/>
              </a:ext>
            </a:extLst>
          </p:cNvPr>
          <p:cNvSpPr>
            <a:spLocks noEditPoints="1"/>
          </p:cNvSpPr>
          <p:nvPr/>
        </p:nvSpPr>
        <p:spPr bwMode="auto">
          <a:xfrm>
            <a:off x="2195118" y="2504774"/>
            <a:ext cx="664242" cy="551629"/>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sz="240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矩形 3">
            <a:extLst>
              <a:ext uri="{FF2B5EF4-FFF2-40B4-BE49-F238E27FC236}">
                <a16:creationId xmlns:a16="http://schemas.microsoft.com/office/drawing/2014/main" id="{40692888-1444-5863-2467-20086C671C42}"/>
              </a:ext>
            </a:extLst>
          </p:cNvPr>
          <p:cNvSpPr/>
          <p:nvPr/>
        </p:nvSpPr>
        <p:spPr>
          <a:xfrm>
            <a:off x="5233400" y="2775230"/>
            <a:ext cx="9115560" cy="1307537"/>
          </a:xfrm>
          <a:prstGeom prst="rect">
            <a:avLst/>
          </a:prstGeom>
        </p:spPr>
        <p:txBody>
          <a:bodyPr wrap="square">
            <a:spAutoFit/>
          </a:bodyPr>
          <a:lstStyle/>
          <a:p>
            <a:pPr marL="457200" indent="-457200">
              <a:lnSpc>
                <a:spcPct val="150000"/>
              </a:lnSpc>
              <a:buClr>
                <a:prstClr val="black"/>
              </a:buClr>
              <a:buFont typeface="Arial" panose="020B0604020202020204" pitchFamily="34" charset="0"/>
              <a:buChar char="•"/>
            </a:pPr>
            <a:r>
              <a:rPr lang="zh-TW" altLang="en-US"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結論</a:t>
            </a:r>
            <a:endParaRPr lang="en-US" altLang="zh-TW"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lnSpc>
                <a:spcPct val="150000"/>
              </a:lnSpc>
              <a:buClr>
                <a:prstClr val="black"/>
              </a:buClr>
              <a:buFont typeface="Arial" panose="020B0604020202020204" pitchFamily="34" charset="0"/>
              <a:buChar char="•"/>
            </a:pPr>
            <a:r>
              <a:rPr lang="zh-TW" altLang="en-US"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未來展望</a:t>
            </a:r>
          </a:p>
        </p:txBody>
      </p:sp>
    </p:spTree>
    <p:extLst>
      <p:ext uri="{BB962C8B-B14F-4D97-AF65-F5344CB8AC3E}">
        <p14:creationId xmlns:p14="http://schemas.microsoft.com/office/powerpoint/2010/main" val="192867258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11AAF-6699-17F7-7D31-9728D000E392}"/>
              </a:ext>
            </a:extLst>
          </p:cNvPr>
          <p:cNvSpPr>
            <a:spLocks noGrp="1"/>
          </p:cNvSpPr>
          <p:nvPr>
            <p:ph type="title"/>
          </p:nvPr>
        </p:nvSpPr>
        <p:spPr>
          <a:xfrm>
            <a:off x="605659" y="235920"/>
            <a:ext cx="10515600" cy="673100"/>
          </a:xfrm>
        </p:spPr>
        <p:txBody>
          <a:bodyPr>
            <a:normAutofit/>
          </a:bodyPr>
          <a:lstStyle/>
          <a:p>
            <a:r>
              <a:rPr lang="zh-TW" altLang="en-US"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研究背景</a:t>
            </a:r>
            <a:endParaRPr lang="en-TW" sz="3200" dirty="0"/>
          </a:p>
        </p:txBody>
      </p:sp>
      <p:sp>
        <p:nvSpPr>
          <p:cNvPr id="3" name="TextBox 2">
            <a:extLst>
              <a:ext uri="{FF2B5EF4-FFF2-40B4-BE49-F238E27FC236}">
                <a16:creationId xmlns:a16="http://schemas.microsoft.com/office/drawing/2014/main" id="{5CA27C0B-16C7-F260-8DF9-82D3C58B8926}"/>
              </a:ext>
            </a:extLst>
          </p:cNvPr>
          <p:cNvSpPr txBox="1"/>
          <p:nvPr/>
        </p:nvSpPr>
        <p:spPr>
          <a:xfrm>
            <a:off x="528119" y="1185530"/>
            <a:ext cx="5859482" cy="3508653"/>
          </a:xfrm>
          <a:prstGeom prst="rect">
            <a:avLst/>
          </a:prstGeom>
          <a:noFill/>
        </p:spPr>
        <p:txBody>
          <a:bodyPr wrap="square" rtlCol="0">
            <a:spAutoFit/>
          </a:bodyPr>
          <a:lstStyle/>
          <a:p>
            <a:pPr marL="285750" indent="-285750">
              <a:buClr>
                <a:prstClr val="black"/>
              </a:buClr>
              <a:buFont typeface="Arial" panose="020B0604020202020204" pitchFamily="34" charset="0"/>
              <a:buChar char="•"/>
            </a:pPr>
            <a:r>
              <a:rPr lang="zh-TW" altLang="en-US" sz="2400" b="1"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線上購物蓬勃發展</a:t>
            </a:r>
            <a:endParaRPr lang="en-US" altLang="zh-TW" sz="2400" b="1"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buClr>
                <a:prstClr val="black"/>
              </a:buClr>
              <a:buFont typeface="Arial" panose="020B0604020202020204" pitchFamily="34" charset="0"/>
              <a:buChar char="•"/>
            </a:pPr>
            <a:r>
              <a:rPr lang="zh-TW" altLang="en-US" dirty="0">
                <a:ln w="6350">
                  <a:noFill/>
                </a:ln>
                <a:latin typeface="Times New Roman" panose="02020603050405020304" pitchFamily="18" charset="0"/>
                <a:ea typeface="標楷體" panose="03000509000000000000" pitchFamily="65" charset="-120"/>
                <a:cs typeface="Times New Roman" panose="02020603050405020304" pitchFamily="18" charset="0"/>
              </a:rPr>
              <a:t>線上購物的趨勢在疫情之下快速成長，伴隨而來的詐騙、信用卡盜刷案件頻傳。</a:t>
            </a:r>
            <a:r>
              <a:rPr lang="en-US" altLang="zh-TW" dirty="0">
                <a:ln w="6350">
                  <a:noFill/>
                </a:ln>
                <a:latin typeface="Times New Roman" panose="02020603050405020304" pitchFamily="18" charset="0"/>
                <a:ea typeface="標楷體" panose="03000509000000000000" pitchFamily="65" charset="-120"/>
                <a:cs typeface="Times New Roman" panose="02020603050405020304" pitchFamily="18" charset="0"/>
              </a:rPr>
              <a:t>2020</a:t>
            </a:r>
            <a:r>
              <a:rPr lang="zh-TW" altLang="en-US" dirty="0">
                <a:ln w="6350">
                  <a:noFill/>
                </a:ln>
                <a:latin typeface="Times New Roman" panose="02020603050405020304" pitchFamily="18" charset="0"/>
                <a:ea typeface="標楷體" panose="03000509000000000000" pitchFamily="65" charset="-120"/>
                <a:cs typeface="Times New Roman" panose="02020603050405020304" pitchFamily="18" charset="0"/>
              </a:rPr>
              <a:t>年在全球新冠疫情衝擊下，民眾出國機會大幅下降，導致國內消費的機率大增，其消費模式亦逐漸改變。</a:t>
            </a:r>
            <a:endParaRPr lang="en-US" altLang="zh-TW" dirty="0">
              <a:ln w="6350">
                <a:noFill/>
              </a:ln>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buClr>
                <a:prstClr val="black"/>
              </a:buClr>
              <a:buFont typeface="Arial" panose="020B0604020202020204" pitchFamily="34" charset="0"/>
              <a:buChar char="•"/>
            </a:pPr>
            <a:r>
              <a:rPr lang="zh-TW" altLang="en-US" dirty="0">
                <a:ln w="6350">
                  <a:noFill/>
                </a:ln>
                <a:latin typeface="Times New Roman" panose="02020603050405020304" pitchFamily="18" charset="0"/>
                <a:ea typeface="標楷體" panose="03000509000000000000" pitchFamily="65" charset="-120"/>
                <a:cs typeface="Times New Roman" panose="02020603050405020304" pitchFamily="18" charset="0"/>
              </a:rPr>
              <a:t>聯合信用卡中心，依既有信用卡交易資料分析後，發現在疫情期間非實體交易的電子商務或行動支付的占比正竄升。</a:t>
            </a:r>
            <a:endParaRPr lang="en-US" altLang="zh-TW" dirty="0">
              <a:ln w="6350">
                <a:noFill/>
              </a:ln>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buClr>
                <a:prstClr val="black"/>
              </a:buClr>
              <a:buFont typeface="Arial" panose="020B0604020202020204" pitchFamily="34" charset="0"/>
              <a:buChar char="•"/>
            </a:pPr>
            <a:r>
              <a:rPr lang="zh-TW" altLang="en-US" dirty="0">
                <a:ln w="6350">
                  <a:noFill/>
                </a:ln>
                <a:latin typeface="Times New Roman" panose="02020603050405020304" pitchFamily="18" charset="0"/>
                <a:ea typeface="標楷體" panose="03000509000000000000" pitchFamily="65" charset="-120"/>
                <a:cs typeface="Times New Roman" panose="02020603050405020304" pitchFamily="18" charset="0"/>
              </a:rPr>
              <a:t>聯合信用卡中心統計，</a:t>
            </a:r>
            <a:r>
              <a:rPr lang="en-US" altLang="zh-TW" dirty="0">
                <a:ln w="6350">
                  <a:noFill/>
                </a:ln>
                <a:latin typeface="Times New Roman" panose="02020603050405020304" pitchFamily="18" charset="0"/>
                <a:ea typeface="標楷體" panose="03000509000000000000" pitchFamily="65" charset="-120"/>
                <a:cs typeface="Times New Roman" panose="02020603050405020304" pitchFamily="18" charset="0"/>
              </a:rPr>
              <a:t>2021</a:t>
            </a:r>
            <a:r>
              <a:rPr lang="zh-TW" altLang="en-US" dirty="0">
                <a:ln w="6350">
                  <a:noFill/>
                </a:ln>
                <a:latin typeface="Times New Roman" panose="02020603050405020304" pitchFamily="18" charset="0"/>
                <a:ea typeface="標楷體" panose="03000509000000000000" pitchFamily="65" charset="-120"/>
                <a:cs typeface="Times New Roman" panose="02020603050405020304" pitchFamily="18" charset="0"/>
              </a:rPr>
              <a:t>年</a:t>
            </a:r>
            <a:r>
              <a:rPr lang="en-US" altLang="zh-TW" dirty="0">
                <a:ln w="6350">
                  <a:noFill/>
                </a:ln>
                <a:latin typeface="Times New Roman" panose="02020603050405020304" pitchFamily="18" charset="0"/>
                <a:ea typeface="標楷體" panose="03000509000000000000" pitchFamily="65" charset="-120"/>
                <a:cs typeface="Times New Roman" panose="02020603050405020304" pitchFamily="18" charset="0"/>
              </a:rPr>
              <a:t>1~5</a:t>
            </a:r>
            <a:r>
              <a:rPr lang="zh-TW" altLang="en-US" dirty="0">
                <a:ln w="6350">
                  <a:noFill/>
                </a:ln>
                <a:latin typeface="Times New Roman" panose="02020603050405020304" pitchFamily="18" charset="0"/>
                <a:ea typeface="標楷體" panose="03000509000000000000" pitchFamily="65" charset="-120"/>
                <a:cs typeface="Times New Roman" panose="02020603050405020304" pitchFamily="18" charset="0"/>
              </a:rPr>
              <a:t>月的刷卡詐欺通報金額高達</a:t>
            </a:r>
            <a:r>
              <a:rPr lang="en-US" altLang="zh-TW" dirty="0">
                <a:ln w="6350">
                  <a:noFill/>
                </a:ln>
                <a:latin typeface="Times New Roman" panose="02020603050405020304" pitchFamily="18" charset="0"/>
                <a:ea typeface="標楷體" panose="03000509000000000000" pitchFamily="65" charset="-120"/>
                <a:cs typeface="Times New Roman" panose="02020603050405020304" pitchFamily="18" charset="0"/>
              </a:rPr>
              <a:t>6.29</a:t>
            </a:r>
            <a:r>
              <a:rPr lang="zh-TW" altLang="en-US" dirty="0">
                <a:ln w="6350">
                  <a:noFill/>
                </a:ln>
                <a:latin typeface="Times New Roman" panose="02020603050405020304" pitchFamily="18" charset="0"/>
                <a:ea typeface="標楷體" panose="03000509000000000000" pitchFamily="65" charset="-120"/>
                <a:cs typeface="Times New Roman" panose="02020603050405020304" pitchFamily="18" charset="0"/>
              </a:rPr>
              <a:t>億元新台幣，</a:t>
            </a:r>
            <a:r>
              <a:rPr lang="en-US" altLang="zh-TW" dirty="0">
                <a:ln w="6350">
                  <a:noFill/>
                </a:ln>
                <a:latin typeface="Times New Roman" panose="02020603050405020304" pitchFamily="18" charset="0"/>
                <a:ea typeface="標楷體" panose="03000509000000000000" pitchFamily="65" charset="-120"/>
                <a:cs typeface="Times New Roman" panose="02020603050405020304" pitchFamily="18" charset="0"/>
              </a:rPr>
              <a:t>2020</a:t>
            </a:r>
            <a:r>
              <a:rPr lang="zh-TW" altLang="en-US" dirty="0">
                <a:ln w="6350">
                  <a:noFill/>
                </a:ln>
                <a:latin typeface="Times New Roman" panose="02020603050405020304" pitchFamily="18" charset="0"/>
                <a:ea typeface="標楷體" panose="03000509000000000000" pitchFamily="65" charset="-120"/>
                <a:cs typeface="Times New Roman" panose="02020603050405020304" pitchFamily="18" charset="0"/>
              </a:rPr>
              <a:t>年同期上升</a:t>
            </a:r>
            <a:r>
              <a:rPr lang="en-US" altLang="zh-TW" b="1"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21.5%</a:t>
            </a:r>
            <a:r>
              <a:rPr lang="zh-TW" altLang="en-US" dirty="0">
                <a:ln w="6350">
                  <a:noFill/>
                </a:ln>
                <a:latin typeface="Times New Roman" panose="02020603050405020304" pitchFamily="18" charset="0"/>
                <a:ea typeface="標楷體" panose="03000509000000000000" pitchFamily="65" charset="-120"/>
                <a:cs typeface="Times New Roman" panose="02020603050405020304" pitchFamily="18" charset="0"/>
              </a:rPr>
              <a:t>，其中屬於「非面對面交易」的網購類盜刷通報金額占比高達</a:t>
            </a:r>
            <a:r>
              <a:rPr lang="en-US" altLang="zh-TW" b="1"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98.5%</a:t>
            </a:r>
            <a:r>
              <a:rPr lang="zh-TW" altLang="en-US" dirty="0">
                <a:ln w="6350">
                  <a:noFill/>
                </a:ln>
                <a:latin typeface="Times New Roman" panose="02020603050405020304" pitchFamily="18" charset="0"/>
                <a:ea typeface="標楷體" panose="03000509000000000000" pitchFamily="65" charset="-120"/>
                <a:cs typeface="Times New Roman" panose="02020603050405020304" pitchFamily="18" charset="0"/>
              </a:rPr>
              <a:t>。</a:t>
            </a:r>
            <a:endParaRPr lang="en-TW" altLang="zh-TW">
              <a:ln w="6350">
                <a:noFill/>
              </a:ln>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8" name="Picture 7">
            <a:extLst>
              <a:ext uri="{FF2B5EF4-FFF2-40B4-BE49-F238E27FC236}">
                <a16:creationId xmlns:a16="http://schemas.microsoft.com/office/drawing/2014/main" id="{7509E116-85AF-57D2-5F0B-A43528F483D2}"/>
              </a:ext>
            </a:extLst>
          </p:cNvPr>
          <p:cNvPicPr>
            <a:picLocks noChangeAspect="1"/>
          </p:cNvPicPr>
          <p:nvPr/>
        </p:nvPicPr>
        <p:blipFill>
          <a:blip r:embed="rId3"/>
          <a:stretch>
            <a:fillRect/>
          </a:stretch>
        </p:blipFill>
        <p:spPr>
          <a:xfrm>
            <a:off x="6675105" y="1278416"/>
            <a:ext cx="5479567" cy="1830497"/>
          </a:xfrm>
          <a:prstGeom prst="rect">
            <a:avLst/>
          </a:prstGeom>
        </p:spPr>
      </p:pic>
      <p:sp>
        <p:nvSpPr>
          <p:cNvPr id="9" name="TextBox 8">
            <a:extLst>
              <a:ext uri="{FF2B5EF4-FFF2-40B4-BE49-F238E27FC236}">
                <a16:creationId xmlns:a16="http://schemas.microsoft.com/office/drawing/2014/main" id="{10E92E03-8FC1-0339-6214-F462ABDC10F3}"/>
              </a:ext>
            </a:extLst>
          </p:cNvPr>
          <p:cNvSpPr txBox="1"/>
          <p:nvPr/>
        </p:nvSpPr>
        <p:spPr>
          <a:xfrm>
            <a:off x="7170648" y="3121112"/>
            <a:ext cx="5296396" cy="307777"/>
          </a:xfrm>
          <a:prstGeom prst="rect">
            <a:avLst/>
          </a:prstGeom>
          <a:noFill/>
        </p:spPr>
        <p:txBody>
          <a:bodyPr wrap="square" rtlCol="0">
            <a:spAutoFit/>
          </a:bodyPr>
          <a:lstStyle/>
          <a:p>
            <a:r>
              <a:rPr lang="en-US" altLang="zh-TW" sz="1400" dirty="0">
                <a:ln w="6350">
                  <a:noFill/>
                </a:ln>
                <a:latin typeface="Times New Roman" panose="02020603050405020304" pitchFamily="18" charset="0"/>
                <a:ea typeface="標楷體" panose="03000509000000000000" pitchFamily="65" charset="-120"/>
                <a:cs typeface="Times New Roman" panose="02020603050405020304" pitchFamily="18" charset="0"/>
              </a:rPr>
              <a:t>2020</a:t>
            </a:r>
            <a:r>
              <a:rPr lang="zh-TW" altLang="en-US" sz="1400" dirty="0">
                <a:ln w="6350">
                  <a:noFill/>
                </a:ln>
                <a:latin typeface="Times New Roman" panose="02020603050405020304" pitchFamily="18" charset="0"/>
                <a:ea typeface="標楷體" panose="03000509000000000000" pitchFamily="65" charset="-120"/>
                <a:cs typeface="Times New Roman" panose="02020603050405020304" pitchFamily="18" charset="0"/>
              </a:rPr>
              <a:t>年</a:t>
            </a:r>
            <a:r>
              <a:rPr lang="en-US" altLang="zh-TW" sz="1400" dirty="0">
                <a:ln w="6350">
                  <a:noFill/>
                </a:ln>
                <a:latin typeface="Times New Roman" panose="02020603050405020304" pitchFamily="18" charset="0"/>
                <a:ea typeface="標楷體" panose="03000509000000000000" pitchFamily="65" charset="-120"/>
                <a:cs typeface="Times New Roman" panose="02020603050405020304" pitchFamily="18" charset="0"/>
              </a:rPr>
              <a:t>1~11</a:t>
            </a:r>
            <a:r>
              <a:rPr lang="zh-TW" altLang="en-US" sz="1400" dirty="0">
                <a:ln w="6350">
                  <a:noFill/>
                </a:ln>
                <a:latin typeface="Times New Roman" panose="02020603050405020304" pitchFamily="18" charset="0"/>
                <a:ea typeface="標楷體" panose="03000509000000000000" pitchFamily="65" charset="-120"/>
                <a:cs typeface="Times New Roman" panose="02020603050405020304" pitchFamily="18" charset="0"/>
              </a:rPr>
              <a:t>月每月信用卡消費筆數較</a:t>
            </a:r>
            <a:r>
              <a:rPr lang="en-US" altLang="zh-TW" sz="1400" dirty="0">
                <a:ln w="6350">
                  <a:noFill/>
                </a:ln>
                <a:latin typeface="Times New Roman" panose="02020603050405020304" pitchFamily="18" charset="0"/>
                <a:ea typeface="標楷體" panose="03000509000000000000" pitchFamily="65" charset="-120"/>
                <a:cs typeface="Times New Roman" panose="02020603050405020304" pitchFamily="18" charset="0"/>
              </a:rPr>
              <a:t>2019</a:t>
            </a:r>
            <a:r>
              <a:rPr lang="zh-TW" altLang="en-US" sz="1400" dirty="0">
                <a:ln w="6350">
                  <a:noFill/>
                </a:ln>
                <a:latin typeface="Times New Roman" panose="02020603050405020304" pitchFamily="18" charset="0"/>
                <a:ea typeface="標楷體" panose="03000509000000000000" pitchFamily="65" charset="-120"/>
                <a:cs typeface="Times New Roman" panose="02020603050405020304" pitchFamily="18" charset="0"/>
              </a:rPr>
              <a:t>年同期之增減率</a:t>
            </a:r>
            <a:endParaRPr lang="en-TW" sz="1400" dirty="0">
              <a:ln w="6350">
                <a:noFill/>
              </a:ln>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文字方塊 10">
            <a:extLst>
              <a:ext uri="{FF2B5EF4-FFF2-40B4-BE49-F238E27FC236}">
                <a16:creationId xmlns:a16="http://schemas.microsoft.com/office/drawing/2014/main" id="{2C4A930E-2750-AB60-AA02-1BF7D40BB71E}"/>
              </a:ext>
            </a:extLst>
          </p:cNvPr>
          <p:cNvSpPr txBox="1"/>
          <p:nvPr/>
        </p:nvSpPr>
        <p:spPr>
          <a:xfrm>
            <a:off x="528119" y="4637118"/>
            <a:ext cx="5859482" cy="2123658"/>
          </a:xfrm>
          <a:prstGeom prst="rect">
            <a:avLst/>
          </a:prstGeom>
          <a:noFill/>
        </p:spPr>
        <p:txBody>
          <a:bodyPr wrap="square" rtlCol="0">
            <a:spAutoFit/>
          </a:bodyPr>
          <a:lstStyle/>
          <a:p>
            <a:pPr marL="285750" indent="-285750">
              <a:buClr>
                <a:prstClr val="black"/>
              </a:buClr>
              <a:buFont typeface="Arial" panose="020B0604020202020204" pitchFamily="34" charset="0"/>
              <a:buChar char="•"/>
            </a:pPr>
            <a:r>
              <a:rPr lang="zh-TW" altLang="en-US" sz="2400" b="1"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監理科技的興起</a:t>
            </a:r>
            <a:endParaRPr lang="en-US" altLang="zh-TW" sz="2400" b="1"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buClr>
                <a:prstClr val="black"/>
              </a:buClr>
              <a:buFont typeface="Arial" panose="020B0604020202020204" pitchFamily="34" charset="0"/>
              <a:buChar char="•"/>
            </a:pPr>
            <a:r>
              <a:rPr lang="zh-TW" altLang="en-US" dirty="0">
                <a:ln w="6350">
                  <a:noFill/>
                </a:ln>
                <a:latin typeface="Times New Roman" panose="02020603050405020304" pitchFamily="18" charset="0"/>
                <a:ea typeface="標楷體" panose="03000509000000000000" pitchFamily="65" charset="-120"/>
                <a:cs typeface="Times New Roman" panose="02020603050405020304" pitchFamily="18" charset="0"/>
              </a:rPr>
              <a:t>近年來金融科技</a:t>
            </a:r>
            <a:r>
              <a:rPr lang="en-US" altLang="zh-TW" dirty="0">
                <a:ln w="6350">
                  <a:noFill/>
                </a:ln>
                <a:latin typeface="Times New Roman" panose="02020603050405020304" pitchFamily="18" charset="0"/>
                <a:ea typeface="標楷體" panose="03000509000000000000" pitchFamily="65" charset="-120"/>
                <a:cs typeface="Times New Roman" panose="02020603050405020304" pitchFamily="18" charset="0"/>
              </a:rPr>
              <a:t>(</a:t>
            </a:r>
            <a:r>
              <a:rPr lang="en" altLang="zh-TW" dirty="0">
                <a:ln w="6350">
                  <a:noFill/>
                </a:ln>
                <a:latin typeface="Times New Roman" panose="02020603050405020304" pitchFamily="18" charset="0"/>
                <a:ea typeface="標楷體" panose="03000509000000000000" pitchFamily="65" charset="-120"/>
                <a:cs typeface="Times New Roman" panose="02020603050405020304" pitchFamily="18" charset="0"/>
              </a:rPr>
              <a:t>FinTech)</a:t>
            </a:r>
            <a:r>
              <a:rPr lang="zh-TW" altLang="en-US" dirty="0">
                <a:ln w="6350">
                  <a:noFill/>
                </a:ln>
                <a:latin typeface="Times New Roman" panose="02020603050405020304" pitchFamily="18" charset="0"/>
                <a:ea typeface="標楷體" panose="03000509000000000000" pitchFamily="65" charset="-120"/>
                <a:cs typeface="Times New Roman" panose="02020603050405020304" pitchFamily="18" charset="0"/>
              </a:rPr>
              <a:t>為全球金融業最大的顯學，正當</a:t>
            </a:r>
            <a:r>
              <a:rPr lang="en" altLang="zh-TW" dirty="0">
                <a:ln w="6350">
                  <a:noFill/>
                </a:ln>
                <a:latin typeface="Times New Roman" panose="02020603050405020304" pitchFamily="18" charset="0"/>
                <a:ea typeface="標楷體" panose="03000509000000000000" pitchFamily="65" charset="-120"/>
                <a:cs typeface="Times New Roman" panose="02020603050405020304" pitchFamily="18" charset="0"/>
              </a:rPr>
              <a:t>FinTech </a:t>
            </a:r>
            <a:r>
              <a:rPr lang="zh-TW" altLang="en-US" dirty="0">
                <a:ln w="6350">
                  <a:noFill/>
                </a:ln>
                <a:latin typeface="Times New Roman" panose="02020603050405020304" pitchFamily="18" charset="0"/>
                <a:ea typeface="標楷體" panose="03000509000000000000" pitchFamily="65" charset="-120"/>
                <a:cs typeface="Times New Roman" panose="02020603050405020304" pitchFamily="18" charset="0"/>
              </a:rPr>
              <a:t>蓬勃發展之際，金融監理科技</a:t>
            </a:r>
            <a:r>
              <a:rPr lang="en-US" altLang="zh-TW" dirty="0">
                <a:ln w="6350">
                  <a:noFill/>
                </a:ln>
                <a:latin typeface="Times New Roman" panose="02020603050405020304" pitchFamily="18" charset="0"/>
                <a:ea typeface="標楷體" panose="03000509000000000000" pitchFamily="65" charset="-120"/>
                <a:cs typeface="Times New Roman" panose="02020603050405020304" pitchFamily="18" charset="0"/>
              </a:rPr>
              <a:t>(</a:t>
            </a:r>
            <a:r>
              <a:rPr lang="en" altLang="zh-TW" dirty="0">
                <a:ln w="6350">
                  <a:noFill/>
                </a:ln>
                <a:latin typeface="Times New Roman" panose="02020603050405020304" pitchFamily="18" charset="0"/>
                <a:ea typeface="標楷體" panose="03000509000000000000" pitchFamily="65" charset="-120"/>
                <a:cs typeface="Times New Roman" panose="02020603050405020304" pitchFamily="18" charset="0"/>
              </a:rPr>
              <a:t>RegTech</a:t>
            </a:r>
            <a:r>
              <a:rPr lang="en-US" altLang="zh-TW" dirty="0">
                <a:ln w="6350">
                  <a:noFill/>
                </a:ln>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n w="6350">
                  <a:noFill/>
                </a:ln>
                <a:latin typeface="Times New Roman" panose="02020603050405020304" pitchFamily="18" charset="0"/>
                <a:ea typeface="標楷體" panose="03000509000000000000" pitchFamily="65" charset="-120"/>
                <a:cs typeface="Times New Roman" panose="02020603050405020304" pitchFamily="18" charset="0"/>
              </a:rPr>
              <a:t>隨之受到注目，為滿足監理與業務發展需求，利用新技術提升自身法遵經營與風險管理，成為近年來金融機構必備的技能。</a:t>
            </a:r>
          </a:p>
          <a:p>
            <a:pPr marL="285750" indent="-285750">
              <a:buFont typeface="Arial" panose="020B0604020202020204" pitchFamily="34" charset="0"/>
              <a:buChar char="•"/>
            </a:pPr>
            <a:endParaRPr kumimoji="1" lang="zh-TW" altLang="en-US" dirty="0"/>
          </a:p>
        </p:txBody>
      </p:sp>
      <p:sp>
        <p:nvSpPr>
          <p:cNvPr id="12" name="投影片編號版面配置區 2">
            <a:extLst>
              <a:ext uri="{FF2B5EF4-FFF2-40B4-BE49-F238E27FC236}">
                <a16:creationId xmlns:a16="http://schemas.microsoft.com/office/drawing/2014/main" id="{5F7CFEDE-189A-6AD4-B58F-85DFF7D3E868}"/>
              </a:ext>
            </a:extLst>
          </p:cNvPr>
          <p:cNvSpPr>
            <a:spLocks noGrp="1"/>
          </p:cNvSpPr>
          <p:nvPr>
            <p:ph type="sldNum" sz="quarter" idx="12"/>
          </p:nvPr>
        </p:nvSpPr>
        <p:spPr>
          <a:xfrm>
            <a:off x="9220200" y="6329896"/>
            <a:ext cx="2743200" cy="365125"/>
          </a:xfrm>
        </p:spPr>
        <p:txBody>
          <a:bodyPr/>
          <a:lstStyle/>
          <a:p>
            <a:fld id="{3A27E2FF-DAC8-438B-8546-A5A4CBA171F6}" type="slidenum">
              <a:rPr lang="zh-TW" altLang="en-US" smtClean="0"/>
              <a:pPr/>
              <a:t>4</a:t>
            </a:fld>
            <a:endParaRPr lang="zh-TW" altLang="en-US" dirty="0"/>
          </a:p>
        </p:txBody>
      </p:sp>
      <p:pic>
        <p:nvPicPr>
          <p:cNvPr id="6" name="圖片 5">
            <a:extLst>
              <a:ext uri="{FF2B5EF4-FFF2-40B4-BE49-F238E27FC236}">
                <a16:creationId xmlns:a16="http://schemas.microsoft.com/office/drawing/2014/main" id="{0E7D1942-C95B-7B62-6FFF-32DC4AA52230}"/>
              </a:ext>
            </a:extLst>
          </p:cNvPr>
          <p:cNvPicPr>
            <a:picLocks noChangeAspect="1"/>
          </p:cNvPicPr>
          <p:nvPr/>
        </p:nvPicPr>
        <p:blipFill>
          <a:blip r:embed="rId4"/>
          <a:stretch>
            <a:fillRect/>
          </a:stretch>
        </p:blipFill>
        <p:spPr>
          <a:xfrm>
            <a:off x="6940689" y="3704295"/>
            <a:ext cx="4413111" cy="2630036"/>
          </a:xfrm>
          <a:prstGeom prst="rect">
            <a:avLst/>
          </a:prstGeom>
        </p:spPr>
      </p:pic>
      <p:sp>
        <p:nvSpPr>
          <p:cNvPr id="7" name="矩形 6">
            <a:extLst>
              <a:ext uri="{FF2B5EF4-FFF2-40B4-BE49-F238E27FC236}">
                <a16:creationId xmlns:a16="http://schemas.microsoft.com/office/drawing/2014/main" id="{95D9A555-44CB-8005-8919-F944651E4934}"/>
              </a:ext>
            </a:extLst>
          </p:cNvPr>
          <p:cNvSpPr/>
          <p:nvPr/>
        </p:nvSpPr>
        <p:spPr>
          <a:xfrm>
            <a:off x="9220200" y="3901966"/>
            <a:ext cx="853966" cy="158443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文字方塊 12">
            <a:extLst>
              <a:ext uri="{FF2B5EF4-FFF2-40B4-BE49-F238E27FC236}">
                <a16:creationId xmlns:a16="http://schemas.microsoft.com/office/drawing/2014/main" id="{4D8AA8F7-F54E-AC14-64E3-DCA2004EFE18}"/>
              </a:ext>
            </a:extLst>
          </p:cNvPr>
          <p:cNvSpPr txBox="1"/>
          <p:nvPr/>
        </p:nvSpPr>
        <p:spPr>
          <a:xfrm>
            <a:off x="8748199" y="5555646"/>
            <a:ext cx="1378531" cy="369332"/>
          </a:xfrm>
          <a:prstGeom prst="rect">
            <a:avLst/>
          </a:prstGeom>
          <a:noFill/>
        </p:spPr>
        <p:txBody>
          <a:bodyPr wrap="square">
            <a:spAutoFit/>
          </a:bodyPr>
          <a:lstStyle/>
          <a:p>
            <a:r>
              <a:rPr lang="zh-TW" altLang="en-US" sz="900" b="1" i="0" dirty="0">
                <a:solidFill>
                  <a:srgbClr val="232A31"/>
                </a:solidFill>
                <a:effectLst/>
                <a:latin typeface="BiauKai" panose="02010601000101010101" pitchFamily="2" charset="-120"/>
                <a:ea typeface="BiauKai" panose="02010601000101010101" pitchFamily="2" charset="-120"/>
              </a:rPr>
              <a:t>網路</a:t>
            </a:r>
            <a:r>
              <a:rPr lang="en-US" altLang="zh-TW" sz="900" b="1" i="0" dirty="0">
                <a:solidFill>
                  <a:srgbClr val="232A31"/>
                </a:solidFill>
                <a:effectLst/>
                <a:latin typeface="BiauKai" panose="02010601000101010101" pitchFamily="2" charset="-120"/>
                <a:ea typeface="BiauKai" panose="02010601000101010101" pitchFamily="2" charset="-120"/>
              </a:rPr>
              <a:t>3</a:t>
            </a:r>
            <a:r>
              <a:rPr lang="en" altLang="zh-TW" sz="900" b="1" i="0" dirty="0">
                <a:solidFill>
                  <a:srgbClr val="232A31"/>
                </a:solidFill>
                <a:effectLst/>
                <a:latin typeface="BiauKai" panose="02010601000101010101" pitchFamily="2" charset="-120"/>
                <a:ea typeface="BiauKai" panose="02010601000101010101" pitchFamily="2" charset="-120"/>
              </a:rPr>
              <a:t>D</a:t>
            </a:r>
            <a:r>
              <a:rPr lang="zh-TW" altLang="en-US" sz="900" b="1" i="0" dirty="0">
                <a:solidFill>
                  <a:srgbClr val="232A31"/>
                </a:solidFill>
                <a:effectLst/>
                <a:latin typeface="BiauKai" panose="02010601000101010101" pitchFamily="2" charset="-120"/>
                <a:ea typeface="BiauKai" panose="02010601000101010101" pitchFamily="2" charset="-120"/>
              </a:rPr>
              <a:t>安全認證機制，強化</a:t>
            </a:r>
            <a:r>
              <a:rPr lang="zh-TW" altLang="en-US" sz="900" b="1" dirty="0">
                <a:solidFill>
                  <a:srgbClr val="232A31"/>
                </a:solidFill>
                <a:latin typeface="BiauKai" panose="02010601000101010101" pitchFamily="2" charset="-120"/>
                <a:ea typeface="BiauKai" panose="02010601000101010101" pitchFamily="2" charset="-120"/>
              </a:rPr>
              <a:t>了</a:t>
            </a:r>
            <a:r>
              <a:rPr lang="zh-TW" altLang="en-US" sz="900" b="1" i="0" dirty="0">
                <a:solidFill>
                  <a:srgbClr val="232A31"/>
                </a:solidFill>
                <a:effectLst/>
                <a:latin typeface="BiauKai" panose="02010601000101010101" pitchFamily="2" charset="-120"/>
                <a:ea typeface="BiauKai" panose="02010601000101010101" pitchFamily="2" charset="-120"/>
              </a:rPr>
              <a:t>網路交易安全。</a:t>
            </a:r>
            <a:endParaRPr lang="zh-TW" altLang="en-US" sz="900" b="1" dirty="0">
              <a:latin typeface="BiauKai" panose="02010601000101010101" pitchFamily="2" charset="-120"/>
              <a:ea typeface="BiauKai" panose="02010601000101010101" pitchFamily="2" charset="-120"/>
            </a:endParaRPr>
          </a:p>
        </p:txBody>
      </p:sp>
      <p:sp>
        <p:nvSpPr>
          <p:cNvPr id="14" name="矩形 13">
            <a:extLst>
              <a:ext uri="{FF2B5EF4-FFF2-40B4-BE49-F238E27FC236}">
                <a16:creationId xmlns:a16="http://schemas.microsoft.com/office/drawing/2014/main" id="{C7D1563D-4631-DA0B-442E-5651DDA3D5EC}"/>
              </a:ext>
            </a:extLst>
          </p:cNvPr>
          <p:cNvSpPr/>
          <p:nvPr/>
        </p:nvSpPr>
        <p:spPr>
          <a:xfrm>
            <a:off x="10267293" y="3886266"/>
            <a:ext cx="853966" cy="158443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文字方塊 14">
            <a:extLst>
              <a:ext uri="{FF2B5EF4-FFF2-40B4-BE49-F238E27FC236}">
                <a16:creationId xmlns:a16="http://schemas.microsoft.com/office/drawing/2014/main" id="{CE4CD135-3A7A-69FD-754B-9751515DB36D}"/>
              </a:ext>
            </a:extLst>
          </p:cNvPr>
          <p:cNvSpPr txBox="1"/>
          <p:nvPr/>
        </p:nvSpPr>
        <p:spPr>
          <a:xfrm>
            <a:off x="10126730" y="5557378"/>
            <a:ext cx="1780158" cy="369332"/>
          </a:xfrm>
          <a:prstGeom prst="rect">
            <a:avLst/>
          </a:prstGeom>
          <a:noFill/>
        </p:spPr>
        <p:txBody>
          <a:bodyPr wrap="square">
            <a:spAutoFit/>
          </a:bodyPr>
          <a:lstStyle/>
          <a:p>
            <a:r>
              <a:rPr lang="zh-TW" altLang="en-US" sz="900" b="1" dirty="0">
                <a:ln w="6350">
                  <a:noFill/>
                </a:ln>
                <a:latin typeface="Times New Roman" panose="02020603050405020304" pitchFamily="18" charset="0"/>
                <a:ea typeface="標楷體" panose="03000509000000000000" pitchFamily="65" charset="-120"/>
                <a:cs typeface="Times New Roman" panose="02020603050405020304" pitchFamily="18" charset="0"/>
              </a:rPr>
              <a:t>疫情期間使非實體交易的電子商務或行動支付比例竄升</a:t>
            </a:r>
            <a:endParaRPr lang="zh-TW" altLang="en-US" sz="900" b="1" dirty="0">
              <a:latin typeface="BiauKai" panose="02010601000101010101" pitchFamily="2" charset="-120"/>
              <a:ea typeface="BiauKai" panose="02010601000101010101" pitchFamily="2" charset="-120"/>
            </a:endParaRPr>
          </a:p>
        </p:txBody>
      </p:sp>
      <p:cxnSp>
        <p:nvCxnSpPr>
          <p:cNvPr id="17" name="直線箭頭接點 16">
            <a:extLst>
              <a:ext uri="{FF2B5EF4-FFF2-40B4-BE49-F238E27FC236}">
                <a16:creationId xmlns:a16="http://schemas.microsoft.com/office/drawing/2014/main" id="{F63289E1-0032-1E5E-D194-70863A26BCF8}"/>
              </a:ext>
            </a:extLst>
          </p:cNvPr>
          <p:cNvCxnSpPr/>
          <p:nvPr/>
        </p:nvCxnSpPr>
        <p:spPr>
          <a:xfrm flipV="1">
            <a:off x="8891444" y="5308416"/>
            <a:ext cx="271258" cy="2454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箭頭接點 17">
            <a:extLst>
              <a:ext uri="{FF2B5EF4-FFF2-40B4-BE49-F238E27FC236}">
                <a16:creationId xmlns:a16="http://schemas.microsoft.com/office/drawing/2014/main" id="{C041DC02-DC64-131B-FCD8-91C70B4A59CC}"/>
              </a:ext>
            </a:extLst>
          </p:cNvPr>
          <p:cNvCxnSpPr>
            <a:cxnSpLocks/>
          </p:cNvCxnSpPr>
          <p:nvPr/>
        </p:nvCxnSpPr>
        <p:spPr>
          <a:xfrm flipH="1" flipV="1">
            <a:off x="11177752" y="5391290"/>
            <a:ext cx="228600" cy="1732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文字方塊 3">
            <a:extLst>
              <a:ext uri="{FF2B5EF4-FFF2-40B4-BE49-F238E27FC236}">
                <a16:creationId xmlns:a16="http://schemas.microsoft.com/office/drawing/2014/main" id="{087627FD-D7FC-FCEA-F521-21B62BDEF6F4}"/>
              </a:ext>
            </a:extLst>
          </p:cNvPr>
          <p:cNvSpPr txBox="1"/>
          <p:nvPr/>
        </p:nvSpPr>
        <p:spPr>
          <a:xfrm>
            <a:off x="6687971" y="6468191"/>
            <a:ext cx="2339102" cy="307777"/>
          </a:xfrm>
          <a:prstGeom prst="rect">
            <a:avLst/>
          </a:prstGeom>
          <a:noFill/>
        </p:spPr>
        <p:txBody>
          <a:bodyPr wrap="none" rtlCol="0">
            <a:spAutoFit/>
          </a:bodyPr>
          <a:lstStyle/>
          <a:p>
            <a:r>
              <a:rPr lang="zh-TW" altLang="en-US" sz="1400" dirty="0">
                <a:ln w="6350">
                  <a:noFill/>
                </a:ln>
                <a:latin typeface="Times New Roman" panose="02020603050405020304" pitchFamily="18" charset="0"/>
                <a:ea typeface="標楷體" panose="03000509000000000000" pitchFamily="65" charset="-120"/>
                <a:cs typeface="Times New Roman" panose="02020603050405020304" pitchFamily="18" charset="0"/>
              </a:rPr>
              <a:t>資料來源：聯合信用卡中心</a:t>
            </a:r>
          </a:p>
        </p:txBody>
      </p:sp>
    </p:spTree>
    <p:extLst>
      <p:ext uri="{BB962C8B-B14F-4D97-AF65-F5344CB8AC3E}">
        <p14:creationId xmlns:p14="http://schemas.microsoft.com/office/powerpoint/2010/main" val="4181088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1A1A80D-1F7D-D567-A4D4-76E4839E6028}"/>
              </a:ext>
            </a:extLst>
          </p:cNvPr>
          <p:cNvSpPr/>
          <p:nvPr/>
        </p:nvSpPr>
        <p:spPr>
          <a:xfrm>
            <a:off x="6566697" y="2002331"/>
            <a:ext cx="5215400" cy="4614041"/>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342900" indent="-342900">
              <a:lnSpc>
                <a:spcPct val="150000"/>
              </a:lnSpc>
              <a:buFont typeface="+mj-lt"/>
              <a:buAutoNum type="arabicPeriod"/>
            </a:pPr>
            <a:r>
              <a:rPr lang="zh-TW" altLang="en-US" sz="2000" b="0" i="0" dirty="0">
                <a:solidFill>
                  <a:srgbClr val="292929"/>
                </a:solidFill>
                <a:effectLst/>
                <a:latin typeface="BiauKai" panose="02010601000101010101" pitchFamily="2" charset="-120"/>
                <a:ea typeface="BiauKai" panose="02010601000101010101" pitchFamily="2" charset="-120"/>
                <a:cs typeface="Times New Roman" panose="02020603050405020304" pitchFamily="18" charset="0"/>
              </a:rPr>
              <a:t>未來在建構詐欺預測模型時，可以使用更多不同的模型來比較其表現。</a:t>
            </a:r>
            <a:endParaRPr lang="en-US" altLang="zh-TW" sz="2000" b="0" i="0" dirty="0">
              <a:solidFill>
                <a:srgbClr val="292929"/>
              </a:solidFill>
              <a:effectLst/>
              <a:latin typeface="BiauKai" panose="02010601000101010101" pitchFamily="2" charset="-120"/>
              <a:ea typeface="BiauKai" panose="02010601000101010101" pitchFamily="2" charset="-120"/>
              <a:cs typeface="Times New Roman" panose="02020603050405020304" pitchFamily="18" charset="0"/>
            </a:endParaRPr>
          </a:p>
          <a:p>
            <a:pPr marL="342900" indent="-342900">
              <a:lnSpc>
                <a:spcPct val="150000"/>
              </a:lnSpc>
              <a:buFont typeface="+mj-lt"/>
              <a:buAutoNum type="arabicPeriod"/>
            </a:pPr>
            <a:endParaRPr lang="en-US" altLang="zh-TW" sz="2000" dirty="0">
              <a:solidFill>
                <a:srgbClr val="292929"/>
              </a:solidFill>
              <a:latin typeface="BiauKai" panose="02010601000101010101" pitchFamily="2" charset="-120"/>
              <a:ea typeface="BiauKai" panose="02010601000101010101" pitchFamily="2" charset="-120"/>
              <a:cs typeface="Times New Roman" panose="02020603050405020304" pitchFamily="18" charset="0"/>
            </a:endParaRPr>
          </a:p>
          <a:p>
            <a:pPr marL="342900" indent="-342900">
              <a:lnSpc>
                <a:spcPct val="150000"/>
              </a:lnSpc>
              <a:buFont typeface="+mj-lt"/>
              <a:buAutoNum type="arabicPeriod"/>
            </a:pPr>
            <a:r>
              <a:rPr lang="zh-TW" altLang="en-US" sz="2000" b="0" i="0" dirty="0">
                <a:solidFill>
                  <a:srgbClr val="292929"/>
                </a:solidFill>
                <a:effectLst/>
                <a:latin typeface="BiauKai" panose="02010601000101010101" pitchFamily="2" charset="-120"/>
                <a:ea typeface="BiauKai" panose="02010601000101010101" pitchFamily="2" charset="-120"/>
                <a:cs typeface="Times New Roman" panose="02020603050405020304" pitchFamily="18" charset="0"/>
              </a:rPr>
              <a:t>我們所使用的資料在多為個人資訊，因此在未來資料的收集上可以結合更多不同面向的資料。</a:t>
            </a:r>
            <a:endParaRPr lang="en" altLang="zh-TW" sz="2000" b="0" i="0" dirty="0">
              <a:solidFill>
                <a:srgbClr val="292929"/>
              </a:solidFill>
              <a:effectLst/>
              <a:latin typeface="BiauKai" panose="02010601000101010101" pitchFamily="2" charset="-120"/>
              <a:ea typeface="BiauKai" panose="02010601000101010101" pitchFamily="2"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B24B5D6-7224-244B-A799-F84B16F44763}"/>
              </a:ext>
            </a:extLst>
          </p:cNvPr>
          <p:cNvSpPr>
            <a:spLocks noGrp="1"/>
          </p:cNvSpPr>
          <p:nvPr>
            <p:ph type="sldNum" sz="quarter" idx="33"/>
          </p:nvPr>
        </p:nvSpPr>
        <p:spPr/>
        <p:txBody>
          <a:bodyPr/>
          <a:lstStyle/>
          <a:p>
            <a:fld id="{3A27E2FF-DAC8-438B-8546-A5A4CBA171F6}" type="slidenum">
              <a:rPr lang="zh-TW" altLang="en-US" smtClean="0"/>
              <a:pPr/>
              <a:t>40</a:t>
            </a:fld>
            <a:endParaRPr lang="zh-TW" altLang="en-US" dirty="0"/>
          </a:p>
        </p:txBody>
      </p:sp>
      <p:sp>
        <p:nvSpPr>
          <p:cNvPr id="6" name="文字方塊 5">
            <a:extLst>
              <a:ext uri="{FF2B5EF4-FFF2-40B4-BE49-F238E27FC236}">
                <a16:creationId xmlns:a16="http://schemas.microsoft.com/office/drawing/2014/main" id="{120F061B-BE3F-CF4F-AD3D-141BE66CA849}"/>
              </a:ext>
            </a:extLst>
          </p:cNvPr>
          <p:cNvSpPr txBox="1"/>
          <p:nvPr/>
        </p:nvSpPr>
        <p:spPr>
          <a:xfrm>
            <a:off x="535641" y="491104"/>
            <a:ext cx="11120718" cy="535531"/>
          </a:xfrm>
          <a:prstGeom prst="rect">
            <a:avLst/>
          </a:prstGeom>
          <a:noFill/>
        </p:spPr>
        <p:txBody>
          <a:bodyPr wrap="square" rtlCol="0">
            <a:spAutoFit/>
          </a:bodyPr>
          <a:lstStyle/>
          <a:p>
            <a:pPr>
              <a:lnSpc>
                <a:spcPct val="90000"/>
              </a:lnSpc>
              <a:spcBef>
                <a:spcPct val="0"/>
              </a:spcBef>
            </a:pPr>
            <a:r>
              <a:rPr lang="zh-TW" altLang="en-US"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結論與未來展望</a:t>
            </a:r>
          </a:p>
        </p:txBody>
      </p:sp>
      <p:sp>
        <p:nvSpPr>
          <p:cNvPr id="9" name="文字方塊 8">
            <a:extLst>
              <a:ext uri="{FF2B5EF4-FFF2-40B4-BE49-F238E27FC236}">
                <a16:creationId xmlns:a16="http://schemas.microsoft.com/office/drawing/2014/main" id="{18925E66-E3DF-C942-8491-DBD8B08E4CFB}"/>
              </a:ext>
            </a:extLst>
          </p:cNvPr>
          <p:cNvSpPr txBox="1"/>
          <p:nvPr/>
        </p:nvSpPr>
        <p:spPr>
          <a:xfrm>
            <a:off x="608816" y="1353985"/>
            <a:ext cx="5406841" cy="56727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kumimoji="1" lang="zh-TW" altLang="en-US" sz="2400" b="1"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結論</a:t>
            </a:r>
            <a:endParaRPr kumimoji="1" lang="en-US" altLang="zh-TW" sz="2400" b="1"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11" name="文字方塊 10">
            <a:extLst>
              <a:ext uri="{FF2B5EF4-FFF2-40B4-BE49-F238E27FC236}">
                <a16:creationId xmlns:a16="http://schemas.microsoft.com/office/drawing/2014/main" id="{04446CFD-1FCE-4CD2-988A-CFDD35D7DAC4}"/>
              </a:ext>
            </a:extLst>
          </p:cNvPr>
          <p:cNvSpPr txBox="1"/>
          <p:nvPr/>
        </p:nvSpPr>
        <p:spPr>
          <a:xfrm>
            <a:off x="6249518" y="1353985"/>
            <a:ext cx="5406841" cy="56727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kumimoji="1" lang="zh-TW" altLang="en-US" sz="2400" b="1">
                <a:solidFill>
                  <a:srgbClr val="FF0000"/>
                </a:solidFill>
                <a:latin typeface="標楷體" panose="03000509000000000000" pitchFamily="65" charset="-120"/>
                <a:ea typeface="標楷體" panose="03000509000000000000" pitchFamily="65" charset="-120"/>
                <a:cs typeface="Times New Roman" panose="02020603050405020304" pitchFamily="18" charset="0"/>
              </a:rPr>
              <a:t>未來展望</a:t>
            </a:r>
            <a:endParaRPr kumimoji="1" lang="en-US" altLang="zh-TW" sz="2400" b="1"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4" name="矩形 3">
            <a:extLst>
              <a:ext uri="{FF2B5EF4-FFF2-40B4-BE49-F238E27FC236}">
                <a16:creationId xmlns:a16="http://schemas.microsoft.com/office/drawing/2014/main" id="{B206EAC0-34FA-11E6-5187-3F0CEE1C6DA5}"/>
              </a:ext>
            </a:extLst>
          </p:cNvPr>
          <p:cNvSpPr/>
          <p:nvPr/>
        </p:nvSpPr>
        <p:spPr>
          <a:xfrm>
            <a:off x="734940" y="2002331"/>
            <a:ext cx="5406841" cy="4614041"/>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342900" indent="-342900">
              <a:lnSpc>
                <a:spcPct val="150000"/>
              </a:lnSpc>
              <a:buFont typeface="+mj-lt"/>
              <a:buAutoNum type="arabicPeriod"/>
            </a:pPr>
            <a:r>
              <a:rPr lang="zh-TW" altLang="en-US" sz="2000" dirty="0">
                <a:solidFill>
                  <a:srgbClr val="292929"/>
                </a:solidFill>
                <a:latin typeface="BiauKai" panose="02010601000101010101" pitchFamily="2" charset="-120"/>
                <a:ea typeface="BiauKai" panose="02010601000101010101" pitchFamily="2" charset="-120"/>
                <a:cs typeface="Times New Roman" panose="02020603050405020304" pitchFamily="18" charset="0"/>
              </a:rPr>
              <a:t>本研究使用機器學習模型研究詐欺帳戶的顯著特徵。</a:t>
            </a:r>
            <a:endParaRPr lang="en-US" altLang="zh-TW" sz="2000" dirty="0">
              <a:solidFill>
                <a:srgbClr val="292929"/>
              </a:solidFill>
              <a:latin typeface="BiauKai" panose="02010601000101010101" pitchFamily="2" charset="-120"/>
              <a:ea typeface="BiauKai" panose="02010601000101010101" pitchFamily="2" charset="-120"/>
              <a:cs typeface="Times New Roman" panose="02020603050405020304" pitchFamily="18" charset="0"/>
            </a:endParaRPr>
          </a:p>
          <a:p>
            <a:pPr marL="342900" indent="-342900">
              <a:lnSpc>
                <a:spcPct val="150000"/>
              </a:lnSpc>
              <a:buFont typeface="+mj-lt"/>
              <a:buAutoNum type="arabicPeriod"/>
            </a:pPr>
            <a:r>
              <a:rPr lang="zh-TW" altLang="en-US" sz="2000" dirty="0">
                <a:solidFill>
                  <a:srgbClr val="292929"/>
                </a:solidFill>
                <a:latin typeface="BiauKai" panose="02010601000101010101" pitchFamily="2" charset="-120"/>
                <a:ea typeface="BiauKai" panose="02010601000101010101" pitchFamily="2" charset="-120"/>
                <a:cs typeface="Times New Roman" panose="02020603050405020304" pitchFamily="18" charset="0"/>
              </a:rPr>
              <a:t>在不平衡資料的預測中，我們所關心的指標為</a:t>
            </a:r>
            <a:r>
              <a:rPr lang="en-US" altLang="zh-TW" sz="2000" dirty="0">
                <a:solidFill>
                  <a:srgbClr val="292929"/>
                </a:solidFill>
                <a:latin typeface="BiauKai" panose="02010601000101010101" pitchFamily="2" charset="-120"/>
                <a:ea typeface="BiauKai" panose="02010601000101010101" pitchFamily="2" charset="-120"/>
                <a:cs typeface="Times New Roman" panose="02020603050405020304" pitchFamily="18" charset="0"/>
              </a:rPr>
              <a:t>Recall</a:t>
            </a:r>
            <a:r>
              <a:rPr lang="zh-TW" altLang="en-US" sz="2000" dirty="0">
                <a:solidFill>
                  <a:srgbClr val="292929"/>
                </a:solidFill>
                <a:latin typeface="BiauKai" panose="02010601000101010101" pitchFamily="2" charset="-120"/>
                <a:ea typeface="BiauKai" panose="02010601000101010101" pitchFamily="2" charset="-120"/>
                <a:cs typeface="Times New Roman" panose="02020603050405020304" pitchFamily="18" charset="0"/>
              </a:rPr>
              <a:t>值，在降低</a:t>
            </a:r>
            <a:r>
              <a:rPr lang="en-US" altLang="zh-TW" sz="2000" dirty="0">
                <a:solidFill>
                  <a:srgbClr val="292929"/>
                </a:solidFill>
                <a:latin typeface="BiauKai" panose="02010601000101010101" pitchFamily="2" charset="-120"/>
                <a:ea typeface="BiauKai" panose="02010601000101010101" pitchFamily="2" charset="-120"/>
                <a:cs typeface="Times New Roman" panose="02020603050405020304" pitchFamily="18" charset="0"/>
              </a:rPr>
              <a:t>False Negative</a:t>
            </a:r>
            <a:r>
              <a:rPr lang="zh-TW" altLang="en-US" sz="2000" dirty="0">
                <a:solidFill>
                  <a:srgbClr val="292929"/>
                </a:solidFill>
                <a:latin typeface="BiauKai" panose="02010601000101010101" pitchFamily="2" charset="-120"/>
                <a:ea typeface="BiauKai" panose="02010601000101010101" pitchFamily="2" charset="-120"/>
                <a:cs typeface="Times New Roman" panose="02020603050405020304" pitchFamily="18" charset="0"/>
              </a:rPr>
              <a:t>時，會犧牲掉</a:t>
            </a:r>
            <a:r>
              <a:rPr lang="en-US" altLang="zh-TW" sz="2000" dirty="0">
                <a:solidFill>
                  <a:srgbClr val="292929"/>
                </a:solidFill>
                <a:latin typeface="BiauKai" panose="02010601000101010101" pitchFamily="2" charset="-120"/>
                <a:ea typeface="BiauKai" panose="02010601000101010101" pitchFamily="2" charset="-120"/>
                <a:cs typeface="Times New Roman" panose="02020603050405020304" pitchFamily="18" charset="0"/>
              </a:rPr>
              <a:t>False Positive</a:t>
            </a:r>
            <a:r>
              <a:rPr lang="zh-TW" altLang="en-US" sz="2000" dirty="0">
                <a:solidFill>
                  <a:srgbClr val="292929"/>
                </a:solidFill>
                <a:latin typeface="BiauKai" panose="02010601000101010101" pitchFamily="2" charset="-120"/>
                <a:ea typeface="BiauKai" panose="02010601000101010101" pitchFamily="2" charset="-120"/>
                <a:cs typeface="Times New Roman" panose="02020603050405020304" pitchFamily="18" charset="0"/>
              </a:rPr>
              <a:t>的準確度。</a:t>
            </a:r>
            <a:endParaRPr lang="en-US" altLang="zh-TW" sz="2000" dirty="0">
              <a:solidFill>
                <a:srgbClr val="292929"/>
              </a:solidFill>
              <a:latin typeface="BiauKai" panose="02010601000101010101" pitchFamily="2" charset="-120"/>
              <a:ea typeface="BiauKai" panose="02010601000101010101" pitchFamily="2" charset="-120"/>
              <a:cs typeface="Times New Roman" panose="02020603050405020304" pitchFamily="18" charset="0"/>
            </a:endParaRPr>
          </a:p>
          <a:p>
            <a:pPr marL="342900" indent="-342900">
              <a:lnSpc>
                <a:spcPct val="150000"/>
              </a:lnSpc>
              <a:buFont typeface="+mj-lt"/>
              <a:buAutoNum type="arabicPeriod"/>
            </a:pPr>
            <a:r>
              <a:rPr lang="zh-TW" altLang="en-US" sz="2000" dirty="0">
                <a:solidFill>
                  <a:srgbClr val="292929"/>
                </a:solidFill>
                <a:latin typeface="BiauKai" panose="02010601000101010101" pitchFamily="2" charset="-120"/>
                <a:ea typeface="BiauKai" panose="02010601000101010101" pitchFamily="2" charset="-120"/>
                <a:cs typeface="Times New Roman" panose="02020603050405020304" pitchFamily="18" charset="0"/>
              </a:rPr>
              <a:t>模型結果顯示，近期更改過個人資訊的人為較顯著之特徵，需要特別注意這類人士。</a:t>
            </a:r>
            <a:endParaRPr lang="en-US" altLang="zh-TW" sz="2000" dirty="0">
              <a:solidFill>
                <a:srgbClr val="292929"/>
              </a:solidFill>
              <a:latin typeface="BiauKai" panose="02010601000101010101" pitchFamily="2" charset="-120"/>
              <a:ea typeface="BiauKai" panose="02010601000101010101" pitchFamily="2" charset="-120"/>
              <a:cs typeface="Times New Roman" panose="02020603050405020304" pitchFamily="18" charset="0"/>
            </a:endParaRPr>
          </a:p>
        </p:txBody>
      </p:sp>
    </p:spTree>
    <p:extLst>
      <p:ext uri="{BB962C8B-B14F-4D97-AF65-F5344CB8AC3E}">
        <p14:creationId xmlns:p14="http://schemas.microsoft.com/office/powerpoint/2010/main" val="17475879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A1D61185-8AE4-E593-651E-B5F52CB9BB84}"/>
              </a:ext>
            </a:extLst>
          </p:cNvPr>
          <p:cNvSpPr txBox="1"/>
          <p:nvPr/>
        </p:nvSpPr>
        <p:spPr>
          <a:xfrm>
            <a:off x="824091" y="3105834"/>
            <a:ext cx="2108269" cy="646331"/>
          </a:xfrm>
          <a:prstGeom prst="rect">
            <a:avLst/>
          </a:prstGeom>
          <a:noFill/>
        </p:spPr>
        <p:txBody>
          <a:bodyPr wrap="none" rtlCol="0">
            <a:spAutoFit/>
          </a:bodyPr>
          <a:lstStyle/>
          <a:p>
            <a:r>
              <a:rPr kumimoji="1" lang="en-US" altLang="zh-TW" sz="3600" b="1" dirty="0">
                <a:solidFill>
                  <a:srgbClr val="FF0000"/>
                </a:solidFill>
                <a:latin typeface="Times New Roman" panose="02020603050405020304" pitchFamily="18" charset="0"/>
                <a:cs typeface="Times New Roman" panose="02020603050405020304" pitchFamily="18" charset="0"/>
              </a:rPr>
              <a:t>Appendix</a:t>
            </a:r>
            <a:endParaRPr kumimoji="1" lang="zh-TW" altLang="en-US" sz="3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4674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B86598E7-0CC8-F23A-B69E-EBA7DCE049DA}"/>
              </a:ext>
            </a:extLst>
          </p:cNvPr>
          <p:cNvGraphicFramePr>
            <a:graphicFrameLocks noGrp="1"/>
          </p:cNvGraphicFramePr>
          <p:nvPr>
            <p:extLst>
              <p:ext uri="{D42A27DB-BD31-4B8C-83A1-F6EECF244321}">
                <p14:modId xmlns:p14="http://schemas.microsoft.com/office/powerpoint/2010/main" val="3065576254"/>
              </p:ext>
            </p:extLst>
          </p:nvPr>
        </p:nvGraphicFramePr>
        <p:xfrm>
          <a:off x="609601" y="762000"/>
          <a:ext cx="11136922" cy="5873255"/>
        </p:xfrm>
        <a:graphic>
          <a:graphicData uri="http://schemas.openxmlformats.org/drawingml/2006/table">
            <a:tbl>
              <a:tblPr firstRow="1" bandRow="1">
                <a:tableStyleId>{5C22544A-7EE6-4342-B048-85BDC9FD1C3A}</a:tableStyleId>
              </a:tblPr>
              <a:tblGrid>
                <a:gridCol w="3892766">
                  <a:extLst>
                    <a:ext uri="{9D8B030D-6E8A-4147-A177-3AD203B41FA5}">
                      <a16:colId xmlns:a16="http://schemas.microsoft.com/office/drawing/2014/main" val="2750922362"/>
                    </a:ext>
                  </a:extLst>
                </a:gridCol>
                <a:gridCol w="7244156">
                  <a:extLst>
                    <a:ext uri="{9D8B030D-6E8A-4147-A177-3AD203B41FA5}">
                      <a16:colId xmlns:a16="http://schemas.microsoft.com/office/drawing/2014/main" val="3248739436"/>
                    </a:ext>
                  </a:extLst>
                </a:gridCol>
              </a:tblGrid>
              <a:tr h="344256">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Row</a:t>
                      </a:r>
                    </a:p>
                  </a:txBody>
                  <a:tcPr marL="9525" marR="9525" marT="9525" marB="0" anchor="ctr"/>
                </a:tc>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Description</a:t>
                      </a:r>
                    </a:p>
                  </a:txBody>
                  <a:tcPr marL="9525" marR="9525" marT="9525" marB="0" anchor="ctr"/>
                </a:tc>
                <a:extLst>
                  <a:ext uri="{0D108BD9-81ED-4DB2-BD59-A6C34878D82A}">
                    <a16:rowId xmlns:a16="http://schemas.microsoft.com/office/drawing/2014/main" val="2090479543"/>
                  </a:ext>
                </a:extLst>
              </a:tr>
              <a:tr h="359689">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SK_ID_CURR</a:t>
                      </a:r>
                    </a:p>
                  </a:txBody>
                  <a:tcPr marL="9525" marR="9525" marT="9525" marB="0" anchor="ctr"/>
                </a:tc>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ID of loan in our sample</a:t>
                      </a:r>
                    </a:p>
                  </a:txBody>
                  <a:tcPr marL="9525" marR="9525" marT="9525" marB="0" anchor="ctr"/>
                </a:tc>
                <a:extLst>
                  <a:ext uri="{0D108BD9-81ED-4DB2-BD59-A6C34878D82A}">
                    <a16:rowId xmlns:a16="http://schemas.microsoft.com/office/drawing/2014/main" val="3504412007"/>
                  </a:ext>
                </a:extLst>
              </a:tr>
              <a:tr h="758644">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TARGET</a:t>
                      </a:r>
                    </a:p>
                  </a:txBody>
                  <a:tcPr marL="9525" marR="9525" marT="9525" marB="0" anchor="ctr"/>
                </a:tc>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Target variable (1 - client with payment difficulties: he/she had late payment more than X days on at least one of the first Y installments of the loan in our sample, 0 - all other cases)</a:t>
                      </a:r>
                    </a:p>
                  </a:txBody>
                  <a:tcPr marL="9525" marR="9525" marT="9525" marB="0" anchor="ctr"/>
                </a:tc>
                <a:extLst>
                  <a:ext uri="{0D108BD9-81ED-4DB2-BD59-A6C34878D82A}">
                    <a16:rowId xmlns:a16="http://schemas.microsoft.com/office/drawing/2014/main" val="2987258649"/>
                  </a:ext>
                </a:extLst>
              </a:tr>
              <a:tr h="384198">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NAME_CONTRACT_TYPE</a:t>
                      </a:r>
                    </a:p>
                  </a:txBody>
                  <a:tcPr marL="9525" marR="9525" marT="9525" marB="0" anchor="ctr"/>
                </a:tc>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Identification if loan is cash or revolving</a:t>
                      </a:r>
                    </a:p>
                  </a:txBody>
                  <a:tcPr marL="9525" marR="9525" marT="9525" marB="0" anchor="ctr"/>
                </a:tc>
                <a:extLst>
                  <a:ext uri="{0D108BD9-81ED-4DB2-BD59-A6C34878D82A}">
                    <a16:rowId xmlns:a16="http://schemas.microsoft.com/office/drawing/2014/main" val="4267879354"/>
                  </a:ext>
                </a:extLst>
              </a:tr>
              <a:tr h="344256">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CODE_GENDER</a:t>
                      </a:r>
                    </a:p>
                  </a:txBody>
                  <a:tcPr marL="9525" marR="9525" marT="9525" marB="0" anchor="ctr"/>
                </a:tc>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Gender of the client</a:t>
                      </a:r>
                    </a:p>
                  </a:txBody>
                  <a:tcPr marL="9525" marR="9525" marT="9525" marB="0" anchor="ctr"/>
                </a:tc>
                <a:extLst>
                  <a:ext uri="{0D108BD9-81ED-4DB2-BD59-A6C34878D82A}">
                    <a16:rowId xmlns:a16="http://schemas.microsoft.com/office/drawing/2014/main" val="1585844358"/>
                  </a:ext>
                </a:extLst>
              </a:tr>
              <a:tr h="344256">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FLAG_OWN_CAR</a:t>
                      </a:r>
                    </a:p>
                  </a:txBody>
                  <a:tcPr marL="9525" marR="9525" marT="9525" marB="0" anchor="ctr"/>
                </a:tc>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Flag if the client owns a car</a:t>
                      </a:r>
                    </a:p>
                  </a:txBody>
                  <a:tcPr marL="9525" marR="9525" marT="9525" marB="0" anchor="ctr"/>
                </a:tc>
                <a:extLst>
                  <a:ext uri="{0D108BD9-81ED-4DB2-BD59-A6C34878D82A}">
                    <a16:rowId xmlns:a16="http://schemas.microsoft.com/office/drawing/2014/main" val="2506319627"/>
                  </a:ext>
                </a:extLst>
              </a:tr>
              <a:tr h="384198">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FLAG_OWN_REALTY</a:t>
                      </a:r>
                    </a:p>
                  </a:txBody>
                  <a:tcPr marL="9525" marR="9525" marT="9525" marB="0" anchor="ctr"/>
                </a:tc>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Flag if client owns a house or flat</a:t>
                      </a:r>
                    </a:p>
                  </a:txBody>
                  <a:tcPr marL="9525" marR="9525" marT="9525" marB="0" anchor="ctr"/>
                </a:tc>
                <a:extLst>
                  <a:ext uri="{0D108BD9-81ED-4DB2-BD59-A6C34878D82A}">
                    <a16:rowId xmlns:a16="http://schemas.microsoft.com/office/drawing/2014/main" val="2240782458"/>
                  </a:ext>
                </a:extLst>
              </a:tr>
              <a:tr h="344256">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CNT_CHILDREN</a:t>
                      </a:r>
                    </a:p>
                  </a:txBody>
                  <a:tcPr marL="9525" marR="9525" marT="9525" marB="0" anchor="ctr"/>
                </a:tc>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Number of children the client has</a:t>
                      </a:r>
                    </a:p>
                  </a:txBody>
                  <a:tcPr marL="9525" marR="9525" marT="9525" marB="0" anchor="ctr"/>
                </a:tc>
                <a:extLst>
                  <a:ext uri="{0D108BD9-81ED-4DB2-BD59-A6C34878D82A}">
                    <a16:rowId xmlns:a16="http://schemas.microsoft.com/office/drawing/2014/main" val="3879675239"/>
                  </a:ext>
                </a:extLst>
              </a:tr>
              <a:tr h="384198">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AMT_INCOME_TOTAL</a:t>
                      </a:r>
                    </a:p>
                  </a:txBody>
                  <a:tcPr marL="9525" marR="9525" marT="9525" marB="0" anchor="ctr"/>
                </a:tc>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Income of the client</a:t>
                      </a:r>
                    </a:p>
                  </a:txBody>
                  <a:tcPr marL="9525" marR="9525" marT="9525" marB="0" anchor="ctr"/>
                </a:tc>
                <a:extLst>
                  <a:ext uri="{0D108BD9-81ED-4DB2-BD59-A6C34878D82A}">
                    <a16:rowId xmlns:a16="http://schemas.microsoft.com/office/drawing/2014/main" val="3372796304"/>
                  </a:ext>
                </a:extLst>
              </a:tr>
              <a:tr h="344256">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AMT_CREDIT</a:t>
                      </a:r>
                    </a:p>
                  </a:txBody>
                  <a:tcPr marL="9525" marR="9525" marT="9525" marB="0" anchor="ctr"/>
                </a:tc>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Credit amount of the loan</a:t>
                      </a:r>
                    </a:p>
                  </a:txBody>
                  <a:tcPr marL="9525" marR="9525" marT="9525" marB="0" anchor="ctr"/>
                </a:tc>
                <a:extLst>
                  <a:ext uri="{0D108BD9-81ED-4DB2-BD59-A6C34878D82A}">
                    <a16:rowId xmlns:a16="http://schemas.microsoft.com/office/drawing/2014/main" val="2911251371"/>
                  </a:ext>
                </a:extLst>
              </a:tr>
              <a:tr h="344256">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AMT_ANNUITY</a:t>
                      </a:r>
                    </a:p>
                  </a:txBody>
                  <a:tcPr marL="9525" marR="9525" marT="9525" marB="0" anchor="ctr"/>
                </a:tc>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Loan annuity</a:t>
                      </a:r>
                    </a:p>
                  </a:txBody>
                  <a:tcPr marL="9525" marR="9525" marT="9525" marB="0" anchor="ctr"/>
                </a:tc>
                <a:extLst>
                  <a:ext uri="{0D108BD9-81ED-4DB2-BD59-A6C34878D82A}">
                    <a16:rowId xmlns:a16="http://schemas.microsoft.com/office/drawing/2014/main" val="3973496898"/>
                  </a:ext>
                </a:extLst>
              </a:tr>
              <a:tr h="384198">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AMT_GOODS_PRICE</a:t>
                      </a:r>
                    </a:p>
                  </a:txBody>
                  <a:tcPr marL="9525" marR="9525" marT="9525" marB="0" anchor="ctr"/>
                </a:tc>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For consumer loans it is the price of the goods for which the loan is given</a:t>
                      </a:r>
                    </a:p>
                  </a:txBody>
                  <a:tcPr marL="9525" marR="9525" marT="9525" marB="0" anchor="ctr"/>
                </a:tc>
                <a:extLst>
                  <a:ext uri="{0D108BD9-81ED-4DB2-BD59-A6C34878D82A}">
                    <a16:rowId xmlns:a16="http://schemas.microsoft.com/office/drawing/2014/main" val="3470362298"/>
                  </a:ext>
                </a:extLst>
              </a:tr>
              <a:tr h="384198">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NAME_TYPE_SUITE</a:t>
                      </a:r>
                    </a:p>
                  </a:txBody>
                  <a:tcPr marL="9525" marR="9525" marT="9525" marB="0" anchor="ctr"/>
                </a:tc>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Who was accompanying client when he was applying for the loan</a:t>
                      </a:r>
                    </a:p>
                  </a:txBody>
                  <a:tcPr marL="9525" marR="9525" marT="9525" marB="0" anchor="ctr"/>
                </a:tc>
                <a:extLst>
                  <a:ext uri="{0D108BD9-81ED-4DB2-BD59-A6C34878D82A}">
                    <a16:rowId xmlns:a16="http://schemas.microsoft.com/office/drawing/2014/main" val="2850455795"/>
                  </a:ext>
                </a:extLst>
              </a:tr>
              <a:tr h="384198">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NAME_INCOME_TYPE</a:t>
                      </a:r>
                    </a:p>
                  </a:txBody>
                  <a:tcPr marL="9525" marR="9525" marT="9525" marB="0" anchor="ctr"/>
                </a:tc>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Clients income type (businessman, working, maternity leave,)</a:t>
                      </a:r>
                    </a:p>
                  </a:txBody>
                  <a:tcPr marL="9525" marR="9525" marT="9525" marB="0" anchor="ctr"/>
                </a:tc>
                <a:extLst>
                  <a:ext uri="{0D108BD9-81ED-4DB2-BD59-A6C34878D82A}">
                    <a16:rowId xmlns:a16="http://schemas.microsoft.com/office/drawing/2014/main" val="2663871370"/>
                  </a:ext>
                </a:extLst>
              </a:tr>
              <a:tr h="384198">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NAME_EDUCATION_TYPE</a:t>
                      </a:r>
                    </a:p>
                  </a:txBody>
                  <a:tcPr marL="9525" marR="9525" marT="9525" marB="0" anchor="ctr"/>
                </a:tc>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Level of highest education the client achieved</a:t>
                      </a:r>
                    </a:p>
                  </a:txBody>
                  <a:tcPr marL="9525" marR="9525" marT="9525" marB="0" anchor="ctr"/>
                </a:tc>
                <a:extLst>
                  <a:ext uri="{0D108BD9-81ED-4DB2-BD59-A6C34878D82A}">
                    <a16:rowId xmlns:a16="http://schemas.microsoft.com/office/drawing/2014/main" val="3963753572"/>
                  </a:ext>
                </a:extLst>
              </a:tr>
            </a:tbl>
          </a:graphicData>
        </a:graphic>
      </p:graphicFrame>
      <p:sp>
        <p:nvSpPr>
          <p:cNvPr id="14" name="標題 1">
            <a:extLst>
              <a:ext uri="{FF2B5EF4-FFF2-40B4-BE49-F238E27FC236}">
                <a16:creationId xmlns:a16="http://schemas.microsoft.com/office/drawing/2014/main" id="{AF61F811-9CFB-DEA7-FD4A-B5060A1A23CE}"/>
              </a:ext>
            </a:extLst>
          </p:cNvPr>
          <p:cNvSpPr>
            <a:spLocks noGrp="1"/>
          </p:cNvSpPr>
          <p:nvPr>
            <p:ph type="title"/>
          </p:nvPr>
        </p:nvSpPr>
        <p:spPr>
          <a:xfrm>
            <a:off x="609601" y="270754"/>
            <a:ext cx="3598984" cy="491246"/>
          </a:xfrm>
        </p:spPr>
        <p:txBody>
          <a:bodyPr/>
          <a:lstStyle/>
          <a:p>
            <a:r>
              <a:rPr kumimoji="1" lang="zh-TW" altLang="en-US" dirty="0">
                <a:solidFill>
                  <a:schemeClr val="tx1"/>
                </a:solidFill>
                <a:latin typeface="BiauKai" panose="02010601000101010101" pitchFamily="2" charset="-120"/>
                <a:ea typeface="BiauKai" panose="02010601000101010101" pitchFamily="2" charset="-120"/>
              </a:rPr>
              <a:t>變數表</a:t>
            </a:r>
          </a:p>
        </p:txBody>
      </p:sp>
    </p:spTree>
    <p:extLst>
      <p:ext uri="{BB962C8B-B14F-4D97-AF65-F5344CB8AC3E}">
        <p14:creationId xmlns:p14="http://schemas.microsoft.com/office/powerpoint/2010/main" val="2756895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4">
            <a:extLst>
              <a:ext uri="{FF2B5EF4-FFF2-40B4-BE49-F238E27FC236}">
                <a16:creationId xmlns:a16="http://schemas.microsoft.com/office/drawing/2014/main" id="{0DFC7A68-711F-853B-C5C2-2F8B7AA19C85}"/>
              </a:ext>
            </a:extLst>
          </p:cNvPr>
          <p:cNvGraphicFramePr>
            <a:graphicFrameLocks noGrp="1"/>
          </p:cNvGraphicFramePr>
          <p:nvPr>
            <p:extLst>
              <p:ext uri="{D42A27DB-BD31-4B8C-83A1-F6EECF244321}">
                <p14:modId xmlns:p14="http://schemas.microsoft.com/office/powerpoint/2010/main" val="2829196360"/>
              </p:ext>
            </p:extLst>
          </p:nvPr>
        </p:nvGraphicFramePr>
        <p:xfrm>
          <a:off x="609598" y="812465"/>
          <a:ext cx="10972800" cy="5614939"/>
        </p:xfrm>
        <a:graphic>
          <a:graphicData uri="http://schemas.openxmlformats.org/drawingml/2006/table">
            <a:tbl>
              <a:tblPr firstRow="1" bandRow="1">
                <a:tableStyleId>{5C22544A-7EE6-4342-B048-85BDC9FD1C3A}</a:tableStyleId>
              </a:tblPr>
              <a:tblGrid>
                <a:gridCol w="3516636">
                  <a:extLst>
                    <a:ext uri="{9D8B030D-6E8A-4147-A177-3AD203B41FA5}">
                      <a16:colId xmlns:a16="http://schemas.microsoft.com/office/drawing/2014/main" val="2750922362"/>
                    </a:ext>
                  </a:extLst>
                </a:gridCol>
                <a:gridCol w="7456164">
                  <a:extLst>
                    <a:ext uri="{9D8B030D-6E8A-4147-A177-3AD203B41FA5}">
                      <a16:colId xmlns:a16="http://schemas.microsoft.com/office/drawing/2014/main" val="3248739436"/>
                    </a:ext>
                  </a:extLst>
                </a:gridCol>
              </a:tblGrid>
              <a:tr h="326634">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Row</a:t>
                      </a:r>
                    </a:p>
                  </a:txBody>
                  <a:tcPr marL="9525" marR="9525" marT="9525" marB="0" anchor="ctr"/>
                </a:tc>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Description</a:t>
                      </a:r>
                    </a:p>
                  </a:txBody>
                  <a:tcPr marL="9525" marR="9525" marT="9525" marB="0" anchor="ctr"/>
                </a:tc>
                <a:extLst>
                  <a:ext uri="{0D108BD9-81ED-4DB2-BD59-A6C34878D82A}">
                    <a16:rowId xmlns:a16="http://schemas.microsoft.com/office/drawing/2014/main" val="2090479543"/>
                  </a:ext>
                </a:extLst>
              </a:tr>
              <a:tr h="364530">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NAME_FAMILY_STATUS</a:t>
                      </a:r>
                    </a:p>
                  </a:txBody>
                  <a:tcPr marL="9525" marR="9525" marT="9525" marB="0" anchor="ctr"/>
                </a:tc>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Family status of the client</a:t>
                      </a:r>
                    </a:p>
                  </a:txBody>
                  <a:tcPr marL="9525" marR="9525" marT="9525" marB="0" anchor="ctr"/>
                </a:tc>
                <a:extLst>
                  <a:ext uri="{0D108BD9-81ED-4DB2-BD59-A6C34878D82A}">
                    <a16:rowId xmlns:a16="http://schemas.microsoft.com/office/drawing/2014/main" val="3504412007"/>
                  </a:ext>
                </a:extLst>
              </a:tr>
              <a:tr h="701067">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NAME_HOUSING_TYPE</a:t>
                      </a:r>
                    </a:p>
                  </a:txBody>
                  <a:tcPr marL="9525" marR="9525" marT="9525" marB="0" anchor="ctr"/>
                </a:tc>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What is the housing situation of the client (renting, living with parents, ...)</a:t>
                      </a:r>
                    </a:p>
                  </a:txBody>
                  <a:tcPr marL="9525" marR="9525" marT="9525" marB="0" anchor="ctr"/>
                </a:tc>
                <a:extLst>
                  <a:ext uri="{0D108BD9-81ED-4DB2-BD59-A6C34878D82A}">
                    <a16:rowId xmlns:a16="http://schemas.microsoft.com/office/drawing/2014/main" val="2987258649"/>
                  </a:ext>
                </a:extLst>
              </a:tr>
              <a:tr h="364530">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REGION_POPULATION_RELATIVE</a:t>
                      </a:r>
                    </a:p>
                  </a:txBody>
                  <a:tcPr marL="9525" marR="9525" marT="9525" marB="0" anchor="ctr"/>
                </a:tc>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Normalized population of region where client lives (higher number means the client lives in more populated region)</a:t>
                      </a:r>
                    </a:p>
                  </a:txBody>
                  <a:tcPr marL="9525" marR="9525" marT="9525" marB="0" anchor="ctr"/>
                </a:tc>
                <a:extLst>
                  <a:ext uri="{0D108BD9-81ED-4DB2-BD59-A6C34878D82A}">
                    <a16:rowId xmlns:a16="http://schemas.microsoft.com/office/drawing/2014/main" val="4267879354"/>
                  </a:ext>
                </a:extLst>
              </a:tr>
              <a:tr h="326634">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DAYS_BIRTH</a:t>
                      </a:r>
                    </a:p>
                  </a:txBody>
                  <a:tcPr marL="9525" marR="9525" marT="9525" marB="0" anchor="ctr"/>
                </a:tc>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Clients age in days at the time of application</a:t>
                      </a:r>
                    </a:p>
                  </a:txBody>
                  <a:tcPr marL="9525" marR="9525" marT="9525" marB="0" anchor="ctr"/>
                </a:tc>
                <a:extLst>
                  <a:ext uri="{0D108BD9-81ED-4DB2-BD59-A6C34878D82A}">
                    <a16:rowId xmlns:a16="http://schemas.microsoft.com/office/drawing/2014/main" val="1585844358"/>
                  </a:ext>
                </a:extLst>
              </a:tr>
              <a:tr h="364530">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DAYS_EMPLOYED</a:t>
                      </a:r>
                    </a:p>
                  </a:txBody>
                  <a:tcPr marL="9525" marR="9525" marT="9525" marB="0" anchor="ctr"/>
                </a:tc>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How many days before the application the person started current employment</a:t>
                      </a:r>
                    </a:p>
                  </a:txBody>
                  <a:tcPr marL="9525" marR="9525" marT="9525" marB="0" anchor="ctr"/>
                </a:tc>
                <a:extLst>
                  <a:ext uri="{0D108BD9-81ED-4DB2-BD59-A6C34878D82A}">
                    <a16:rowId xmlns:a16="http://schemas.microsoft.com/office/drawing/2014/main" val="2506319627"/>
                  </a:ext>
                </a:extLst>
              </a:tr>
              <a:tr h="364530">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DAYS_REGISTRATION</a:t>
                      </a:r>
                    </a:p>
                  </a:txBody>
                  <a:tcPr marL="9525" marR="9525" marT="9525" marB="0" anchor="ctr"/>
                </a:tc>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How many days before the application did client change his registration</a:t>
                      </a:r>
                    </a:p>
                  </a:txBody>
                  <a:tcPr marL="9525" marR="9525" marT="9525" marB="0" anchor="ctr"/>
                </a:tc>
                <a:extLst>
                  <a:ext uri="{0D108BD9-81ED-4DB2-BD59-A6C34878D82A}">
                    <a16:rowId xmlns:a16="http://schemas.microsoft.com/office/drawing/2014/main" val="2240782458"/>
                  </a:ext>
                </a:extLst>
              </a:tr>
              <a:tr h="364530">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DAYS_ID_PUBLISH</a:t>
                      </a:r>
                    </a:p>
                  </a:txBody>
                  <a:tcPr marL="9525" marR="9525" marT="9525" marB="0" anchor="ctr"/>
                </a:tc>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How many days before the application did client change the identity document with which he applied for the loan</a:t>
                      </a:r>
                    </a:p>
                  </a:txBody>
                  <a:tcPr marL="9525" marR="9525" marT="9525" marB="0" anchor="ctr"/>
                </a:tc>
                <a:extLst>
                  <a:ext uri="{0D108BD9-81ED-4DB2-BD59-A6C34878D82A}">
                    <a16:rowId xmlns:a16="http://schemas.microsoft.com/office/drawing/2014/main" val="3879675239"/>
                  </a:ext>
                </a:extLst>
              </a:tr>
              <a:tr h="355039">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OWN_CAR_AGE</a:t>
                      </a:r>
                    </a:p>
                  </a:txBody>
                  <a:tcPr marL="9525" marR="9525" marT="9525" marB="0" anchor="ctr"/>
                </a:tc>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Age of clients car</a:t>
                      </a:r>
                    </a:p>
                  </a:txBody>
                  <a:tcPr marL="9525" marR="9525" marT="9525" marB="0" anchor="ctr"/>
                </a:tc>
                <a:extLst>
                  <a:ext uri="{0D108BD9-81ED-4DB2-BD59-A6C34878D82A}">
                    <a16:rowId xmlns:a16="http://schemas.microsoft.com/office/drawing/2014/main" val="3372796304"/>
                  </a:ext>
                </a:extLst>
              </a:tr>
              <a:tr h="326634">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FLAG_MOBIL</a:t>
                      </a:r>
                    </a:p>
                  </a:txBody>
                  <a:tcPr marL="9525" marR="9525" marT="9525" marB="0" anchor="ctr"/>
                </a:tc>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Did client provide mobile phone (1=YES, 0=NO)</a:t>
                      </a:r>
                    </a:p>
                  </a:txBody>
                  <a:tcPr marL="9525" marR="9525" marT="9525" marB="0" anchor="ctr"/>
                </a:tc>
                <a:extLst>
                  <a:ext uri="{0D108BD9-81ED-4DB2-BD59-A6C34878D82A}">
                    <a16:rowId xmlns:a16="http://schemas.microsoft.com/office/drawing/2014/main" val="2911251371"/>
                  </a:ext>
                </a:extLst>
              </a:tr>
              <a:tr h="326634">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FLAG_EMP_PHONE</a:t>
                      </a:r>
                    </a:p>
                  </a:txBody>
                  <a:tcPr marL="9525" marR="9525" marT="9525" marB="0" anchor="ctr"/>
                </a:tc>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Did client </a:t>
                      </a:r>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provide work </a:t>
                      </a:r>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phone (1=YES, 0=NO)</a:t>
                      </a:r>
                    </a:p>
                  </a:txBody>
                  <a:tcPr marL="9525" marR="9525" marT="9525" marB="0" anchor="ctr"/>
                </a:tc>
                <a:extLst>
                  <a:ext uri="{0D108BD9-81ED-4DB2-BD59-A6C34878D82A}">
                    <a16:rowId xmlns:a16="http://schemas.microsoft.com/office/drawing/2014/main" val="3973496898"/>
                  </a:ext>
                </a:extLst>
              </a:tr>
              <a:tr h="355039">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FLAG_WORK_PHONE</a:t>
                      </a:r>
                    </a:p>
                  </a:txBody>
                  <a:tcPr marL="9525" marR="9525" marT="9525" marB="0" anchor="ctr"/>
                </a:tc>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Did client provide work phone (1=YES, 0=NO)</a:t>
                      </a:r>
                    </a:p>
                  </a:txBody>
                  <a:tcPr marL="9525" marR="9525" marT="9525" marB="0" anchor="ctr"/>
                </a:tc>
                <a:extLst>
                  <a:ext uri="{0D108BD9-81ED-4DB2-BD59-A6C34878D82A}">
                    <a16:rowId xmlns:a16="http://schemas.microsoft.com/office/drawing/2014/main" val="3470362298"/>
                  </a:ext>
                </a:extLst>
              </a:tr>
              <a:tr h="364530">
                <a:tc>
                  <a:txBody>
                    <a:bodyPr/>
                    <a:lstStyle/>
                    <a:p>
                      <a:pPr marL="0" algn="l" defTabSz="914400" rtl="0" eaLnBrk="1" fontAlgn="ctr" latinLnBrk="0" hangingPunct="1"/>
                      <a:r>
                        <a:rPr lang="en" sz="1200" b="0" i="0" u="none" strike="noStrike" kern="1200">
                          <a:solidFill>
                            <a:srgbClr val="000000"/>
                          </a:solidFill>
                          <a:effectLst/>
                          <a:latin typeface="新細明體" panose="02020500000000000000" pitchFamily="18" charset="-120"/>
                          <a:ea typeface="新細明體" panose="02020500000000000000" pitchFamily="18" charset="-120"/>
                          <a:cs typeface="+mn-cs"/>
                        </a:rPr>
                        <a:t>FLAG_CONT_MOBILE</a:t>
                      </a:r>
                    </a:p>
                  </a:txBody>
                  <a:tcPr marL="9525" marR="9525" marT="9525" marB="0" anchor="ctr"/>
                </a:tc>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Was mobile phone reachable (1=YES, 0=NO)</a:t>
                      </a:r>
                    </a:p>
                  </a:txBody>
                  <a:tcPr marL="9525" marR="9525" marT="9525" marB="0" anchor="ctr"/>
                </a:tc>
                <a:extLst>
                  <a:ext uri="{0D108BD9-81ED-4DB2-BD59-A6C34878D82A}">
                    <a16:rowId xmlns:a16="http://schemas.microsoft.com/office/drawing/2014/main" val="2850455795"/>
                  </a:ext>
                </a:extLst>
              </a:tr>
              <a:tr h="355039">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FLAG_PHONE</a:t>
                      </a:r>
                    </a:p>
                  </a:txBody>
                  <a:tcPr marL="9525" marR="9525" marT="9525" marB="0" anchor="ctr"/>
                </a:tc>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Did client provide home phone (1=YES, 0=NO)</a:t>
                      </a:r>
                    </a:p>
                  </a:txBody>
                  <a:tcPr marL="9525" marR="9525" marT="9525" marB="0" anchor="ctr"/>
                </a:tc>
                <a:extLst>
                  <a:ext uri="{0D108BD9-81ED-4DB2-BD59-A6C34878D82A}">
                    <a16:rowId xmlns:a16="http://schemas.microsoft.com/office/drawing/2014/main" val="2663871370"/>
                  </a:ext>
                </a:extLst>
              </a:tr>
              <a:tr h="355039">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FLAG_EMAIL</a:t>
                      </a:r>
                    </a:p>
                  </a:txBody>
                  <a:tcPr marL="9525" marR="9525" marT="9525" marB="0" anchor="ctr"/>
                </a:tc>
                <a:tc>
                  <a:txBody>
                    <a:bodyPr/>
                    <a:lstStyle/>
                    <a:p>
                      <a:pPr marL="0" algn="l" defTabSz="914400" rtl="0" eaLnBrk="1" fontAlgn="ctr" latinLnBrk="0" hangingPunct="1"/>
                      <a:r>
                        <a:rPr lang="en" sz="1200" b="0" i="0" u="none" strike="noStrike" kern="1200" dirty="0">
                          <a:solidFill>
                            <a:srgbClr val="000000"/>
                          </a:solidFill>
                          <a:effectLst/>
                          <a:latin typeface="新細明體" panose="02020500000000000000" pitchFamily="18" charset="-120"/>
                          <a:ea typeface="新細明體" panose="02020500000000000000" pitchFamily="18" charset="-120"/>
                          <a:cs typeface="+mn-cs"/>
                        </a:rPr>
                        <a:t>Did client provide email (1=YES, 0=NO)</a:t>
                      </a:r>
                    </a:p>
                  </a:txBody>
                  <a:tcPr marL="9525" marR="9525" marT="9525" marB="0" anchor="ctr"/>
                </a:tc>
                <a:extLst>
                  <a:ext uri="{0D108BD9-81ED-4DB2-BD59-A6C34878D82A}">
                    <a16:rowId xmlns:a16="http://schemas.microsoft.com/office/drawing/2014/main" val="3963753572"/>
                  </a:ext>
                </a:extLst>
              </a:tr>
            </a:tbl>
          </a:graphicData>
        </a:graphic>
      </p:graphicFrame>
      <p:sp>
        <p:nvSpPr>
          <p:cNvPr id="7" name="標題 1">
            <a:extLst>
              <a:ext uri="{FF2B5EF4-FFF2-40B4-BE49-F238E27FC236}">
                <a16:creationId xmlns:a16="http://schemas.microsoft.com/office/drawing/2014/main" id="{7F538A2B-3F1C-19E6-0A03-1348350F0A52}"/>
              </a:ext>
            </a:extLst>
          </p:cNvPr>
          <p:cNvSpPr txBox="1">
            <a:spLocks/>
          </p:cNvSpPr>
          <p:nvPr/>
        </p:nvSpPr>
        <p:spPr>
          <a:xfrm>
            <a:off x="609601" y="270754"/>
            <a:ext cx="3598984" cy="491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399" kern="1200" baseline="0">
                <a:solidFill>
                  <a:schemeClr val="bg1"/>
                </a:solidFill>
                <a:latin typeface="EYInterstate Light" panose="02000506000000020004" pitchFamily="2" charset="0"/>
                <a:ea typeface="M 盈黑 HK W4" panose="02000403000000020004" pitchFamily="2" charset="-120"/>
                <a:cs typeface="+mj-cs"/>
              </a:defRPr>
            </a:lvl1pPr>
          </a:lstStyle>
          <a:p>
            <a:r>
              <a:rPr kumimoji="1" lang="zh-TW" altLang="en-US">
                <a:solidFill>
                  <a:schemeClr val="tx1"/>
                </a:solidFill>
                <a:latin typeface="BiauKai" panose="02010601000101010101" pitchFamily="2" charset="-120"/>
                <a:ea typeface="BiauKai" panose="02010601000101010101" pitchFamily="2" charset="-120"/>
              </a:rPr>
              <a:t>變數表</a:t>
            </a:r>
            <a:endParaRPr kumimoji="1" lang="zh-TW" altLang="en-US" dirty="0">
              <a:solidFill>
                <a:schemeClr val="tx1"/>
              </a:solidFill>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25149970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4">
            <a:extLst>
              <a:ext uri="{FF2B5EF4-FFF2-40B4-BE49-F238E27FC236}">
                <a16:creationId xmlns:a16="http://schemas.microsoft.com/office/drawing/2014/main" id="{0DFC7A68-711F-853B-C5C2-2F8B7AA19C85}"/>
              </a:ext>
            </a:extLst>
          </p:cNvPr>
          <p:cNvGraphicFramePr>
            <a:graphicFrameLocks noGrp="1"/>
          </p:cNvGraphicFramePr>
          <p:nvPr>
            <p:extLst>
              <p:ext uri="{D42A27DB-BD31-4B8C-83A1-F6EECF244321}">
                <p14:modId xmlns:p14="http://schemas.microsoft.com/office/powerpoint/2010/main" val="2402425113"/>
              </p:ext>
            </p:extLst>
          </p:nvPr>
        </p:nvGraphicFramePr>
        <p:xfrm>
          <a:off x="609598" y="812465"/>
          <a:ext cx="10972800" cy="5614939"/>
        </p:xfrm>
        <a:graphic>
          <a:graphicData uri="http://schemas.openxmlformats.org/drawingml/2006/table">
            <a:tbl>
              <a:tblPr firstRow="1" bandRow="1">
                <a:tableStyleId>{5C22544A-7EE6-4342-B048-85BDC9FD1C3A}</a:tableStyleId>
              </a:tblPr>
              <a:tblGrid>
                <a:gridCol w="3516636">
                  <a:extLst>
                    <a:ext uri="{9D8B030D-6E8A-4147-A177-3AD203B41FA5}">
                      <a16:colId xmlns:a16="http://schemas.microsoft.com/office/drawing/2014/main" val="2750922362"/>
                    </a:ext>
                  </a:extLst>
                </a:gridCol>
                <a:gridCol w="7456164">
                  <a:extLst>
                    <a:ext uri="{9D8B030D-6E8A-4147-A177-3AD203B41FA5}">
                      <a16:colId xmlns:a16="http://schemas.microsoft.com/office/drawing/2014/main" val="3248739436"/>
                    </a:ext>
                  </a:extLst>
                </a:gridCol>
              </a:tblGrid>
              <a:tr h="326634">
                <a:tc>
                  <a:txBody>
                    <a:bodyPr/>
                    <a:lstStyle/>
                    <a:p>
                      <a:pPr algn="l" fontAlgn="ctr"/>
                      <a:r>
                        <a:rPr lang="en"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Row</a:t>
                      </a:r>
                    </a:p>
                  </a:txBody>
                  <a:tcPr marL="9525" marR="9525" marT="9525" marB="0" anchor="ctr"/>
                </a:tc>
                <a:tc>
                  <a:txBody>
                    <a:bodyPr/>
                    <a:lstStyle/>
                    <a:p>
                      <a:pPr algn="l" fontAlgn="ctr"/>
                      <a:r>
                        <a:rPr lang="en"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Description</a:t>
                      </a:r>
                    </a:p>
                  </a:txBody>
                  <a:tcPr marL="9525" marR="9525" marT="9525" marB="0" anchor="ctr"/>
                </a:tc>
                <a:extLst>
                  <a:ext uri="{0D108BD9-81ED-4DB2-BD59-A6C34878D82A}">
                    <a16:rowId xmlns:a16="http://schemas.microsoft.com/office/drawing/2014/main" val="2090479543"/>
                  </a:ext>
                </a:extLst>
              </a:tr>
              <a:tr h="364530">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OCCUPATION_TYPE</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What kind of occupation does the client have</a:t>
                      </a:r>
                    </a:p>
                  </a:txBody>
                  <a:tcPr marL="9525" marR="9525" marT="9525" marB="0" anchor="ctr"/>
                </a:tc>
                <a:extLst>
                  <a:ext uri="{0D108BD9-81ED-4DB2-BD59-A6C34878D82A}">
                    <a16:rowId xmlns:a16="http://schemas.microsoft.com/office/drawing/2014/main" val="3504412007"/>
                  </a:ext>
                </a:extLst>
              </a:tr>
              <a:tr h="701067">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CNT_FAM_MEMBERS</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How many family members does client have</a:t>
                      </a:r>
                    </a:p>
                  </a:txBody>
                  <a:tcPr marL="9525" marR="9525" marT="9525" marB="0" anchor="ctr"/>
                </a:tc>
                <a:extLst>
                  <a:ext uri="{0D108BD9-81ED-4DB2-BD59-A6C34878D82A}">
                    <a16:rowId xmlns:a16="http://schemas.microsoft.com/office/drawing/2014/main" val="2987258649"/>
                  </a:ext>
                </a:extLst>
              </a:tr>
              <a:tr h="364530">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REGION_RATING_CLIENT</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Our rating of the region where client lives (1,2,3)</a:t>
                      </a:r>
                    </a:p>
                  </a:txBody>
                  <a:tcPr marL="9525" marR="9525" marT="9525" marB="0" anchor="ctr"/>
                </a:tc>
                <a:extLst>
                  <a:ext uri="{0D108BD9-81ED-4DB2-BD59-A6C34878D82A}">
                    <a16:rowId xmlns:a16="http://schemas.microsoft.com/office/drawing/2014/main" val="4267879354"/>
                  </a:ext>
                </a:extLst>
              </a:tr>
              <a:tr h="326634">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REGION_RATING_CLIENT_W_CITY</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Our rating of the region where client lives with taking city into account (1,2,3)</a:t>
                      </a:r>
                    </a:p>
                  </a:txBody>
                  <a:tcPr marL="9525" marR="9525" marT="9525" marB="0" anchor="ctr"/>
                </a:tc>
                <a:extLst>
                  <a:ext uri="{0D108BD9-81ED-4DB2-BD59-A6C34878D82A}">
                    <a16:rowId xmlns:a16="http://schemas.microsoft.com/office/drawing/2014/main" val="1585844358"/>
                  </a:ext>
                </a:extLst>
              </a:tr>
              <a:tr h="364530">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WEEKDAY_APPR_PROCESS_START</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On which day of the week did the client apply for the loan</a:t>
                      </a:r>
                    </a:p>
                  </a:txBody>
                  <a:tcPr marL="9525" marR="9525" marT="9525" marB="0" anchor="ctr"/>
                </a:tc>
                <a:extLst>
                  <a:ext uri="{0D108BD9-81ED-4DB2-BD59-A6C34878D82A}">
                    <a16:rowId xmlns:a16="http://schemas.microsoft.com/office/drawing/2014/main" val="2506319627"/>
                  </a:ext>
                </a:extLst>
              </a:tr>
              <a:tr h="364530">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HOUR_APPR_PROCESS_START</a:t>
                      </a:r>
                    </a:p>
                  </a:txBody>
                  <a:tcPr marL="9525" marR="9525" marT="9525" marB="0" anchor="ctr"/>
                </a:tc>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Approximately at what hour did the client apply for the loan</a:t>
                      </a:r>
                    </a:p>
                  </a:txBody>
                  <a:tcPr marL="9525" marR="9525" marT="9525" marB="0" anchor="ctr"/>
                </a:tc>
                <a:extLst>
                  <a:ext uri="{0D108BD9-81ED-4DB2-BD59-A6C34878D82A}">
                    <a16:rowId xmlns:a16="http://schemas.microsoft.com/office/drawing/2014/main" val="2240782458"/>
                  </a:ext>
                </a:extLst>
              </a:tr>
              <a:tr h="364530">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REG_REGION_NOT_LIVE_REGION</a:t>
                      </a:r>
                    </a:p>
                  </a:txBody>
                  <a:tcPr marL="9525" marR="9525" marT="9525" marB="0" anchor="ctr"/>
                </a:tc>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Flag if clients permanent address does not match contact address (1=different, 0=same, at region level)</a:t>
                      </a:r>
                    </a:p>
                  </a:txBody>
                  <a:tcPr marL="9525" marR="9525" marT="9525" marB="0" anchor="ctr"/>
                </a:tc>
                <a:extLst>
                  <a:ext uri="{0D108BD9-81ED-4DB2-BD59-A6C34878D82A}">
                    <a16:rowId xmlns:a16="http://schemas.microsoft.com/office/drawing/2014/main" val="3879675239"/>
                  </a:ext>
                </a:extLst>
              </a:tr>
              <a:tr h="355039">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REG_REGION_NOT_WORK_REGION</a:t>
                      </a:r>
                    </a:p>
                  </a:txBody>
                  <a:tcPr marL="9525" marR="9525" marT="9525" marB="0" anchor="ctr"/>
                </a:tc>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Flag if clients permanent address does not match work address (1=different, 0=same, at region level)</a:t>
                      </a:r>
                    </a:p>
                  </a:txBody>
                  <a:tcPr marL="9525" marR="9525" marT="9525" marB="0" anchor="ctr"/>
                </a:tc>
                <a:extLst>
                  <a:ext uri="{0D108BD9-81ED-4DB2-BD59-A6C34878D82A}">
                    <a16:rowId xmlns:a16="http://schemas.microsoft.com/office/drawing/2014/main" val="3372796304"/>
                  </a:ext>
                </a:extLst>
              </a:tr>
              <a:tr h="326634">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LIVE_REGION_NOT_WORK_REGION</a:t>
                      </a:r>
                    </a:p>
                  </a:txBody>
                  <a:tcPr marL="9525" marR="9525" marT="9525" marB="0" anchor="ctr"/>
                </a:tc>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Flag if clients contact address does not match work address (1=different, 0=same, at region level)</a:t>
                      </a:r>
                    </a:p>
                  </a:txBody>
                  <a:tcPr marL="9525" marR="9525" marT="9525" marB="0" anchor="ctr"/>
                </a:tc>
                <a:extLst>
                  <a:ext uri="{0D108BD9-81ED-4DB2-BD59-A6C34878D82A}">
                    <a16:rowId xmlns:a16="http://schemas.microsoft.com/office/drawing/2014/main" val="2911251371"/>
                  </a:ext>
                </a:extLst>
              </a:tr>
              <a:tr h="326634">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REG_CITY_NOT_LIVE_CITY</a:t>
                      </a:r>
                    </a:p>
                  </a:txBody>
                  <a:tcPr marL="9525" marR="9525" marT="9525" marB="0" anchor="ctr"/>
                </a:tc>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Flag if clients permanent address does not match contact address (1=different, 0=same, at city level)</a:t>
                      </a:r>
                    </a:p>
                  </a:txBody>
                  <a:tcPr marL="9525" marR="9525" marT="9525" marB="0" anchor="ctr"/>
                </a:tc>
                <a:extLst>
                  <a:ext uri="{0D108BD9-81ED-4DB2-BD59-A6C34878D82A}">
                    <a16:rowId xmlns:a16="http://schemas.microsoft.com/office/drawing/2014/main" val="3973496898"/>
                  </a:ext>
                </a:extLst>
              </a:tr>
              <a:tr h="355039">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REG_CITY_NOT_WORK_CITY</a:t>
                      </a:r>
                    </a:p>
                  </a:txBody>
                  <a:tcPr marL="9525" marR="9525" marT="9525" marB="0" anchor="ctr"/>
                </a:tc>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Flag if clients permanent address does not match work address (1=different, 0=same, at city level)</a:t>
                      </a:r>
                    </a:p>
                  </a:txBody>
                  <a:tcPr marL="9525" marR="9525" marT="9525" marB="0" anchor="ctr"/>
                </a:tc>
                <a:extLst>
                  <a:ext uri="{0D108BD9-81ED-4DB2-BD59-A6C34878D82A}">
                    <a16:rowId xmlns:a16="http://schemas.microsoft.com/office/drawing/2014/main" val="3470362298"/>
                  </a:ext>
                </a:extLst>
              </a:tr>
              <a:tr h="364530">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LIVE_CITY_NOT_WORK_CITY</a:t>
                      </a:r>
                    </a:p>
                  </a:txBody>
                  <a:tcPr marL="9525" marR="9525" marT="9525" marB="0" anchor="ctr"/>
                </a:tc>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Flag if clients contact address does not match work address (1=different, 0=same, at city level)</a:t>
                      </a:r>
                    </a:p>
                  </a:txBody>
                  <a:tcPr marL="9525" marR="9525" marT="9525" marB="0" anchor="ctr"/>
                </a:tc>
                <a:extLst>
                  <a:ext uri="{0D108BD9-81ED-4DB2-BD59-A6C34878D82A}">
                    <a16:rowId xmlns:a16="http://schemas.microsoft.com/office/drawing/2014/main" val="2850455795"/>
                  </a:ext>
                </a:extLst>
              </a:tr>
              <a:tr h="355039">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ORGANIZATION_TYPE</a:t>
                      </a:r>
                    </a:p>
                  </a:txBody>
                  <a:tcPr marL="9525" marR="9525" marT="9525" marB="0" anchor="ctr"/>
                </a:tc>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Type of organization where client works</a:t>
                      </a:r>
                    </a:p>
                  </a:txBody>
                  <a:tcPr marL="9525" marR="9525" marT="9525" marB="0" anchor="ctr"/>
                </a:tc>
                <a:extLst>
                  <a:ext uri="{0D108BD9-81ED-4DB2-BD59-A6C34878D82A}">
                    <a16:rowId xmlns:a16="http://schemas.microsoft.com/office/drawing/2014/main" val="2663871370"/>
                  </a:ext>
                </a:extLst>
              </a:tr>
              <a:tr h="355039">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EXT_SOURCE_1</a:t>
                      </a:r>
                    </a:p>
                  </a:txBody>
                  <a:tcPr marL="9525" marR="9525" marT="9525" marB="0" anchor="ctr"/>
                </a:tc>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Normalized score from external data source</a:t>
                      </a:r>
                    </a:p>
                  </a:txBody>
                  <a:tcPr marL="9525" marR="9525" marT="9525" marB="0" anchor="ctr"/>
                </a:tc>
                <a:extLst>
                  <a:ext uri="{0D108BD9-81ED-4DB2-BD59-A6C34878D82A}">
                    <a16:rowId xmlns:a16="http://schemas.microsoft.com/office/drawing/2014/main" val="3963753572"/>
                  </a:ext>
                </a:extLst>
              </a:tr>
            </a:tbl>
          </a:graphicData>
        </a:graphic>
      </p:graphicFrame>
      <p:sp>
        <p:nvSpPr>
          <p:cNvPr id="6" name="標題 1">
            <a:extLst>
              <a:ext uri="{FF2B5EF4-FFF2-40B4-BE49-F238E27FC236}">
                <a16:creationId xmlns:a16="http://schemas.microsoft.com/office/drawing/2014/main" id="{BA0EEB29-FF88-AA00-65AC-74860B4B7233}"/>
              </a:ext>
            </a:extLst>
          </p:cNvPr>
          <p:cNvSpPr txBox="1">
            <a:spLocks/>
          </p:cNvSpPr>
          <p:nvPr/>
        </p:nvSpPr>
        <p:spPr>
          <a:xfrm>
            <a:off x="609601" y="270754"/>
            <a:ext cx="3598984" cy="491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399" kern="1200" baseline="0">
                <a:solidFill>
                  <a:schemeClr val="bg1"/>
                </a:solidFill>
                <a:latin typeface="EYInterstate Light" panose="02000506000000020004" pitchFamily="2" charset="0"/>
                <a:ea typeface="M 盈黑 HK W4" panose="02000403000000020004" pitchFamily="2" charset="-120"/>
                <a:cs typeface="+mj-cs"/>
              </a:defRPr>
            </a:lvl1pPr>
          </a:lstStyle>
          <a:p>
            <a:r>
              <a:rPr kumimoji="1" lang="zh-TW" altLang="en-US">
                <a:solidFill>
                  <a:schemeClr val="tx1"/>
                </a:solidFill>
                <a:latin typeface="BiauKai" panose="02010601000101010101" pitchFamily="2" charset="-120"/>
                <a:ea typeface="BiauKai" panose="02010601000101010101" pitchFamily="2" charset="-120"/>
              </a:rPr>
              <a:t>變數表</a:t>
            </a:r>
            <a:endParaRPr kumimoji="1" lang="zh-TW" altLang="en-US" dirty="0">
              <a:solidFill>
                <a:schemeClr val="tx1"/>
              </a:solidFill>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250264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4">
            <a:extLst>
              <a:ext uri="{FF2B5EF4-FFF2-40B4-BE49-F238E27FC236}">
                <a16:creationId xmlns:a16="http://schemas.microsoft.com/office/drawing/2014/main" id="{0DFC7A68-711F-853B-C5C2-2F8B7AA19C85}"/>
              </a:ext>
            </a:extLst>
          </p:cNvPr>
          <p:cNvGraphicFramePr>
            <a:graphicFrameLocks noGrp="1"/>
          </p:cNvGraphicFramePr>
          <p:nvPr>
            <p:extLst>
              <p:ext uri="{D42A27DB-BD31-4B8C-83A1-F6EECF244321}">
                <p14:modId xmlns:p14="http://schemas.microsoft.com/office/powerpoint/2010/main" val="2622066182"/>
              </p:ext>
            </p:extLst>
          </p:nvPr>
        </p:nvGraphicFramePr>
        <p:xfrm>
          <a:off x="609598" y="812465"/>
          <a:ext cx="10972800" cy="5600058"/>
        </p:xfrm>
        <a:graphic>
          <a:graphicData uri="http://schemas.openxmlformats.org/drawingml/2006/table">
            <a:tbl>
              <a:tblPr firstRow="1" bandRow="1">
                <a:tableStyleId>{5C22544A-7EE6-4342-B048-85BDC9FD1C3A}</a:tableStyleId>
              </a:tblPr>
              <a:tblGrid>
                <a:gridCol w="3516636">
                  <a:extLst>
                    <a:ext uri="{9D8B030D-6E8A-4147-A177-3AD203B41FA5}">
                      <a16:colId xmlns:a16="http://schemas.microsoft.com/office/drawing/2014/main" val="2750922362"/>
                    </a:ext>
                  </a:extLst>
                </a:gridCol>
                <a:gridCol w="7456164">
                  <a:extLst>
                    <a:ext uri="{9D8B030D-6E8A-4147-A177-3AD203B41FA5}">
                      <a16:colId xmlns:a16="http://schemas.microsoft.com/office/drawing/2014/main" val="3248739436"/>
                    </a:ext>
                  </a:extLst>
                </a:gridCol>
              </a:tblGrid>
              <a:tr h="437047">
                <a:tc>
                  <a:txBody>
                    <a:bodyPr/>
                    <a:lstStyle/>
                    <a:p>
                      <a:pPr algn="l" fontAlgn="ctr"/>
                      <a:r>
                        <a:rPr lang="en"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Row</a:t>
                      </a:r>
                    </a:p>
                  </a:txBody>
                  <a:tcPr marL="9525" marR="9525" marT="9525" marB="0" anchor="ctr"/>
                </a:tc>
                <a:tc>
                  <a:txBody>
                    <a:bodyPr/>
                    <a:lstStyle/>
                    <a:p>
                      <a:pPr algn="l" fontAlgn="ctr"/>
                      <a:r>
                        <a:rPr lang="en"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Description</a:t>
                      </a:r>
                    </a:p>
                  </a:txBody>
                  <a:tcPr marL="9525" marR="9525" marT="9525" marB="0" anchor="ctr"/>
                </a:tc>
                <a:extLst>
                  <a:ext uri="{0D108BD9-81ED-4DB2-BD59-A6C34878D82A}">
                    <a16:rowId xmlns:a16="http://schemas.microsoft.com/office/drawing/2014/main" val="2090479543"/>
                  </a:ext>
                </a:extLst>
              </a:tr>
              <a:tr h="487753">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EXT_SOURCE_2</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Normalized score from external data source</a:t>
                      </a:r>
                    </a:p>
                  </a:txBody>
                  <a:tcPr marL="9525" marR="9525" marT="9525" marB="0" anchor="ctr"/>
                </a:tc>
                <a:extLst>
                  <a:ext uri="{0D108BD9-81ED-4DB2-BD59-A6C34878D82A}">
                    <a16:rowId xmlns:a16="http://schemas.microsoft.com/office/drawing/2014/main" val="3504412007"/>
                  </a:ext>
                </a:extLst>
              </a:tr>
              <a:tr h="938051">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EXT_SOURCE_3</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Normalized score from external data source</a:t>
                      </a:r>
                    </a:p>
                  </a:txBody>
                  <a:tcPr marL="9525" marR="9525" marT="9525" marB="0" anchor="ctr"/>
                </a:tc>
                <a:extLst>
                  <a:ext uri="{0D108BD9-81ED-4DB2-BD59-A6C34878D82A}">
                    <a16:rowId xmlns:a16="http://schemas.microsoft.com/office/drawing/2014/main" val="2987258649"/>
                  </a:ext>
                </a:extLst>
              </a:tr>
              <a:tr h="487753">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APARTMENTS_AVG</a:t>
                      </a:r>
                    </a:p>
                  </a:txBody>
                  <a:tcPr marL="9525" marR="9525" marT="9525" marB="0" anchor="ctr"/>
                </a:tc>
                <a:tc rowSpan="8">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Normalized information about building where the client lives, What is average (_AVG suffix), modus (_MODE suffix), median (_MEDI suffix) apartment size, common area, living area, age of building, number of elevators, number of entrances, state of the building, number of floor</a:t>
                      </a:r>
                    </a:p>
                  </a:txBody>
                  <a:tcPr marL="9525" marR="9525" marT="9525" marB="0" anchor="ctr"/>
                </a:tc>
                <a:extLst>
                  <a:ext uri="{0D108BD9-81ED-4DB2-BD59-A6C34878D82A}">
                    <a16:rowId xmlns:a16="http://schemas.microsoft.com/office/drawing/2014/main" val="4267879354"/>
                  </a:ext>
                </a:extLst>
              </a:tr>
              <a:tr h="437047">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BASEMENTAREA_AVG</a:t>
                      </a:r>
                    </a:p>
                  </a:txBody>
                  <a:tcPr marL="9525" marR="9525" marT="9525" marB="0" anchor="ctr"/>
                </a:tc>
                <a:tc vMerge="1">
                  <a:txBody>
                    <a:bodyPr/>
                    <a:lstStyle/>
                    <a:p>
                      <a:pPr algn="l" fontAlgn="ctr"/>
                      <a:endParaRPr lang="en"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585844358"/>
                  </a:ext>
                </a:extLst>
              </a:tr>
              <a:tr h="487753">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YEARS_BEGINEXPLUATATION_AVG</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506319627"/>
                  </a:ext>
                </a:extLst>
              </a:tr>
              <a:tr h="487753">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YEARS_BUILD_AVG</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240782458"/>
                  </a:ext>
                </a:extLst>
              </a:tr>
              <a:tr h="487753">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COMMONAREA_AVG</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879675239"/>
                  </a:ext>
                </a:extLst>
              </a:tr>
              <a:tr h="475054">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ELEVATORS_AVG</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372796304"/>
                  </a:ext>
                </a:extLst>
              </a:tr>
              <a:tr h="437047">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ENTRANCES_AVG</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911251371"/>
                  </a:ext>
                </a:extLst>
              </a:tr>
              <a:tr h="437047">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FLOORSMAX_AVG</a:t>
                      </a:r>
                    </a:p>
                  </a:txBody>
                  <a:tcPr marL="9525" marR="9525" marT="9525" marB="0" anchor="ctr"/>
                </a:tc>
                <a:tc vMerge="1">
                  <a:txBody>
                    <a:bodyPr/>
                    <a:lstStyle/>
                    <a:p>
                      <a:pPr algn="l" fontAlgn="ctr"/>
                      <a:endParaRPr lang="en"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973496898"/>
                  </a:ext>
                </a:extLst>
              </a:tr>
            </a:tbl>
          </a:graphicData>
        </a:graphic>
      </p:graphicFrame>
      <p:sp>
        <p:nvSpPr>
          <p:cNvPr id="5" name="標題 1">
            <a:extLst>
              <a:ext uri="{FF2B5EF4-FFF2-40B4-BE49-F238E27FC236}">
                <a16:creationId xmlns:a16="http://schemas.microsoft.com/office/drawing/2014/main" id="{F2EB0843-B02E-92D0-03DB-9545BC7CD06F}"/>
              </a:ext>
            </a:extLst>
          </p:cNvPr>
          <p:cNvSpPr txBox="1">
            <a:spLocks/>
          </p:cNvSpPr>
          <p:nvPr/>
        </p:nvSpPr>
        <p:spPr>
          <a:xfrm>
            <a:off x="609601" y="270754"/>
            <a:ext cx="3598984" cy="491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399" kern="1200" baseline="0">
                <a:solidFill>
                  <a:schemeClr val="bg1"/>
                </a:solidFill>
                <a:latin typeface="EYInterstate Light" panose="02000506000000020004" pitchFamily="2" charset="0"/>
                <a:ea typeface="M 盈黑 HK W4" panose="02000403000000020004" pitchFamily="2" charset="-120"/>
                <a:cs typeface="+mj-cs"/>
              </a:defRPr>
            </a:lvl1pPr>
          </a:lstStyle>
          <a:p>
            <a:r>
              <a:rPr kumimoji="1" lang="zh-TW" altLang="en-US">
                <a:solidFill>
                  <a:schemeClr val="tx1"/>
                </a:solidFill>
                <a:latin typeface="BiauKai" panose="02010601000101010101" pitchFamily="2" charset="-120"/>
                <a:ea typeface="BiauKai" panose="02010601000101010101" pitchFamily="2" charset="-120"/>
              </a:rPr>
              <a:t>變數表</a:t>
            </a:r>
            <a:endParaRPr kumimoji="1" lang="zh-TW" altLang="en-US" dirty="0">
              <a:solidFill>
                <a:schemeClr val="tx1"/>
              </a:solidFill>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32633620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4">
            <a:extLst>
              <a:ext uri="{FF2B5EF4-FFF2-40B4-BE49-F238E27FC236}">
                <a16:creationId xmlns:a16="http://schemas.microsoft.com/office/drawing/2014/main" id="{0DFC7A68-711F-853B-C5C2-2F8B7AA19C85}"/>
              </a:ext>
            </a:extLst>
          </p:cNvPr>
          <p:cNvGraphicFramePr>
            <a:graphicFrameLocks noGrp="1"/>
          </p:cNvGraphicFramePr>
          <p:nvPr>
            <p:extLst>
              <p:ext uri="{D42A27DB-BD31-4B8C-83A1-F6EECF244321}">
                <p14:modId xmlns:p14="http://schemas.microsoft.com/office/powerpoint/2010/main" val="3248554489"/>
              </p:ext>
            </p:extLst>
          </p:nvPr>
        </p:nvGraphicFramePr>
        <p:xfrm>
          <a:off x="609598" y="812465"/>
          <a:ext cx="10972800" cy="5658674"/>
        </p:xfrm>
        <a:graphic>
          <a:graphicData uri="http://schemas.openxmlformats.org/drawingml/2006/table">
            <a:tbl>
              <a:tblPr firstRow="1" bandRow="1">
                <a:tableStyleId>{5C22544A-7EE6-4342-B048-85BDC9FD1C3A}</a:tableStyleId>
              </a:tblPr>
              <a:tblGrid>
                <a:gridCol w="3516636">
                  <a:extLst>
                    <a:ext uri="{9D8B030D-6E8A-4147-A177-3AD203B41FA5}">
                      <a16:colId xmlns:a16="http://schemas.microsoft.com/office/drawing/2014/main" val="2750922362"/>
                    </a:ext>
                  </a:extLst>
                </a:gridCol>
                <a:gridCol w="7456164">
                  <a:extLst>
                    <a:ext uri="{9D8B030D-6E8A-4147-A177-3AD203B41FA5}">
                      <a16:colId xmlns:a16="http://schemas.microsoft.com/office/drawing/2014/main" val="3248739436"/>
                    </a:ext>
                  </a:extLst>
                </a:gridCol>
              </a:tblGrid>
              <a:tr h="298251">
                <a:tc>
                  <a:txBody>
                    <a:bodyPr/>
                    <a:lstStyle/>
                    <a:p>
                      <a:pPr algn="l" fontAlgn="ctr"/>
                      <a:r>
                        <a:rPr lang="en"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Row</a:t>
                      </a:r>
                    </a:p>
                  </a:txBody>
                  <a:tcPr marL="9525" marR="9525" marT="9525" marB="0" anchor="ctr"/>
                </a:tc>
                <a:tc>
                  <a:txBody>
                    <a:bodyPr/>
                    <a:lstStyle/>
                    <a:p>
                      <a:pPr algn="l" fontAlgn="ctr"/>
                      <a:r>
                        <a:rPr lang="en"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Description</a:t>
                      </a:r>
                    </a:p>
                  </a:txBody>
                  <a:tcPr marL="9525" marR="9525" marT="9525" marB="0" anchor="ctr"/>
                </a:tc>
                <a:extLst>
                  <a:ext uri="{0D108BD9-81ED-4DB2-BD59-A6C34878D82A}">
                    <a16:rowId xmlns:a16="http://schemas.microsoft.com/office/drawing/2014/main" val="2090479543"/>
                  </a:ext>
                </a:extLst>
              </a:tr>
              <a:tr h="524475">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FLOORSMIN_AVG</a:t>
                      </a:r>
                    </a:p>
                  </a:txBody>
                  <a:tcPr marL="9525" marR="9525" marT="9525" marB="0" anchor="ctr"/>
                </a:tc>
                <a:tc rowSpan="10">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Normalized information about building where the client lives, What is average (_AVG suffix), modus (_MODE suffix), median (_MEDI suffix) apartment size, common area, living area, age of building, number of elevators, number of entrances, state of the building, number of floor</a:t>
                      </a:r>
                    </a:p>
                  </a:txBody>
                  <a:tcPr marL="9525" marR="9525" marT="9525" marB="0" anchor="ctr"/>
                </a:tc>
                <a:extLst>
                  <a:ext uri="{0D108BD9-81ED-4DB2-BD59-A6C34878D82A}">
                    <a16:rowId xmlns:a16="http://schemas.microsoft.com/office/drawing/2014/main" val="3504412007"/>
                  </a:ext>
                </a:extLst>
              </a:tr>
              <a:tr h="640148">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LANDAREA_AVG</a:t>
                      </a:r>
                    </a:p>
                  </a:txBody>
                  <a:tcPr marL="9525" marR="9525" marT="9525" marB="0" anchor="ctr"/>
                </a:tc>
                <a:tc vMerge="1">
                  <a:txBody>
                    <a:bodyPr/>
                    <a:lstStyle/>
                    <a:p>
                      <a:pPr algn="l" fontAlgn="ctr"/>
                      <a:endParaRPr lang="en"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987258649"/>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LIVINGAPARTMENTS_AVG</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4267879354"/>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LIVINGAREA_AVG</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585844358"/>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NONLIVINGAPARTMENTS_AVG</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506319627"/>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NONLIVINGAREA_AVG</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240782458"/>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APARTMENTS_MODE</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879675239"/>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BASEMENTAREA_MODE</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372796304"/>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YEARS_BEGINEXPLUATATION_MODE</a:t>
                      </a:r>
                    </a:p>
                  </a:txBody>
                  <a:tcPr marL="9525" marR="9525" marT="9525" marB="0" anchor="ctr"/>
                </a:tc>
                <a:tc vMerge="1">
                  <a:txBody>
                    <a:bodyPr/>
                    <a:lstStyle/>
                    <a:p>
                      <a:pPr algn="l" fontAlgn="ctr"/>
                      <a:endParaRPr lang="en"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911251371"/>
                  </a:ext>
                </a:extLst>
              </a:tr>
              <a:tr h="524475">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YEARS_BUILD_MODE</a:t>
                      </a:r>
                    </a:p>
                  </a:txBody>
                  <a:tcPr marL="9525" marR="9525" marT="9525" marB="0" anchor="ctr"/>
                </a:tc>
                <a:tc vMerge="1">
                  <a:txBody>
                    <a:bodyPr/>
                    <a:lstStyle/>
                    <a:p>
                      <a:pPr algn="l" fontAlgn="ctr"/>
                      <a:endParaRPr lang="en"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973496898"/>
                  </a:ext>
                </a:extLst>
              </a:tr>
            </a:tbl>
          </a:graphicData>
        </a:graphic>
      </p:graphicFrame>
      <p:sp>
        <p:nvSpPr>
          <p:cNvPr id="5" name="標題 1">
            <a:extLst>
              <a:ext uri="{FF2B5EF4-FFF2-40B4-BE49-F238E27FC236}">
                <a16:creationId xmlns:a16="http://schemas.microsoft.com/office/drawing/2014/main" id="{A58A62C3-05A7-9BE9-23AF-E5D3CCB06361}"/>
              </a:ext>
            </a:extLst>
          </p:cNvPr>
          <p:cNvSpPr txBox="1">
            <a:spLocks/>
          </p:cNvSpPr>
          <p:nvPr/>
        </p:nvSpPr>
        <p:spPr>
          <a:xfrm>
            <a:off x="609601" y="270754"/>
            <a:ext cx="3598984" cy="491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399" kern="1200" baseline="0">
                <a:solidFill>
                  <a:schemeClr val="bg1"/>
                </a:solidFill>
                <a:latin typeface="EYInterstate Light" panose="02000506000000020004" pitchFamily="2" charset="0"/>
                <a:ea typeface="M 盈黑 HK W4" panose="02000403000000020004" pitchFamily="2" charset="-120"/>
                <a:cs typeface="+mj-cs"/>
              </a:defRPr>
            </a:lvl1pPr>
          </a:lstStyle>
          <a:p>
            <a:r>
              <a:rPr kumimoji="1" lang="zh-TW" altLang="en-US">
                <a:solidFill>
                  <a:schemeClr val="tx1"/>
                </a:solidFill>
                <a:latin typeface="BiauKai" panose="02010601000101010101" pitchFamily="2" charset="-120"/>
                <a:ea typeface="BiauKai" panose="02010601000101010101" pitchFamily="2" charset="-120"/>
              </a:rPr>
              <a:t>變數表</a:t>
            </a:r>
            <a:endParaRPr kumimoji="1" lang="zh-TW" altLang="en-US" dirty="0">
              <a:solidFill>
                <a:schemeClr val="tx1"/>
              </a:solidFill>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33087039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4">
            <a:extLst>
              <a:ext uri="{FF2B5EF4-FFF2-40B4-BE49-F238E27FC236}">
                <a16:creationId xmlns:a16="http://schemas.microsoft.com/office/drawing/2014/main" id="{0DFC7A68-711F-853B-C5C2-2F8B7AA19C85}"/>
              </a:ext>
            </a:extLst>
          </p:cNvPr>
          <p:cNvGraphicFramePr>
            <a:graphicFrameLocks noGrp="1"/>
          </p:cNvGraphicFramePr>
          <p:nvPr>
            <p:extLst>
              <p:ext uri="{D42A27DB-BD31-4B8C-83A1-F6EECF244321}">
                <p14:modId xmlns:p14="http://schemas.microsoft.com/office/powerpoint/2010/main" val="259464110"/>
              </p:ext>
            </p:extLst>
          </p:nvPr>
        </p:nvGraphicFramePr>
        <p:xfrm>
          <a:off x="609598" y="812465"/>
          <a:ext cx="10972800" cy="5658674"/>
        </p:xfrm>
        <a:graphic>
          <a:graphicData uri="http://schemas.openxmlformats.org/drawingml/2006/table">
            <a:tbl>
              <a:tblPr firstRow="1" bandRow="1">
                <a:tableStyleId>{5C22544A-7EE6-4342-B048-85BDC9FD1C3A}</a:tableStyleId>
              </a:tblPr>
              <a:tblGrid>
                <a:gridCol w="3516636">
                  <a:extLst>
                    <a:ext uri="{9D8B030D-6E8A-4147-A177-3AD203B41FA5}">
                      <a16:colId xmlns:a16="http://schemas.microsoft.com/office/drawing/2014/main" val="2750922362"/>
                    </a:ext>
                  </a:extLst>
                </a:gridCol>
                <a:gridCol w="7456164">
                  <a:extLst>
                    <a:ext uri="{9D8B030D-6E8A-4147-A177-3AD203B41FA5}">
                      <a16:colId xmlns:a16="http://schemas.microsoft.com/office/drawing/2014/main" val="3248739436"/>
                    </a:ext>
                  </a:extLst>
                </a:gridCol>
              </a:tblGrid>
              <a:tr h="298251">
                <a:tc>
                  <a:txBody>
                    <a:bodyPr/>
                    <a:lstStyle/>
                    <a:p>
                      <a:pPr algn="l" fontAlgn="ctr"/>
                      <a:r>
                        <a:rPr lang="en"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Row</a:t>
                      </a:r>
                    </a:p>
                  </a:txBody>
                  <a:tcPr marL="9525" marR="9525" marT="9525" marB="0" anchor="ctr"/>
                </a:tc>
                <a:tc>
                  <a:txBody>
                    <a:bodyPr/>
                    <a:lstStyle/>
                    <a:p>
                      <a:pPr algn="l" fontAlgn="ctr"/>
                      <a:r>
                        <a:rPr lang="en"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Description</a:t>
                      </a:r>
                    </a:p>
                  </a:txBody>
                  <a:tcPr marL="9525" marR="9525" marT="9525" marB="0" anchor="ctr"/>
                </a:tc>
                <a:extLst>
                  <a:ext uri="{0D108BD9-81ED-4DB2-BD59-A6C34878D82A}">
                    <a16:rowId xmlns:a16="http://schemas.microsoft.com/office/drawing/2014/main" val="2090479543"/>
                  </a:ext>
                </a:extLst>
              </a:tr>
              <a:tr h="524475">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COMMONAREA_MODE</a:t>
                      </a:r>
                    </a:p>
                  </a:txBody>
                  <a:tcPr marL="9525" marR="9525" marT="9525" marB="0" anchor="ctr"/>
                </a:tc>
                <a:tc rowSpan="10">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Normalized information about building where the client lives, What is average (_AVG suffix), modus (_MODE suffix), median (_MEDI suffix) apartment size, common area, living area, age of building, number of elevators, number of entrances, state of the building, number of floor</a:t>
                      </a:r>
                    </a:p>
                  </a:txBody>
                  <a:tcPr marL="9525" marR="9525" marT="9525" marB="0" anchor="ctr"/>
                </a:tc>
                <a:extLst>
                  <a:ext uri="{0D108BD9-81ED-4DB2-BD59-A6C34878D82A}">
                    <a16:rowId xmlns:a16="http://schemas.microsoft.com/office/drawing/2014/main" val="3504412007"/>
                  </a:ext>
                </a:extLst>
              </a:tr>
              <a:tr h="640148">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ELEVATORS_MODE</a:t>
                      </a:r>
                    </a:p>
                  </a:txBody>
                  <a:tcPr marL="9525" marR="9525" marT="9525" marB="0" anchor="ctr"/>
                </a:tc>
                <a:tc vMerge="1">
                  <a:txBody>
                    <a:bodyPr/>
                    <a:lstStyle/>
                    <a:p>
                      <a:pPr algn="l" fontAlgn="ctr"/>
                      <a:endParaRPr lang="en"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987258649"/>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ENTRANCES_MODE</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4267879354"/>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FLOORSMAX_MODE</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585844358"/>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FLOORSMIN_MODE</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506319627"/>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LANDAREA_MODE</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240782458"/>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LIVINGAPARTMENTS_MODE</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879675239"/>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LIVINGAREA_MODE</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372796304"/>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NONLIVINGAPARTMENTS_MODE</a:t>
                      </a:r>
                    </a:p>
                  </a:txBody>
                  <a:tcPr marL="9525" marR="9525" marT="9525" marB="0" anchor="ctr"/>
                </a:tc>
                <a:tc vMerge="1">
                  <a:txBody>
                    <a:bodyPr/>
                    <a:lstStyle/>
                    <a:p>
                      <a:pPr algn="l" fontAlgn="ctr"/>
                      <a:endParaRPr lang="en"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911251371"/>
                  </a:ext>
                </a:extLst>
              </a:tr>
              <a:tr h="524475">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NONLIVINGAREA_MODE</a:t>
                      </a:r>
                    </a:p>
                  </a:txBody>
                  <a:tcPr marL="9525" marR="9525" marT="9525" marB="0" anchor="ctr"/>
                </a:tc>
                <a:tc vMerge="1">
                  <a:txBody>
                    <a:bodyPr/>
                    <a:lstStyle/>
                    <a:p>
                      <a:pPr algn="l" fontAlgn="ctr"/>
                      <a:endParaRPr lang="en"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973496898"/>
                  </a:ext>
                </a:extLst>
              </a:tr>
            </a:tbl>
          </a:graphicData>
        </a:graphic>
      </p:graphicFrame>
      <p:sp>
        <p:nvSpPr>
          <p:cNvPr id="5" name="標題 1">
            <a:extLst>
              <a:ext uri="{FF2B5EF4-FFF2-40B4-BE49-F238E27FC236}">
                <a16:creationId xmlns:a16="http://schemas.microsoft.com/office/drawing/2014/main" id="{B689FF7F-F258-B60D-FF0A-366A3C3649F2}"/>
              </a:ext>
            </a:extLst>
          </p:cNvPr>
          <p:cNvSpPr txBox="1">
            <a:spLocks/>
          </p:cNvSpPr>
          <p:nvPr/>
        </p:nvSpPr>
        <p:spPr>
          <a:xfrm>
            <a:off x="609601" y="270754"/>
            <a:ext cx="3598984" cy="491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399" kern="1200" baseline="0">
                <a:solidFill>
                  <a:schemeClr val="bg1"/>
                </a:solidFill>
                <a:latin typeface="EYInterstate Light" panose="02000506000000020004" pitchFamily="2" charset="0"/>
                <a:ea typeface="M 盈黑 HK W4" panose="02000403000000020004" pitchFamily="2" charset="-120"/>
                <a:cs typeface="+mj-cs"/>
              </a:defRPr>
            </a:lvl1pPr>
          </a:lstStyle>
          <a:p>
            <a:r>
              <a:rPr kumimoji="1" lang="zh-TW" altLang="en-US">
                <a:solidFill>
                  <a:schemeClr val="tx1"/>
                </a:solidFill>
                <a:latin typeface="BiauKai" panose="02010601000101010101" pitchFamily="2" charset="-120"/>
                <a:ea typeface="BiauKai" panose="02010601000101010101" pitchFamily="2" charset="-120"/>
              </a:rPr>
              <a:t>變數表</a:t>
            </a:r>
            <a:endParaRPr kumimoji="1" lang="zh-TW" altLang="en-US" dirty="0">
              <a:solidFill>
                <a:schemeClr val="tx1"/>
              </a:solidFill>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402113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4">
            <a:extLst>
              <a:ext uri="{FF2B5EF4-FFF2-40B4-BE49-F238E27FC236}">
                <a16:creationId xmlns:a16="http://schemas.microsoft.com/office/drawing/2014/main" id="{0DFC7A68-711F-853B-C5C2-2F8B7AA19C85}"/>
              </a:ext>
            </a:extLst>
          </p:cNvPr>
          <p:cNvGraphicFramePr>
            <a:graphicFrameLocks noGrp="1"/>
          </p:cNvGraphicFramePr>
          <p:nvPr>
            <p:extLst>
              <p:ext uri="{D42A27DB-BD31-4B8C-83A1-F6EECF244321}">
                <p14:modId xmlns:p14="http://schemas.microsoft.com/office/powerpoint/2010/main" val="2745854432"/>
              </p:ext>
            </p:extLst>
          </p:nvPr>
        </p:nvGraphicFramePr>
        <p:xfrm>
          <a:off x="609598" y="812465"/>
          <a:ext cx="10972800" cy="5658674"/>
        </p:xfrm>
        <a:graphic>
          <a:graphicData uri="http://schemas.openxmlformats.org/drawingml/2006/table">
            <a:tbl>
              <a:tblPr firstRow="1" bandRow="1">
                <a:tableStyleId>{5C22544A-7EE6-4342-B048-85BDC9FD1C3A}</a:tableStyleId>
              </a:tblPr>
              <a:tblGrid>
                <a:gridCol w="3516636">
                  <a:extLst>
                    <a:ext uri="{9D8B030D-6E8A-4147-A177-3AD203B41FA5}">
                      <a16:colId xmlns:a16="http://schemas.microsoft.com/office/drawing/2014/main" val="2750922362"/>
                    </a:ext>
                  </a:extLst>
                </a:gridCol>
                <a:gridCol w="7456164">
                  <a:extLst>
                    <a:ext uri="{9D8B030D-6E8A-4147-A177-3AD203B41FA5}">
                      <a16:colId xmlns:a16="http://schemas.microsoft.com/office/drawing/2014/main" val="3248739436"/>
                    </a:ext>
                  </a:extLst>
                </a:gridCol>
              </a:tblGrid>
              <a:tr h="298251">
                <a:tc>
                  <a:txBody>
                    <a:bodyPr/>
                    <a:lstStyle/>
                    <a:p>
                      <a:pPr algn="l" fontAlgn="ctr"/>
                      <a:r>
                        <a:rPr lang="en"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Row</a:t>
                      </a:r>
                    </a:p>
                  </a:txBody>
                  <a:tcPr marL="9525" marR="9525" marT="9525" marB="0" anchor="ctr"/>
                </a:tc>
                <a:tc>
                  <a:txBody>
                    <a:bodyPr/>
                    <a:lstStyle/>
                    <a:p>
                      <a:pPr algn="l" fontAlgn="ctr"/>
                      <a:r>
                        <a:rPr lang="en"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Description</a:t>
                      </a:r>
                    </a:p>
                  </a:txBody>
                  <a:tcPr marL="9525" marR="9525" marT="9525" marB="0" anchor="ctr"/>
                </a:tc>
                <a:extLst>
                  <a:ext uri="{0D108BD9-81ED-4DB2-BD59-A6C34878D82A}">
                    <a16:rowId xmlns:a16="http://schemas.microsoft.com/office/drawing/2014/main" val="2090479543"/>
                  </a:ext>
                </a:extLst>
              </a:tr>
              <a:tr h="524475">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APARTMENTS_MEDI</a:t>
                      </a:r>
                    </a:p>
                  </a:txBody>
                  <a:tcPr marL="9525" marR="9525" marT="9525" marB="0" anchor="ctr"/>
                </a:tc>
                <a:tc rowSpan="10">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Normalized information about building where the client lives, What is average (_AVG suffix), modus (_MODE suffix), median (_MEDI suffix) apartment size, common area, living area, age of building, number of elevators, number of entrances, state of the building, number of floor</a:t>
                      </a:r>
                    </a:p>
                  </a:txBody>
                  <a:tcPr marL="9525" marR="9525" marT="9525" marB="0" anchor="ctr"/>
                </a:tc>
                <a:extLst>
                  <a:ext uri="{0D108BD9-81ED-4DB2-BD59-A6C34878D82A}">
                    <a16:rowId xmlns:a16="http://schemas.microsoft.com/office/drawing/2014/main" val="3504412007"/>
                  </a:ext>
                </a:extLst>
              </a:tr>
              <a:tr h="640148">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BASEMENTAREA_MEDI</a:t>
                      </a:r>
                    </a:p>
                  </a:txBody>
                  <a:tcPr marL="9525" marR="9525" marT="9525" marB="0" anchor="ctr"/>
                </a:tc>
                <a:tc vMerge="1">
                  <a:txBody>
                    <a:bodyPr/>
                    <a:lstStyle/>
                    <a:p>
                      <a:pPr algn="l" fontAlgn="ctr"/>
                      <a:endParaRPr lang="en"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987258649"/>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YEARS_BEGINEXPLUATATION_MEDI</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4267879354"/>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YEARS_BUILD_MEDI</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585844358"/>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COMMONAREA_MEDI</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506319627"/>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ELEVATORS_MEDI</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240782458"/>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ENTRANCES_MEDI</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879675239"/>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FLOORSMAX_MEDI</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372796304"/>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FLOORSMIN_MEDI</a:t>
                      </a:r>
                    </a:p>
                  </a:txBody>
                  <a:tcPr marL="9525" marR="9525" marT="9525" marB="0" anchor="ctr"/>
                </a:tc>
                <a:tc vMerge="1">
                  <a:txBody>
                    <a:bodyPr/>
                    <a:lstStyle/>
                    <a:p>
                      <a:pPr algn="l" fontAlgn="ctr"/>
                      <a:endParaRPr lang="en"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911251371"/>
                  </a:ext>
                </a:extLst>
              </a:tr>
              <a:tr h="524475">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LANDAREA_MEDI</a:t>
                      </a:r>
                    </a:p>
                  </a:txBody>
                  <a:tcPr marL="9525" marR="9525" marT="9525" marB="0" anchor="ctr"/>
                </a:tc>
                <a:tc vMerge="1">
                  <a:txBody>
                    <a:bodyPr/>
                    <a:lstStyle/>
                    <a:p>
                      <a:pPr algn="l" fontAlgn="ctr"/>
                      <a:endParaRPr lang="en"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973496898"/>
                  </a:ext>
                </a:extLst>
              </a:tr>
            </a:tbl>
          </a:graphicData>
        </a:graphic>
      </p:graphicFrame>
      <p:sp>
        <p:nvSpPr>
          <p:cNvPr id="5" name="標題 1">
            <a:extLst>
              <a:ext uri="{FF2B5EF4-FFF2-40B4-BE49-F238E27FC236}">
                <a16:creationId xmlns:a16="http://schemas.microsoft.com/office/drawing/2014/main" id="{8F430BF1-BEA8-936F-91A9-0FCF7FD3560A}"/>
              </a:ext>
            </a:extLst>
          </p:cNvPr>
          <p:cNvSpPr txBox="1">
            <a:spLocks/>
          </p:cNvSpPr>
          <p:nvPr/>
        </p:nvSpPr>
        <p:spPr>
          <a:xfrm>
            <a:off x="609601" y="270754"/>
            <a:ext cx="3598984" cy="491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399" kern="1200" baseline="0">
                <a:solidFill>
                  <a:schemeClr val="bg1"/>
                </a:solidFill>
                <a:latin typeface="EYInterstate Light" panose="02000506000000020004" pitchFamily="2" charset="0"/>
                <a:ea typeface="M 盈黑 HK W4" panose="02000403000000020004" pitchFamily="2" charset="-120"/>
                <a:cs typeface="+mj-cs"/>
              </a:defRPr>
            </a:lvl1pPr>
          </a:lstStyle>
          <a:p>
            <a:r>
              <a:rPr kumimoji="1" lang="zh-TW" altLang="en-US">
                <a:solidFill>
                  <a:schemeClr val="tx1"/>
                </a:solidFill>
                <a:latin typeface="BiauKai" panose="02010601000101010101" pitchFamily="2" charset="-120"/>
                <a:ea typeface="BiauKai" panose="02010601000101010101" pitchFamily="2" charset="-120"/>
              </a:rPr>
              <a:t>變數表</a:t>
            </a:r>
            <a:endParaRPr kumimoji="1" lang="zh-TW" altLang="en-US" dirty="0">
              <a:solidFill>
                <a:schemeClr val="tx1"/>
              </a:solidFill>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533988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4">
            <a:extLst>
              <a:ext uri="{FF2B5EF4-FFF2-40B4-BE49-F238E27FC236}">
                <a16:creationId xmlns:a16="http://schemas.microsoft.com/office/drawing/2014/main" id="{0DFC7A68-711F-853B-C5C2-2F8B7AA19C85}"/>
              </a:ext>
            </a:extLst>
          </p:cNvPr>
          <p:cNvGraphicFramePr>
            <a:graphicFrameLocks noGrp="1"/>
          </p:cNvGraphicFramePr>
          <p:nvPr>
            <p:extLst>
              <p:ext uri="{D42A27DB-BD31-4B8C-83A1-F6EECF244321}">
                <p14:modId xmlns:p14="http://schemas.microsoft.com/office/powerpoint/2010/main" val="3689890994"/>
              </p:ext>
            </p:extLst>
          </p:nvPr>
        </p:nvGraphicFramePr>
        <p:xfrm>
          <a:off x="609598" y="812465"/>
          <a:ext cx="10972800" cy="5658674"/>
        </p:xfrm>
        <a:graphic>
          <a:graphicData uri="http://schemas.openxmlformats.org/drawingml/2006/table">
            <a:tbl>
              <a:tblPr firstRow="1" bandRow="1">
                <a:tableStyleId>{5C22544A-7EE6-4342-B048-85BDC9FD1C3A}</a:tableStyleId>
              </a:tblPr>
              <a:tblGrid>
                <a:gridCol w="3516636">
                  <a:extLst>
                    <a:ext uri="{9D8B030D-6E8A-4147-A177-3AD203B41FA5}">
                      <a16:colId xmlns:a16="http://schemas.microsoft.com/office/drawing/2014/main" val="2750922362"/>
                    </a:ext>
                  </a:extLst>
                </a:gridCol>
                <a:gridCol w="7456164">
                  <a:extLst>
                    <a:ext uri="{9D8B030D-6E8A-4147-A177-3AD203B41FA5}">
                      <a16:colId xmlns:a16="http://schemas.microsoft.com/office/drawing/2014/main" val="3248739436"/>
                    </a:ext>
                  </a:extLst>
                </a:gridCol>
              </a:tblGrid>
              <a:tr h="298251">
                <a:tc>
                  <a:txBody>
                    <a:bodyPr/>
                    <a:lstStyle/>
                    <a:p>
                      <a:pPr algn="l" fontAlgn="ctr"/>
                      <a:r>
                        <a:rPr lang="en"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Row</a:t>
                      </a:r>
                    </a:p>
                  </a:txBody>
                  <a:tcPr marL="9525" marR="9525" marT="9525" marB="0" anchor="ctr"/>
                </a:tc>
                <a:tc>
                  <a:txBody>
                    <a:bodyPr/>
                    <a:lstStyle/>
                    <a:p>
                      <a:pPr algn="l" fontAlgn="ctr"/>
                      <a:r>
                        <a:rPr lang="en"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Description</a:t>
                      </a:r>
                    </a:p>
                  </a:txBody>
                  <a:tcPr marL="9525" marR="9525" marT="9525" marB="0" anchor="ctr"/>
                </a:tc>
                <a:extLst>
                  <a:ext uri="{0D108BD9-81ED-4DB2-BD59-A6C34878D82A}">
                    <a16:rowId xmlns:a16="http://schemas.microsoft.com/office/drawing/2014/main" val="2090479543"/>
                  </a:ext>
                </a:extLst>
              </a:tr>
              <a:tr h="524475">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LIVINGAPARTMENTS_MEDI</a:t>
                      </a:r>
                    </a:p>
                  </a:txBody>
                  <a:tcPr marL="9525" marR="9525" marT="9525" marB="0" anchor="ctr"/>
                </a:tc>
                <a:tc rowSpan="9">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Normalized information about building where the client lives, What is average (_AVG suffix), modus (_MODE suffix), median (_MEDI suffix) apartment size, common area, living area, age of building, number of elevators, number of entrances, state of the building, number of floor</a:t>
                      </a:r>
                    </a:p>
                  </a:txBody>
                  <a:tcPr marL="9525" marR="9525" marT="9525" marB="0" anchor="ctr"/>
                </a:tc>
                <a:extLst>
                  <a:ext uri="{0D108BD9-81ED-4DB2-BD59-A6C34878D82A}">
                    <a16:rowId xmlns:a16="http://schemas.microsoft.com/office/drawing/2014/main" val="3504412007"/>
                  </a:ext>
                </a:extLst>
              </a:tr>
              <a:tr h="640148">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LIVINGAREA_MEDI</a:t>
                      </a:r>
                    </a:p>
                  </a:txBody>
                  <a:tcPr marL="9525" marR="9525" marT="9525" marB="0" anchor="ctr"/>
                </a:tc>
                <a:tc vMerge="1">
                  <a:txBody>
                    <a:bodyPr/>
                    <a:lstStyle/>
                    <a:p>
                      <a:pPr algn="l" fontAlgn="ctr"/>
                      <a:endParaRPr lang="en"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987258649"/>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NONLIVINGAPARTMENTS_MEDI</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4267879354"/>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NONLIVINGAREA_MEDI</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585844358"/>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FONDKAPREMONT_MODE</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506319627"/>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HOUSETYPE_MODE</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240782458"/>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TOTALAREA_MODE</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879675239"/>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WALLSMATERIAL_MODE</a:t>
                      </a:r>
                    </a:p>
                  </a:txBody>
                  <a:tcPr marL="9525" marR="9525" marT="9525" marB="0" anchor="ctr"/>
                </a:tc>
                <a:tc vMerge="1">
                  <a:txBody>
                    <a:bodyPr/>
                    <a:lstStyle/>
                    <a:p>
                      <a:pPr algn="l" fontAlgn="ctr"/>
                      <a:endParaRPr lang="en"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372796304"/>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EMERGENCYSTATE_MODE</a:t>
                      </a:r>
                    </a:p>
                  </a:txBody>
                  <a:tcPr marL="9525" marR="9525" marT="9525" marB="0" anchor="ctr"/>
                </a:tc>
                <a:tc vMerge="1">
                  <a:txBody>
                    <a:bodyPr/>
                    <a:lstStyle/>
                    <a:p>
                      <a:pPr algn="l" fontAlgn="ctr"/>
                      <a:endParaRPr lang="en"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911251371"/>
                  </a:ext>
                </a:extLst>
              </a:tr>
              <a:tr h="524475">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OBS_30_CNT_SOCIAL_CIRCLE</a:t>
                      </a:r>
                    </a:p>
                  </a:txBody>
                  <a:tcPr marL="9525" marR="9525" marT="9525" marB="0" anchor="ctr"/>
                </a:tc>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How many observation of clients social surroundings with observable 30 DPD (days past due) default</a:t>
                      </a:r>
                    </a:p>
                  </a:txBody>
                  <a:tcPr marL="9525" marR="9525" marT="9525" marB="0" anchor="ctr"/>
                </a:tc>
                <a:extLst>
                  <a:ext uri="{0D108BD9-81ED-4DB2-BD59-A6C34878D82A}">
                    <a16:rowId xmlns:a16="http://schemas.microsoft.com/office/drawing/2014/main" val="3973496898"/>
                  </a:ext>
                </a:extLst>
              </a:tr>
            </a:tbl>
          </a:graphicData>
        </a:graphic>
      </p:graphicFrame>
      <p:sp>
        <p:nvSpPr>
          <p:cNvPr id="5" name="標題 1">
            <a:extLst>
              <a:ext uri="{FF2B5EF4-FFF2-40B4-BE49-F238E27FC236}">
                <a16:creationId xmlns:a16="http://schemas.microsoft.com/office/drawing/2014/main" id="{C2F3AF7F-3105-B356-9579-6AD258FEAED7}"/>
              </a:ext>
            </a:extLst>
          </p:cNvPr>
          <p:cNvSpPr txBox="1">
            <a:spLocks/>
          </p:cNvSpPr>
          <p:nvPr/>
        </p:nvSpPr>
        <p:spPr>
          <a:xfrm>
            <a:off x="609601" y="270754"/>
            <a:ext cx="3598984" cy="491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399" kern="1200" baseline="0">
                <a:solidFill>
                  <a:schemeClr val="bg1"/>
                </a:solidFill>
                <a:latin typeface="EYInterstate Light" panose="02000506000000020004" pitchFamily="2" charset="0"/>
                <a:ea typeface="M 盈黑 HK W4" panose="02000403000000020004" pitchFamily="2" charset="-120"/>
                <a:cs typeface="+mj-cs"/>
              </a:defRPr>
            </a:lvl1pPr>
          </a:lstStyle>
          <a:p>
            <a:r>
              <a:rPr kumimoji="1" lang="zh-TW" altLang="en-US">
                <a:solidFill>
                  <a:schemeClr val="tx1"/>
                </a:solidFill>
                <a:latin typeface="BiauKai" panose="02010601000101010101" pitchFamily="2" charset="-120"/>
                <a:ea typeface="BiauKai" panose="02010601000101010101" pitchFamily="2" charset="-120"/>
              </a:rPr>
              <a:t>變數表</a:t>
            </a:r>
            <a:endParaRPr kumimoji="1" lang="zh-TW" altLang="en-US" dirty="0">
              <a:solidFill>
                <a:schemeClr val="tx1"/>
              </a:solidFill>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479644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字方塊 8">
            <a:extLst>
              <a:ext uri="{FF2B5EF4-FFF2-40B4-BE49-F238E27FC236}">
                <a16:creationId xmlns:a16="http://schemas.microsoft.com/office/drawing/2014/main" id="{6781BF14-3C21-4829-AF9C-7C28E595BA77}"/>
              </a:ext>
            </a:extLst>
          </p:cNvPr>
          <p:cNvSpPr txBox="1"/>
          <p:nvPr/>
        </p:nvSpPr>
        <p:spPr>
          <a:xfrm>
            <a:off x="512379" y="1182413"/>
            <a:ext cx="5736770" cy="5076005"/>
          </a:xfrm>
          <a:prstGeom prst="rect">
            <a:avLst/>
          </a:prstGeom>
          <a:noFill/>
        </p:spPr>
        <p:txBody>
          <a:bodyPr wrap="square">
            <a:spAutoFit/>
          </a:bodyPr>
          <a:lstStyle/>
          <a:p>
            <a:r>
              <a:rPr lang="en-US" altLang="zh-TW" sz="1799" dirty="0">
                <a:latin typeface="BiauKai" panose="02010601000101010101" pitchFamily="2" charset="-120"/>
                <a:ea typeface="BiauKai" panose="02010601000101010101" pitchFamily="2" charset="-120"/>
              </a:rPr>
              <a:t>1.</a:t>
            </a:r>
            <a:r>
              <a:rPr lang="zh-TW" altLang="en-US" sz="1799" dirty="0">
                <a:latin typeface="BiauKai" panose="02010601000101010101" pitchFamily="2" charset="-120"/>
                <a:ea typeface="BiauKai" panose="02010601000101010101" pitchFamily="2" charset="-120"/>
              </a:rPr>
              <a:t> </a:t>
            </a:r>
            <a:r>
              <a:rPr lang="zh-TW" altLang="en-US" sz="1799" dirty="0">
                <a:solidFill>
                  <a:srgbClr val="FF0000"/>
                </a:solidFill>
                <a:latin typeface="BiauKai" panose="02010601000101010101" pitchFamily="2" charset="-120"/>
                <a:ea typeface="BiauKai" panose="02010601000101010101" pitchFamily="2" charset="-120"/>
              </a:rPr>
              <a:t>偽冒申請卡：</a:t>
            </a:r>
          </a:p>
          <a:p>
            <a:r>
              <a:rPr lang="zh-TW" altLang="en-US" sz="1799" dirty="0">
                <a:latin typeface="BiauKai" panose="02010601000101010101" pitchFamily="2" charset="-120"/>
                <a:ea typeface="BiauKai" panose="02010601000101010101" pitchFamily="2" charset="-120"/>
              </a:rPr>
              <a:t>以他人之身份證及財產資料或偽造的財產資料申請信用卡，冒名申請以達到使用信用卡嫁禍他人，賺取不法利益。</a:t>
            </a:r>
          </a:p>
          <a:p>
            <a:r>
              <a:rPr lang="en-US" altLang="zh-TW" sz="1799" dirty="0">
                <a:latin typeface="BiauKai" panose="02010601000101010101" pitchFamily="2" charset="-120"/>
                <a:ea typeface="BiauKai" panose="02010601000101010101" pitchFamily="2" charset="-120"/>
              </a:rPr>
              <a:t>2. </a:t>
            </a:r>
            <a:r>
              <a:rPr lang="zh-TW" altLang="en-US" sz="1799" dirty="0">
                <a:solidFill>
                  <a:srgbClr val="FF0000"/>
                </a:solidFill>
                <a:latin typeface="BiauKai" panose="02010601000101010101" pitchFamily="2" charset="-120"/>
                <a:ea typeface="BiauKai" panose="02010601000101010101" pitchFamily="2" charset="-120"/>
              </a:rPr>
              <a:t>取得未達卡：</a:t>
            </a:r>
            <a:endParaRPr lang="en-US" altLang="zh-TW" sz="1799" dirty="0">
              <a:solidFill>
                <a:srgbClr val="FF0000"/>
              </a:solidFill>
              <a:latin typeface="BiauKai" panose="02010601000101010101" pitchFamily="2" charset="-120"/>
              <a:ea typeface="BiauKai" panose="02010601000101010101" pitchFamily="2" charset="-120"/>
            </a:endParaRPr>
          </a:p>
          <a:p>
            <a:r>
              <a:rPr lang="zh-TW" altLang="en-US" sz="1799" dirty="0">
                <a:latin typeface="BiauKai" panose="02010601000101010101" pitchFamily="2" charset="-120"/>
                <a:ea typeface="BiauKai" panose="02010601000101010101" pitchFamily="2" charset="-120"/>
              </a:rPr>
              <a:t>郵寄新、換卡遭攔截而發生盜用。</a:t>
            </a:r>
            <a:endParaRPr lang="en-US" altLang="zh-TW" sz="1799" dirty="0">
              <a:latin typeface="BiauKai" panose="02010601000101010101" pitchFamily="2" charset="-120"/>
              <a:ea typeface="BiauKai" panose="02010601000101010101" pitchFamily="2" charset="-120"/>
            </a:endParaRPr>
          </a:p>
          <a:p>
            <a:endParaRPr lang="zh-TW" altLang="en-US" sz="1799" dirty="0">
              <a:latin typeface="BiauKai" panose="02010601000101010101" pitchFamily="2" charset="-120"/>
              <a:ea typeface="BiauKai" panose="02010601000101010101" pitchFamily="2" charset="-120"/>
            </a:endParaRPr>
          </a:p>
          <a:p>
            <a:r>
              <a:rPr lang="en-US" altLang="zh-TW" sz="1799" dirty="0">
                <a:latin typeface="BiauKai" panose="02010601000101010101" pitchFamily="2" charset="-120"/>
                <a:ea typeface="BiauKai" panose="02010601000101010101" pitchFamily="2" charset="-120"/>
              </a:rPr>
              <a:t>3. </a:t>
            </a:r>
            <a:r>
              <a:rPr lang="zh-TW" altLang="en-US" sz="1799" dirty="0">
                <a:solidFill>
                  <a:srgbClr val="FF0000"/>
                </a:solidFill>
                <a:latin typeface="BiauKai" panose="02010601000101010101" pitchFamily="2" charset="-120"/>
                <a:ea typeface="BiauKai" panose="02010601000101010101" pitchFamily="2" charset="-120"/>
              </a:rPr>
              <a:t>遺失卡或被竊卡</a:t>
            </a:r>
            <a:endParaRPr lang="en-US" altLang="zh-TW" sz="1799" dirty="0">
              <a:solidFill>
                <a:srgbClr val="FF0000"/>
              </a:solidFill>
              <a:latin typeface="BiauKai" panose="02010601000101010101" pitchFamily="2" charset="-120"/>
              <a:ea typeface="BiauKai" panose="02010601000101010101" pitchFamily="2" charset="-120"/>
            </a:endParaRPr>
          </a:p>
          <a:p>
            <a:endParaRPr lang="zh-TW" altLang="en-US" sz="1799" dirty="0">
              <a:latin typeface="BiauKai" panose="02010601000101010101" pitchFamily="2" charset="-120"/>
              <a:ea typeface="BiauKai" panose="02010601000101010101" pitchFamily="2" charset="-120"/>
            </a:endParaRPr>
          </a:p>
          <a:p>
            <a:r>
              <a:rPr lang="en-US" altLang="zh-TW" sz="1799" dirty="0">
                <a:latin typeface="BiauKai" panose="02010601000101010101" pitchFamily="2" charset="-120"/>
                <a:ea typeface="BiauKai" panose="02010601000101010101" pitchFamily="2" charset="-120"/>
              </a:rPr>
              <a:t>4.</a:t>
            </a:r>
            <a:r>
              <a:rPr lang="en-US" altLang="zh-TW" sz="1799" dirty="0">
                <a:solidFill>
                  <a:srgbClr val="FF0000"/>
                </a:solidFill>
                <a:latin typeface="BiauKai" panose="02010601000101010101" pitchFamily="2" charset="-120"/>
                <a:ea typeface="BiauKai" panose="02010601000101010101" pitchFamily="2" charset="-120"/>
              </a:rPr>
              <a:t> </a:t>
            </a:r>
            <a:r>
              <a:rPr lang="zh-TW" altLang="en-US" sz="1799" dirty="0">
                <a:solidFill>
                  <a:srgbClr val="FF0000"/>
                </a:solidFill>
                <a:latin typeface="BiauKai" panose="02010601000101010101" pitchFamily="2" charset="-120"/>
                <a:ea typeface="BiauKai" panose="02010601000101010101" pitchFamily="2" charset="-120"/>
              </a:rPr>
              <a:t>偽造卡：</a:t>
            </a:r>
          </a:p>
          <a:p>
            <a:r>
              <a:rPr lang="zh-TW" altLang="en-US" sz="1799" dirty="0">
                <a:latin typeface="BiauKai" panose="02010601000101010101" pitchFamily="2" charset="-120"/>
                <a:ea typeface="BiauKai" panose="02010601000101010101" pitchFamily="2" charset="-120"/>
              </a:rPr>
              <a:t>犯罪集團偽造與真卡持有人相同之信用卡密碼，複製</a:t>
            </a:r>
          </a:p>
          <a:p>
            <a:r>
              <a:rPr lang="zh-TW" altLang="en-US" sz="1799" dirty="0">
                <a:latin typeface="BiauKai" panose="02010601000101010101" pitchFamily="2" charset="-120"/>
                <a:ea typeface="BiauKai" panose="02010601000101010101" pitchFamily="2" charset="-120"/>
              </a:rPr>
              <a:t>一信用卡達到消費目的。</a:t>
            </a:r>
            <a:endParaRPr lang="en-US" altLang="zh-TW" sz="1799" dirty="0">
              <a:latin typeface="BiauKai" panose="02010601000101010101" pitchFamily="2" charset="-120"/>
              <a:ea typeface="BiauKai" panose="02010601000101010101" pitchFamily="2" charset="-120"/>
            </a:endParaRPr>
          </a:p>
          <a:p>
            <a:endParaRPr lang="zh-TW" altLang="en-US" sz="1799" dirty="0">
              <a:latin typeface="BiauKai" panose="02010601000101010101" pitchFamily="2" charset="-120"/>
              <a:ea typeface="BiauKai" panose="02010601000101010101" pitchFamily="2" charset="-120"/>
            </a:endParaRPr>
          </a:p>
          <a:p>
            <a:r>
              <a:rPr lang="en-US" altLang="zh-TW" sz="1799" dirty="0">
                <a:latin typeface="BiauKai" panose="02010601000101010101" pitchFamily="2" charset="-120"/>
                <a:ea typeface="BiauKai" panose="02010601000101010101" pitchFamily="2" charset="-120"/>
              </a:rPr>
              <a:t>5.</a:t>
            </a:r>
            <a:r>
              <a:rPr lang="zh-TW" altLang="en-US" sz="1799" dirty="0">
                <a:solidFill>
                  <a:srgbClr val="FF0000"/>
                </a:solidFill>
                <a:latin typeface="BiauKai" panose="02010601000101010101" pitchFamily="2" charset="-120"/>
                <a:ea typeface="BiauKai" panose="02010601000101010101" pitchFamily="2" charset="-120"/>
              </a:rPr>
              <a:t>假消費真刷卡：</a:t>
            </a:r>
          </a:p>
          <a:p>
            <a:r>
              <a:rPr lang="zh-TW" altLang="en-US" sz="1799" dirty="0">
                <a:latin typeface="BiauKai" panose="02010601000101010101" pitchFamily="2" charset="-120"/>
                <a:ea typeface="BiauKai" panose="02010601000101010101" pitchFamily="2" charset="-120"/>
              </a:rPr>
              <a:t>信用卡持卡人到從事融資業務特約商店（地下錢莊）借錢，特約商店再經由刷卡的交易程序與金額的填寫，以便後向發卡銀行請款。但事實上特約商店並未銷售貨品給持卡人，僅是將錢借予持卡人。</a:t>
            </a:r>
          </a:p>
        </p:txBody>
      </p:sp>
      <p:sp>
        <p:nvSpPr>
          <p:cNvPr id="10" name="文字方塊 9">
            <a:extLst>
              <a:ext uri="{FF2B5EF4-FFF2-40B4-BE49-F238E27FC236}">
                <a16:creationId xmlns:a16="http://schemas.microsoft.com/office/drawing/2014/main" id="{68C2E4DA-6FBB-44DD-8836-7119B2951306}"/>
              </a:ext>
            </a:extLst>
          </p:cNvPr>
          <p:cNvSpPr txBox="1"/>
          <p:nvPr/>
        </p:nvSpPr>
        <p:spPr>
          <a:xfrm>
            <a:off x="6508532" y="1182413"/>
            <a:ext cx="5159622" cy="3137910"/>
          </a:xfrm>
          <a:prstGeom prst="rect">
            <a:avLst/>
          </a:prstGeom>
          <a:noFill/>
        </p:spPr>
        <p:txBody>
          <a:bodyPr wrap="square" rtlCol="0">
            <a:spAutoFit/>
          </a:bodyPr>
          <a:lstStyle/>
          <a:p>
            <a:r>
              <a:rPr lang="en-US" altLang="zh-TW" sz="1799" dirty="0">
                <a:latin typeface="BiauKai" panose="02010601000101010101" pitchFamily="2" charset="-120"/>
                <a:ea typeface="BiauKai" panose="02010601000101010101" pitchFamily="2" charset="-120"/>
              </a:rPr>
              <a:t>6. </a:t>
            </a:r>
            <a:r>
              <a:rPr lang="zh-TW" altLang="en-US" sz="1799" dirty="0">
                <a:solidFill>
                  <a:srgbClr val="FF0000"/>
                </a:solidFill>
                <a:latin typeface="BiauKai" panose="02010601000101010101" pitchFamily="2" charset="-120"/>
                <a:ea typeface="BiauKai" panose="02010601000101010101" pitchFamily="2" charset="-120"/>
              </a:rPr>
              <a:t>信用卡假掛失：</a:t>
            </a:r>
          </a:p>
          <a:p>
            <a:r>
              <a:rPr lang="zh-TW" altLang="en-US" sz="1799" dirty="0">
                <a:latin typeface="BiauKai" panose="02010601000101010101" pitchFamily="2" charset="-120"/>
                <a:ea typeface="BiauKai" panose="02010601000101010101" pitchFamily="2" charset="-120"/>
              </a:rPr>
              <a:t>持卡人與地下錢莊及不法特約商店共謀，罔顧自己信用，利用真簽帳單虛假買賣，在取得現金應急後，於適當時間向發卡銀行掛失，將向地下錢莊冒用之損失轉由發卡銀行負擔。</a:t>
            </a:r>
            <a:endParaRPr lang="en-US" altLang="zh-TW" sz="1799" dirty="0">
              <a:latin typeface="BiauKai" panose="02010601000101010101" pitchFamily="2" charset="-120"/>
              <a:ea typeface="BiauKai" panose="02010601000101010101" pitchFamily="2" charset="-120"/>
            </a:endParaRPr>
          </a:p>
          <a:p>
            <a:endParaRPr lang="zh-TW" altLang="en-US" sz="1799" dirty="0">
              <a:latin typeface="BiauKai" panose="02010601000101010101" pitchFamily="2" charset="-120"/>
              <a:ea typeface="BiauKai" panose="02010601000101010101" pitchFamily="2" charset="-120"/>
            </a:endParaRPr>
          </a:p>
          <a:p>
            <a:r>
              <a:rPr lang="en-US" altLang="zh-TW" sz="1799" dirty="0">
                <a:latin typeface="BiauKai" panose="02010601000101010101" pitchFamily="2" charset="-120"/>
                <a:ea typeface="BiauKai" panose="02010601000101010101" pitchFamily="2" charset="-120"/>
              </a:rPr>
              <a:t>7. </a:t>
            </a:r>
            <a:r>
              <a:rPr lang="zh-TW" altLang="en-US" sz="1799" dirty="0">
                <a:solidFill>
                  <a:srgbClr val="FF0000"/>
                </a:solidFill>
                <a:latin typeface="BiauKai" panose="02010601000101010101" pitchFamily="2" charset="-120"/>
                <a:ea typeface="BiauKai" panose="02010601000101010101" pitchFamily="2" charset="-120"/>
              </a:rPr>
              <a:t>多刷帳單：</a:t>
            </a:r>
          </a:p>
          <a:p>
            <a:r>
              <a:rPr lang="zh-TW" altLang="en-US" sz="1799" dirty="0">
                <a:latin typeface="BiauKai" panose="02010601000101010101" pitchFamily="2" charset="-120"/>
                <a:ea typeface="BiauKai" panose="02010601000101010101" pitchFamily="2" charset="-120"/>
              </a:rPr>
              <a:t>不法特約商店從業人員，利用持卡人在付帳時之疏忽，將持卡人信用卡多刷於空白簽帳單上，事後再行偽簽金額及持卡人姓名，用以請款之詐欺案件。</a:t>
            </a:r>
          </a:p>
        </p:txBody>
      </p:sp>
      <p:sp>
        <p:nvSpPr>
          <p:cNvPr id="6" name="標題 1">
            <a:extLst>
              <a:ext uri="{FF2B5EF4-FFF2-40B4-BE49-F238E27FC236}">
                <a16:creationId xmlns:a16="http://schemas.microsoft.com/office/drawing/2014/main" id="{5C5A02D9-B452-7151-0F51-255D5A78CEFA}"/>
              </a:ext>
            </a:extLst>
          </p:cNvPr>
          <p:cNvSpPr>
            <a:spLocks noGrp="1"/>
          </p:cNvSpPr>
          <p:nvPr>
            <p:ph type="title"/>
          </p:nvPr>
        </p:nvSpPr>
        <p:spPr>
          <a:xfrm>
            <a:off x="388882" y="244372"/>
            <a:ext cx="10515600" cy="673100"/>
          </a:xfrm>
        </p:spPr>
        <p:txBody>
          <a:bodyPr>
            <a:normAutofit/>
          </a:bodyPr>
          <a:lstStyle/>
          <a:p>
            <a:r>
              <a:rPr lang="zh-TW" altLang="en-US" sz="3200" b="1" dirty="0">
                <a:ln w="6350">
                  <a:noFill/>
                </a:ln>
                <a:solidFill>
                  <a:srgbClr val="0000FF"/>
                </a:solidFill>
                <a:ea typeface="標楷體" panose="03000509000000000000" pitchFamily="65" charset="-120"/>
              </a:rPr>
              <a:t> 信用卡詐欺類型</a:t>
            </a:r>
          </a:p>
        </p:txBody>
      </p:sp>
      <p:sp>
        <p:nvSpPr>
          <p:cNvPr id="8" name="矩形 7">
            <a:extLst>
              <a:ext uri="{FF2B5EF4-FFF2-40B4-BE49-F238E27FC236}">
                <a16:creationId xmlns:a16="http://schemas.microsoft.com/office/drawing/2014/main" id="{29743E5C-41AF-DA52-348F-2AA20BFD35A1}"/>
              </a:ext>
            </a:extLst>
          </p:cNvPr>
          <p:cNvSpPr/>
          <p:nvPr/>
        </p:nvSpPr>
        <p:spPr>
          <a:xfrm>
            <a:off x="512379" y="1182414"/>
            <a:ext cx="5912069" cy="5015164"/>
          </a:xfrm>
          <a:prstGeom prst="rect">
            <a:avLst/>
          </a:prstGeom>
          <a:noFill/>
          <a:ln>
            <a:solidFill>
              <a:schemeClr val="tx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矩形 10">
            <a:extLst>
              <a:ext uri="{FF2B5EF4-FFF2-40B4-BE49-F238E27FC236}">
                <a16:creationId xmlns:a16="http://schemas.microsoft.com/office/drawing/2014/main" id="{92B2AC7C-79FF-C959-DAF6-15CF5D348FF8}"/>
              </a:ext>
            </a:extLst>
          </p:cNvPr>
          <p:cNvSpPr/>
          <p:nvPr/>
        </p:nvSpPr>
        <p:spPr>
          <a:xfrm>
            <a:off x="6508532" y="1182413"/>
            <a:ext cx="5355353" cy="5015163"/>
          </a:xfrm>
          <a:prstGeom prst="rect">
            <a:avLst/>
          </a:prstGeom>
          <a:noFill/>
          <a:ln>
            <a:solidFill>
              <a:schemeClr val="tx1"/>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投影片編號版面配置區 2">
            <a:extLst>
              <a:ext uri="{FF2B5EF4-FFF2-40B4-BE49-F238E27FC236}">
                <a16:creationId xmlns:a16="http://schemas.microsoft.com/office/drawing/2014/main" id="{8B4908C2-8FC8-8366-FAA1-E50DBFB3196B}"/>
              </a:ext>
            </a:extLst>
          </p:cNvPr>
          <p:cNvSpPr txBox="1">
            <a:spLocks/>
          </p:cNvSpPr>
          <p:nvPr/>
        </p:nvSpPr>
        <p:spPr>
          <a:xfrm>
            <a:off x="9220200" y="6329896"/>
            <a:ext cx="2743200" cy="365125"/>
          </a:xfrm>
          <a:prstGeom prst="rect">
            <a:avLst/>
          </a:prstGeom>
        </p:spPr>
        <p:txBody>
          <a:bodyPr/>
          <a:ls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A27E2FF-DAC8-438B-8546-A5A4CBA171F6}" type="slidenum">
              <a:rPr lang="zh-TW" altLang="en-US" sz="2000">
                <a:solidFill>
                  <a:schemeClr val="tx1">
                    <a:tint val="75000"/>
                  </a:schemeClr>
                </a:solidFill>
                <a:latin typeface="Times New Roman" panose="02020603050405020304" pitchFamily="18" charset="0"/>
                <a:cs typeface="Times New Roman" panose="02020603050405020304" pitchFamily="18" charset="0"/>
              </a:rPr>
              <a:pPr algn="r"/>
              <a:t>5</a:t>
            </a:fld>
            <a:endParaRPr lang="zh-TW" altLang="en-US" sz="2000" dirty="0">
              <a:solidFill>
                <a:schemeClr val="tx1">
                  <a:tint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44847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4">
            <a:extLst>
              <a:ext uri="{FF2B5EF4-FFF2-40B4-BE49-F238E27FC236}">
                <a16:creationId xmlns:a16="http://schemas.microsoft.com/office/drawing/2014/main" id="{0DFC7A68-711F-853B-C5C2-2F8B7AA19C85}"/>
              </a:ext>
            </a:extLst>
          </p:cNvPr>
          <p:cNvGraphicFramePr>
            <a:graphicFrameLocks noGrp="1"/>
          </p:cNvGraphicFramePr>
          <p:nvPr>
            <p:extLst>
              <p:ext uri="{D42A27DB-BD31-4B8C-83A1-F6EECF244321}">
                <p14:modId xmlns:p14="http://schemas.microsoft.com/office/powerpoint/2010/main" val="2373897908"/>
              </p:ext>
            </p:extLst>
          </p:nvPr>
        </p:nvGraphicFramePr>
        <p:xfrm>
          <a:off x="609598" y="812465"/>
          <a:ext cx="10972800" cy="5658674"/>
        </p:xfrm>
        <a:graphic>
          <a:graphicData uri="http://schemas.openxmlformats.org/drawingml/2006/table">
            <a:tbl>
              <a:tblPr firstRow="1" bandRow="1">
                <a:tableStyleId>{5C22544A-7EE6-4342-B048-85BDC9FD1C3A}</a:tableStyleId>
              </a:tblPr>
              <a:tblGrid>
                <a:gridCol w="3516636">
                  <a:extLst>
                    <a:ext uri="{9D8B030D-6E8A-4147-A177-3AD203B41FA5}">
                      <a16:colId xmlns:a16="http://schemas.microsoft.com/office/drawing/2014/main" val="2750922362"/>
                    </a:ext>
                  </a:extLst>
                </a:gridCol>
                <a:gridCol w="7456164">
                  <a:extLst>
                    <a:ext uri="{9D8B030D-6E8A-4147-A177-3AD203B41FA5}">
                      <a16:colId xmlns:a16="http://schemas.microsoft.com/office/drawing/2014/main" val="3248739436"/>
                    </a:ext>
                  </a:extLst>
                </a:gridCol>
              </a:tblGrid>
              <a:tr h="298251">
                <a:tc>
                  <a:txBody>
                    <a:bodyPr/>
                    <a:lstStyle/>
                    <a:p>
                      <a:pPr algn="l" fontAlgn="ctr"/>
                      <a:r>
                        <a:rPr lang="en"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Row</a:t>
                      </a:r>
                    </a:p>
                  </a:txBody>
                  <a:tcPr marL="9525" marR="9525" marT="9525" marB="0" anchor="ctr"/>
                </a:tc>
                <a:tc>
                  <a:txBody>
                    <a:bodyPr/>
                    <a:lstStyle/>
                    <a:p>
                      <a:pPr algn="l" fontAlgn="ctr"/>
                      <a:r>
                        <a:rPr lang="en"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Description</a:t>
                      </a:r>
                    </a:p>
                  </a:txBody>
                  <a:tcPr marL="9525" marR="9525" marT="9525" marB="0" anchor="ctr"/>
                </a:tc>
                <a:extLst>
                  <a:ext uri="{0D108BD9-81ED-4DB2-BD59-A6C34878D82A}">
                    <a16:rowId xmlns:a16="http://schemas.microsoft.com/office/drawing/2014/main" val="2090479543"/>
                  </a:ext>
                </a:extLst>
              </a:tr>
              <a:tr h="524475">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DEF_30_CNT_SOCIAL_CIRCLE</a:t>
                      </a:r>
                    </a:p>
                  </a:txBody>
                  <a:tcPr marL="9525" marR="9525" marT="9525" marB="0" anchor="ctr"/>
                </a:tc>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How many observation of clients social surroundings defaulted on 30 DPD (days past due) </a:t>
                      </a:r>
                    </a:p>
                  </a:txBody>
                  <a:tcPr marL="9525" marR="9525" marT="9525" marB="0" anchor="ctr"/>
                </a:tc>
                <a:extLst>
                  <a:ext uri="{0D108BD9-81ED-4DB2-BD59-A6C34878D82A}">
                    <a16:rowId xmlns:a16="http://schemas.microsoft.com/office/drawing/2014/main" val="3504412007"/>
                  </a:ext>
                </a:extLst>
              </a:tr>
              <a:tr h="640148">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OBS_60_CNT_SOCIAL_CIRCLE</a:t>
                      </a:r>
                    </a:p>
                  </a:txBody>
                  <a:tcPr marL="9525" marR="9525" marT="9525" marB="0" anchor="ctr"/>
                </a:tc>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How many observation of clients social surroundings with observable 60 DPD (days past due) default</a:t>
                      </a:r>
                    </a:p>
                  </a:txBody>
                  <a:tcPr marL="9525" marR="9525" marT="9525" marB="0" anchor="ctr"/>
                </a:tc>
                <a:extLst>
                  <a:ext uri="{0D108BD9-81ED-4DB2-BD59-A6C34878D82A}">
                    <a16:rowId xmlns:a16="http://schemas.microsoft.com/office/drawing/2014/main" val="2987258649"/>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DEF_60_CNT_SOCIAL_CIRCLE</a:t>
                      </a:r>
                    </a:p>
                  </a:txBody>
                  <a:tcPr marL="9525" marR="9525" marT="9525" marB="0" anchor="ctr"/>
                </a:tc>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How many observation of clients social surroundings defaulted on 60 (days past due) DPD</a:t>
                      </a:r>
                    </a:p>
                  </a:txBody>
                  <a:tcPr marL="9525" marR="9525" marT="9525" marB="0" anchor="ctr"/>
                </a:tc>
                <a:extLst>
                  <a:ext uri="{0D108BD9-81ED-4DB2-BD59-A6C34878D82A}">
                    <a16:rowId xmlns:a16="http://schemas.microsoft.com/office/drawing/2014/main" val="4267879354"/>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DAYS_LAST_PHONE_CHANGE</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How many days before application did client change phone</a:t>
                      </a:r>
                    </a:p>
                  </a:txBody>
                  <a:tcPr marL="9525" marR="9525" marT="9525" marB="0" anchor="ctr"/>
                </a:tc>
                <a:extLst>
                  <a:ext uri="{0D108BD9-81ED-4DB2-BD59-A6C34878D82A}">
                    <a16:rowId xmlns:a16="http://schemas.microsoft.com/office/drawing/2014/main" val="1585844358"/>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FLAG_DOCUMENT_2</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Did client provide document 2</a:t>
                      </a:r>
                    </a:p>
                  </a:txBody>
                  <a:tcPr marL="9525" marR="9525" marT="9525" marB="0" anchor="ctr"/>
                </a:tc>
                <a:extLst>
                  <a:ext uri="{0D108BD9-81ED-4DB2-BD59-A6C34878D82A}">
                    <a16:rowId xmlns:a16="http://schemas.microsoft.com/office/drawing/2014/main" val="2506319627"/>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FLAG_DOCUMENT_3</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Did client provide document 3</a:t>
                      </a:r>
                    </a:p>
                  </a:txBody>
                  <a:tcPr marL="9525" marR="9525" marT="9525" marB="0" anchor="ctr"/>
                </a:tc>
                <a:extLst>
                  <a:ext uri="{0D108BD9-81ED-4DB2-BD59-A6C34878D82A}">
                    <a16:rowId xmlns:a16="http://schemas.microsoft.com/office/drawing/2014/main" val="2240782458"/>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FLAG_DOCUMENT_4</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Did client provide document 4</a:t>
                      </a:r>
                    </a:p>
                  </a:txBody>
                  <a:tcPr marL="9525" marR="9525" marT="9525" marB="0" anchor="ctr"/>
                </a:tc>
                <a:extLst>
                  <a:ext uri="{0D108BD9-81ED-4DB2-BD59-A6C34878D82A}">
                    <a16:rowId xmlns:a16="http://schemas.microsoft.com/office/drawing/2014/main" val="3879675239"/>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FLAG_DOCUMENT_5</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Did client provide document 5</a:t>
                      </a:r>
                    </a:p>
                  </a:txBody>
                  <a:tcPr marL="9525" marR="9525" marT="9525" marB="0" anchor="ctr"/>
                </a:tc>
                <a:extLst>
                  <a:ext uri="{0D108BD9-81ED-4DB2-BD59-A6C34878D82A}">
                    <a16:rowId xmlns:a16="http://schemas.microsoft.com/office/drawing/2014/main" val="3372796304"/>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FLAG_DOCUMENT_6</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Did client provide document 6</a:t>
                      </a:r>
                    </a:p>
                  </a:txBody>
                  <a:tcPr marL="9525" marR="9525" marT="9525" marB="0" anchor="ctr"/>
                </a:tc>
                <a:extLst>
                  <a:ext uri="{0D108BD9-81ED-4DB2-BD59-A6C34878D82A}">
                    <a16:rowId xmlns:a16="http://schemas.microsoft.com/office/drawing/2014/main" val="2911251371"/>
                  </a:ext>
                </a:extLst>
              </a:tr>
              <a:tr h="52447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FLAG_DOCUMENT_7</a:t>
                      </a:r>
                    </a:p>
                  </a:txBody>
                  <a:tcPr marL="9525" marR="9525" marT="9525" marB="0" anchor="ctr"/>
                </a:tc>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Did client provide document 7</a:t>
                      </a:r>
                    </a:p>
                  </a:txBody>
                  <a:tcPr marL="9525" marR="9525" marT="9525" marB="0" anchor="ctr"/>
                </a:tc>
                <a:extLst>
                  <a:ext uri="{0D108BD9-81ED-4DB2-BD59-A6C34878D82A}">
                    <a16:rowId xmlns:a16="http://schemas.microsoft.com/office/drawing/2014/main" val="3973496898"/>
                  </a:ext>
                </a:extLst>
              </a:tr>
            </a:tbl>
          </a:graphicData>
        </a:graphic>
      </p:graphicFrame>
      <p:sp>
        <p:nvSpPr>
          <p:cNvPr id="5" name="標題 1">
            <a:extLst>
              <a:ext uri="{FF2B5EF4-FFF2-40B4-BE49-F238E27FC236}">
                <a16:creationId xmlns:a16="http://schemas.microsoft.com/office/drawing/2014/main" id="{D4882829-EF43-1C64-C241-15260C2543A1}"/>
              </a:ext>
            </a:extLst>
          </p:cNvPr>
          <p:cNvSpPr txBox="1">
            <a:spLocks/>
          </p:cNvSpPr>
          <p:nvPr/>
        </p:nvSpPr>
        <p:spPr>
          <a:xfrm>
            <a:off x="609601" y="270754"/>
            <a:ext cx="3598984" cy="491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399" kern="1200" baseline="0">
                <a:solidFill>
                  <a:schemeClr val="bg1"/>
                </a:solidFill>
                <a:latin typeface="EYInterstate Light" panose="02000506000000020004" pitchFamily="2" charset="0"/>
                <a:ea typeface="M 盈黑 HK W4" panose="02000403000000020004" pitchFamily="2" charset="-120"/>
                <a:cs typeface="+mj-cs"/>
              </a:defRPr>
            </a:lvl1pPr>
          </a:lstStyle>
          <a:p>
            <a:r>
              <a:rPr kumimoji="1" lang="zh-TW" altLang="en-US">
                <a:solidFill>
                  <a:schemeClr val="tx1"/>
                </a:solidFill>
                <a:latin typeface="BiauKai" panose="02010601000101010101" pitchFamily="2" charset="-120"/>
                <a:ea typeface="BiauKai" panose="02010601000101010101" pitchFamily="2" charset="-120"/>
              </a:rPr>
              <a:t>變數表</a:t>
            </a:r>
            <a:endParaRPr kumimoji="1" lang="zh-TW" altLang="en-US" dirty="0">
              <a:solidFill>
                <a:schemeClr val="tx1"/>
              </a:solidFill>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25273936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4">
            <a:extLst>
              <a:ext uri="{FF2B5EF4-FFF2-40B4-BE49-F238E27FC236}">
                <a16:creationId xmlns:a16="http://schemas.microsoft.com/office/drawing/2014/main" id="{0DFC7A68-711F-853B-C5C2-2F8B7AA19C85}"/>
              </a:ext>
            </a:extLst>
          </p:cNvPr>
          <p:cNvGraphicFramePr>
            <a:graphicFrameLocks noGrp="1"/>
          </p:cNvGraphicFramePr>
          <p:nvPr>
            <p:extLst>
              <p:ext uri="{D42A27DB-BD31-4B8C-83A1-F6EECF244321}">
                <p14:modId xmlns:p14="http://schemas.microsoft.com/office/powerpoint/2010/main" val="910927343"/>
              </p:ext>
            </p:extLst>
          </p:nvPr>
        </p:nvGraphicFramePr>
        <p:xfrm>
          <a:off x="609598" y="812464"/>
          <a:ext cx="10972800" cy="5880285"/>
        </p:xfrm>
        <a:graphic>
          <a:graphicData uri="http://schemas.openxmlformats.org/drawingml/2006/table">
            <a:tbl>
              <a:tblPr firstRow="1" bandRow="1">
                <a:tableStyleId>{5C22544A-7EE6-4342-B048-85BDC9FD1C3A}</a:tableStyleId>
              </a:tblPr>
              <a:tblGrid>
                <a:gridCol w="3516636">
                  <a:extLst>
                    <a:ext uri="{9D8B030D-6E8A-4147-A177-3AD203B41FA5}">
                      <a16:colId xmlns:a16="http://schemas.microsoft.com/office/drawing/2014/main" val="2750922362"/>
                    </a:ext>
                  </a:extLst>
                </a:gridCol>
                <a:gridCol w="7456164">
                  <a:extLst>
                    <a:ext uri="{9D8B030D-6E8A-4147-A177-3AD203B41FA5}">
                      <a16:colId xmlns:a16="http://schemas.microsoft.com/office/drawing/2014/main" val="3248739436"/>
                    </a:ext>
                  </a:extLst>
                </a:gridCol>
              </a:tblGrid>
              <a:tr h="283642">
                <a:tc>
                  <a:txBody>
                    <a:bodyPr/>
                    <a:lstStyle/>
                    <a:p>
                      <a:pPr algn="l" fontAlgn="ctr"/>
                      <a:r>
                        <a:rPr lang="en"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Row</a:t>
                      </a:r>
                    </a:p>
                  </a:txBody>
                  <a:tcPr marL="9525" marR="9525" marT="9525" marB="0" anchor="ctr"/>
                </a:tc>
                <a:tc>
                  <a:txBody>
                    <a:bodyPr/>
                    <a:lstStyle/>
                    <a:p>
                      <a:pPr algn="l" fontAlgn="ctr"/>
                      <a:r>
                        <a:rPr lang="en"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Description</a:t>
                      </a:r>
                    </a:p>
                  </a:txBody>
                  <a:tcPr marL="9525" marR="9525" marT="9525" marB="0" anchor="ctr"/>
                </a:tc>
                <a:extLst>
                  <a:ext uri="{0D108BD9-81ED-4DB2-BD59-A6C34878D82A}">
                    <a16:rowId xmlns:a16="http://schemas.microsoft.com/office/drawing/2014/main" val="2090479543"/>
                  </a:ext>
                </a:extLst>
              </a:tr>
              <a:tr h="498785">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FLAG_DOCUMENT_8</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Did client provide document 8</a:t>
                      </a:r>
                    </a:p>
                  </a:txBody>
                  <a:tcPr marL="9525" marR="9525" marT="9525" marB="0" anchor="ctr"/>
                </a:tc>
                <a:extLst>
                  <a:ext uri="{0D108BD9-81ED-4DB2-BD59-A6C34878D82A}">
                    <a16:rowId xmlns:a16="http://schemas.microsoft.com/office/drawing/2014/main" val="3504412007"/>
                  </a:ext>
                </a:extLst>
              </a:tr>
              <a:tr h="49878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FLAG_DOCUMENT_9</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Did client provide document 9</a:t>
                      </a:r>
                    </a:p>
                  </a:txBody>
                  <a:tcPr marL="9525" marR="9525" marT="9525" marB="0" anchor="ctr"/>
                </a:tc>
                <a:extLst>
                  <a:ext uri="{0D108BD9-81ED-4DB2-BD59-A6C34878D82A}">
                    <a16:rowId xmlns:a16="http://schemas.microsoft.com/office/drawing/2014/main" val="106671196"/>
                  </a:ext>
                </a:extLst>
              </a:tr>
              <a:tr h="608793">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FLAG_DOCUMENT_10</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Did client provide document 10</a:t>
                      </a:r>
                    </a:p>
                  </a:txBody>
                  <a:tcPr marL="9525" marR="9525" marT="9525" marB="0" anchor="ctr"/>
                </a:tc>
                <a:extLst>
                  <a:ext uri="{0D108BD9-81ED-4DB2-BD59-A6C34878D82A}">
                    <a16:rowId xmlns:a16="http://schemas.microsoft.com/office/drawing/2014/main" val="2987258649"/>
                  </a:ext>
                </a:extLst>
              </a:tr>
              <a:tr h="49878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FLAG_DOCUMENT_11</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Did client provide document 11</a:t>
                      </a:r>
                    </a:p>
                  </a:txBody>
                  <a:tcPr marL="9525" marR="9525" marT="9525" marB="0" anchor="ctr"/>
                </a:tc>
                <a:extLst>
                  <a:ext uri="{0D108BD9-81ED-4DB2-BD59-A6C34878D82A}">
                    <a16:rowId xmlns:a16="http://schemas.microsoft.com/office/drawing/2014/main" val="4267879354"/>
                  </a:ext>
                </a:extLst>
              </a:tr>
              <a:tr h="49878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FLAG_DOCUMENT_12</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Did client provide document 12</a:t>
                      </a:r>
                    </a:p>
                  </a:txBody>
                  <a:tcPr marL="9525" marR="9525" marT="9525" marB="0" anchor="ctr"/>
                </a:tc>
                <a:extLst>
                  <a:ext uri="{0D108BD9-81ED-4DB2-BD59-A6C34878D82A}">
                    <a16:rowId xmlns:a16="http://schemas.microsoft.com/office/drawing/2014/main" val="1585844358"/>
                  </a:ext>
                </a:extLst>
              </a:tr>
              <a:tr h="49878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FLAG_DOCUMENT_13</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Did client provide document 13</a:t>
                      </a:r>
                    </a:p>
                  </a:txBody>
                  <a:tcPr marL="9525" marR="9525" marT="9525" marB="0" anchor="ctr"/>
                </a:tc>
                <a:extLst>
                  <a:ext uri="{0D108BD9-81ED-4DB2-BD59-A6C34878D82A}">
                    <a16:rowId xmlns:a16="http://schemas.microsoft.com/office/drawing/2014/main" val="2506319627"/>
                  </a:ext>
                </a:extLst>
              </a:tr>
              <a:tr h="49878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FLAG_DOCUMENT_14</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Did client provide document 14</a:t>
                      </a:r>
                    </a:p>
                  </a:txBody>
                  <a:tcPr marL="9525" marR="9525" marT="9525" marB="0" anchor="ctr"/>
                </a:tc>
                <a:extLst>
                  <a:ext uri="{0D108BD9-81ED-4DB2-BD59-A6C34878D82A}">
                    <a16:rowId xmlns:a16="http://schemas.microsoft.com/office/drawing/2014/main" val="2240782458"/>
                  </a:ext>
                </a:extLst>
              </a:tr>
              <a:tr h="49878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FLAG_DOCUMENT_15</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Did client provide document 15</a:t>
                      </a:r>
                    </a:p>
                  </a:txBody>
                  <a:tcPr marL="9525" marR="9525" marT="9525" marB="0" anchor="ctr"/>
                </a:tc>
                <a:extLst>
                  <a:ext uri="{0D108BD9-81ED-4DB2-BD59-A6C34878D82A}">
                    <a16:rowId xmlns:a16="http://schemas.microsoft.com/office/drawing/2014/main" val="3879675239"/>
                  </a:ext>
                </a:extLst>
              </a:tr>
              <a:tr h="49878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FLAG_DOCUMENT_16</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Did client provide document 16</a:t>
                      </a:r>
                    </a:p>
                  </a:txBody>
                  <a:tcPr marL="9525" marR="9525" marT="9525" marB="0" anchor="ctr"/>
                </a:tc>
                <a:extLst>
                  <a:ext uri="{0D108BD9-81ED-4DB2-BD59-A6C34878D82A}">
                    <a16:rowId xmlns:a16="http://schemas.microsoft.com/office/drawing/2014/main" val="3372796304"/>
                  </a:ext>
                </a:extLst>
              </a:tr>
              <a:tr h="49878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FLAG_DOCUMENT_17</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Did client provide document 17</a:t>
                      </a:r>
                    </a:p>
                  </a:txBody>
                  <a:tcPr marL="9525" marR="9525" marT="9525" marB="0" anchor="ctr"/>
                </a:tc>
                <a:extLst>
                  <a:ext uri="{0D108BD9-81ED-4DB2-BD59-A6C34878D82A}">
                    <a16:rowId xmlns:a16="http://schemas.microsoft.com/office/drawing/2014/main" val="2911251371"/>
                  </a:ext>
                </a:extLst>
              </a:tr>
              <a:tr h="49878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FLAG_DOCUMENT_18</a:t>
                      </a:r>
                    </a:p>
                  </a:txBody>
                  <a:tcPr marL="9525" marR="9525" marT="9525" marB="0" anchor="ctr"/>
                </a:tc>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Did client provide document 18</a:t>
                      </a:r>
                    </a:p>
                  </a:txBody>
                  <a:tcPr marL="9525" marR="9525" marT="9525" marB="0" anchor="ctr"/>
                </a:tc>
                <a:extLst>
                  <a:ext uri="{0D108BD9-81ED-4DB2-BD59-A6C34878D82A}">
                    <a16:rowId xmlns:a16="http://schemas.microsoft.com/office/drawing/2014/main" val="3973496898"/>
                  </a:ext>
                </a:extLst>
              </a:tr>
            </a:tbl>
          </a:graphicData>
        </a:graphic>
      </p:graphicFrame>
      <p:sp>
        <p:nvSpPr>
          <p:cNvPr id="6" name="標題 1">
            <a:extLst>
              <a:ext uri="{FF2B5EF4-FFF2-40B4-BE49-F238E27FC236}">
                <a16:creationId xmlns:a16="http://schemas.microsoft.com/office/drawing/2014/main" id="{69815CBD-82EC-0C78-C108-96AC35A65546}"/>
              </a:ext>
            </a:extLst>
          </p:cNvPr>
          <p:cNvSpPr txBox="1">
            <a:spLocks/>
          </p:cNvSpPr>
          <p:nvPr/>
        </p:nvSpPr>
        <p:spPr>
          <a:xfrm>
            <a:off x="609601" y="270754"/>
            <a:ext cx="3598984" cy="491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399" kern="1200" baseline="0">
                <a:solidFill>
                  <a:schemeClr val="bg1"/>
                </a:solidFill>
                <a:latin typeface="EYInterstate Light" panose="02000506000000020004" pitchFamily="2" charset="0"/>
                <a:ea typeface="M 盈黑 HK W4" panose="02000403000000020004" pitchFamily="2" charset="-120"/>
                <a:cs typeface="+mj-cs"/>
              </a:defRPr>
            </a:lvl1pPr>
          </a:lstStyle>
          <a:p>
            <a:r>
              <a:rPr kumimoji="1" lang="zh-TW" altLang="en-US">
                <a:solidFill>
                  <a:schemeClr val="tx1"/>
                </a:solidFill>
                <a:latin typeface="BiauKai" panose="02010601000101010101" pitchFamily="2" charset="-120"/>
                <a:ea typeface="BiauKai" panose="02010601000101010101" pitchFamily="2" charset="-120"/>
              </a:rPr>
              <a:t>變數表</a:t>
            </a:r>
            <a:endParaRPr kumimoji="1" lang="zh-TW" altLang="en-US" dirty="0">
              <a:solidFill>
                <a:schemeClr val="tx1"/>
              </a:solidFill>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11682571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4">
            <a:extLst>
              <a:ext uri="{FF2B5EF4-FFF2-40B4-BE49-F238E27FC236}">
                <a16:creationId xmlns:a16="http://schemas.microsoft.com/office/drawing/2014/main" id="{0DFC7A68-711F-853B-C5C2-2F8B7AA19C85}"/>
              </a:ext>
            </a:extLst>
          </p:cNvPr>
          <p:cNvGraphicFramePr>
            <a:graphicFrameLocks noGrp="1"/>
          </p:cNvGraphicFramePr>
          <p:nvPr>
            <p:extLst>
              <p:ext uri="{D42A27DB-BD31-4B8C-83A1-F6EECF244321}">
                <p14:modId xmlns:p14="http://schemas.microsoft.com/office/powerpoint/2010/main" val="41827364"/>
              </p:ext>
            </p:extLst>
          </p:nvPr>
        </p:nvGraphicFramePr>
        <p:xfrm>
          <a:off x="609598" y="1211049"/>
          <a:ext cx="10972800" cy="4882715"/>
        </p:xfrm>
        <a:graphic>
          <a:graphicData uri="http://schemas.openxmlformats.org/drawingml/2006/table">
            <a:tbl>
              <a:tblPr firstRow="1" bandRow="1">
                <a:tableStyleId>{5C22544A-7EE6-4342-B048-85BDC9FD1C3A}</a:tableStyleId>
              </a:tblPr>
              <a:tblGrid>
                <a:gridCol w="3516636">
                  <a:extLst>
                    <a:ext uri="{9D8B030D-6E8A-4147-A177-3AD203B41FA5}">
                      <a16:colId xmlns:a16="http://schemas.microsoft.com/office/drawing/2014/main" val="2750922362"/>
                    </a:ext>
                  </a:extLst>
                </a:gridCol>
                <a:gridCol w="7456164">
                  <a:extLst>
                    <a:ext uri="{9D8B030D-6E8A-4147-A177-3AD203B41FA5}">
                      <a16:colId xmlns:a16="http://schemas.microsoft.com/office/drawing/2014/main" val="3248739436"/>
                    </a:ext>
                  </a:extLst>
                </a:gridCol>
              </a:tblGrid>
              <a:tr h="283642">
                <a:tc>
                  <a:txBody>
                    <a:bodyPr/>
                    <a:lstStyle/>
                    <a:p>
                      <a:pPr algn="l" fontAlgn="ctr"/>
                      <a:r>
                        <a:rPr lang="en"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Row</a:t>
                      </a:r>
                    </a:p>
                  </a:txBody>
                  <a:tcPr marL="9525" marR="9525" marT="9525" marB="0" anchor="ctr"/>
                </a:tc>
                <a:tc>
                  <a:txBody>
                    <a:bodyPr/>
                    <a:lstStyle/>
                    <a:p>
                      <a:pPr algn="l" fontAlgn="ctr"/>
                      <a:r>
                        <a:rPr lang="en"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Description</a:t>
                      </a:r>
                    </a:p>
                  </a:txBody>
                  <a:tcPr marL="9525" marR="9525" marT="9525" marB="0" anchor="ctr"/>
                </a:tc>
                <a:extLst>
                  <a:ext uri="{0D108BD9-81ED-4DB2-BD59-A6C34878D82A}">
                    <a16:rowId xmlns:a16="http://schemas.microsoft.com/office/drawing/2014/main" val="2090479543"/>
                  </a:ext>
                </a:extLst>
              </a:tr>
              <a:tr h="498785">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FLAG_DOCUMENT_19</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Did client provide document 19</a:t>
                      </a:r>
                    </a:p>
                  </a:txBody>
                  <a:tcPr marL="9525" marR="9525" marT="9525" marB="0" anchor="ctr"/>
                </a:tc>
                <a:extLst>
                  <a:ext uri="{0D108BD9-81ED-4DB2-BD59-A6C34878D82A}">
                    <a16:rowId xmlns:a16="http://schemas.microsoft.com/office/drawing/2014/main" val="3504412007"/>
                  </a:ext>
                </a:extLst>
              </a:tr>
              <a:tr h="498785">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FLAG_DOCUMENT_20</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Did client provide document 20</a:t>
                      </a:r>
                    </a:p>
                  </a:txBody>
                  <a:tcPr marL="9525" marR="9525" marT="9525" marB="0" anchor="ctr"/>
                </a:tc>
                <a:extLst>
                  <a:ext uri="{0D108BD9-81ED-4DB2-BD59-A6C34878D82A}">
                    <a16:rowId xmlns:a16="http://schemas.microsoft.com/office/drawing/2014/main" val="106671196"/>
                  </a:ext>
                </a:extLst>
              </a:tr>
              <a:tr h="608793">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FLAG_DOCUMENT_21</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Did client provide document 21</a:t>
                      </a:r>
                    </a:p>
                  </a:txBody>
                  <a:tcPr marL="9525" marR="9525" marT="9525" marB="0" anchor="ctr"/>
                </a:tc>
                <a:extLst>
                  <a:ext uri="{0D108BD9-81ED-4DB2-BD59-A6C34878D82A}">
                    <a16:rowId xmlns:a16="http://schemas.microsoft.com/office/drawing/2014/main" val="2987258649"/>
                  </a:ext>
                </a:extLst>
              </a:tr>
              <a:tr h="49878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AMT_REQ_CREDIT_BUREAU_HOUR</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Number of enquiries to Credit Bureau about the client one hour before application</a:t>
                      </a:r>
                    </a:p>
                  </a:txBody>
                  <a:tcPr marL="9525" marR="9525" marT="9525" marB="0" anchor="ctr"/>
                </a:tc>
                <a:extLst>
                  <a:ext uri="{0D108BD9-81ED-4DB2-BD59-A6C34878D82A}">
                    <a16:rowId xmlns:a16="http://schemas.microsoft.com/office/drawing/2014/main" val="4267879354"/>
                  </a:ext>
                </a:extLst>
              </a:tr>
              <a:tr h="49878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AMT_REQ_CREDIT_BUREAU_DAY</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Number of enquiries to Credit Bureau about the client one day before application (excluding one hour before application)</a:t>
                      </a:r>
                    </a:p>
                  </a:txBody>
                  <a:tcPr marL="9525" marR="9525" marT="9525" marB="0" anchor="ctr"/>
                </a:tc>
                <a:extLst>
                  <a:ext uri="{0D108BD9-81ED-4DB2-BD59-A6C34878D82A}">
                    <a16:rowId xmlns:a16="http://schemas.microsoft.com/office/drawing/2014/main" val="1585844358"/>
                  </a:ext>
                </a:extLst>
              </a:tr>
              <a:tr h="49878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AMT_REQ_CREDIT_BUREAU_WEEK</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Number of enquiries to Credit Bureau about the client one week before application (excluding one day before application)</a:t>
                      </a:r>
                    </a:p>
                  </a:txBody>
                  <a:tcPr marL="9525" marR="9525" marT="9525" marB="0" anchor="ctr"/>
                </a:tc>
                <a:extLst>
                  <a:ext uri="{0D108BD9-81ED-4DB2-BD59-A6C34878D82A}">
                    <a16:rowId xmlns:a16="http://schemas.microsoft.com/office/drawing/2014/main" val="2506319627"/>
                  </a:ext>
                </a:extLst>
              </a:tr>
              <a:tr h="49878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AMT_REQ_CREDIT_BUREAU_MON</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Number of enquiries to Credit Bureau about the client one month before application (excluding one week before application)</a:t>
                      </a:r>
                    </a:p>
                  </a:txBody>
                  <a:tcPr marL="9525" marR="9525" marT="9525" marB="0" anchor="ctr"/>
                </a:tc>
                <a:extLst>
                  <a:ext uri="{0D108BD9-81ED-4DB2-BD59-A6C34878D82A}">
                    <a16:rowId xmlns:a16="http://schemas.microsoft.com/office/drawing/2014/main" val="2240782458"/>
                  </a:ext>
                </a:extLst>
              </a:tr>
              <a:tr h="498785">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AMT_REQ_CREDIT_BUREAU_QRT</a:t>
                      </a:r>
                    </a:p>
                  </a:txBody>
                  <a:tcPr marL="9525" marR="9525" marT="9525" marB="0" anchor="ctr"/>
                </a:tc>
                <a:tc>
                  <a:txBody>
                    <a:bodyPr/>
                    <a:lstStyle/>
                    <a:p>
                      <a:pPr algn="l" fontAlgn="ctr"/>
                      <a:r>
                        <a:rPr lang="en" sz="1200" b="0" i="0" u="none" strike="noStrike">
                          <a:solidFill>
                            <a:srgbClr val="000000"/>
                          </a:solidFill>
                          <a:effectLst/>
                          <a:latin typeface="新細明體" panose="02020500000000000000" pitchFamily="18" charset="-120"/>
                          <a:ea typeface="新細明體" panose="02020500000000000000" pitchFamily="18" charset="-120"/>
                        </a:rPr>
                        <a:t>Number of enquiries to Credit Bureau about the client 3 month before application (excluding one month before application)</a:t>
                      </a:r>
                    </a:p>
                  </a:txBody>
                  <a:tcPr marL="9525" marR="9525" marT="9525" marB="0" anchor="ctr"/>
                </a:tc>
                <a:extLst>
                  <a:ext uri="{0D108BD9-81ED-4DB2-BD59-A6C34878D82A}">
                    <a16:rowId xmlns:a16="http://schemas.microsoft.com/office/drawing/2014/main" val="3879675239"/>
                  </a:ext>
                </a:extLst>
              </a:tr>
              <a:tr h="498785">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AMT_REQ_CREDIT_BUREAU_YEAR</a:t>
                      </a:r>
                    </a:p>
                  </a:txBody>
                  <a:tcPr marL="9525" marR="9525" marT="9525" marB="0" anchor="ctr"/>
                </a:tc>
                <a:tc>
                  <a:txBody>
                    <a:bodyPr/>
                    <a:lstStyle/>
                    <a:p>
                      <a:pPr algn="l" fontAlgn="ctr"/>
                      <a:r>
                        <a:rPr lang="en" sz="1200" b="0" i="0" u="none" strike="noStrike" dirty="0">
                          <a:solidFill>
                            <a:srgbClr val="000000"/>
                          </a:solidFill>
                          <a:effectLst/>
                          <a:latin typeface="新細明體" panose="02020500000000000000" pitchFamily="18" charset="-120"/>
                          <a:ea typeface="新細明體" panose="02020500000000000000" pitchFamily="18" charset="-120"/>
                        </a:rPr>
                        <a:t>Number of enquiries to Credit Bureau about the client one day year (excluding last 3 months before application)</a:t>
                      </a:r>
                    </a:p>
                  </a:txBody>
                  <a:tcPr marL="9525" marR="9525" marT="9525" marB="0" anchor="ctr"/>
                </a:tc>
                <a:extLst>
                  <a:ext uri="{0D108BD9-81ED-4DB2-BD59-A6C34878D82A}">
                    <a16:rowId xmlns:a16="http://schemas.microsoft.com/office/drawing/2014/main" val="3372796304"/>
                  </a:ext>
                </a:extLst>
              </a:tr>
            </a:tbl>
          </a:graphicData>
        </a:graphic>
      </p:graphicFrame>
      <p:sp>
        <p:nvSpPr>
          <p:cNvPr id="5" name="標題 1">
            <a:extLst>
              <a:ext uri="{FF2B5EF4-FFF2-40B4-BE49-F238E27FC236}">
                <a16:creationId xmlns:a16="http://schemas.microsoft.com/office/drawing/2014/main" id="{F46ACD3A-1A31-F870-4FAA-169F196967E7}"/>
              </a:ext>
            </a:extLst>
          </p:cNvPr>
          <p:cNvSpPr txBox="1">
            <a:spLocks/>
          </p:cNvSpPr>
          <p:nvPr/>
        </p:nvSpPr>
        <p:spPr>
          <a:xfrm>
            <a:off x="609601" y="270754"/>
            <a:ext cx="3598984" cy="491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399" kern="1200" baseline="0">
                <a:solidFill>
                  <a:schemeClr val="bg1"/>
                </a:solidFill>
                <a:latin typeface="EYInterstate Light" panose="02000506000000020004" pitchFamily="2" charset="0"/>
                <a:ea typeface="M 盈黑 HK W4" panose="02000403000000020004" pitchFamily="2" charset="-120"/>
                <a:cs typeface="+mj-cs"/>
              </a:defRPr>
            </a:lvl1pPr>
          </a:lstStyle>
          <a:p>
            <a:r>
              <a:rPr kumimoji="1" lang="zh-TW" altLang="en-US">
                <a:solidFill>
                  <a:schemeClr val="tx1"/>
                </a:solidFill>
                <a:latin typeface="BiauKai" panose="02010601000101010101" pitchFamily="2" charset="-120"/>
                <a:ea typeface="BiauKai" panose="02010601000101010101" pitchFamily="2" charset="-120"/>
              </a:rPr>
              <a:t>變數表</a:t>
            </a:r>
            <a:endParaRPr kumimoji="1" lang="zh-TW" altLang="en-US" dirty="0">
              <a:solidFill>
                <a:schemeClr val="tx1"/>
              </a:solidFill>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10690356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7C198A-3F68-6BD5-7401-62982B44162F}"/>
              </a:ext>
            </a:extLst>
          </p:cNvPr>
          <p:cNvSpPr>
            <a:spLocks noGrp="1"/>
          </p:cNvSpPr>
          <p:nvPr>
            <p:ph type="title"/>
          </p:nvPr>
        </p:nvSpPr>
        <p:spPr/>
        <p:txBody>
          <a:bodyPr>
            <a:normAutofit/>
          </a:bodyPr>
          <a:lstStyle/>
          <a:p>
            <a:r>
              <a:rPr kumimoji="1" lang="zh-TW" altLang="en-US" sz="3200" dirty="0">
                <a:solidFill>
                  <a:schemeClr val="tx1"/>
                </a:solidFill>
                <a:latin typeface="BiauKai" panose="02010601000101010101" pitchFamily="2" charset="-120"/>
                <a:ea typeface="BiauKai" panose="02010601000101010101" pitchFamily="2" charset="-120"/>
              </a:rPr>
              <a:t>程式碼解說</a:t>
            </a:r>
            <a:r>
              <a:rPr kumimoji="1" lang="en-US" altLang="zh-TW" sz="3200" dirty="0">
                <a:solidFill>
                  <a:schemeClr val="tx1"/>
                </a:solidFill>
                <a:latin typeface="BiauKai" panose="02010601000101010101" pitchFamily="2" charset="-120"/>
                <a:ea typeface="BiauKai" panose="02010601000101010101" pitchFamily="2" charset="-120"/>
              </a:rPr>
              <a:t> – </a:t>
            </a:r>
            <a:r>
              <a:rPr kumimoji="1" lang="zh-TW" altLang="en-US" sz="3200" dirty="0">
                <a:solidFill>
                  <a:schemeClr val="tx1"/>
                </a:solidFill>
                <a:latin typeface="BiauKai" panose="02010601000101010101" pitchFamily="2" charset="-120"/>
                <a:ea typeface="BiauKai" panose="02010601000101010101" pitchFamily="2" charset="-120"/>
              </a:rPr>
              <a:t>匯入</a:t>
            </a:r>
            <a:r>
              <a:rPr kumimoji="1" lang="en-US" altLang="zh-TW" sz="3200" dirty="0">
                <a:solidFill>
                  <a:schemeClr val="tx1"/>
                </a:solidFill>
                <a:latin typeface="BiauKai" panose="02010601000101010101" pitchFamily="2" charset="-120"/>
                <a:ea typeface="BiauKai" panose="02010601000101010101" pitchFamily="2" charset="-120"/>
              </a:rPr>
              <a:t>package</a:t>
            </a:r>
            <a:endParaRPr kumimoji="1" lang="zh-TW" altLang="en-US" sz="3200" dirty="0">
              <a:solidFill>
                <a:schemeClr val="tx1"/>
              </a:solidFill>
              <a:latin typeface="BiauKai" panose="02010601000101010101" pitchFamily="2" charset="-120"/>
              <a:ea typeface="BiauKai" panose="02010601000101010101" pitchFamily="2" charset="-120"/>
            </a:endParaRPr>
          </a:p>
        </p:txBody>
      </p:sp>
      <p:sp>
        <p:nvSpPr>
          <p:cNvPr id="3" name="文字方塊 2">
            <a:extLst>
              <a:ext uri="{FF2B5EF4-FFF2-40B4-BE49-F238E27FC236}">
                <a16:creationId xmlns:a16="http://schemas.microsoft.com/office/drawing/2014/main" id="{63EC817D-6FEC-D4BF-B506-990612C004D5}"/>
              </a:ext>
            </a:extLst>
          </p:cNvPr>
          <p:cNvSpPr txBox="1"/>
          <p:nvPr/>
        </p:nvSpPr>
        <p:spPr>
          <a:xfrm>
            <a:off x="3881186" y="962025"/>
            <a:ext cx="2291012" cy="461665"/>
          </a:xfrm>
          <a:prstGeom prst="rect">
            <a:avLst/>
          </a:prstGeom>
          <a:noFill/>
        </p:spPr>
        <p:txBody>
          <a:bodyPr wrap="none" rtlCol="0">
            <a:spAutoFit/>
          </a:bodyPr>
          <a:lstStyle/>
          <a:p>
            <a:r>
              <a:rPr lang="en-US" altLang="zh-TW" sz="2400" dirty="0">
                <a:solidFill>
                  <a:srgbClr val="6E7781"/>
                </a:solidFill>
                <a:latin typeface="BiauKai" panose="02010601000101010101" pitchFamily="2" charset="-120"/>
                <a:ea typeface="BiauKai" panose="02010601000101010101" pitchFamily="2" charset="-120"/>
              </a:rPr>
              <a:t>Import packages</a:t>
            </a:r>
            <a:endParaRPr lang="zh-TW" altLang="en-US" sz="2400" dirty="0">
              <a:solidFill>
                <a:srgbClr val="6E7781"/>
              </a:solidFill>
              <a:latin typeface="BiauKai" panose="02010601000101010101" pitchFamily="2" charset="-120"/>
              <a:ea typeface="BiauKai" panose="02010601000101010101" pitchFamily="2" charset="-120"/>
            </a:endParaRPr>
          </a:p>
        </p:txBody>
      </p:sp>
      <p:sp>
        <p:nvSpPr>
          <p:cNvPr id="4" name="矩形 3">
            <a:extLst>
              <a:ext uri="{FF2B5EF4-FFF2-40B4-BE49-F238E27FC236}">
                <a16:creationId xmlns:a16="http://schemas.microsoft.com/office/drawing/2014/main" id="{BD1E0E01-1AF8-4D13-91FB-8A21BBEE7437}"/>
              </a:ext>
            </a:extLst>
          </p:cNvPr>
          <p:cNvSpPr/>
          <p:nvPr/>
        </p:nvSpPr>
        <p:spPr>
          <a:xfrm>
            <a:off x="6172198" y="1095375"/>
            <a:ext cx="5410201" cy="5648325"/>
          </a:xfrm>
          <a:prstGeom prst="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文字方塊 4">
            <a:extLst>
              <a:ext uri="{FF2B5EF4-FFF2-40B4-BE49-F238E27FC236}">
                <a16:creationId xmlns:a16="http://schemas.microsoft.com/office/drawing/2014/main" id="{7DF327DA-97F8-B098-7567-AA829D01C038}"/>
              </a:ext>
            </a:extLst>
          </p:cNvPr>
          <p:cNvSpPr txBox="1"/>
          <p:nvPr/>
        </p:nvSpPr>
        <p:spPr>
          <a:xfrm>
            <a:off x="6172198" y="1095375"/>
            <a:ext cx="5410201" cy="4893647"/>
          </a:xfrm>
          <a:prstGeom prst="rect">
            <a:avLst/>
          </a:prstGeom>
          <a:noFill/>
        </p:spPr>
        <p:txBody>
          <a:bodyPr wrap="square" rtlCol="0">
            <a:spAutoFit/>
          </a:bodyPr>
          <a:lstStyle/>
          <a:p>
            <a:r>
              <a:rPr lang="en" altLang="zh-TW" sz="1200" b="0" dirty="0">
                <a:solidFill>
                  <a:srgbClr val="AC5E00"/>
                </a:solidFill>
                <a:effectLst/>
                <a:latin typeface="Menlo" panose="020B0609030804020204" pitchFamily="49" charset="0"/>
              </a:rPr>
              <a:t>import</a:t>
            </a:r>
            <a:r>
              <a:rPr lang="en" altLang="zh-TW" sz="1200" b="0" dirty="0">
                <a:solidFill>
                  <a:srgbClr val="24292F"/>
                </a:solidFill>
                <a:effectLst/>
                <a:latin typeface="Menlo" panose="020B0609030804020204" pitchFamily="49" charset="0"/>
              </a:rPr>
              <a:t> warnings</a:t>
            </a:r>
          </a:p>
          <a:p>
            <a:r>
              <a:rPr lang="en" altLang="zh-TW" sz="1200" b="0" dirty="0" err="1">
                <a:solidFill>
                  <a:srgbClr val="24292F"/>
                </a:solidFill>
                <a:effectLst/>
                <a:latin typeface="Menlo" panose="020B0609030804020204" pitchFamily="49" charset="0"/>
              </a:rPr>
              <a:t>warnings.filterwarnings</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'ignore'</a:t>
            </a:r>
            <a:r>
              <a:rPr lang="en" altLang="zh-TW" sz="1200" b="0" dirty="0">
                <a:solidFill>
                  <a:srgbClr val="24292F"/>
                </a:solidFill>
                <a:effectLst/>
                <a:latin typeface="Menlo" panose="020B0609030804020204" pitchFamily="49" charset="0"/>
              </a:rPr>
              <a:t>)</a:t>
            </a:r>
          </a:p>
          <a:p>
            <a:r>
              <a:rPr lang="en" altLang="zh-TW" sz="1200" b="0" dirty="0">
                <a:solidFill>
                  <a:srgbClr val="AC5E00"/>
                </a:solidFill>
                <a:effectLst/>
                <a:latin typeface="Menlo" panose="020B0609030804020204" pitchFamily="49" charset="0"/>
              </a:rPr>
              <a:t>import</a:t>
            </a:r>
            <a:r>
              <a:rPr lang="en" altLang="zh-TW" sz="1200" b="0" dirty="0">
                <a:solidFill>
                  <a:srgbClr val="24292F"/>
                </a:solidFill>
                <a:effectLst/>
                <a:latin typeface="Menlo" panose="020B0609030804020204" pitchFamily="49" charset="0"/>
              </a:rPr>
              <a:t> pandas </a:t>
            </a:r>
            <a:r>
              <a:rPr lang="en" altLang="zh-TW" sz="1200" b="0" dirty="0">
                <a:solidFill>
                  <a:srgbClr val="AC5E00"/>
                </a:solidFill>
                <a:effectLst/>
                <a:latin typeface="Menlo" panose="020B0609030804020204" pitchFamily="49" charset="0"/>
              </a:rPr>
              <a:t>as</a:t>
            </a:r>
            <a:r>
              <a:rPr lang="en" altLang="zh-TW" sz="1200" b="0" dirty="0">
                <a:solidFill>
                  <a:srgbClr val="24292F"/>
                </a:solidFill>
                <a:effectLst/>
                <a:latin typeface="Menlo" panose="020B0609030804020204" pitchFamily="49" charset="0"/>
              </a:rPr>
              <a:t> pd</a:t>
            </a:r>
          </a:p>
          <a:p>
            <a:r>
              <a:rPr lang="en" altLang="zh-TW" sz="1200" b="0" dirty="0">
                <a:solidFill>
                  <a:srgbClr val="AC5E00"/>
                </a:solidFill>
                <a:effectLst/>
                <a:latin typeface="Menlo" panose="020B0609030804020204" pitchFamily="49" charset="0"/>
              </a:rPr>
              <a:t>import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numpy</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as</a:t>
            </a:r>
            <a:r>
              <a:rPr lang="en" altLang="zh-TW" sz="1200" b="0" dirty="0">
                <a:solidFill>
                  <a:srgbClr val="24292F"/>
                </a:solidFill>
                <a:effectLst/>
                <a:latin typeface="Menlo" panose="020B0609030804020204" pitchFamily="49" charset="0"/>
              </a:rPr>
              <a:t> np</a:t>
            </a:r>
          </a:p>
          <a:p>
            <a:r>
              <a:rPr lang="en" altLang="zh-TW" sz="1200" b="0" dirty="0">
                <a:solidFill>
                  <a:srgbClr val="AC5E00"/>
                </a:solidFill>
                <a:effectLst/>
                <a:latin typeface="Menlo" panose="020B0609030804020204" pitchFamily="49" charset="0"/>
              </a:rPr>
              <a:t>import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matplotlib.pyplot</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as</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plt</a:t>
            </a:r>
            <a:endParaRPr lang="en" altLang="zh-TW" sz="1200" b="0" dirty="0">
              <a:solidFill>
                <a:srgbClr val="24292F"/>
              </a:solidFill>
              <a:effectLst/>
              <a:latin typeface="Menlo" panose="020B0609030804020204" pitchFamily="49" charset="0"/>
            </a:endParaRPr>
          </a:p>
          <a:p>
            <a:r>
              <a:rPr lang="en" altLang="zh-TW" sz="1200" b="0" dirty="0">
                <a:solidFill>
                  <a:srgbClr val="AC5E00"/>
                </a:solidFill>
                <a:effectLst/>
                <a:latin typeface="Menlo" panose="020B0609030804020204" pitchFamily="49" charset="0"/>
              </a:rPr>
              <a:t>import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statsmodels.api</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as</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sm</a:t>
            </a:r>
            <a:endParaRPr lang="en" altLang="zh-TW" sz="1200" b="0" dirty="0">
              <a:solidFill>
                <a:srgbClr val="24292F"/>
              </a:solidFill>
              <a:effectLst/>
              <a:latin typeface="Menlo" panose="020B0609030804020204" pitchFamily="49" charset="0"/>
            </a:endParaRPr>
          </a:p>
          <a:p>
            <a:r>
              <a:rPr lang="en" altLang="zh-TW" sz="1200" b="0" dirty="0">
                <a:solidFill>
                  <a:srgbClr val="AC5E00"/>
                </a:solidFill>
                <a:effectLst/>
                <a:latin typeface="Menlo" panose="020B0609030804020204" pitchFamily="49" charset="0"/>
              </a:rPr>
              <a:t>import</a:t>
            </a:r>
            <a:r>
              <a:rPr lang="en" altLang="zh-TW" sz="1200" b="0" dirty="0">
                <a:solidFill>
                  <a:srgbClr val="24292F"/>
                </a:solidFill>
                <a:effectLst/>
                <a:latin typeface="Menlo" panose="020B0609030804020204" pitchFamily="49" charset="0"/>
              </a:rPr>
              <a:t> seaborn </a:t>
            </a:r>
            <a:r>
              <a:rPr lang="en" altLang="zh-TW" sz="1200" b="0" dirty="0">
                <a:solidFill>
                  <a:srgbClr val="AC5E00"/>
                </a:solidFill>
                <a:effectLst/>
                <a:latin typeface="Menlo" panose="020B0609030804020204" pitchFamily="49" charset="0"/>
              </a:rPr>
              <a:t>as</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sns</a:t>
            </a:r>
            <a:endParaRPr lang="en" altLang="zh-TW" sz="1200" b="0" dirty="0">
              <a:solidFill>
                <a:srgbClr val="24292F"/>
              </a:solidFill>
              <a:effectLst/>
              <a:latin typeface="Menlo" panose="020B0609030804020204" pitchFamily="49" charset="0"/>
            </a:endParaRPr>
          </a:p>
          <a:p>
            <a:r>
              <a:rPr lang="en" altLang="zh-TW" sz="1200" b="0" dirty="0">
                <a:solidFill>
                  <a:srgbClr val="AC5E00"/>
                </a:solidFill>
                <a:effectLst/>
                <a:latin typeface="Menlo" panose="020B0609030804020204" pitchFamily="49" charset="0"/>
              </a:rPr>
              <a:t>from</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imblearn.over_sampling</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import</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SMOTE</a:t>
            </a:r>
            <a:endParaRPr lang="en" altLang="zh-TW" sz="1200" b="0" dirty="0">
              <a:solidFill>
                <a:srgbClr val="24292F"/>
              </a:solidFill>
              <a:effectLst/>
              <a:latin typeface="Menlo" panose="020B0609030804020204" pitchFamily="49" charset="0"/>
            </a:endParaRPr>
          </a:p>
          <a:p>
            <a:r>
              <a:rPr lang="en" altLang="zh-TW" sz="1200" b="0" dirty="0">
                <a:solidFill>
                  <a:srgbClr val="AC5E00"/>
                </a:solidFill>
                <a:effectLst/>
                <a:latin typeface="Menlo" panose="020B0609030804020204" pitchFamily="49" charset="0"/>
              </a:rPr>
              <a:t>from</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sklearn</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import</a:t>
            </a:r>
            <a:r>
              <a:rPr lang="en" altLang="zh-TW" sz="1200" b="0" dirty="0">
                <a:solidFill>
                  <a:srgbClr val="24292F"/>
                </a:solidFill>
                <a:effectLst/>
                <a:latin typeface="Menlo" panose="020B0609030804020204" pitchFamily="49" charset="0"/>
              </a:rPr>
              <a:t> metrics</a:t>
            </a:r>
          </a:p>
          <a:p>
            <a:r>
              <a:rPr lang="en" altLang="zh-TW" sz="1200" b="0" dirty="0">
                <a:solidFill>
                  <a:srgbClr val="AC5E00"/>
                </a:solidFill>
                <a:effectLst/>
                <a:latin typeface="Menlo" panose="020B0609030804020204" pitchFamily="49" charset="0"/>
              </a:rPr>
              <a:t>from</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sklearn.model_selection</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import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cross_val_score</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cross_validate</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KFold</a:t>
            </a:r>
            <a:endParaRPr lang="en" altLang="zh-TW" sz="1200" b="0" dirty="0">
              <a:solidFill>
                <a:srgbClr val="24292F"/>
              </a:solidFill>
              <a:effectLst/>
              <a:latin typeface="Menlo" panose="020B0609030804020204" pitchFamily="49" charset="0"/>
            </a:endParaRPr>
          </a:p>
          <a:p>
            <a:r>
              <a:rPr lang="en" altLang="zh-TW" sz="1200" b="0" dirty="0">
                <a:solidFill>
                  <a:srgbClr val="AC5E00"/>
                </a:solidFill>
                <a:effectLst/>
                <a:latin typeface="Menlo" panose="020B0609030804020204" pitchFamily="49" charset="0"/>
              </a:rPr>
              <a:t>from</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sklearn.metrics</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import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make_scorer</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accuracy_score</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precision_score</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recall_score</a:t>
            </a:r>
            <a:r>
              <a:rPr lang="en" altLang="zh-TW" sz="1200" b="0" dirty="0">
                <a:solidFill>
                  <a:srgbClr val="24292F"/>
                </a:solidFill>
                <a:effectLst/>
                <a:latin typeface="Menlo" panose="020B0609030804020204" pitchFamily="49" charset="0"/>
              </a:rPr>
              <a:t>, f1_score</a:t>
            </a:r>
          </a:p>
          <a:p>
            <a:r>
              <a:rPr lang="en" altLang="zh-TW" sz="1200" b="0" dirty="0">
                <a:solidFill>
                  <a:srgbClr val="AC5E00"/>
                </a:solidFill>
                <a:effectLst/>
                <a:latin typeface="Menlo" panose="020B0609030804020204" pitchFamily="49" charset="0"/>
              </a:rPr>
              <a:t>from</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sklearn.preprocessing</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import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StandardScaler</a:t>
            </a:r>
            <a:endParaRPr lang="en" altLang="zh-TW" sz="1200" b="0" dirty="0">
              <a:solidFill>
                <a:srgbClr val="24292F"/>
              </a:solidFill>
              <a:effectLst/>
              <a:latin typeface="Menlo" panose="020B0609030804020204" pitchFamily="49" charset="0"/>
            </a:endParaRPr>
          </a:p>
          <a:p>
            <a:r>
              <a:rPr lang="en" altLang="zh-TW" sz="1200" b="0" dirty="0">
                <a:solidFill>
                  <a:srgbClr val="AC5E00"/>
                </a:solidFill>
                <a:effectLst/>
                <a:latin typeface="Menlo" panose="020B0609030804020204" pitchFamily="49" charset="0"/>
              </a:rPr>
              <a:t>from</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statsmodels.stats.outliers_influence</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import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variance_inflation_factor</a:t>
            </a:r>
            <a:endParaRPr lang="en" altLang="zh-TW" sz="1200" b="0" dirty="0">
              <a:solidFill>
                <a:srgbClr val="24292F"/>
              </a:solidFill>
              <a:effectLst/>
              <a:latin typeface="Menlo" panose="020B0609030804020204" pitchFamily="49" charset="0"/>
            </a:endParaRPr>
          </a:p>
          <a:p>
            <a:r>
              <a:rPr lang="en" altLang="zh-TW" sz="1200" b="0" dirty="0">
                <a:solidFill>
                  <a:srgbClr val="AC5E00"/>
                </a:solidFill>
                <a:effectLst/>
                <a:latin typeface="Menlo" panose="020B0609030804020204" pitchFamily="49" charset="0"/>
              </a:rPr>
              <a:t>from</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sklearn.model_selection</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import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GridSearchCV</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train_test_split</a:t>
            </a:r>
            <a:endParaRPr lang="en" altLang="zh-TW" sz="1200" b="0" dirty="0">
              <a:solidFill>
                <a:srgbClr val="24292F"/>
              </a:solidFill>
              <a:effectLst/>
              <a:latin typeface="Menlo" panose="020B0609030804020204" pitchFamily="49" charset="0"/>
            </a:endParaRPr>
          </a:p>
          <a:p>
            <a:r>
              <a:rPr lang="en" altLang="zh-TW" sz="1200" b="0" dirty="0">
                <a:solidFill>
                  <a:srgbClr val="AC5E00"/>
                </a:solidFill>
                <a:effectLst/>
                <a:latin typeface="Menlo" panose="020B0609030804020204" pitchFamily="49" charset="0"/>
              </a:rPr>
              <a:t>from</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sklearn.metrics</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import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mean_squared_error</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confusion_matrix</a:t>
            </a:r>
            <a:endParaRPr lang="en" altLang="zh-TW" sz="1200" b="0" dirty="0">
              <a:solidFill>
                <a:srgbClr val="24292F"/>
              </a:solidFill>
              <a:effectLst/>
              <a:latin typeface="Menlo" panose="020B0609030804020204" pitchFamily="49" charset="0"/>
            </a:endParaRPr>
          </a:p>
          <a:p>
            <a:r>
              <a:rPr lang="en" altLang="zh-TW" sz="1200" b="0" dirty="0">
                <a:solidFill>
                  <a:srgbClr val="AC5E00"/>
                </a:solidFill>
                <a:effectLst/>
                <a:latin typeface="Menlo" panose="020B0609030804020204" pitchFamily="49" charset="0"/>
              </a:rPr>
              <a:t>from</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sklearn.linear_model</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import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LogisticRegression</a:t>
            </a:r>
            <a:endParaRPr lang="en" altLang="zh-TW" sz="1200" b="0" dirty="0">
              <a:solidFill>
                <a:srgbClr val="24292F"/>
              </a:solidFill>
              <a:effectLst/>
              <a:latin typeface="Menlo" panose="020B0609030804020204" pitchFamily="49" charset="0"/>
            </a:endParaRPr>
          </a:p>
          <a:p>
            <a:r>
              <a:rPr lang="en" altLang="zh-TW" sz="1200" b="0" dirty="0">
                <a:solidFill>
                  <a:srgbClr val="AC5E00"/>
                </a:solidFill>
                <a:effectLst/>
                <a:latin typeface="Menlo" panose="020B0609030804020204" pitchFamily="49" charset="0"/>
              </a:rPr>
              <a:t>from</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sklearn.tree</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import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DecisionTreeClassifier</a:t>
            </a:r>
            <a:endParaRPr lang="en" altLang="zh-TW" sz="1200" b="0" dirty="0">
              <a:solidFill>
                <a:srgbClr val="24292F"/>
              </a:solidFill>
              <a:effectLst/>
              <a:latin typeface="Menlo" panose="020B0609030804020204" pitchFamily="49" charset="0"/>
            </a:endParaRPr>
          </a:p>
          <a:p>
            <a:r>
              <a:rPr lang="en" altLang="zh-TW" sz="1200" b="0" dirty="0">
                <a:solidFill>
                  <a:srgbClr val="AC5E00"/>
                </a:solidFill>
                <a:effectLst/>
                <a:latin typeface="Menlo" panose="020B0609030804020204" pitchFamily="49" charset="0"/>
              </a:rPr>
              <a:t>from</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sklearn.ensemble</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import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RandomForestClassifier</a:t>
            </a:r>
            <a:endParaRPr lang="en" altLang="zh-TW" sz="1200" b="0" dirty="0">
              <a:solidFill>
                <a:srgbClr val="24292F"/>
              </a:solidFill>
              <a:effectLst/>
              <a:latin typeface="Menlo" panose="020B0609030804020204" pitchFamily="49" charset="0"/>
            </a:endParaRPr>
          </a:p>
          <a:p>
            <a:r>
              <a:rPr lang="en" altLang="zh-TW" sz="1200" b="0" dirty="0">
                <a:solidFill>
                  <a:srgbClr val="AC5E00"/>
                </a:solidFill>
                <a:effectLst/>
                <a:latin typeface="Menlo" panose="020B0609030804020204" pitchFamily="49" charset="0"/>
              </a:rPr>
              <a:t>from</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lightgbm</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import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LGBMClassifier</a:t>
            </a:r>
            <a:endParaRPr lang="en" altLang="zh-TW" sz="1200" b="0" dirty="0">
              <a:solidFill>
                <a:srgbClr val="24292F"/>
              </a:solidFill>
              <a:effectLst/>
              <a:latin typeface="Menlo" panose="020B0609030804020204" pitchFamily="49" charset="0"/>
            </a:endParaRPr>
          </a:p>
          <a:p>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matplotlib inline</a:t>
            </a:r>
          </a:p>
        </p:txBody>
      </p:sp>
    </p:spTree>
    <p:extLst>
      <p:ext uri="{BB962C8B-B14F-4D97-AF65-F5344CB8AC3E}">
        <p14:creationId xmlns:p14="http://schemas.microsoft.com/office/powerpoint/2010/main" val="447057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7C198A-3F68-6BD5-7401-62982B44162F}"/>
              </a:ext>
            </a:extLst>
          </p:cNvPr>
          <p:cNvSpPr>
            <a:spLocks noGrp="1"/>
          </p:cNvSpPr>
          <p:nvPr>
            <p:ph type="title"/>
          </p:nvPr>
        </p:nvSpPr>
        <p:spPr/>
        <p:txBody>
          <a:bodyPr>
            <a:normAutofit/>
          </a:bodyPr>
          <a:lstStyle/>
          <a:p>
            <a:r>
              <a:rPr kumimoji="1" lang="zh-TW" altLang="en-US" sz="3200" dirty="0">
                <a:solidFill>
                  <a:schemeClr val="tx1"/>
                </a:solidFill>
                <a:latin typeface="BiauKai" panose="02010601000101010101" pitchFamily="2" charset="-120"/>
                <a:ea typeface="BiauKai" panose="02010601000101010101" pitchFamily="2" charset="-120"/>
              </a:rPr>
              <a:t>程式碼解說</a:t>
            </a:r>
          </a:p>
        </p:txBody>
      </p:sp>
      <p:sp>
        <p:nvSpPr>
          <p:cNvPr id="3" name="文字方塊 2">
            <a:extLst>
              <a:ext uri="{FF2B5EF4-FFF2-40B4-BE49-F238E27FC236}">
                <a16:creationId xmlns:a16="http://schemas.microsoft.com/office/drawing/2014/main" id="{63EC817D-6FEC-D4BF-B506-990612C004D5}"/>
              </a:ext>
            </a:extLst>
          </p:cNvPr>
          <p:cNvSpPr txBox="1"/>
          <p:nvPr/>
        </p:nvSpPr>
        <p:spPr>
          <a:xfrm>
            <a:off x="4366039" y="1095375"/>
            <a:ext cx="1729961" cy="461665"/>
          </a:xfrm>
          <a:prstGeom prst="rect">
            <a:avLst/>
          </a:prstGeom>
          <a:noFill/>
        </p:spPr>
        <p:txBody>
          <a:bodyPr wrap="none" rtlCol="0">
            <a:spAutoFit/>
          </a:bodyPr>
          <a:lstStyle/>
          <a:p>
            <a:r>
              <a:rPr lang="en-US" altLang="zh-TW" sz="2400" dirty="0">
                <a:solidFill>
                  <a:srgbClr val="6E7781"/>
                </a:solidFill>
                <a:latin typeface="BiauKai" panose="02010601000101010101" pitchFamily="2" charset="-120"/>
                <a:ea typeface="BiauKai" panose="02010601000101010101" pitchFamily="2" charset="-120"/>
              </a:rPr>
              <a:t>Import Data</a:t>
            </a:r>
            <a:endParaRPr lang="zh-TW" altLang="en-US" sz="2400" dirty="0">
              <a:solidFill>
                <a:srgbClr val="6E7781"/>
              </a:solidFill>
              <a:latin typeface="BiauKai" panose="02010601000101010101" pitchFamily="2" charset="-120"/>
              <a:ea typeface="BiauKai" panose="02010601000101010101" pitchFamily="2" charset="-120"/>
            </a:endParaRPr>
          </a:p>
        </p:txBody>
      </p:sp>
      <p:sp>
        <p:nvSpPr>
          <p:cNvPr id="4" name="矩形 3">
            <a:extLst>
              <a:ext uri="{FF2B5EF4-FFF2-40B4-BE49-F238E27FC236}">
                <a16:creationId xmlns:a16="http://schemas.microsoft.com/office/drawing/2014/main" id="{BD1E0E01-1AF8-4D13-91FB-8A21BBEE7437}"/>
              </a:ext>
            </a:extLst>
          </p:cNvPr>
          <p:cNvSpPr/>
          <p:nvPr/>
        </p:nvSpPr>
        <p:spPr>
          <a:xfrm>
            <a:off x="6172198" y="1095375"/>
            <a:ext cx="5410201" cy="5648325"/>
          </a:xfrm>
          <a:prstGeom prst="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文字方塊 4">
            <a:extLst>
              <a:ext uri="{FF2B5EF4-FFF2-40B4-BE49-F238E27FC236}">
                <a16:creationId xmlns:a16="http://schemas.microsoft.com/office/drawing/2014/main" id="{7DF327DA-97F8-B098-7567-AA829D01C038}"/>
              </a:ext>
            </a:extLst>
          </p:cNvPr>
          <p:cNvSpPr txBox="1"/>
          <p:nvPr/>
        </p:nvSpPr>
        <p:spPr>
          <a:xfrm>
            <a:off x="6172198" y="1095375"/>
            <a:ext cx="5410201" cy="3539430"/>
          </a:xfrm>
          <a:prstGeom prst="rect">
            <a:avLst/>
          </a:prstGeom>
          <a:noFill/>
        </p:spPr>
        <p:txBody>
          <a:bodyPr wrap="square" rtlCol="0">
            <a:spAutoFit/>
          </a:bodyPr>
          <a:lstStyle/>
          <a:p>
            <a:r>
              <a:rPr lang="en" altLang="zh-TW" sz="1400" b="0" dirty="0">
                <a:solidFill>
                  <a:srgbClr val="C9D1D9"/>
                </a:solidFill>
                <a:effectLst/>
                <a:latin typeface="Menlo" panose="020B0609030804020204" pitchFamily="49" charset="0"/>
              </a:rPr>
              <a:t>data </a:t>
            </a:r>
            <a:r>
              <a:rPr lang="en" altLang="zh-TW" sz="1400" b="0" dirty="0">
                <a:solidFill>
                  <a:srgbClr val="D69A00"/>
                </a:solidFill>
                <a:effectLst/>
                <a:latin typeface="Menlo" panose="020B0609030804020204" pitchFamily="49" charset="0"/>
              </a:rPr>
              <a:t>=</a:t>
            </a:r>
            <a:r>
              <a:rPr lang="en" altLang="zh-TW" sz="1400" b="0" dirty="0">
                <a:solidFill>
                  <a:srgbClr val="C9D1D9"/>
                </a:solidFill>
                <a:effectLst/>
                <a:latin typeface="Menlo" panose="020B0609030804020204" pitchFamily="49" charset="0"/>
              </a:rPr>
              <a:t> </a:t>
            </a:r>
            <a:r>
              <a:rPr lang="en" altLang="zh-TW" sz="1400" b="0" dirty="0" err="1">
                <a:solidFill>
                  <a:srgbClr val="FFA657"/>
                </a:solidFill>
                <a:effectLst/>
                <a:latin typeface="Menlo" panose="020B0609030804020204" pitchFamily="49" charset="0"/>
              </a:rPr>
              <a:t>pd</a:t>
            </a:r>
            <a:r>
              <a:rPr lang="en" altLang="zh-TW" sz="1400" b="0" dirty="0" err="1">
                <a:solidFill>
                  <a:srgbClr val="C9D1D9"/>
                </a:solidFill>
                <a:effectLst/>
                <a:latin typeface="Menlo" panose="020B0609030804020204" pitchFamily="49" charset="0"/>
              </a:rPr>
              <a:t>.</a:t>
            </a:r>
            <a:r>
              <a:rPr lang="en" altLang="zh-TW" sz="1400" b="0" dirty="0" err="1">
                <a:solidFill>
                  <a:srgbClr val="D2A8FF"/>
                </a:solidFill>
                <a:effectLst/>
                <a:latin typeface="Menlo" panose="020B0609030804020204" pitchFamily="49" charset="0"/>
              </a:rPr>
              <a:t>read_csv</a:t>
            </a:r>
            <a:r>
              <a:rPr lang="en" altLang="zh-TW" sz="1400" b="0" dirty="0">
                <a:solidFill>
                  <a:srgbClr val="C9D1D9"/>
                </a:solidFill>
                <a:effectLst/>
                <a:latin typeface="Menlo" panose="020B0609030804020204" pitchFamily="49" charset="0"/>
              </a:rPr>
              <a:t>(</a:t>
            </a:r>
            <a:r>
              <a:rPr lang="en" altLang="zh-TW" sz="1400" b="0" dirty="0">
                <a:solidFill>
                  <a:srgbClr val="A5D6FF"/>
                </a:solidFill>
                <a:effectLst/>
                <a:latin typeface="Menlo" panose="020B0609030804020204" pitchFamily="49" charset="0"/>
              </a:rPr>
              <a:t>‘~/</a:t>
            </a:r>
            <a:r>
              <a:rPr lang="en" altLang="zh-TW" sz="1400" b="0" dirty="0" err="1">
                <a:solidFill>
                  <a:srgbClr val="A5D6FF"/>
                </a:solidFill>
                <a:effectLst/>
                <a:latin typeface="Menlo" panose="020B0609030804020204" pitchFamily="49" charset="0"/>
              </a:rPr>
              <a:t>application_data.csv</a:t>
            </a:r>
            <a:r>
              <a:rPr lang="en" altLang="zh-TW" sz="1400" b="0" dirty="0">
                <a:solidFill>
                  <a:srgbClr val="A5D6FF"/>
                </a:solidFill>
                <a:effectLst/>
                <a:latin typeface="Menlo" panose="020B0609030804020204" pitchFamily="49" charset="0"/>
              </a:rPr>
              <a:t>'</a:t>
            </a:r>
            <a:r>
              <a:rPr lang="en" altLang="zh-TW" sz="1400" b="0" dirty="0">
                <a:solidFill>
                  <a:srgbClr val="C9D1D9"/>
                </a:solidFill>
                <a:effectLst/>
                <a:latin typeface="Menlo" panose="020B0609030804020204" pitchFamily="49" charset="0"/>
              </a:rPr>
              <a:t>)</a:t>
            </a:r>
          </a:p>
          <a:p>
            <a:r>
              <a:rPr lang="en" altLang="zh-TW" sz="1400" b="0" dirty="0" err="1">
                <a:solidFill>
                  <a:srgbClr val="FFA657"/>
                </a:solidFill>
                <a:effectLst/>
                <a:latin typeface="Menlo" panose="020B0609030804020204" pitchFamily="49" charset="0"/>
              </a:rPr>
              <a:t>pd</a:t>
            </a:r>
            <a:r>
              <a:rPr lang="en" altLang="zh-TW" sz="1400" b="0" dirty="0" err="1">
                <a:solidFill>
                  <a:srgbClr val="C9D1D9"/>
                </a:solidFill>
                <a:effectLst/>
                <a:latin typeface="Menlo" panose="020B0609030804020204" pitchFamily="49" charset="0"/>
              </a:rPr>
              <a:t>.</a:t>
            </a:r>
            <a:r>
              <a:rPr lang="en" altLang="zh-TW" sz="1400" b="0" dirty="0" err="1">
                <a:solidFill>
                  <a:srgbClr val="D2A8FF"/>
                </a:solidFill>
                <a:effectLst/>
                <a:latin typeface="Menlo" panose="020B0609030804020204" pitchFamily="49" charset="0"/>
              </a:rPr>
              <a:t>set_option</a:t>
            </a:r>
            <a:r>
              <a:rPr lang="en" altLang="zh-TW" sz="1400" b="0" dirty="0">
                <a:solidFill>
                  <a:srgbClr val="C9D1D9"/>
                </a:solidFill>
                <a:effectLst/>
                <a:latin typeface="Menlo" panose="020B0609030804020204" pitchFamily="49" charset="0"/>
              </a:rPr>
              <a:t>(</a:t>
            </a:r>
            <a:r>
              <a:rPr lang="en" altLang="zh-TW" sz="1400" b="0" dirty="0">
                <a:solidFill>
                  <a:srgbClr val="A5D6FF"/>
                </a:solidFill>
                <a:effectLst/>
                <a:latin typeface="Menlo" panose="020B0609030804020204" pitchFamily="49" charset="0"/>
              </a:rPr>
              <a:t>'</a:t>
            </a:r>
            <a:r>
              <a:rPr lang="en" altLang="zh-TW" sz="1400" b="0" dirty="0" err="1">
                <a:solidFill>
                  <a:srgbClr val="A5D6FF"/>
                </a:solidFill>
                <a:effectLst/>
                <a:latin typeface="Menlo" panose="020B0609030804020204" pitchFamily="49" charset="0"/>
              </a:rPr>
              <a:t>display.max_columns</a:t>
            </a:r>
            <a:r>
              <a:rPr lang="en" altLang="zh-TW" sz="1400" b="0" dirty="0">
                <a:solidFill>
                  <a:srgbClr val="A5D6FF"/>
                </a:solidFill>
                <a:effectLst/>
                <a:latin typeface="Menlo" panose="020B0609030804020204" pitchFamily="49" charset="0"/>
              </a:rPr>
              <a:t>'</a:t>
            </a:r>
            <a:r>
              <a:rPr lang="en" altLang="zh-TW" sz="1400" b="0" dirty="0">
                <a:solidFill>
                  <a:srgbClr val="C9D1D9"/>
                </a:solidFill>
                <a:effectLst/>
                <a:latin typeface="Menlo" panose="020B0609030804020204" pitchFamily="49" charset="0"/>
              </a:rPr>
              <a:t>, </a:t>
            </a:r>
            <a:r>
              <a:rPr lang="en" altLang="zh-TW" sz="1400" b="0" dirty="0">
                <a:solidFill>
                  <a:srgbClr val="79C0FF"/>
                </a:solidFill>
                <a:effectLst/>
                <a:latin typeface="Menlo" panose="020B0609030804020204" pitchFamily="49" charset="0"/>
              </a:rPr>
              <a:t>None</a:t>
            </a:r>
            <a:r>
              <a:rPr lang="en" altLang="zh-TW" sz="1400" b="0" dirty="0">
                <a:solidFill>
                  <a:srgbClr val="C9D1D9"/>
                </a:solidFill>
                <a:effectLst/>
                <a:latin typeface="Menlo" panose="020B0609030804020204" pitchFamily="49" charset="0"/>
              </a:rPr>
              <a:t>)</a:t>
            </a:r>
          </a:p>
          <a:p>
            <a:endParaRPr kumimoji="1" lang="en-US" altLang="zh-TW" sz="1400" dirty="0"/>
          </a:p>
          <a:p>
            <a:endParaRPr kumimoji="1" lang="en-US" altLang="zh-TW" sz="1400" dirty="0"/>
          </a:p>
          <a:p>
            <a:r>
              <a:rPr lang="en" altLang="zh-TW" sz="1400" b="0" dirty="0" err="1">
                <a:solidFill>
                  <a:srgbClr val="953800"/>
                </a:solidFill>
                <a:effectLst/>
                <a:latin typeface="Menlo" panose="020B0609030804020204" pitchFamily="49" charset="0"/>
              </a:rPr>
              <a:t>plt</a:t>
            </a:r>
            <a:r>
              <a:rPr lang="en" altLang="zh-TW" sz="1400" b="0" dirty="0" err="1">
                <a:solidFill>
                  <a:srgbClr val="24292F"/>
                </a:solidFill>
                <a:effectLst/>
                <a:latin typeface="Menlo" panose="020B0609030804020204" pitchFamily="49" charset="0"/>
              </a:rPr>
              <a:t>.</a:t>
            </a:r>
            <a:r>
              <a:rPr lang="en" altLang="zh-TW" sz="1400" b="0" dirty="0" err="1">
                <a:solidFill>
                  <a:srgbClr val="8250DF"/>
                </a:solidFill>
                <a:effectLst/>
                <a:latin typeface="Menlo" panose="020B0609030804020204" pitchFamily="49" charset="0"/>
              </a:rPr>
              <a:t>figure</a:t>
            </a:r>
            <a:r>
              <a:rPr lang="en" altLang="zh-TW" sz="1400" b="0" dirty="0">
                <a:solidFill>
                  <a:srgbClr val="24292F"/>
                </a:solidFill>
                <a:effectLst/>
                <a:latin typeface="Menlo" panose="020B0609030804020204" pitchFamily="49" charset="0"/>
              </a:rPr>
              <a:t>()</a:t>
            </a:r>
          </a:p>
          <a:p>
            <a:r>
              <a:rPr lang="en" altLang="zh-TW" sz="1400" b="0" dirty="0" err="1">
                <a:solidFill>
                  <a:srgbClr val="953800"/>
                </a:solidFill>
                <a:effectLst/>
                <a:latin typeface="Menlo" panose="020B0609030804020204" pitchFamily="49" charset="0"/>
              </a:rPr>
              <a:t>plt</a:t>
            </a:r>
            <a:r>
              <a:rPr lang="en" altLang="zh-TW" sz="1400" b="0" dirty="0" err="1">
                <a:solidFill>
                  <a:srgbClr val="24292F"/>
                </a:solidFill>
                <a:effectLst/>
                <a:latin typeface="Menlo" panose="020B0609030804020204" pitchFamily="49" charset="0"/>
              </a:rPr>
              <a:t>.</a:t>
            </a:r>
            <a:r>
              <a:rPr lang="en" altLang="zh-TW" sz="1400" b="0" dirty="0" err="1">
                <a:solidFill>
                  <a:srgbClr val="8250DF"/>
                </a:solidFill>
                <a:effectLst/>
                <a:latin typeface="Menlo" panose="020B0609030804020204" pitchFamily="49" charset="0"/>
              </a:rPr>
              <a:t>tick_params</a:t>
            </a:r>
            <a:r>
              <a:rPr lang="en" altLang="zh-TW" sz="1400" b="0" dirty="0">
                <a:solidFill>
                  <a:srgbClr val="24292F"/>
                </a:solidFill>
                <a:effectLst/>
                <a:latin typeface="Menlo" panose="020B0609030804020204" pitchFamily="49" charset="0"/>
              </a:rPr>
              <a:t>(</a:t>
            </a:r>
            <a:r>
              <a:rPr lang="en" altLang="zh-TW" sz="1400" b="0" dirty="0">
                <a:solidFill>
                  <a:srgbClr val="953800"/>
                </a:solidFill>
                <a:effectLst/>
                <a:latin typeface="Menlo" panose="020B0609030804020204" pitchFamily="49" charset="0"/>
              </a:rPr>
              <a:t>colors</a:t>
            </a:r>
            <a:r>
              <a:rPr lang="en" altLang="zh-TW" sz="1400" b="0" dirty="0">
                <a:solidFill>
                  <a:srgbClr val="AC5E00"/>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'black'</a:t>
            </a:r>
            <a:r>
              <a:rPr lang="en" altLang="zh-TW" sz="1400" b="0" dirty="0">
                <a:solidFill>
                  <a:srgbClr val="24292F"/>
                </a:solidFill>
                <a:effectLst/>
                <a:latin typeface="Menlo" panose="020B0609030804020204" pitchFamily="49" charset="0"/>
              </a:rPr>
              <a:t>, </a:t>
            </a:r>
            <a:r>
              <a:rPr lang="en" altLang="zh-TW" sz="1400" b="0" dirty="0">
                <a:solidFill>
                  <a:srgbClr val="953800"/>
                </a:solidFill>
                <a:effectLst/>
                <a:latin typeface="Menlo" panose="020B0609030804020204" pitchFamily="49" charset="0"/>
              </a:rPr>
              <a:t>which</a:t>
            </a:r>
            <a:r>
              <a:rPr lang="en" altLang="zh-TW" sz="1400" b="0" dirty="0">
                <a:solidFill>
                  <a:srgbClr val="AC5E00"/>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'both'</a:t>
            </a:r>
            <a:r>
              <a:rPr lang="en" altLang="zh-TW" sz="1400" b="0" dirty="0">
                <a:solidFill>
                  <a:srgbClr val="24292F"/>
                </a:solidFill>
                <a:effectLst/>
                <a:latin typeface="Menlo" panose="020B0609030804020204" pitchFamily="49" charset="0"/>
              </a:rPr>
              <a:t>)</a:t>
            </a:r>
          </a:p>
          <a:p>
            <a:r>
              <a:rPr lang="en" altLang="zh-TW" sz="1400" b="0" dirty="0" err="1">
                <a:solidFill>
                  <a:srgbClr val="24292F"/>
                </a:solidFill>
                <a:effectLst/>
                <a:latin typeface="Menlo" panose="020B0609030804020204" pitchFamily="49" charset="0"/>
              </a:rPr>
              <a:t>data.</a:t>
            </a:r>
            <a:r>
              <a:rPr lang="en" altLang="zh-TW" sz="1400" b="0" dirty="0" err="1">
                <a:solidFill>
                  <a:srgbClr val="8250DF"/>
                </a:solidFill>
                <a:effectLst/>
                <a:latin typeface="Menlo" panose="020B0609030804020204" pitchFamily="49" charset="0"/>
              </a:rPr>
              <a:t>isna</a:t>
            </a:r>
            <a:r>
              <a:rPr lang="en" altLang="zh-TW" sz="1400" b="0" dirty="0">
                <a:solidFill>
                  <a:srgbClr val="24292F"/>
                </a:solidFill>
                <a:effectLst/>
                <a:latin typeface="Menlo" panose="020B0609030804020204" pitchFamily="49" charset="0"/>
              </a:rPr>
              <a:t>().</a:t>
            </a:r>
            <a:r>
              <a:rPr lang="en" altLang="zh-TW" sz="1400" b="0" dirty="0">
                <a:solidFill>
                  <a:srgbClr val="8250DF"/>
                </a:solidFill>
                <a:effectLst/>
                <a:latin typeface="Menlo" panose="020B0609030804020204" pitchFamily="49" charset="0"/>
              </a:rPr>
              <a:t>sum</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data.</a:t>
            </a:r>
            <a:r>
              <a:rPr lang="en" altLang="zh-TW" sz="1400" b="0" dirty="0" err="1">
                <a:solidFill>
                  <a:srgbClr val="8250DF"/>
                </a:solidFill>
                <a:effectLst/>
                <a:latin typeface="Menlo" panose="020B0609030804020204" pitchFamily="49" charset="0"/>
              </a:rPr>
              <a:t>isna</a:t>
            </a:r>
            <a:r>
              <a:rPr lang="en" altLang="zh-TW" sz="1400" b="0" dirty="0">
                <a:solidFill>
                  <a:srgbClr val="24292F"/>
                </a:solidFill>
                <a:effectLst/>
                <a:latin typeface="Menlo" panose="020B0609030804020204" pitchFamily="49" charset="0"/>
              </a:rPr>
              <a:t>().</a:t>
            </a:r>
            <a:r>
              <a:rPr lang="en" altLang="zh-TW" sz="1400" b="0" dirty="0">
                <a:solidFill>
                  <a:srgbClr val="8250DF"/>
                </a:solidFill>
                <a:effectLst/>
                <a:latin typeface="Menlo" panose="020B0609030804020204" pitchFamily="49" charset="0"/>
              </a:rPr>
              <a:t>sum</a:t>
            </a:r>
            <a:r>
              <a:rPr lang="en" altLang="zh-TW" sz="1400" b="0" dirty="0">
                <a:solidFill>
                  <a:srgbClr val="24292F"/>
                </a:solidFill>
                <a:effectLst/>
                <a:latin typeface="Menlo" panose="020B0609030804020204" pitchFamily="49" charset="0"/>
              </a:rPr>
              <a:t>()</a:t>
            </a:r>
            <a:r>
              <a:rPr lang="en" altLang="zh-TW" sz="1400" b="0" dirty="0">
                <a:solidFill>
                  <a:srgbClr val="AC5E00"/>
                </a:solidFill>
                <a:effectLst/>
                <a:latin typeface="Menlo" panose="020B0609030804020204" pitchFamily="49" charset="0"/>
              </a:rPr>
              <a:t>&gt;</a:t>
            </a:r>
            <a:r>
              <a:rPr lang="en" altLang="zh-TW" sz="1400" b="0" dirty="0">
                <a:solidFill>
                  <a:srgbClr val="0550AE"/>
                </a:solidFill>
                <a:effectLst/>
                <a:latin typeface="Menlo" panose="020B0609030804020204" pitchFamily="49" charset="0"/>
              </a:rPr>
              <a:t>0</a:t>
            </a:r>
            <a:r>
              <a:rPr lang="en" altLang="zh-TW" sz="1400" b="0" dirty="0">
                <a:solidFill>
                  <a:srgbClr val="24292F"/>
                </a:solidFill>
                <a:effectLst/>
                <a:latin typeface="Menlo" panose="020B0609030804020204" pitchFamily="49" charset="0"/>
              </a:rPr>
              <a:t>].plot(</a:t>
            </a:r>
            <a:r>
              <a:rPr lang="en" altLang="zh-TW" sz="1400" b="0" dirty="0">
                <a:solidFill>
                  <a:srgbClr val="953800"/>
                </a:solidFill>
                <a:effectLst/>
                <a:latin typeface="Menlo" panose="020B0609030804020204" pitchFamily="49" charset="0"/>
              </a:rPr>
              <a:t>kind</a:t>
            </a:r>
            <a:r>
              <a:rPr lang="en" altLang="zh-TW" sz="1400" b="0" dirty="0">
                <a:solidFill>
                  <a:srgbClr val="AC5E00"/>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'bar'</a:t>
            </a:r>
            <a:r>
              <a:rPr lang="en" altLang="zh-TW" sz="1400" b="0" dirty="0">
                <a:solidFill>
                  <a:srgbClr val="24292F"/>
                </a:solidFill>
                <a:effectLst/>
                <a:latin typeface="Menlo" panose="020B0609030804020204" pitchFamily="49" charset="0"/>
              </a:rPr>
              <a:t>)</a:t>
            </a:r>
          </a:p>
          <a:p>
            <a:r>
              <a:rPr lang="en" altLang="zh-TW" sz="1400" b="0" dirty="0" err="1">
                <a:solidFill>
                  <a:srgbClr val="953800"/>
                </a:solidFill>
                <a:effectLst/>
                <a:latin typeface="Menlo" panose="020B0609030804020204" pitchFamily="49" charset="0"/>
              </a:rPr>
              <a:t>plt</a:t>
            </a:r>
            <a:r>
              <a:rPr lang="en" altLang="zh-TW" sz="1400" b="0" dirty="0" err="1">
                <a:solidFill>
                  <a:srgbClr val="24292F"/>
                </a:solidFill>
                <a:effectLst/>
                <a:latin typeface="Menlo" panose="020B0609030804020204" pitchFamily="49" charset="0"/>
              </a:rPr>
              <a:t>.</a:t>
            </a:r>
            <a:r>
              <a:rPr lang="en" altLang="zh-TW" sz="1400" b="0" dirty="0" err="1">
                <a:solidFill>
                  <a:srgbClr val="8250DF"/>
                </a:solidFill>
                <a:effectLst/>
                <a:latin typeface="Menlo" panose="020B0609030804020204" pitchFamily="49" charset="0"/>
              </a:rPr>
              <a:t>hlines</a:t>
            </a:r>
            <a:r>
              <a:rPr lang="en" altLang="zh-TW" sz="1400" b="0" dirty="0">
                <a:solidFill>
                  <a:srgbClr val="24292F"/>
                </a:solidFill>
                <a:effectLst/>
                <a:latin typeface="Menlo" panose="020B0609030804020204" pitchFamily="49" charset="0"/>
              </a:rPr>
              <a:t>(</a:t>
            </a:r>
            <a:r>
              <a:rPr lang="en" altLang="zh-TW" sz="1400" b="0" dirty="0">
                <a:solidFill>
                  <a:srgbClr val="953800"/>
                </a:solidFill>
                <a:effectLst/>
                <a:latin typeface="Menlo" panose="020B0609030804020204" pitchFamily="49" charset="0"/>
              </a:rPr>
              <a:t>y</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8250DF"/>
                </a:solidFill>
                <a:effectLst/>
                <a:latin typeface="Menlo" panose="020B0609030804020204" pitchFamily="49" charset="0"/>
              </a:rPr>
              <a:t>len</a:t>
            </a:r>
            <a:r>
              <a:rPr lang="en" altLang="zh-TW" sz="1400" b="0" dirty="0">
                <a:solidFill>
                  <a:srgbClr val="24292F"/>
                </a:solidFill>
                <a:effectLst/>
                <a:latin typeface="Menlo" panose="020B0609030804020204" pitchFamily="49" charset="0"/>
              </a:rPr>
              <a:t>(data), </a:t>
            </a:r>
            <a:r>
              <a:rPr lang="en" altLang="zh-TW" sz="1400" b="0" dirty="0" err="1">
                <a:solidFill>
                  <a:srgbClr val="953800"/>
                </a:solidFill>
                <a:effectLst/>
                <a:latin typeface="Menlo" panose="020B0609030804020204" pitchFamily="49" charset="0"/>
              </a:rPr>
              <a:t>xmin</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a:solidFill>
                  <a:srgbClr val="0550AE"/>
                </a:solidFill>
                <a:effectLst/>
                <a:latin typeface="Menlo" panose="020B0609030804020204" pitchFamily="49" charset="0"/>
              </a:rPr>
              <a:t>0</a:t>
            </a:r>
            <a:r>
              <a:rPr lang="en" altLang="zh-TW" sz="1400" b="0" dirty="0">
                <a:solidFill>
                  <a:srgbClr val="24292F"/>
                </a:solidFill>
                <a:effectLst/>
                <a:latin typeface="Menlo" panose="020B0609030804020204" pitchFamily="49" charset="0"/>
              </a:rPr>
              <a:t>, </a:t>
            </a:r>
            <a:r>
              <a:rPr lang="en" altLang="zh-TW" sz="1400" b="0" dirty="0" err="1">
                <a:solidFill>
                  <a:srgbClr val="953800"/>
                </a:solidFill>
                <a:effectLst/>
                <a:latin typeface="Menlo" panose="020B0609030804020204" pitchFamily="49" charset="0"/>
              </a:rPr>
              <a:t>xmax</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8250DF"/>
                </a:solidFill>
                <a:effectLst/>
                <a:latin typeface="Menlo" panose="020B0609030804020204" pitchFamily="49" charset="0"/>
              </a:rPr>
              <a:t>len</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data.columns</a:t>
            </a:r>
            <a:r>
              <a:rPr lang="en" altLang="zh-TW" sz="1400" b="0" dirty="0">
                <a:solidFill>
                  <a:srgbClr val="24292F"/>
                </a:solidFill>
                <a:effectLst/>
                <a:latin typeface="Menlo" panose="020B0609030804020204" pitchFamily="49" charset="0"/>
              </a:rPr>
              <a:t>), </a:t>
            </a:r>
            <a:r>
              <a:rPr lang="en" altLang="zh-TW" sz="1400" b="0" dirty="0">
                <a:solidFill>
                  <a:srgbClr val="953800"/>
                </a:solidFill>
                <a:effectLst/>
                <a:latin typeface="Menlo" panose="020B0609030804020204" pitchFamily="49" charset="0"/>
              </a:rPr>
              <a:t>color</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'red'</a:t>
            </a:r>
            <a:r>
              <a:rPr lang="en" altLang="zh-TW" sz="1400" b="0" dirty="0">
                <a:solidFill>
                  <a:srgbClr val="24292F"/>
                </a:solidFill>
                <a:effectLst/>
                <a:latin typeface="Menlo" panose="020B0609030804020204" pitchFamily="49" charset="0"/>
              </a:rPr>
              <a:t>)</a:t>
            </a:r>
          </a:p>
          <a:p>
            <a:r>
              <a:rPr lang="en" altLang="zh-TW" sz="1400" b="0" dirty="0" err="1">
                <a:solidFill>
                  <a:srgbClr val="953800"/>
                </a:solidFill>
                <a:effectLst/>
                <a:latin typeface="Menlo" panose="020B0609030804020204" pitchFamily="49" charset="0"/>
              </a:rPr>
              <a:t>plt</a:t>
            </a:r>
            <a:r>
              <a:rPr lang="en" altLang="zh-TW" sz="1400" b="0" dirty="0" err="1">
                <a:solidFill>
                  <a:srgbClr val="24292F"/>
                </a:solidFill>
                <a:effectLst/>
                <a:latin typeface="Menlo" panose="020B0609030804020204" pitchFamily="49" charset="0"/>
              </a:rPr>
              <a:t>.</a:t>
            </a:r>
            <a:r>
              <a:rPr lang="en" altLang="zh-TW" sz="1400" b="0" dirty="0" err="1">
                <a:solidFill>
                  <a:srgbClr val="8250DF"/>
                </a:solidFill>
                <a:effectLst/>
                <a:latin typeface="Menlo" panose="020B0609030804020204" pitchFamily="49" charset="0"/>
              </a:rPr>
              <a:t>tight_layout</a:t>
            </a:r>
            <a:endParaRPr lang="en" altLang="zh-TW" sz="1400" b="0" dirty="0">
              <a:solidFill>
                <a:srgbClr val="24292F"/>
              </a:solidFill>
              <a:effectLst/>
              <a:latin typeface="Menlo" panose="020B0609030804020204" pitchFamily="49" charset="0"/>
            </a:endParaRPr>
          </a:p>
          <a:p>
            <a:endParaRPr kumimoji="1" lang="en-US" altLang="zh-TW" sz="1400" dirty="0"/>
          </a:p>
          <a:p>
            <a:endParaRPr kumimoji="1" lang="en-US" altLang="zh-TW" sz="1400" dirty="0"/>
          </a:p>
          <a:p>
            <a:r>
              <a:rPr lang="en" altLang="zh-TW" sz="1400" b="0" dirty="0">
                <a:solidFill>
                  <a:srgbClr val="0550AE"/>
                </a:solidFill>
                <a:effectLst/>
                <a:latin typeface="Menlo" panose="020B0609030804020204" pitchFamily="49" charset="0"/>
              </a:rPr>
              <a:t>Y</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data[</a:t>
            </a:r>
            <a:r>
              <a:rPr lang="en" altLang="zh-TW" sz="1400" b="0" dirty="0">
                <a:solidFill>
                  <a:srgbClr val="0A3069"/>
                </a:solidFill>
                <a:effectLst/>
                <a:latin typeface="Menlo" panose="020B0609030804020204" pitchFamily="49" charset="0"/>
              </a:rPr>
              <a:t>'TARGET'</a:t>
            </a:r>
            <a:r>
              <a:rPr lang="en" altLang="zh-TW" sz="1400" b="0" dirty="0">
                <a:solidFill>
                  <a:srgbClr val="24292F"/>
                </a:solidFill>
                <a:effectLst/>
                <a:latin typeface="Menlo" panose="020B0609030804020204" pitchFamily="49" charset="0"/>
              </a:rPr>
              <a:t>]</a:t>
            </a:r>
          </a:p>
          <a:p>
            <a:r>
              <a:rPr lang="en" altLang="zh-TW" sz="1400" b="0" dirty="0">
                <a:solidFill>
                  <a:srgbClr val="0550AE"/>
                </a:solidFill>
                <a:effectLst/>
                <a:latin typeface="Menlo" panose="020B0609030804020204" pitchFamily="49" charset="0"/>
              </a:rPr>
              <a:t>X</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data.</a:t>
            </a:r>
            <a:r>
              <a:rPr lang="en" altLang="zh-TW" sz="1400" b="0" dirty="0" err="1">
                <a:solidFill>
                  <a:srgbClr val="8250DF"/>
                </a:solidFill>
                <a:effectLst/>
                <a:latin typeface="Menlo" panose="020B0609030804020204" pitchFamily="49" charset="0"/>
              </a:rPr>
              <a:t>drop</a:t>
            </a:r>
            <a:r>
              <a:rPr lang="en" altLang="zh-TW" sz="1400" b="0" dirty="0">
                <a:solidFill>
                  <a:srgbClr val="24292F"/>
                </a:solidFill>
                <a:effectLst/>
                <a:latin typeface="Menlo" panose="020B0609030804020204" pitchFamily="49" charset="0"/>
              </a:rPr>
              <a:t>(</a:t>
            </a:r>
            <a:r>
              <a:rPr lang="en" altLang="zh-TW" sz="1400" b="0" dirty="0">
                <a:solidFill>
                  <a:srgbClr val="953800"/>
                </a:solidFill>
                <a:effectLst/>
                <a:latin typeface="Menlo" panose="020B0609030804020204" pitchFamily="49" charset="0"/>
              </a:rPr>
              <a:t>columns</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'TARGET'</a:t>
            </a:r>
            <a:r>
              <a:rPr lang="en" altLang="zh-TW" sz="1400" b="0" dirty="0">
                <a:solidFill>
                  <a:srgbClr val="24292F"/>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'SK_ID_CURR'</a:t>
            </a:r>
            <a:r>
              <a:rPr lang="en" altLang="zh-TW" sz="1400" b="0" dirty="0">
                <a:solidFill>
                  <a:srgbClr val="24292F"/>
                </a:solidFill>
                <a:effectLst/>
                <a:latin typeface="Menlo" panose="020B0609030804020204" pitchFamily="49" charset="0"/>
              </a:rPr>
              <a:t>])</a:t>
            </a:r>
          </a:p>
          <a:p>
            <a:endParaRPr kumimoji="1" lang="zh-TW" altLang="en-US" sz="1400" dirty="0"/>
          </a:p>
        </p:txBody>
      </p:sp>
      <p:sp>
        <p:nvSpPr>
          <p:cNvPr id="6" name="文字方塊 5">
            <a:extLst>
              <a:ext uri="{FF2B5EF4-FFF2-40B4-BE49-F238E27FC236}">
                <a16:creationId xmlns:a16="http://schemas.microsoft.com/office/drawing/2014/main" id="{1E1DA7B9-1B84-B063-3C7F-B3FD626882E6}"/>
              </a:ext>
            </a:extLst>
          </p:cNvPr>
          <p:cNvSpPr txBox="1"/>
          <p:nvPr/>
        </p:nvSpPr>
        <p:spPr>
          <a:xfrm>
            <a:off x="3849858" y="1918990"/>
            <a:ext cx="2339102" cy="461665"/>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觀察缺失值分佈</a:t>
            </a:r>
          </a:p>
        </p:txBody>
      </p:sp>
      <p:sp>
        <p:nvSpPr>
          <p:cNvPr id="7" name="文字方塊 6">
            <a:extLst>
              <a:ext uri="{FF2B5EF4-FFF2-40B4-BE49-F238E27FC236}">
                <a16:creationId xmlns:a16="http://schemas.microsoft.com/office/drawing/2014/main" id="{3A824AE9-34D8-F893-E63A-FED7334C6947}"/>
              </a:ext>
            </a:extLst>
          </p:cNvPr>
          <p:cNvSpPr txBox="1"/>
          <p:nvPr/>
        </p:nvSpPr>
        <p:spPr>
          <a:xfrm>
            <a:off x="3141345" y="3786591"/>
            <a:ext cx="2954655" cy="461665"/>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設置應變數、自變數</a:t>
            </a:r>
          </a:p>
        </p:txBody>
      </p:sp>
    </p:spTree>
    <p:extLst>
      <p:ext uri="{BB962C8B-B14F-4D97-AF65-F5344CB8AC3E}">
        <p14:creationId xmlns:p14="http://schemas.microsoft.com/office/powerpoint/2010/main" val="27139579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7C198A-3F68-6BD5-7401-62982B44162F}"/>
              </a:ext>
            </a:extLst>
          </p:cNvPr>
          <p:cNvSpPr>
            <a:spLocks noGrp="1"/>
          </p:cNvSpPr>
          <p:nvPr>
            <p:ph type="title"/>
          </p:nvPr>
        </p:nvSpPr>
        <p:spPr/>
        <p:txBody>
          <a:bodyPr>
            <a:normAutofit/>
          </a:bodyPr>
          <a:lstStyle/>
          <a:p>
            <a:r>
              <a:rPr kumimoji="1" lang="zh-TW" altLang="en-US" sz="3200" dirty="0">
                <a:solidFill>
                  <a:schemeClr val="tx1"/>
                </a:solidFill>
                <a:latin typeface="BiauKai" panose="02010601000101010101" pitchFamily="2" charset="-120"/>
                <a:ea typeface="BiauKai" panose="02010601000101010101" pitchFamily="2" charset="-120"/>
              </a:rPr>
              <a:t>程式碼解說</a:t>
            </a:r>
            <a:r>
              <a:rPr kumimoji="1" lang="en-US" altLang="zh-TW" sz="3200" dirty="0">
                <a:solidFill>
                  <a:schemeClr val="tx1"/>
                </a:solidFill>
                <a:latin typeface="BiauKai" panose="02010601000101010101" pitchFamily="2" charset="-120"/>
                <a:ea typeface="BiauKai" panose="02010601000101010101" pitchFamily="2" charset="-120"/>
              </a:rPr>
              <a:t> –</a:t>
            </a:r>
            <a:r>
              <a:rPr lang="zh-TW" altLang="en-US" sz="3200" dirty="0">
                <a:solidFill>
                  <a:schemeClr val="tx1"/>
                </a:solidFill>
                <a:latin typeface="BiauKai" panose="02010601000101010101" pitchFamily="2" charset="-120"/>
                <a:ea typeface="BiauKai" panose="02010601000101010101" pitchFamily="2" charset="-120"/>
              </a:rPr>
              <a:t>處理缺失值</a:t>
            </a:r>
            <a:endParaRPr kumimoji="1" lang="zh-TW" altLang="en-US" sz="3200" dirty="0">
              <a:solidFill>
                <a:schemeClr val="tx1"/>
              </a:solidFill>
              <a:latin typeface="BiauKai" panose="02010601000101010101" pitchFamily="2" charset="-120"/>
              <a:ea typeface="BiauKai" panose="02010601000101010101" pitchFamily="2" charset="-120"/>
            </a:endParaRPr>
          </a:p>
        </p:txBody>
      </p:sp>
      <p:sp>
        <p:nvSpPr>
          <p:cNvPr id="3" name="文字方塊 2">
            <a:extLst>
              <a:ext uri="{FF2B5EF4-FFF2-40B4-BE49-F238E27FC236}">
                <a16:creationId xmlns:a16="http://schemas.microsoft.com/office/drawing/2014/main" id="{63EC817D-6FEC-D4BF-B506-990612C004D5}"/>
              </a:ext>
            </a:extLst>
          </p:cNvPr>
          <p:cNvSpPr txBox="1"/>
          <p:nvPr/>
        </p:nvSpPr>
        <p:spPr>
          <a:xfrm>
            <a:off x="4372451" y="1006961"/>
            <a:ext cx="1723549" cy="461665"/>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處理缺失值</a:t>
            </a:r>
          </a:p>
        </p:txBody>
      </p:sp>
      <p:sp>
        <p:nvSpPr>
          <p:cNvPr id="4" name="矩形 3">
            <a:extLst>
              <a:ext uri="{FF2B5EF4-FFF2-40B4-BE49-F238E27FC236}">
                <a16:creationId xmlns:a16="http://schemas.microsoft.com/office/drawing/2014/main" id="{BD1E0E01-1AF8-4D13-91FB-8A21BBEE7437}"/>
              </a:ext>
            </a:extLst>
          </p:cNvPr>
          <p:cNvSpPr/>
          <p:nvPr/>
        </p:nvSpPr>
        <p:spPr>
          <a:xfrm>
            <a:off x="6172198" y="1095375"/>
            <a:ext cx="5410201" cy="5648325"/>
          </a:xfrm>
          <a:prstGeom prst="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文字方塊 4">
            <a:extLst>
              <a:ext uri="{FF2B5EF4-FFF2-40B4-BE49-F238E27FC236}">
                <a16:creationId xmlns:a16="http://schemas.microsoft.com/office/drawing/2014/main" id="{7DF327DA-97F8-B098-7567-AA829D01C038}"/>
              </a:ext>
            </a:extLst>
          </p:cNvPr>
          <p:cNvSpPr txBox="1"/>
          <p:nvPr/>
        </p:nvSpPr>
        <p:spPr>
          <a:xfrm>
            <a:off x="6172198" y="1095375"/>
            <a:ext cx="5410201" cy="5940088"/>
          </a:xfrm>
          <a:prstGeom prst="rect">
            <a:avLst/>
          </a:prstGeom>
          <a:noFill/>
        </p:spPr>
        <p:txBody>
          <a:bodyPr wrap="square" rtlCol="0">
            <a:spAutoFit/>
          </a:bodyPr>
          <a:lstStyle/>
          <a:p>
            <a:r>
              <a:rPr lang="en" altLang="zh-TW" sz="1400" b="0" dirty="0" err="1">
                <a:solidFill>
                  <a:srgbClr val="953800"/>
                </a:solidFill>
                <a:effectLst/>
                <a:latin typeface="Menlo" panose="020B0609030804020204" pitchFamily="49" charset="0"/>
              </a:rPr>
              <a:t>np</a:t>
            </a:r>
            <a:r>
              <a:rPr lang="en" altLang="zh-TW" sz="1400" b="0" dirty="0" err="1">
                <a:solidFill>
                  <a:srgbClr val="24292F"/>
                </a:solidFill>
                <a:effectLst/>
                <a:latin typeface="Menlo" panose="020B0609030804020204" pitchFamily="49" charset="0"/>
              </a:rPr>
              <a:t>.</a:t>
            </a:r>
            <a:r>
              <a:rPr lang="en" altLang="zh-TW" sz="1400" b="0" dirty="0" err="1">
                <a:solidFill>
                  <a:srgbClr val="8250DF"/>
                </a:solidFill>
                <a:effectLst/>
                <a:latin typeface="Menlo" panose="020B0609030804020204" pitchFamily="49" charset="0"/>
              </a:rPr>
              <a:t>where</a:t>
            </a:r>
            <a:r>
              <a:rPr lang="en" altLang="zh-TW" sz="1400" b="0" dirty="0">
                <a:solidFill>
                  <a:srgbClr val="24292F"/>
                </a:solidFill>
                <a:effectLst/>
                <a:latin typeface="Menlo" panose="020B0609030804020204" pitchFamily="49" charset="0"/>
              </a:rPr>
              <a:t>(</a:t>
            </a:r>
            <a:r>
              <a:rPr lang="en" altLang="zh-TW" sz="1400" b="0" dirty="0" err="1">
                <a:solidFill>
                  <a:srgbClr val="0550AE"/>
                </a:solidFill>
                <a:effectLst/>
                <a:latin typeface="Menlo" panose="020B0609030804020204" pitchFamily="49" charset="0"/>
              </a:rPr>
              <a:t>X</a:t>
            </a:r>
            <a:r>
              <a:rPr lang="en" altLang="zh-TW" sz="1400" b="0" dirty="0" err="1">
                <a:solidFill>
                  <a:srgbClr val="24292F"/>
                </a:solidFill>
                <a:effectLst/>
                <a:latin typeface="Menlo" panose="020B0609030804020204" pitchFamily="49" charset="0"/>
              </a:rPr>
              <a:t>.</a:t>
            </a:r>
            <a:r>
              <a:rPr lang="en" altLang="zh-TW" sz="1400" b="0" dirty="0" err="1">
                <a:solidFill>
                  <a:srgbClr val="8250DF"/>
                </a:solidFill>
                <a:effectLst/>
                <a:latin typeface="Menlo" panose="020B0609030804020204" pitchFamily="49" charset="0"/>
              </a:rPr>
              <a:t>isna</a:t>
            </a:r>
            <a:r>
              <a:rPr lang="en" altLang="zh-TW" sz="1400" b="0" dirty="0">
                <a:solidFill>
                  <a:srgbClr val="24292F"/>
                </a:solidFill>
                <a:effectLst/>
                <a:latin typeface="Menlo" panose="020B0609030804020204" pitchFamily="49" charset="0"/>
              </a:rPr>
              <a:t>().</a:t>
            </a:r>
            <a:r>
              <a:rPr lang="en" altLang="zh-TW" sz="1400" b="0" dirty="0">
                <a:solidFill>
                  <a:srgbClr val="8250DF"/>
                </a:solidFill>
                <a:effectLst/>
                <a:latin typeface="Menlo" panose="020B0609030804020204" pitchFamily="49" charset="0"/>
              </a:rPr>
              <a:t>sum</a:t>
            </a:r>
            <a:r>
              <a:rPr lang="en" altLang="zh-TW" sz="1400" b="0" dirty="0">
                <a:solidFill>
                  <a:srgbClr val="24292F"/>
                </a:solidFill>
                <a:effectLst/>
                <a:latin typeface="Menlo" panose="020B0609030804020204" pitchFamily="49" charset="0"/>
              </a:rPr>
              <a:t>()</a:t>
            </a:r>
            <a:r>
              <a:rPr lang="en" altLang="zh-TW" sz="1400" b="0" dirty="0">
                <a:solidFill>
                  <a:srgbClr val="AC5E00"/>
                </a:solidFill>
                <a:effectLst/>
                <a:latin typeface="Menlo" panose="020B0609030804020204" pitchFamily="49" charset="0"/>
              </a:rPr>
              <a:t>&gt;</a:t>
            </a:r>
            <a:r>
              <a:rPr lang="en" altLang="zh-TW" sz="1400" b="0" dirty="0">
                <a:solidFill>
                  <a:srgbClr val="0550AE"/>
                </a:solidFill>
                <a:effectLst/>
                <a:latin typeface="Menlo" panose="020B0609030804020204" pitchFamily="49" charset="0"/>
              </a:rPr>
              <a:t>30751</a:t>
            </a:r>
            <a:r>
              <a:rPr lang="en" altLang="zh-TW" sz="1400" b="0" dirty="0">
                <a:solidFill>
                  <a:srgbClr val="24292F"/>
                </a:solidFill>
                <a:effectLst/>
                <a:latin typeface="Menlo" panose="020B0609030804020204" pitchFamily="49" charset="0"/>
              </a:rPr>
              <a:t>)</a:t>
            </a:r>
          </a:p>
          <a:p>
            <a:endParaRPr lang="en" altLang="zh-TW" sz="1400" dirty="0">
              <a:solidFill>
                <a:srgbClr val="C9D1D9"/>
              </a:solidFill>
              <a:latin typeface="Menlo" panose="020B0609030804020204" pitchFamily="49" charset="0"/>
            </a:endParaRPr>
          </a:p>
          <a:p>
            <a:r>
              <a:rPr lang="en" altLang="zh-TW" sz="1200" b="0" dirty="0" err="1">
                <a:solidFill>
                  <a:srgbClr val="0550AE"/>
                </a:solidFill>
                <a:effectLst/>
                <a:latin typeface="Menlo" panose="020B0609030804020204" pitchFamily="49" charset="0"/>
              </a:rPr>
              <a:t>X</a:t>
            </a:r>
            <a:r>
              <a:rPr lang="en" altLang="zh-TW" sz="1200" b="0" dirty="0" err="1">
                <a:solidFill>
                  <a:srgbClr val="24292F"/>
                </a:solidFill>
                <a:effectLst/>
                <a:latin typeface="Menlo" panose="020B0609030804020204" pitchFamily="49" charset="0"/>
              </a:rPr>
              <a:t>.columns</a:t>
            </a:r>
            <a:r>
              <a:rPr lang="en" altLang="zh-TW" sz="1200" b="0" dirty="0">
                <a:solidFill>
                  <a:srgbClr val="24292F"/>
                </a:solidFill>
                <a:effectLst/>
                <a:latin typeface="Menlo" panose="020B0609030804020204" pitchFamily="49" charset="0"/>
              </a:rPr>
              <a:t>[[</a:t>
            </a:r>
            <a:r>
              <a:rPr lang="en" altLang="zh-TW" sz="1200" b="0" dirty="0">
                <a:solidFill>
                  <a:srgbClr val="0550AE"/>
                </a:solidFill>
                <a:effectLst/>
                <a:latin typeface="Menlo" panose="020B0609030804020204" pitchFamily="49" charset="0"/>
              </a:rPr>
              <a:t>19</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26</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39</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41</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42</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43</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44</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45</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46</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47</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48</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49</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50</a:t>
            </a:r>
            <a:r>
              <a:rPr lang="en" altLang="zh-TW" sz="1200" b="0" dirty="0">
                <a:solidFill>
                  <a:srgbClr val="24292F"/>
                </a:solidFill>
                <a:effectLst/>
                <a:latin typeface="Menlo" panose="020B0609030804020204" pitchFamily="49" charset="0"/>
              </a:rPr>
              <a:t>,</a:t>
            </a:r>
            <a:r>
              <a:rPr lang="en" altLang="zh-TW" sz="1200" b="0" dirty="0">
                <a:solidFill>
                  <a:srgbClr val="0550AE"/>
                </a:solidFill>
                <a:effectLst/>
                <a:latin typeface="Menlo" panose="020B0609030804020204" pitchFamily="49" charset="0"/>
              </a:rPr>
              <a:t>51</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52</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53</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54</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55</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56</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57</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58</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59</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60</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61</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62</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63</a:t>
            </a:r>
            <a:r>
              <a:rPr lang="en" altLang="zh-TW" sz="1200" b="0" dirty="0">
                <a:solidFill>
                  <a:srgbClr val="24292F"/>
                </a:solidFill>
                <a:effectLst/>
                <a:latin typeface="Menlo" panose="020B0609030804020204" pitchFamily="49" charset="0"/>
              </a:rPr>
              <a:t>,</a:t>
            </a:r>
            <a:r>
              <a:rPr lang="en" altLang="zh-TW" sz="1200" b="0" dirty="0">
                <a:solidFill>
                  <a:srgbClr val="0550AE"/>
                </a:solidFill>
                <a:effectLst/>
                <a:latin typeface="Menlo" panose="020B0609030804020204" pitchFamily="49" charset="0"/>
              </a:rPr>
              <a:t>64</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65</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66</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67</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68</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69</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70</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71</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72</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73</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74</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75</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76</a:t>
            </a:r>
            <a:r>
              <a:rPr lang="en" altLang="zh-TW" sz="1200" b="0" dirty="0">
                <a:solidFill>
                  <a:srgbClr val="24292F"/>
                </a:solidFill>
                <a:effectLst/>
                <a:latin typeface="Menlo" panose="020B0609030804020204" pitchFamily="49" charset="0"/>
              </a:rPr>
              <a:t>,</a:t>
            </a:r>
          </a:p>
          <a:p>
            <a:r>
              <a:rPr lang="en" altLang="zh-TW" sz="1200" b="0" dirty="0">
                <a:solidFill>
                  <a:srgbClr val="0550AE"/>
                </a:solidFill>
                <a:effectLst/>
                <a:latin typeface="Menlo" panose="020B0609030804020204" pitchFamily="49" charset="0"/>
              </a:rPr>
              <a:t>77</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78</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79</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80</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81</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82</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83</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84</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85</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86</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87</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88</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114</a:t>
            </a:r>
            <a:r>
              <a:rPr lang="en" altLang="zh-TW" sz="1200" b="0" dirty="0">
                <a:solidFill>
                  <a:srgbClr val="24292F"/>
                </a:solidFill>
                <a:effectLst/>
                <a:latin typeface="Menlo" panose="020B0609030804020204" pitchFamily="49" charset="0"/>
              </a:rPr>
              <a:t>,</a:t>
            </a:r>
          </a:p>
          <a:p>
            <a:r>
              <a:rPr lang="en" altLang="zh-TW" sz="1200" b="0" dirty="0">
                <a:solidFill>
                  <a:srgbClr val="0550AE"/>
                </a:solidFill>
                <a:effectLst/>
                <a:latin typeface="Menlo" panose="020B0609030804020204" pitchFamily="49" charset="0"/>
              </a:rPr>
              <a:t>115</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116</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117</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118</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119</a:t>
            </a:r>
            <a:r>
              <a:rPr lang="en" altLang="zh-TW" sz="1200" b="0" dirty="0">
                <a:solidFill>
                  <a:srgbClr val="24292F"/>
                </a:solidFill>
                <a:effectLst/>
                <a:latin typeface="Menlo" panose="020B0609030804020204" pitchFamily="49" charset="0"/>
              </a:rPr>
              <a:t>]]</a:t>
            </a:r>
          </a:p>
          <a:p>
            <a:endParaRPr lang="en" altLang="zh-TW" sz="1000" b="0" dirty="0">
              <a:solidFill>
                <a:srgbClr val="C9D1D9"/>
              </a:solidFill>
              <a:effectLst/>
              <a:latin typeface="Menlo" panose="020B0609030804020204" pitchFamily="49" charset="0"/>
            </a:endParaRPr>
          </a:p>
          <a:p>
            <a:r>
              <a:rPr lang="en" altLang="zh-TW" sz="1000" b="0" dirty="0" err="1">
                <a:solidFill>
                  <a:srgbClr val="0550AE"/>
                </a:solidFill>
                <a:effectLst/>
                <a:latin typeface="Menlo" panose="020B0609030804020204" pitchFamily="49" charset="0"/>
              </a:rPr>
              <a:t>X</a:t>
            </a:r>
            <a:r>
              <a:rPr lang="en" altLang="zh-TW" sz="1000" b="0" dirty="0" err="1">
                <a:solidFill>
                  <a:srgbClr val="24292F"/>
                </a:solidFill>
                <a:effectLst/>
                <a:latin typeface="Menlo" panose="020B0609030804020204" pitchFamily="49" charset="0"/>
              </a:rPr>
              <a:t>.</a:t>
            </a:r>
            <a:r>
              <a:rPr lang="en" altLang="zh-TW" sz="1000" b="0" dirty="0" err="1">
                <a:solidFill>
                  <a:srgbClr val="8250DF"/>
                </a:solidFill>
                <a:effectLst/>
                <a:latin typeface="Menlo" panose="020B0609030804020204" pitchFamily="49" charset="0"/>
              </a:rPr>
              <a:t>drop</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'OWN_CAR_AGE'</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'OCCUPATION_TYPE'</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'EXT_SOURCE_1'</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'EXT_SOURCE_3'</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'DAYS_EMPLOYED'</a:t>
            </a:r>
            <a:r>
              <a:rPr lang="en" altLang="zh-TW" sz="1000" b="0" dirty="0">
                <a:solidFill>
                  <a:srgbClr val="24292F"/>
                </a:solidFill>
                <a:effectLst/>
                <a:latin typeface="Menlo" panose="020B0609030804020204" pitchFamily="49" charset="0"/>
              </a:rPr>
              <a:t>,</a:t>
            </a:r>
          </a:p>
          <a:p>
            <a:r>
              <a:rPr lang="en" altLang="zh-TW" sz="1000" b="0" dirty="0">
                <a:solidFill>
                  <a:srgbClr val="0A3069"/>
                </a:solidFill>
                <a:effectLst/>
                <a:latin typeface="Menlo" panose="020B0609030804020204" pitchFamily="49" charset="0"/>
              </a:rPr>
              <a:t>'APARTMENTS_AVG'</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'BASEMENTAREA_AVG'</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'YEARS_BEGINEXPLUATATION_AVG'</a:t>
            </a:r>
            <a:r>
              <a:rPr lang="en" altLang="zh-TW" sz="1000" b="0" dirty="0">
                <a:solidFill>
                  <a:srgbClr val="24292F"/>
                </a:solidFill>
                <a:effectLst/>
                <a:latin typeface="Menlo" panose="020B0609030804020204" pitchFamily="49" charset="0"/>
              </a:rPr>
              <a:t>,</a:t>
            </a:r>
          </a:p>
          <a:p>
            <a:r>
              <a:rPr lang="en" altLang="zh-TW" sz="1000" b="0" dirty="0">
                <a:solidFill>
                  <a:srgbClr val="0A3069"/>
                </a:solidFill>
                <a:effectLst/>
                <a:latin typeface="Menlo" panose="020B0609030804020204" pitchFamily="49" charset="0"/>
              </a:rPr>
              <a:t>'YEARS_BUILD_AVG'</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'COMMONAREA_AVG'</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'ELEVATORS_AVG'</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'ENTRANCES_AVG'</a:t>
            </a:r>
            <a:r>
              <a:rPr lang="en" altLang="zh-TW" sz="1000" b="0" dirty="0">
                <a:solidFill>
                  <a:srgbClr val="24292F"/>
                </a:solidFill>
                <a:effectLst/>
                <a:latin typeface="Menlo" panose="020B0609030804020204" pitchFamily="49" charset="0"/>
              </a:rPr>
              <a:t>,</a:t>
            </a:r>
          </a:p>
          <a:p>
            <a:r>
              <a:rPr lang="en" altLang="zh-TW" sz="1000" b="0" dirty="0">
                <a:solidFill>
                  <a:srgbClr val="0A3069"/>
                </a:solidFill>
                <a:effectLst/>
                <a:latin typeface="Menlo" panose="020B0609030804020204" pitchFamily="49" charset="0"/>
              </a:rPr>
              <a:t>'FLOORSMAX_AVG'</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'FLOORSMIN_AVG'</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'LANDAREA_AVG'</a:t>
            </a:r>
            <a:r>
              <a:rPr lang="en" altLang="zh-TW" sz="1000" b="0" dirty="0">
                <a:solidFill>
                  <a:srgbClr val="24292F"/>
                </a:solidFill>
                <a:effectLst/>
                <a:latin typeface="Menlo" panose="020B0609030804020204" pitchFamily="49" charset="0"/>
              </a:rPr>
              <a:t>,</a:t>
            </a:r>
          </a:p>
          <a:p>
            <a:r>
              <a:rPr lang="en" altLang="zh-TW" sz="1000" b="0" dirty="0">
                <a:solidFill>
                  <a:srgbClr val="0A3069"/>
                </a:solidFill>
                <a:effectLst/>
                <a:latin typeface="Menlo" panose="020B0609030804020204" pitchFamily="49" charset="0"/>
              </a:rPr>
              <a:t>'LIVINGAPARTMENTS_AVG'</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'LIVINGAREA_AVG'</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'NONLIVINGAPARTMENTS_AVG'</a:t>
            </a:r>
            <a:r>
              <a:rPr lang="en" altLang="zh-TW" sz="1000" b="0" dirty="0">
                <a:solidFill>
                  <a:srgbClr val="24292F"/>
                </a:solidFill>
                <a:effectLst/>
                <a:latin typeface="Menlo" panose="020B0609030804020204" pitchFamily="49" charset="0"/>
              </a:rPr>
              <a:t>,</a:t>
            </a:r>
          </a:p>
          <a:p>
            <a:r>
              <a:rPr lang="en" altLang="zh-TW" sz="1000" b="0" dirty="0">
                <a:solidFill>
                  <a:srgbClr val="0A3069"/>
                </a:solidFill>
                <a:effectLst/>
                <a:latin typeface="Menlo" panose="020B0609030804020204" pitchFamily="49" charset="0"/>
              </a:rPr>
              <a:t>'NONLIVINGAREA_AVG'</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'APARTMENTS_MODE'</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'BASEMENTAREA_MODE'</a:t>
            </a:r>
            <a:r>
              <a:rPr lang="en" altLang="zh-TW" sz="1000" b="0" dirty="0">
                <a:solidFill>
                  <a:srgbClr val="24292F"/>
                </a:solidFill>
                <a:effectLst/>
                <a:latin typeface="Menlo" panose="020B0609030804020204" pitchFamily="49" charset="0"/>
              </a:rPr>
              <a:t>,</a:t>
            </a:r>
          </a:p>
          <a:p>
            <a:r>
              <a:rPr lang="en" altLang="zh-TW" sz="1000" b="0" dirty="0">
                <a:solidFill>
                  <a:srgbClr val="0A3069"/>
                </a:solidFill>
                <a:effectLst/>
                <a:latin typeface="Menlo" panose="020B0609030804020204" pitchFamily="49" charset="0"/>
              </a:rPr>
              <a:t>'YEARS_BEGINEXPLUATATION_MODE'</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'YEARS_BUILD_MODE'</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'COMMONAREA_MODE'</a:t>
            </a:r>
            <a:r>
              <a:rPr lang="en" altLang="zh-TW" sz="1000" b="0" dirty="0">
                <a:solidFill>
                  <a:srgbClr val="24292F"/>
                </a:solidFill>
                <a:effectLst/>
                <a:latin typeface="Menlo" panose="020B0609030804020204" pitchFamily="49" charset="0"/>
              </a:rPr>
              <a:t>,</a:t>
            </a:r>
          </a:p>
          <a:p>
            <a:r>
              <a:rPr lang="en" altLang="zh-TW" sz="1000" b="0" dirty="0">
                <a:solidFill>
                  <a:srgbClr val="0A3069"/>
                </a:solidFill>
                <a:effectLst/>
                <a:latin typeface="Menlo" panose="020B0609030804020204" pitchFamily="49" charset="0"/>
              </a:rPr>
              <a:t>'ELEVATORS_MODE'</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'ENTRANCES_MODE'</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'FLOORSMAX_MODE'</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'FLOORSMIN_MODE'</a:t>
            </a:r>
            <a:r>
              <a:rPr lang="en" altLang="zh-TW" sz="1000" b="0" dirty="0">
                <a:solidFill>
                  <a:srgbClr val="24292F"/>
                </a:solidFill>
                <a:effectLst/>
                <a:latin typeface="Menlo" panose="020B0609030804020204" pitchFamily="49" charset="0"/>
              </a:rPr>
              <a:t>,</a:t>
            </a:r>
          </a:p>
          <a:p>
            <a:r>
              <a:rPr lang="en" altLang="zh-TW" sz="1000" b="0" dirty="0">
                <a:solidFill>
                  <a:srgbClr val="0A3069"/>
                </a:solidFill>
                <a:effectLst/>
                <a:latin typeface="Menlo" panose="020B0609030804020204" pitchFamily="49" charset="0"/>
              </a:rPr>
              <a:t>'LANDAREA_MODE'</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'LIVINGAPARTMENTS_MODE'</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'LIVINGAREA_MODE'</a:t>
            </a:r>
            <a:r>
              <a:rPr lang="en" altLang="zh-TW" sz="1000" b="0" dirty="0">
                <a:solidFill>
                  <a:srgbClr val="24292F"/>
                </a:solidFill>
                <a:effectLst/>
                <a:latin typeface="Menlo" panose="020B0609030804020204" pitchFamily="49" charset="0"/>
              </a:rPr>
              <a:t>,</a:t>
            </a:r>
          </a:p>
          <a:p>
            <a:r>
              <a:rPr lang="en" altLang="zh-TW" sz="1000" b="0" dirty="0">
                <a:solidFill>
                  <a:srgbClr val="0A3069"/>
                </a:solidFill>
                <a:effectLst/>
                <a:latin typeface="Menlo" panose="020B0609030804020204" pitchFamily="49" charset="0"/>
              </a:rPr>
              <a:t>'NONLIVINGAPARTMENTS_MODE'</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'NONLIVINGAREA_MODE'</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'APARTMENTS_MEDI'</a:t>
            </a:r>
            <a:r>
              <a:rPr lang="en" altLang="zh-TW" sz="1000" b="0" dirty="0">
                <a:solidFill>
                  <a:srgbClr val="24292F"/>
                </a:solidFill>
                <a:effectLst/>
                <a:latin typeface="Menlo" panose="020B0609030804020204" pitchFamily="49" charset="0"/>
              </a:rPr>
              <a:t>,</a:t>
            </a:r>
          </a:p>
          <a:p>
            <a:r>
              <a:rPr lang="en" altLang="zh-TW" sz="1000" b="0" dirty="0">
                <a:solidFill>
                  <a:srgbClr val="0A3069"/>
                </a:solidFill>
                <a:effectLst/>
                <a:latin typeface="Menlo" panose="020B0609030804020204" pitchFamily="49" charset="0"/>
              </a:rPr>
              <a:t>'BASEMENTAREA_MEDI'</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'YEARS_BEGINEXPLUATATION_MEDI'</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'YEARS_BUILD_MEDI'</a:t>
            </a:r>
            <a:r>
              <a:rPr lang="en" altLang="zh-TW" sz="1000" b="0" dirty="0">
                <a:solidFill>
                  <a:srgbClr val="24292F"/>
                </a:solidFill>
                <a:effectLst/>
                <a:latin typeface="Menlo" panose="020B0609030804020204" pitchFamily="49" charset="0"/>
              </a:rPr>
              <a:t>,</a:t>
            </a:r>
          </a:p>
          <a:p>
            <a:r>
              <a:rPr lang="en" altLang="zh-TW" sz="1000" b="0" dirty="0">
                <a:solidFill>
                  <a:srgbClr val="0A3069"/>
                </a:solidFill>
                <a:effectLst/>
                <a:latin typeface="Menlo" panose="020B0609030804020204" pitchFamily="49" charset="0"/>
              </a:rPr>
              <a:t>'COMMONAREA_MEDI'</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'ELEVATORS_MEDI'</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'ENTRANCES_MEDI'</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'FLOORSMAX_MEDI'</a:t>
            </a:r>
            <a:r>
              <a:rPr lang="en" altLang="zh-TW" sz="1000" b="0" dirty="0">
                <a:solidFill>
                  <a:srgbClr val="24292F"/>
                </a:solidFill>
                <a:effectLst/>
                <a:latin typeface="Menlo" panose="020B0609030804020204" pitchFamily="49" charset="0"/>
              </a:rPr>
              <a:t>,</a:t>
            </a:r>
          </a:p>
          <a:p>
            <a:r>
              <a:rPr lang="en" altLang="zh-TW" sz="1000" b="0" dirty="0">
                <a:solidFill>
                  <a:srgbClr val="0A3069"/>
                </a:solidFill>
                <a:effectLst/>
                <a:latin typeface="Menlo" panose="020B0609030804020204" pitchFamily="49" charset="0"/>
              </a:rPr>
              <a:t>'FLOORSMIN_MEDI'</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'LANDAREA_MEDI'</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'LIVINGAPARTMENTS_MEDI'</a:t>
            </a:r>
            <a:r>
              <a:rPr lang="en" altLang="zh-TW" sz="1000" b="0" dirty="0">
                <a:solidFill>
                  <a:srgbClr val="24292F"/>
                </a:solidFill>
                <a:effectLst/>
                <a:latin typeface="Menlo" panose="020B0609030804020204" pitchFamily="49" charset="0"/>
              </a:rPr>
              <a:t>,</a:t>
            </a:r>
          </a:p>
          <a:p>
            <a:r>
              <a:rPr lang="en" altLang="zh-TW" sz="1000" b="0" dirty="0">
                <a:solidFill>
                  <a:srgbClr val="0A3069"/>
                </a:solidFill>
                <a:effectLst/>
                <a:latin typeface="Menlo" panose="020B0609030804020204" pitchFamily="49" charset="0"/>
              </a:rPr>
              <a:t>'LIVINGAREA_MEDI'</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'NONLIVINGAPARTMENTS_MEDI'</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'NONLIVINGAREA_MEDI'</a:t>
            </a:r>
            <a:r>
              <a:rPr lang="en" altLang="zh-TW" sz="1000" b="0" dirty="0">
                <a:solidFill>
                  <a:srgbClr val="24292F"/>
                </a:solidFill>
                <a:effectLst/>
                <a:latin typeface="Menlo" panose="020B0609030804020204" pitchFamily="49" charset="0"/>
              </a:rPr>
              <a:t>,</a:t>
            </a:r>
          </a:p>
          <a:p>
            <a:r>
              <a:rPr lang="en" altLang="zh-TW" sz="1000" b="0" dirty="0">
                <a:solidFill>
                  <a:srgbClr val="0A3069"/>
                </a:solidFill>
                <a:effectLst/>
                <a:latin typeface="Menlo" panose="020B0609030804020204" pitchFamily="49" charset="0"/>
              </a:rPr>
              <a:t>'FONDKAPREMONT_MODE'</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'HOUSETYPE_MODE'</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'TOTALAREA_MODE'</a:t>
            </a:r>
            <a:r>
              <a:rPr lang="en" altLang="zh-TW" sz="1000" b="0" dirty="0">
                <a:solidFill>
                  <a:srgbClr val="24292F"/>
                </a:solidFill>
                <a:effectLst/>
                <a:latin typeface="Menlo" panose="020B0609030804020204" pitchFamily="49" charset="0"/>
              </a:rPr>
              <a:t>,</a:t>
            </a:r>
          </a:p>
          <a:p>
            <a:r>
              <a:rPr lang="en" altLang="zh-TW" sz="1000" b="0" dirty="0">
                <a:solidFill>
                  <a:srgbClr val="0A3069"/>
                </a:solidFill>
                <a:effectLst/>
                <a:latin typeface="Menlo" panose="020B0609030804020204" pitchFamily="49" charset="0"/>
              </a:rPr>
              <a:t>'WALLSMATERIAL_MODE'</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'EMERGENCYSTATE_MODE'</a:t>
            </a:r>
            <a:r>
              <a:rPr lang="en" altLang="zh-TW" sz="1000" b="0" dirty="0">
                <a:solidFill>
                  <a:srgbClr val="24292F"/>
                </a:solidFill>
                <a:effectLst/>
                <a:latin typeface="Menlo" panose="020B0609030804020204" pitchFamily="49" charset="0"/>
              </a:rPr>
              <a:t>,</a:t>
            </a:r>
          </a:p>
          <a:p>
            <a:r>
              <a:rPr lang="en" altLang="zh-TW" sz="1000" b="0" dirty="0">
                <a:solidFill>
                  <a:srgbClr val="0A3069"/>
                </a:solidFill>
                <a:effectLst/>
                <a:latin typeface="Menlo" panose="020B0609030804020204" pitchFamily="49" charset="0"/>
              </a:rPr>
              <a:t>'AMT_REQ_CREDIT_BUREAU_HOUR'</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'AMT_REQ_CREDIT_BUREAU_DAY'</a:t>
            </a:r>
            <a:r>
              <a:rPr lang="en" altLang="zh-TW" sz="1000" b="0" dirty="0">
                <a:solidFill>
                  <a:srgbClr val="24292F"/>
                </a:solidFill>
                <a:effectLst/>
                <a:latin typeface="Menlo" panose="020B0609030804020204" pitchFamily="49" charset="0"/>
              </a:rPr>
              <a:t>,</a:t>
            </a:r>
          </a:p>
          <a:p>
            <a:r>
              <a:rPr lang="en" altLang="zh-TW" sz="1000" b="0" dirty="0">
                <a:solidFill>
                  <a:srgbClr val="0A3069"/>
                </a:solidFill>
                <a:effectLst/>
                <a:latin typeface="Menlo" panose="020B0609030804020204" pitchFamily="49" charset="0"/>
              </a:rPr>
              <a:t>'AMT_REQ_CREDIT_BUREAU_WEEK'</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'AMT_REQ_CREDIT_BUREAU_MON'</a:t>
            </a:r>
            <a:r>
              <a:rPr lang="en" altLang="zh-TW" sz="1000" b="0" dirty="0">
                <a:solidFill>
                  <a:srgbClr val="24292F"/>
                </a:solidFill>
                <a:effectLst/>
                <a:latin typeface="Menlo" panose="020B0609030804020204" pitchFamily="49" charset="0"/>
              </a:rPr>
              <a:t>,</a:t>
            </a:r>
          </a:p>
          <a:p>
            <a:r>
              <a:rPr lang="en" altLang="zh-TW" sz="1000" b="0" dirty="0">
                <a:solidFill>
                  <a:srgbClr val="0A3069"/>
                </a:solidFill>
                <a:effectLst/>
                <a:latin typeface="Menlo" panose="020B0609030804020204" pitchFamily="49" charset="0"/>
              </a:rPr>
              <a:t>'AMT_REQ_CREDIT_BUREAU_QRT'</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'AMT_REQ_CREDIT_BUREAU_YEAR'</a:t>
            </a:r>
            <a:r>
              <a:rPr lang="en" altLang="zh-TW" sz="1000" b="0" dirty="0">
                <a:solidFill>
                  <a:srgbClr val="24292F"/>
                </a:solidFill>
                <a:effectLst/>
                <a:latin typeface="Menlo" panose="020B0609030804020204" pitchFamily="49" charset="0"/>
              </a:rPr>
              <a:t>], </a:t>
            </a:r>
            <a:r>
              <a:rPr lang="en" altLang="zh-TW" sz="1000" b="0" dirty="0">
                <a:solidFill>
                  <a:srgbClr val="953800"/>
                </a:solidFill>
                <a:effectLst/>
                <a:latin typeface="Menlo" panose="020B0609030804020204" pitchFamily="49" charset="0"/>
              </a:rPr>
              <a:t>axis</a:t>
            </a:r>
            <a:r>
              <a:rPr lang="en" altLang="zh-TW" sz="1000" b="0" dirty="0">
                <a:solidFill>
                  <a:srgbClr val="AC5E00"/>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1</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inplace</a:t>
            </a:r>
            <a:r>
              <a:rPr lang="en" altLang="zh-TW" sz="1000" b="0" dirty="0">
                <a:solidFill>
                  <a:srgbClr val="AC5E00"/>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True</a:t>
            </a:r>
            <a:r>
              <a:rPr lang="en" altLang="zh-TW" sz="1000" b="0" dirty="0">
                <a:solidFill>
                  <a:srgbClr val="24292F"/>
                </a:solidFill>
                <a:effectLst/>
                <a:latin typeface="Menlo" panose="020B0609030804020204" pitchFamily="49" charset="0"/>
              </a:rPr>
              <a:t>)</a:t>
            </a:r>
          </a:p>
          <a:p>
            <a:endParaRPr lang="en" altLang="zh-TW" sz="1000" b="0" dirty="0">
              <a:solidFill>
                <a:srgbClr val="C9D1D9"/>
              </a:solidFill>
              <a:effectLst/>
              <a:latin typeface="Menlo" panose="020B0609030804020204" pitchFamily="49" charset="0"/>
            </a:endParaRPr>
          </a:p>
        </p:txBody>
      </p:sp>
      <p:sp>
        <p:nvSpPr>
          <p:cNvPr id="8" name="文字方塊 7">
            <a:extLst>
              <a:ext uri="{FF2B5EF4-FFF2-40B4-BE49-F238E27FC236}">
                <a16:creationId xmlns:a16="http://schemas.microsoft.com/office/drawing/2014/main" id="{3C8F8434-9211-10AD-F270-C2418485E572}"/>
              </a:ext>
            </a:extLst>
          </p:cNvPr>
          <p:cNvSpPr txBox="1"/>
          <p:nvPr/>
        </p:nvSpPr>
        <p:spPr>
          <a:xfrm>
            <a:off x="1864609" y="2503714"/>
            <a:ext cx="4307589" cy="461665"/>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將缺失值過多的變數刪除</a:t>
            </a:r>
            <a:r>
              <a:rPr lang="en-US" altLang="zh-TW" sz="2400" dirty="0">
                <a:solidFill>
                  <a:srgbClr val="6E7781"/>
                </a:solidFill>
                <a:latin typeface="BiauKai" panose="02010601000101010101" pitchFamily="2" charset="-120"/>
                <a:ea typeface="BiauKai" panose="02010601000101010101" pitchFamily="2" charset="-120"/>
              </a:rPr>
              <a:t>(drop)</a:t>
            </a:r>
            <a:endParaRPr lang="zh-TW" altLang="en-US" sz="2400" dirty="0">
              <a:solidFill>
                <a:srgbClr val="6E7781"/>
              </a:solidFill>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21314911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7C198A-3F68-6BD5-7401-62982B44162F}"/>
              </a:ext>
            </a:extLst>
          </p:cNvPr>
          <p:cNvSpPr>
            <a:spLocks noGrp="1"/>
          </p:cNvSpPr>
          <p:nvPr>
            <p:ph type="title"/>
          </p:nvPr>
        </p:nvSpPr>
        <p:spPr/>
        <p:txBody>
          <a:bodyPr>
            <a:normAutofit/>
          </a:bodyPr>
          <a:lstStyle/>
          <a:p>
            <a:r>
              <a:rPr kumimoji="1" lang="zh-TW" altLang="en-US" sz="3200" dirty="0">
                <a:solidFill>
                  <a:schemeClr val="tx1"/>
                </a:solidFill>
                <a:latin typeface="BiauKai" panose="02010601000101010101" pitchFamily="2" charset="-120"/>
                <a:ea typeface="BiauKai" panose="02010601000101010101" pitchFamily="2" charset="-120"/>
              </a:rPr>
              <a:t>程式碼解說</a:t>
            </a:r>
            <a:r>
              <a:rPr kumimoji="1" lang="en-US" altLang="zh-TW" sz="3200" dirty="0">
                <a:solidFill>
                  <a:schemeClr val="tx1"/>
                </a:solidFill>
                <a:latin typeface="BiauKai" panose="02010601000101010101" pitchFamily="2" charset="-120"/>
                <a:ea typeface="BiauKai" panose="02010601000101010101" pitchFamily="2" charset="-120"/>
              </a:rPr>
              <a:t> –</a:t>
            </a:r>
            <a:r>
              <a:rPr kumimoji="1" lang="zh-TW" altLang="en-US" sz="3200" dirty="0">
                <a:solidFill>
                  <a:schemeClr val="tx1"/>
                </a:solidFill>
                <a:latin typeface="BiauKai" panose="02010601000101010101" pitchFamily="2" charset="-120"/>
                <a:ea typeface="BiauKai" panose="02010601000101010101" pitchFamily="2" charset="-120"/>
              </a:rPr>
              <a:t>填補</a:t>
            </a:r>
            <a:r>
              <a:rPr lang="zh-TW" altLang="en-US" sz="3200" dirty="0">
                <a:solidFill>
                  <a:schemeClr val="tx1"/>
                </a:solidFill>
                <a:latin typeface="BiauKai" panose="02010601000101010101" pitchFamily="2" charset="-120"/>
                <a:ea typeface="BiauKai" panose="02010601000101010101" pitchFamily="2" charset="-120"/>
              </a:rPr>
              <a:t>缺失值</a:t>
            </a:r>
            <a:endParaRPr kumimoji="1" lang="zh-TW" altLang="en-US" sz="3200" dirty="0">
              <a:solidFill>
                <a:schemeClr val="tx1"/>
              </a:solidFill>
              <a:latin typeface="BiauKai" panose="02010601000101010101" pitchFamily="2" charset="-120"/>
              <a:ea typeface="BiauKai" panose="02010601000101010101" pitchFamily="2" charset="-120"/>
            </a:endParaRPr>
          </a:p>
        </p:txBody>
      </p:sp>
      <p:sp>
        <p:nvSpPr>
          <p:cNvPr id="3" name="文字方塊 2">
            <a:extLst>
              <a:ext uri="{FF2B5EF4-FFF2-40B4-BE49-F238E27FC236}">
                <a16:creationId xmlns:a16="http://schemas.microsoft.com/office/drawing/2014/main" id="{63EC817D-6FEC-D4BF-B506-990612C004D5}"/>
              </a:ext>
            </a:extLst>
          </p:cNvPr>
          <p:cNvSpPr txBox="1"/>
          <p:nvPr/>
        </p:nvSpPr>
        <p:spPr>
          <a:xfrm>
            <a:off x="2955397" y="1040461"/>
            <a:ext cx="3140603" cy="461665"/>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填補</a:t>
            </a:r>
            <a:r>
              <a:rPr lang="en-US" altLang="zh-TW" sz="2400" dirty="0">
                <a:solidFill>
                  <a:srgbClr val="6E7781"/>
                </a:solidFill>
                <a:latin typeface="BiauKai" panose="02010601000101010101" pitchFamily="2" charset="-120"/>
                <a:ea typeface="BiauKai" panose="02010601000101010101" pitchFamily="2" charset="-120"/>
              </a:rPr>
              <a:t>Object</a:t>
            </a:r>
            <a:r>
              <a:rPr lang="zh-TW" altLang="en-US" sz="2400" dirty="0">
                <a:solidFill>
                  <a:srgbClr val="6E7781"/>
                </a:solidFill>
                <a:latin typeface="BiauKai" panose="02010601000101010101" pitchFamily="2" charset="-120"/>
                <a:ea typeface="BiauKai" panose="02010601000101010101" pitchFamily="2" charset="-120"/>
              </a:rPr>
              <a:t>變數缺失值</a:t>
            </a:r>
          </a:p>
        </p:txBody>
      </p:sp>
      <p:sp>
        <p:nvSpPr>
          <p:cNvPr id="4" name="矩形 3">
            <a:extLst>
              <a:ext uri="{FF2B5EF4-FFF2-40B4-BE49-F238E27FC236}">
                <a16:creationId xmlns:a16="http://schemas.microsoft.com/office/drawing/2014/main" id="{BD1E0E01-1AF8-4D13-91FB-8A21BBEE7437}"/>
              </a:ext>
            </a:extLst>
          </p:cNvPr>
          <p:cNvSpPr/>
          <p:nvPr/>
        </p:nvSpPr>
        <p:spPr>
          <a:xfrm>
            <a:off x="6172198" y="1095375"/>
            <a:ext cx="5410201" cy="5648325"/>
          </a:xfrm>
          <a:prstGeom prst="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文字方塊 4">
            <a:extLst>
              <a:ext uri="{FF2B5EF4-FFF2-40B4-BE49-F238E27FC236}">
                <a16:creationId xmlns:a16="http://schemas.microsoft.com/office/drawing/2014/main" id="{7DF327DA-97F8-B098-7567-AA829D01C038}"/>
              </a:ext>
            </a:extLst>
          </p:cNvPr>
          <p:cNvSpPr txBox="1"/>
          <p:nvPr/>
        </p:nvSpPr>
        <p:spPr>
          <a:xfrm>
            <a:off x="6172198" y="1095375"/>
            <a:ext cx="5410201" cy="3108543"/>
          </a:xfrm>
          <a:prstGeom prst="rect">
            <a:avLst/>
          </a:prstGeom>
          <a:noFill/>
        </p:spPr>
        <p:txBody>
          <a:bodyPr wrap="square" rtlCol="0">
            <a:spAutoFit/>
          </a:bodyPr>
          <a:lstStyle/>
          <a:p>
            <a:r>
              <a:rPr lang="en" altLang="zh-TW" sz="1400" b="0" dirty="0">
                <a:solidFill>
                  <a:srgbClr val="AC5E00"/>
                </a:solidFill>
                <a:effectLst/>
                <a:latin typeface="Menlo" panose="020B0609030804020204" pitchFamily="49" charset="0"/>
              </a:rPr>
              <a:t>def</a:t>
            </a:r>
            <a:r>
              <a:rPr lang="en" altLang="zh-TW" sz="1400" b="0" dirty="0">
                <a:solidFill>
                  <a:srgbClr val="24292F"/>
                </a:solidFill>
                <a:effectLst/>
                <a:latin typeface="Menlo" panose="020B0609030804020204" pitchFamily="49" charset="0"/>
              </a:rPr>
              <a:t> </a:t>
            </a:r>
            <a:r>
              <a:rPr lang="en" altLang="zh-TW" sz="1400" b="0" dirty="0" err="1">
                <a:solidFill>
                  <a:srgbClr val="8250DF"/>
                </a:solidFill>
                <a:effectLst/>
                <a:latin typeface="Menlo" panose="020B0609030804020204" pitchFamily="49" charset="0"/>
              </a:rPr>
              <a:t>mode_impute</a:t>
            </a:r>
            <a:r>
              <a:rPr lang="en" altLang="zh-TW" sz="1400" b="0" dirty="0">
                <a:solidFill>
                  <a:srgbClr val="24292F"/>
                </a:solidFill>
                <a:effectLst/>
                <a:latin typeface="Menlo" panose="020B0609030804020204" pitchFamily="49" charset="0"/>
              </a:rPr>
              <a:t>(</a:t>
            </a:r>
            <a:r>
              <a:rPr lang="en" altLang="zh-TW" sz="1400" b="0" dirty="0" err="1">
                <a:solidFill>
                  <a:srgbClr val="953800"/>
                </a:solidFill>
                <a:effectLst/>
                <a:latin typeface="Menlo" panose="020B0609030804020204" pitchFamily="49" charset="0"/>
              </a:rPr>
              <a:t>df</a:t>
            </a:r>
            <a:r>
              <a:rPr lang="en" altLang="zh-TW" sz="1400" b="0" dirty="0" err="1">
                <a:solidFill>
                  <a:srgbClr val="24292F"/>
                </a:solidFill>
                <a:effectLst/>
                <a:latin typeface="Menlo" panose="020B0609030804020204" pitchFamily="49" charset="0"/>
              </a:rPr>
              <a:t>,</a:t>
            </a:r>
            <a:r>
              <a:rPr lang="en" altLang="zh-TW" sz="1400" b="0" dirty="0" err="1">
                <a:solidFill>
                  <a:srgbClr val="953800"/>
                </a:solidFill>
                <a:effectLst/>
                <a:latin typeface="Menlo" panose="020B0609030804020204" pitchFamily="49" charset="0"/>
              </a:rPr>
              <a:t>col</a:t>
            </a:r>
            <a:r>
              <a:rPr lang="en" altLang="zh-TW" sz="1400" b="0" dirty="0">
                <a:solidFill>
                  <a:srgbClr val="24292F"/>
                </a:solidFill>
                <a:effectLst/>
                <a:latin typeface="Menlo" panose="020B0609030804020204" pitchFamily="49" charset="0"/>
              </a:rPr>
              <a:t>):</a:t>
            </a:r>
          </a:p>
          <a:p>
            <a:r>
              <a:rPr lang="en" altLang="zh-TW" sz="1400" b="0" dirty="0">
                <a:solidFill>
                  <a:srgbClr val="AC5E00"/>
                </a:solidFill>
                <a:effectLst/>
                <a:latin typeface="Menlo" panose="020B0609030804020204" pitchFamily="49" charset="0"/>
              </a:rPr>
              <a:t>return</a:t>
            </a:r>
            <a:r>
              <a:rPr lang="en" altLang="zh-TW" sz="1400" b="0" dirty="0">
                <a:solidFill>
                  <a:srgbClr val="24292F"/>
                </a:solidFill>
                <a:effectLst/>
                <a:latin typeface="Menlo" panose="020B0609030804020204" pitchFamily="49" charset="0"/>
              </a:rPr>
              <a:t> </a:t>
            </a:r>
            <a:r>
              <a:rPr lang="en" altLang="zh-TW" sz="1400" b="0" dirty="0" err="1">
                <a:solidFill>
                  <a:srgbClr val="953800"/>
                </a:solidFill>
                <a:effectLst/>
                <a:latin typeface="Menlo" panose="020B0609030804020204" pitchFamily="49" charset="0"/>
              </a:rPr>
              <a:t>df</a:t>
            </a:r>
            <a:r>
              <a:rPr lang="en" altLang="zh-TW" sz="1400" b="0" dirty="0">
                <a:solidFill>
                  <a:srgbClr val="24292F"/>
                </a:solidFill>
                <a:effectLst/>
                <a:latin typeface="Menlo" panose="020B0609030804020204" pitchFamily="49" charset="0"/>
              </a:rPr>
              <a:t>[</a:t>
            </a:r>
            <a:r>
              <a:rPr lang="en" altLang="zh-TW" sz="1400" b="0" dirty="0">
                <a:solidFill>
                  <a:srgbClr val="953800"/>
                </a:solidFill>
                <a:effectLst/>
                <a:latin typeface="Menlo" panose="020B0609030804020204" pitchFamily="49" charset="0"/>
              </a:rPr>
              <a:t>col</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fillna</a:t>
            </a:r>
            <a:r>
              <a:rPr lang="en" altLang="zh-TW" sz="1400" b="0" dirty="0">
                <a:solidFill>
                  <a:srgbClr val="24292F"/>
                </a:solidFill>
                <a:effectLst/>
                <a:latin typeface="Menlo" panose="020B0609030804020204" pitchFamily="49" charset="0"/>
              </a:rPr>
              <a:t>(</a:t>
            </a:r>
            <a:r>
              <a:rPr lang="en" altLang="zh-TW" sz="1400" b="0" dirty="0" err="1">
                <a:solidFill>
                  <a:srgbClr val="953800"/>
                </a:solidFill>
                <a:effectLst/>
                <a:latin typeface="Menlo" panose="020B0609030804020204" pitchFamily="49" charset="0"/>
              </a:rPr>
              <a:t>df</a:t>
            </a:r>
            <a:r>
              <a:rPr lang="en" altLang="zh-TW" sz="1400" b="0" dirty="0">
                <a:solidFill>
                  <a:srgbClr val="24292F"/>
                </a:solidFill>
                <a:effectLst/>
                <a:latin typeface="Menlo" panose="020B0609030804020204" pitchFamily="49" charset="0"/>
              </a:rPr>
              <a:t>[</a:t>
            </a:r>
            <a:r>
              <a:rPr lang="en" altLang="zh-TW" sz="1400" b="0" dirty="0">
                <a:solidFill>
                  <a:srgbClr val="953800"/>
                </a:solidFill>
                <a:effectLst/>
                <a:latin typeface="Menlo" panose="020B0609030804020204" pitchFamily="49" charset="0"/>
              </a:rPr>
              <a:t>col</a:t>
            </a:r>
            <a:r>
              <a:rPr lang="en" altLang="zh-TW" sz="1400" b="0" dirty="0">
                <a:solidFill>
                  <a:srgbClr val="24292F"/>
                </a:solidFill>
                <a:effectLst/>
                <a:latin typeface="Menlo" panose="020B0609030804020204" pitchFamily="49" charset="0"/>
              </a:rPr>
              <a:t>].mode()[</a:t>
            </a:r>
            <a:r>
              <a:rPr lang="en" altLang="zh-TW" sz="1400" b="0" dirty="0">
                <a:solidFill>
                  <a:srgbClr val="0550AE"/>
                </a:solidFill>
                <a:effectLst/>
                <a:latin typeface="Menlo" panose="020B0609030804020204" pitchFamily="49" charset="0"/>
              </a:rPr>
              <a:t>0</a:t>
            </a:r>
            <a:r>
              <a:rPr lang="en" altLang="zh-TW" sz="1400" b="0" dirty="0">
                <a:solidFill>
                  <a:srgbClr val="24292F"/>
                </a:solidFill>
                <a:effectLst/>
                <a:latin typeface="Menlo" panose="020B0609030804020204" pitchFamily="49" charset="0"/>
              </a:rPr>
              <a:t>])</a:t>
            </a:r>
          </a:p>
          <a:p>
            <a:endParaRPr lang="en" altLang="zh-TW" sz="1400" b="0" dirty="0">
              <a:solidFill>
                <a:srgbClr val="24292F"/>
              </a:solidFill>
              <a:effectLst/>
              <a:latin typeface="Menlo" panose="020B0609030804020204" pitchFamily="49" charset="0"/>
            </a:endParaRPr>
          </a:p>
          <a:p>
            <a:r>
              <a:rPr lang="en" altLang="zh-TW" sz="1400" b="0" dirty="0" err="1">
                <a:solidFill>
                  <a:srgbClr val="24292F"/>
                </a:solidFill>
                <a:effectLst/>
                <a:latin typeface="Menlo" panose="020B0609030804020204" pitchFamily="49" charset="0"/>
              </a:rPr>
              <a:t>obj_list</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0550AE"/>
                </a:solidFill>
                <a:effectLst/>
                <a:latin typeface="Menlo" panose="020B0609030804020204" pitchFamily="49" charset="0"/>
              </a:rPr>
              <a:t>X</a:t>
            </a:r>
            <a:r>
              <a:rPr lang="en" altLang="zh-TW" sz="1400" b="0" dirty="0" err="1">
                <a:solidFill>
                  <a:srgbClr val="24292F"/>
                </a:solidFill>
                <a:effectLst/>
                <a:latin typeface="Menlo" panose="020B0609030804020204" pitchFamily="49" charset="0"/>
              </a:rPr>
              <a:t>.</a:t>
            </a:r>
            <a:r>
              <a:rPr lang="en" altLang="zh-TW" sz="1400" b="0" dirty="0" err="1">
                <a:solidFill>
                  <a:srgbClr val="8250DF"/>
                </a:solidFill>
                <a:effectLst/>
                <a:latin typeface="Menlo" panose="020B0609030804020204" pitchFamily="49" charset="0"/>
              </a:rPr>
              <a:t>select_dtypes</a:t>
            </a:r>
            <a:r>
              <a:rPr lang="en" altLang="zh-TW" sz="1400" b="0" dirty="0">
                <a:solidFill>
                  <a:srgbClr val="24292F"/>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'object'</a:t>
            </a:r>
            <a:r>
              <a:rPr lang="en" altLang="zh-TW" sz="1400" b="0" dirty="0">
                <a:solidFill>
                  <a:srgbClr val="24292F"/>
                </a:solidFill>
                <a:effectLst/>
                <a:latin typeface="Menlo" panose="020B0609030804020204" pitchFamily="49" charset="0"/>
              </a:rPr>
              <a:t>).columns</a:t>
            </a:r>
          </a:p>
          <a:p>
            <a:r>
              <a:rPr lang="en" altLang="zh-TW" sz="1400" b="0" dirty="0">
                <a:solidFill>
                  <a:srgbClr val="0550AE"/>
                </a:solidFill>
                <a:effectLst/>
                <a:latin typeface="Menlo" panose="020B0609030804020204" pitchFamily="49" charset="0"/>
              </a:rPr>
              <a:t>X</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obj_list</a:t>
            </a:r>
            <a:r>
              <a:rPr lang="en" altLang="zh-TW" sz="1400" b="0" dirty="0">
                <a:solidFill>
                  <a:srgbClr val="24292F"/>
                </a:solidFill>
                <a:effectLst/>
                <a:latin typeface="Menlo" panose="020B0609030804020204" pitchFamily="49" charset="0"/>
              </a:rPr>
              <a:t>].</a:t>
            </a:r>
            <a:r>
              <a:rPr lang="en" altLang="zh-TW" sz="1400" b="0" dirty="0" err="1">
                <a:solidFill>
                  <a:srgbClr val="8250DF"/>
                </a:solidFill>
                <a:effectLst/>
                <a:latin typeface="Menlo" panose="020B0609030804020204" pitchFamily="49" charset="0"/>
              </a:rPr>
              <a:t>isnull</a:t>
            </a:r>
            <a:r>
              <a:rPr lang="en" altLang="zh-TW" sz="1400" b="0" dirty="0">
                <a:solidFill>
                  <a:srgbClr val="24292F"/>
                </a:solidFill>
                <a:effectLst/>
                <a:latin typeface="Menlo" panose="020B0609030804020204" pitchFamily="49" charset="0"/>
              </a:rPr>
              <a:t>().</a:t>
            </a:r>
            <a:r>
              <a:rPr lang="en" altLang="zh-TW" sz="1400" b="0" dirty="0">
                <a:solidFill>
                  <a:srgbClr val="8250DF"/>
                </a:solidFill>
                <a:effectLst/>
                <a:latin typeface="Menlo" panose="020B0609030804020204" pitchFamily="49" charset="0"/>
              </a:rPr>
              <a:t>sum</a:t>
            </a:r>
            <a:r>
              <a:rPr lang="en" altLang="zh-TW" sz="1400" b="0" dirty="0">
                <a:solidFill>
                  <a:srgbClr val="24292F"/>
                </a:solidFill>
                <a:effectLst/>
                <a:latin typeface="Menlo" panose="020B0609030804020204" pitchFamily="49" charset="0"/>
              </a:rPr>
              <a:t>()</a:t>
            </a:r>
          </a:p>
          <a:p>
            <a:r>
              <a:rPr lang="en" altLang="zh-TW" sz="1400" b="0" dirty="0">
                <a:solidFill>
                  <a:srgbClr val="0550AE"/>
                </a:solidFill>
                <a:effectLst/>
                <a:latin typeface="Menlo" panose="020B0609030804020204" pitchFamily="49" charset="0"/>
              </a:rPr>
              <a:t>X</a:t>
            </a:r>
            <a:r>
              <a:rPr lang="en" altLang="zh-TW" sz="1400" b="0" dirty="0">
                <a:solidFill>
                  <a:srgbClr val="24292F"/>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'NAME_TYPE_SUITE'</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8250DF"/>
                </a:solidFill>
                <a:effectLst/>
                <a:latin typeface="Menlo" panose="020B0609030804020204" pitchFamily="49" charset="0"/>
              </a:rPr>
              <a:t>mode_impute</a:t>
            </a:r>
            <a:r>
              <a:rPr lang="en" altLang="zh-TW" sz="1400" b="0" dirty="0">
                <a:solidFill>
                  <a:srgbClr val="24292F"/>
                </a:solidFill>
                <a:effectLst/>
                <a:latin typeface="Menlo" panose="020B0609030804020204" pitchFamily="49" charset="0"/>
              </a:rPr>
              <a:t>(</a:t>
            </a:r>
            <a:r>
              <a:rPr lang="en" altLang="zh-TW" sz="1400" b="0" dirty="0">
                <a:solidFill>
                  <a:srgbClr val="0550AE"/>
                </a:solidFill>
                <a:effectLst/>
                <a:latin typeface="Menlo" panose="020B0609030804020204" pitchFamily="49" charset="0"/>
              </a:rPr>
              <a:t>X</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'NAME_TYPE_SUITE’</a:t>
            </a:r>
            <a:r>
              <a:rPr lang="en" altLang="zh-TW" sz="1400" b="0" dirty="0">
                <a:solidFill>
                  <a:srgbClr val="24292F"/>
                </a:solidFill>
                <a:effectLst/>
                <a:latin typeface="Menlo" panose="020B0609030804020204" pitchFamily="49" charset="0"/>
              </a:rPr>
              <a:t>)</a:t>
            </a:r>
          </a:p>
          <a:p>
            <a:br>
              <a:rPr lang="en" altLang="zh-TW" sz="1400" b="0" dirty="0">
                <a:solidFill>
                  <a:srgbClr val="24292F"/>
                </a:solidFill>
                <a:effectLst/>
                <a:latin typeface="Menlo" panose="020B0609030804020204" pitchFamily="49" charset="0"/>
              </a:rPr>
            </a:br>
            <a:endParaRPr lang="en" altLang="zh-TW" sz="1400" b="0" dirty="0">
              <a:solidFill>
                <a:srgbClr val="24292F"/>
              </a:solidFill>
              <a:effectLst/>
              <a:latin typeface="Menlo" panose="020B0609030804020204" pitchFamily="49" charset="0"/>
            </a:endParaRPr>
          </a:p>
          <a:p>
            <a:r>
              <a:rPr lang="en" altLang="zh-TW" sz="1400" b="0" dirty="0" err="1">
                <a:solidFill>
                  <a:srgbClr val="24292F"/>
                </a:solidFill>
                <a:effectLst/>
                <a:latin typeface="Menlo" panose="020B0609030804020204" pitchFamily="49" charset="0"/>
              </a:rPr>
              <a:t>float_col</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0550AE"/>
                </a:solidFill>
                <a:effectLst/>
                <a:latin typeface="Menlo" panose="020B0609030804020204" pitchFamily="49" charset="0"/>
              </a:rPr>
              <a:t>X</a:t>
            </a:r>
            <a:r>
              <a:rPr lang="en" altLang="zh-TW" sz="1400" b="0" dirty="0" err="1">
                <a:solidFill>
                  <a:srgbClr val="24292F"/>
                </a:solidFill>
                <a:effectLst/>
                <a:latin typeface="Menlo" panose="020B0609030804020204" pitchFamily="49" charset="0"/>
              </a:rPr>
              <a:t>.</a:t>
            </a:r>
            <a:r>
              <a:rPr lang="en" altLang="zh-TW" sz="1400" b="0" dirty="0" err="1">
                <a:solidFill>
                  <a:srgbClr val="8250DF"/>
                </a:solidFill>
                <a:effectLst/>
                <a:latin typeface="Menlo" panose="020B0609030804020204" pitchFamily="49" charset="0"/>
              </a:rPr>
              <a:t>select_dtypes</a:t>
            </a:r>
            <a:r>
              <a:rPr lang="en" altLang="zh-TW" sz="1400" b="0" dirty="0">
                <a:solidFill>
                  <a:srgbClr val="24292F"/>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'float'</a:t>
            </a:r>
            <a:r>
              <a:rPr lang="en" altLang="zh-TW" sz="1400" b="0" dirty="0">
                <a:solidFill>
                  <a:srgbClr val="24292F"/>
                </a:solidFill>
                <a:effectLst/>
                <a:latin typeface="Menlo" panose="020B0609030804020204" pitchFamily="49" charset="0"/>
              </a:rPr>
              <a:t>).columns</a:t>
            </a:r>
          </a:p>
          <a:p>
            <a:r>
              <a:rPr lang="en" altLang="zh-TW" sz="1400" b="0" dirty="0">
                <a:solidFill>
                  <a:srgbClr val="AC5E00"/>
                </a:solidFill>
                <a:effectLst/>
                <a:latin typeface="Menlo" panose="020B0609030804020204" pitchFamily="49" charset="0"/>
              </a:rPr>
              <a:t>for</a:t>
            </a:r>
            <a:r>
              <a:rPr lang="en" altLang="zh-TW" sz="1400" b="0" dirty="0">
                <a:solidFill>
                  <a:srgbClr val="24292F"/>
                </a:solidFill>
                <a:effectLst/>
                <a:latin typeface="Menlo" panose="020B0609030804020204" pitchFamily="49" charset="0"/>
              </a:rPr>
              <a:t> k </a:t>
            </a:r>
            <a:r>
              <a:rPr lang="en" altLang="zh-TW" sz="1400" b="0" dirty="0">
                <a:solidFill>
                  <a:srgbClr val="AC5E00"/>
                </a:solidFill>
                <a:effectLst/>
                <a:latin typeface="Menlo" panose="020B0609030804020204" pitchFamily="49" charset="0"/>
              </a:rPr>
              <a:t>in</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float_col</a:t>
            </a:r>
            <a:r>
              <a:rPr lang="en" altLang="zh-TW" sz="1400" b="0" dirty="0">
                <a:solidFill>
                  <a:srgbClr val="24292F"/>
                </a:solidFill>
                <a:effectLst/>
                <a:latin typeface="Menlo" panose="020B0609030804020204" pitchFamily="49" charset="0"/>
              </a:rPr>
              <a:t>:</a:t>
            </a:r>
          </a:p>
          <a:p>
            <a:r>
              <a:rPr lang="en" altLang="zh-TW" sz="1400" b="0" dirty="0">
                <a:solidFill>
                  <a:srgbClr val="0550AE"/>
                </a:solidFill>
                <a:effectLst/>
                <a:latin typeface="Menlo" panose="020B0609030804020204" pitchFamily="49" charset="0"/>
              </a:rPr>
              <a:t>X</a:t>
            </a:r>
            <a:r>
              <a:rPr lang="en" altLang="zh-TW" sz="1400" b="0" dirty="0">
                <a:solidFill>
                  <a:srgbClr val="24292F"/>
                </a:solidFill>
                <a:effectLst/>
                <a:latin typeface="Menlo" panose="020B0609030804020204" pitchFamily="49" charset="0"/>
              </a:rPr>
              <a:t>[k]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a:solidFill>
                  <a:srgbClr val="0550AE"/>
                </a:solidFill>
                <a:effectLst/>
                <a:latin typeface="Menlo" panose="020B0609030804020204" pitchFamily="49" charset="0"/>
              </a:rPr>
              <a:t>X</a:t>
            </a:r>
            <a:r>
              <a:rPr lang="en" altLang="zh-TW" sz="1400" b="0" dirty="0">
                <a:solidFill>
                  <a:srgbClr val="24292F"/>
                </a:solidFill>
                <a:effectLst/>
                <a:latin typeface="Menlo" panose="020B0609030804020204" pitchFamily="49" charset="0"/>
              </a:rPr>
              <a:t>[k].</a:t>
            </a:r>
            <a:r>
              <a:rPr lang="en" altLang="zh-TW" sz="1400" b="0" dirty="0">
                <a:solidFill>
                  <a:srgbClr val="8250DF"/>
                </a:solidFill>
                <a:effectLst/>
                <a:latin typeface="Menlo" panose="020B0609030804020204" pitchFamily="49" charset="0"/>
              </a:rPr>
              <a:t>interpolate</a:t>
            </a:r>
            <a:r>
              <a:rPr lang="en" altLang="zh-TW" sz="1400" b="0" dirty="0">
                <a:solidFill>
                  <a:srgbClr val="24292F"/>
                </a:solidFill>
                <a:effectLst/>
                <a:latin typeface="Menlo" panose="020B0609030804020204" pitchFamily="49" charset="0"/>
              </a:rPr>
              <a:t>(</a:t>
            </a:r>
            <a:r>
              <a:rPr lang="en" altLang="zh-TW" sz="1400" b="0" dirty="0">
                <a:solidFill>
                  <a:srgbClr val="953800"/>
                </a:solidFill>
                <a:effectLst/>
                <a:latin typeface="Menlo" panose="020B0609030804020204" pitchFamily="49" charset="0"/>
              </a:rPr>
              <a:t>method</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'linear'</a:t>
            </a:r>
            <a:r>
              <a:rPr lang="en" altLang="zh-TW" sz="1400" b="0" dirty="0">
                <a:solidFill>
                  <a:srgbClr val="24292F"/>
                </a:solidFill>
                <a:effectLst/>
                <a:latin typeface="Menlo" panose="020B0609030804020204" pitchFamily="49" charset="0"/>
              </a:rPr>
              <a:t>, </a:t>
            </a:r>
            <a:r>
              <a:rPr lang="en" altLang="zh-TW" sz="1400" b="0" dirty="0" err="1">
                <a:solidFill>
                  <a:srgbClr val="953800"/>
                </a:solidFill>
                <a:effectLst/>
                <a:latin typeface="Menlo" panose="020B0609030804020204" pitchFamily="49" charset="0"/>
              </a:rPr>
              <a:t>limit_direction</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'forward'</a:t>
            </a:r>
            <a:r>
              <a:rPr lang="en" altLang="zh-TW" sz="1400" b="0" dirty="0">
                <a:solidFill>
                  <a:srgbClr val="24292F"/>
                </a:solidFill>
                <a:effectLst/>
                <a:latin typeface="Menlo" panose="020B0609030804020204" pitchFamily="49" charset="0"/>
              </a:rPr>
              <a:t>)</a:t>
            </a:r>
          </a:p>
          <a:p>
            <a:endParaRPr lang="en" altLang="zh-TW" sz="1400" b="0" dirty="0">
              <a:solidFill>
                <a:srgbClr val="24292F"/>
              </a:solidFill>
              <a:effectLst/>
              <a:latin typeface="Menlo" panose="020B0609030804020204" pitchFamily="49" charset="0"/>
            </a:endParaRPr>
          </a:p>
        </p:txBody>
      </p:sp>
      <p:sp>
        <p:nvSpPr>
          <p:cNvPr id="6" name="文字方塊 5">
            <a:extLst>
              <a:ext uri="{FF2B5EF4-FFF2-40B4-BE49-F238E27FC236}">
                <a16:creationId xmlns:a16="http://schemas.microsoft.com/office/drawing/2014/main" id="{15F332AF-2C85-C3C3-141D-628E371F84CB}"/>
              </a:ext>
            </a:extLst>
          </p:cNvPr>
          <p:cNvSpPr txBox="1"/>
          <p:nvPr/>
        </p:nvSpPr>
        <p:spPr>
          <a:xfrm>
            <a:off x="3153796" y="2967335"/>
            <a:ext cx="2980303" cy="461665"/>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填補</a:t>
            </a:r>
            <a:r>
              <a:rPr lang="en-US" altLang="zh-TW" sz="2400" dirty="0">
                <a:solidFill>
                  <a:srgbClr val="6E7781"/>
                </a:solidFill>
                <a:latin typeface="BiauKai" panose="02010601000101010101" pitchFamily="2" charset="-120"/>
                <a:ea typeface="BiauKai" panose="02010601000101010101" pitchFamily="2" charset="-120"/>
              </a:rPr>
              <a:t>Float</a:t>
            </a:r>
            <a:r>
              <a:rPr lang="zh-TW" altLang="en-US" sz="2400" dirty="0">
                <a:solidFill>
                  <a:srgbClr val="6E7781"/>
                </a:solidFill>
                <a:latin typeface="BiauKai" panose="02010601000101010101" pitchFamily="2" charset="-120"/>
                <a:ea typeface="BiauKai" panose="02010601000101010101" pitchFamily="2" charset="-120"/>
              </a:rPr>
              <a:t>變數缺失值</a:t>
            </a:r>
          </a:p>
        </p:txBody>
      </p:sp>
    </p:spTree>
    <p:extLst>
      <p:ext uri="{BB962C8B-B14F-4D97-AF65-F5344CB8AC3E}">
        <p14:creationId xmlns:p14="http://schemas.microsoft.com/office/powerpoint/2010/main" val="32042617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7C198A-3F68-6BD5-7401-62982B44162F}"/>
              </a:ext>
            </a:extLst>
          </p:cNvPr>
          <p:cNvSpPr>
            <a:spLocks noGrp="1"/>
          </p:cNvSpPr>
          <p:nvPr>
            <p:ph type="title"/>
          </p:nvPr>
        </p:nvSpPr>
        <p:spPr/>
        <p:txBody>
          <a:bodyPr>
            <a:normAutofit/>
          </a:bodyPr>
          <a:lstStyle/>
          <a:p>
            <a:r>
              <a:rPr kumimoji="1" lang="zh-TW" altLang="en-US" sz="3200" dirty="0">
                <a:solidFill>
                  <a:schemeClr val="tx1"/>
                </a:solidFill>
                <a:latin typeface="BiauKai" panose="02010601000101010101" pitchFamily="2" charset="-120"/>
                <a:ea typeface="BiauKai" panose="02010601000101010101" pitchFamily="2" charset="-120"/>
              </a:rPr>
              <a:t>程式碼解說</a:t>
            </a:r>
            <a:r>
              <a:rPr kumimoji="1" lang="en-US" altLang="zh-TW" sz="3200" dirty="0">
                <a:solidFill>
                  <a:schemeClr val="tx1"/>
                </a:solidFill>
                <a:latin typeface="BiauKai" panose="02010601000101010101" pitchFamily="2" charset="-120"/>
                <a:ea typeface="BiauKai" panose="02010601000101010101" pitchFamily="2" charset="-120"/>
              </a:rPr>
              <a:t> –</a:t>
            </a:r>
            <a:r>
              <a:rPr kumimoji="1" lang="zh-TW" altLang="en-US" sz="3200" dirty="0">
                <a:solidFill>
                  <a:schemeClr val="tx1"/>
                </a:solidFill>
                <a:latin typeface="BiauKai" panose="02010601000101010101" pitchFamily="2" charset="-120"/>
                <a:ea typeface="BiauKai" panose="02010601000101010101" pitchFamily="2" charset="-120"/>
              </a:rPr>
              <a:t>刪除影響後續建模之變數</a:t>
            </a:r>
          </a:p>
        </p:txBody>
      </p:sp>
      <p:sp>
        <p:nvSpPr>
          <p:cNvPr id="3" name="文字方塊 2">
            <a:extLst>
              <a:ext uri="{FF2B5EF4-FFF2-40B4-BE49-F238E27FC236}">
                <a16:creationId xmlns:a16="http://schemas.microsoft.com/office/drawing/2014/main" id="{63EC817D-6FEC-D4BF-B506-990612C004D5}"/>
              </a:ext>
            </a:extLst>
          </p:cNvPr>
          <p:cNvSpPr txBox="1"/>
          <p:nvPr/>
        </p:nvSpPr>
        <p:spPr>
          <a:xfrm>
            <a:off x="1976819" y="1095375"/>
            <a:ext cx="4195379" cy="461665"/>
          </a:xfrm>
          <a:prstGeom prst="rect">
            <a:avLst/>
          </a:prstGeom>
          <a:noFill/>
        </p:spPr>
        <p:txBody>
          <a:bodyPr wrap="none" rtlCol="0">
            <a:spAutoFit/>
          </a:bodyPr>
          <a:lstStyle/>
          <a:p>
            <a:r>
              <a:rPr lang="en-US" altLang="zh-TW" sz="2400" dirty="0">
                <a:solidFill>
                  <a:srgbClr val="6E7781"/>
                </a:solidFill>
                <a:latin typeface="BiauKai" panose="02010601000101010101" pitchFamily="2" charset="-120"/>
                <a:ea typeface="BiauKai" panose="02010601000101010101" pitchFamily="2" charset="-120"/>
              </a:rPr>
              <a:t>Drop</a:t>
            </a:r>
            <a:r>
              <a:rPr lang="zh-TW" altLang="en-US" sz="2400" dirty="0">
                <a:solidFill>
                  <a:srgbClr val="6E7781"/>
                </a:solidFill>
                <a:latin typeface="BiauKai" panose="02010601000101010101" pitchFamily="2" charset="-120"/>
                <a:ea typeface="BiauKai" panose="02010601000101010101" pitchFamily="2" charset="-120"/>
              </a:rPr>
              <a:t>掉變數內重複過多的變數</a:t>
            </a:r>
          </a:p>
        </p:txBody>
      </p:sp>
      <p:sp>
        <p:nvSpPr>
          <p:cNvPr id="4" name="矩形 3">
            <a:extLst>
              <a:ext uri="{FF2B5EF4-FFF2-40B4-BE49-F238E27FC236}">
                <a16:creationId xmlns:a16="http://schemas.microsoft.com/office/drawing/2014/main" id="{BD1E0E01-1AF8-4D13-91FB-8A21BBEE7437}"/>
              </a:ext>
            </a:extLst>
          </p:cNvPr>
          <p:cNvSpPr/>
          <p:nvPr/>
        </p:nvSpPr>
        <p:spPr>
          <a:xfrm>
            <a:off x="6172198" y="1095375"/>
            <a:ext cx="5410201" cy="5648325"/>
          </a:xfrm>
          <a:prstGeom prst="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文字方塊 4">
            <a:extLst>
              <a:ext uri="{FF2B5EF4-FFF2-40B4-BE49-F238E27FC236}">
                <a16:creationId xmlns:a16="http://schemas.microsoft.com/office/drawing/2014/main" id="{7DF327DA-97F8-B098-7567-AA829D01C038}"/>
              </a:ext>
            </a:extLst>
          </p:cNvPr>
          <p:cNvSpPr txBox="1"/>
          <p:nvPr/>
        </p:nvSpPr>
        <p:spPr>
          <a:xfrm>
            <a:off x="6172198" y="1095375"/>
            <a:ext cx="5410201" cy="3970318"/>
          </a:xfrm>
          <a:prstGeom prst="rect">
            <a:avLst/>
          </a:prstGeom>
          <a:noFill/>
        </p:spPr>
        <p:txBody>
          <a:bodyPr wrap="square" rtlCol="0">
            <a:spAutoFit/>
          </a:bodyPr>
          <a:lstStyle/>
          <a:p>
            <a:r>
              <a:rPr lang="en" altLang="zh-TW" sz="1400" b="0" dirty="0" err="1">
                <a:solidFill>
                  <a:srgbClr val="0550AE"/>
                </a:solidFill>
                <a:effectLst/>
                <a:latin typeface="Menlo" panose="020B0609030804020204" pitchFamily="49" charset="0"/>
              </a:rPr>
              <a:t>X</a:t>
            </a:r>
            <a:r>
              <a:rPr lang="en" altLang="zh-TW" sz="1400" b="0" dirty="0" err="1">
                <a:solidFill>
                  <a:srgbClr val="24292F"/>
                </a:solidFill>
                <a:effectLst/>
                <a:latin typeface="Menlo" panose="020B0609030804020204" pitchFamily="49" charset="0"/>
              </a:rPr>
              <a:t>.</a:t>
            </a:r>
            <a:r>
              <a:rPr lang="en" altLang="zh-TW" sz="1400" b="0" dirty="0" err="1">
                <a:solidFill>
                  <a:srgbClr val="8250DF"/>
                </a:solidFill>
                <a:effectLst/>
                <a:latin typeface="Menlo" panose="020B0609030804020204" pitchFamily="49" charset="0"/>
              </a:rPr>
              <a:t>drop</a:t>
            </a:r>
            <a:r>
              <a:rPr lang="en" altLang="zh-TW" sz="1400" b="0" dirty="0">
                <a:solidFill>
                  <a:srgbClr val="24292F"/>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'FLAG_MOBIL'</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'FLAG_CONT_MOBILE'</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'FLAG_EMP_PHONE'</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'FLAG_DOCUMENT_2'</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'FLAG_DOCUMENT_4'</a:t>
            </a:r>
            <a:r>
              <a:rPr lang="en" altLang="zh-TW" sz="1400" b="0" dirty="0">
                <a:solidFill>
                  <a:srgbClr val="24292F"/>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'FLAG_DOCUMENT_5'</a:t>
            </a:r>
            <a:r>
              <a:rPr lang="en" altLang="zh-TW" sz="1400" b="0" dirty="0">
                <a:solidFill>
                  <a:srgbClr val="24292F"/>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'FLAG_DOCUMENT_7'</a:t>
            </a:r>
            <a:r>
              <a:rPr lang="en" altLang="zh-TW" sz="1400" b="0" dirty="0">
                <a:solidFill>
                  <a:srgbClr val="24292F"/>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'FLAG_DOCUMENT_9'</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'FLAG_DOCUMENT_10'</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'FLAG_DOCUMENT_11'</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'FLAG_DOCUMENT_12'</a:t>
            </a:r>
            <a:r>
              <a:rPr lang="en" altLang="zh-TW" sz="1400" b="0" dirty="0">
                <a:solidFill>
                  <a:srgbClr val="24292F"/>
                </a:solidFill>
                <a:effectLst/>
                <a:latin typeface="Menlo" panose="020B0609030804020204" pitchFamily="49" charset="0"/>
              </a:rPr>
              <a:t>, </a:t>
            </a:r>
          </a:p>
          <a:p>
            <a:r>
              <a:rPr lang="en" altLang="zh-TW" sz="1400" b="0" dirty="0">
                <a:solidFill>
                  <a:srgbClr val="0A3069"/>
                </a:solidFill>
                <a:effectLst/>
                <a:latin typeface="Menlo" panose="020B0609030804020204" pitchFamily="49" charset="0"/>
              </a:rPr>
              <a:t>'FLAG_DOCUMENT_13'</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'FLAG_DOCUMENT_14'</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'FLAG_DOCUMENT_15'</a:t>
            </a:r>
            <a:r>
              <a:rPr lang="en" altLang="zh-TW" sz="1400" b="0" dirty="0">
                <a:solidFill>
                  <a:srgbClr val="24292F"/>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'FLAG_DOCUMENT_16'</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'FLAG_DOCUMENT_17'</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'FLAG_DOCUMENT_18'</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'FLAG_DOCUMENT_19'</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'FLAG_DOCUMENT_20'</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'FLAG_DOCUMENT_21'</a:t>
            </a:r>
            <a:r>
              <a:rPr lang="en" altLang="zh-TW" sz="1400" b="0" dirty="0">
                <a:solidFill>
                  <a:srgbClr val="24292F"/>
                </a:solidFill>
                <a:effectLst/>
                <a:latin typeface="Menlo" panose="020B0609030804020204" pitchFamily="49" charset="0"/>
              </a:rPr>
              <a:t>, </a:t>
            </a:r>
          </a:p>
          <a:p>
            <a:r>
              <a:rPr lang="en" altLang="zh-TW" sz="1400" b="0" dirty="0">
                <a:solidFill>
                  <a:srgbClr val="0A3069"/>
                </a:solidFill>
                <a:effectLst/>
                <a:latin typeface="Menlo" panose="020B0609030804020204" pitchFamily="49" charset="0"/>
              </a:rPr>
              <a:t>'EXT_SOURCE_2'</a:t>
            </a:r>
            <a:r>
              <a:rPr lang="en" altLang="zh-TW" sz="1400" b="0" dirty="0">
                <a:solidFill>
                  <a:srgbClr val="24292F"/>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'OBS_30_CNT_SOCIAL_CIRCLE'</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'OBS_60_CNT_SOCIAL_CIRCLE'</a:t>
            </a:r>
            <a:r>
              <a:rPr lang="en" altLang="zh-TW" sz="1400" b="0" dirty="0">
                <a:solidFill>
                  <a:srgbClr val="24292F"/>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'DEF_30_CNT_SOCIAL_CIRCLE'</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'DEF_60_CNT_SOCIAL_CIRCLE'</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'WEEKDAY_APPR_PROCESS_START'</a:t>
            </a:r>
            <a:r>
              <a:rPr lang="en" altLang="zh-TW" sz="1400" b="0" dirty="0">
                <a:solidFill>
                  <a:srgbClr val="24292F"/>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'HOUR_APPR_PROCESS_START'</a:t>
            </a:r>
            <a:r>
              <a:rPr lang="en" altLang="zh-TW" sz="1400" b="0" dirty="0">
                <a:solidFill>
                  <a:srgbClr val="24292F"/>
                </a:solidFill>
                <a:effectLst/>
                <a:latin typeface="Menlo" panose="020B0609030804020204" pitchFamily="49" charset="0"/>
              </a:rPr>
              <a:t>, </a:t>
            </a:r>
          </a:p>
          <a:p>
            <a:r>
              <a:rPr lang="en" altLang="zh-TW" sz="1400" b="0" dirty="0">
                <a:solidFill>
                  <a:srgbClr val="0A3069"/>
                </a:solidFill>
                <a:effectLst/>
                <a:latin typeface="Menlo" panose="020B0609030804020204" pitchFamily="49" charset="0"/>
              </a:rPr>
              <a:t>'REGION_RATING_CLIENT'</a:t>
            </a:r>
            <a:r>
              <a:rPr lang="en" altLang="zh-TW" sz="1400" b="0" dirty="0">
                <a:solidFill>
                  <a:srgbClr val="24292F"/>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'REGION_RATING_CLIENT_W_CITY'</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'REGION_POPULATION_RELATIVE'</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'CNT_CHILDREN'</a:t>
            </a:r>
            <a:r>
              <a:rPr lang="en" altLang="zh-TW" sz="1400" b="0" dirty="0">
                <a:solidFill>
                  <a:srgbClr val="24292F"/>
                </a:solidFill>
                <a:effectLst/>
                <a:latin typeface="Menlo" panose="020B0609030804020204" pitchFamily="49" charset="0"/>
              </a:rPr>
              <a:t>], </a:t>
            </a:r>
            <a:r>
              <a:rPr lang="en" altLang="zh-TW" sz="1400" b="0" dirty="0">
                <a:solidFill>
                  <a:srgbClr val="953800"/>
                </a:solidFill>
                <a:effectLst/>
                <a:latin typeface="Menlo" panose="020B0609030804020204" pitchFamily="49" charset="0"/>
              </a:rPr>
              <a:t>axis</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a:solidFill>
                  <a:srgbClr val="0550AE"/>
                </a:solidFill>
                <a:effectLst/>
                <a:latin typeface="Menlo" panose="020B0609030804020204" pitchFamily="49" charset="0"/>
              </a:rPr>
              <a:t>1</a:t>
            </a:r>
            <a:r>
              <a:rPr lang="en" altLang="zh-TW" sz="1400" b="0" dirty="0">
                <a:solidFill>
                  <a:srgbClr val="24292F"/>
                </a:solidFill>
                <a:effectLst/>
                <a:latin typeface="Menlo" panose="020B0609030804020204" pitchFamily="49" charset="0"/>
              </a:rPr>
              <a:t>, </a:t>
            </a:r>
            <a:r>
              <a:rPr lang="en" altLang="zh-TW" sz="1400" b="0" dirty="0" err="1">
                <a:solidFill>
                  <a:srgbClr val="953800"/>
                </a:solidFill>
                <a:effectLst/>
                <a:latin typeface="Menlo" panose="020B0609030804020204" pitchFamily="49" charset="0"/>
              </a:rPr>
              <a:t>inplace</a:t>
            </a:r>
            <a:r>
              <a:rPr lang="en" altLang="zh-TW" sz="1400" b="0" dirty="0">
                <a:solidFill>
                  <a:srgbClr val="AC5E00"/>
                </a:solidFill>
                <a:effectLst/>
                <a:latin typeface="Menlo" panose="020B0609030804020204" pitchFamily="49" charset="0"/>
              </a:rPr>
              <a:t>=</a:t>
            </a:r>
            <a:r>
              <a:rPr lang="en" altLang="zh-TW" sz="1400" b="0" dirty="0">
                <a:solidFill>
                  <a:srgbClr val="0550AE"/>
                </a:solidFill>
                <a:effectLst/>
                <a:latin typeface="Menlo" panose="020B0609030804020204" pitchFamily="49" charset="0"/>
              </a:rPr>
              <a:t>True</a:t>
            </a:r>
            <a:r>
              <a:rPr lang="en" altLang="zh-TW" sz="1400" b="0" dirty="0">
                <a:solidFill>
                  <a:srgbClr val="24292F"/>
                </a:solidFill>
                <a:effectLst/>
                <a:latin typeface="Menlo" panose="020B0609030804020204" pitchFamily="49" charset="0"/>
              </a:rPr>
              <a:t>)</a:t>
            </a:r>
          </a:p>
        </p:txBody>
      </p:sp>
    </p:spTree>
    <p:extLst>
      <p:ext uri="{BB962C8B-B14F-4D97-AF65-F5344CB8AC3E}">
        <p14:creationId xmlns:p14="http://schemas.microsoft.com/office/powerpoint/2010/main" val="24967452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7C198A-3F68-6BD5-7401-62982B44162F}"/>
              </a:ext>
            </a:extLst>
          </p:cNvPr>
          <p:cNvSpPr>
            <a:spLocks noGrp="1"/>
          </p:cNvSpPr>
          <p:nvPr>
            <p:ph type="title"/>
          </p:nvPr>
        </p:nvSpPr>
        <p:spPr/>
        <p:txBody>
          <a:bodyPr>
            <a:normAutofit/>
          </a:bodyPr>
          <a:lstStyle/>
          <a:p>
            <a:r>
              <a:rPr kumimoji="1" lang="zh-TW" altLang="en-US" sz="3200" dirty="0">
                <a:solidFill>
                  <a:schemeClr val="tx1"/>
                </a:solidFill>
                <a:latin typeface="BiauKai" panose="02010601000101010101" pitchFamily="2" charset="-120"/>
                <a:ea typeface="BiauKai" panose="02010601000101010101" pitchFamily="2" charset="-120"/>
              </a:rPr>
              <a:t>程式碼解說</a:t>
            </a:r>
            <a:r>
              <a:rPr kumimoji="1" lang="en-US" altLang="zh-TW" sz="3200" dirty="0">
                <a:solidFill>
                  <a:schemeClr val="tx1"/>
                </a:solidFill>
                <a:latin typeface="BiauKai" panose="02010601000101010101" pitchFamily="2" charset="-120"/>
                <a:ea typeface="BiauKai" panose="02010601000101010101" pitchFamily="2" charset="-120"/>
              </a:rPr>
              <a:t> – </a:t>
            </a:r>
            <a:r>
              <a:rPr kumimoji="1" lang="zh-TW" altLang="en-US" sz="3200" dirty="0">
                <a:solidFill>
                  <a:schemeClr val="tx1"/>
                </a:solidFill>
                <a:latin typeface="BiauKai" panose="02010601000101010101" pitchFamily="2" charset="-120"/>
                <a:ea typeface="BiauKai" panose="02010601000101010101" pitchFamily="2" charset="-120"/>
              </a:rPr>
              <a:t>篩選類別與連續之變數</a:t>
            </a:r>
          </a:p>
        </p:txBody>
      </p:sp>
      <p:sp>
        <p:nvSpPr>
          <p:cNvPr id="3" name="文字方塊 2">
            <a:extLst>
              <a:ext uri="{FF2B5EF4-FFF2-40B4-BE49-F238E27FC236}">
                <a16:creationId xmlns:a16="http://schemas.microsoft.com/office/drawing/2014/main" id="{63EC817D-6FEC-D4BF-B506-990612C004D5}"/>
              </a:ext>
            </a:extLst>
          </p:cNvPr>
          <p:cNvSpPr txBox="1"/>
          <p:nvPr/>
        </p:nvSpPr>
        <p:spPr>
          <a:xfrm>
            <a:off x="2601990" y="1049834"/>
            <a:ext cx="3570208" cy="830997"/>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將類別與連續的變數分別</a:t>
            </a:r>
            <a:endParaRPr lang="en-US" altLang="zh-TW" sz="2400" dirty="0">
              <a:solidFill>
                <a:srgbClr val="6E7781"/>
              </a:solidFill>
              <a:latin typeface="BiauKai" panose="02010601000101010101" pitchFamily="2" charset="-120"/>
              <a:ea typeface="BiauKai" panose="02010601000101010101" pitchFamily="2" charset="-120"/>
            </a:endParaRPr>
          </a:p>
          <a:p>
            <a:r>
              <a:rPr lang="zh-TW" altLang="en-US" sz="2400" dirty="0">
                <a:solidFill>
                  <a:srgbClr val="6E7781"/>
                </a:solidFill>
                <a:latin typeface="BiauKai" panose="02010601000101010101" pitchFamily="2" charset="-120"/>
                <a:ea typeface="BiauKai" panose="02010601000101010101" pitchFamily="2" charset="-120"/>
              </a:rPr>
              <a:t>篩選出來</a:t>
            </a:r>
          </a:p>
        </p:txBody>
      </p:sp>
      <p:sp>
        <p:nvSpPr>
          <p:cNvPr id="4" name="矩形 3">
            <a:extLst>
              <a:ext uri="{FF2B5EF4-FFF2-40B4-BE49-F238E27FC236}">
                <a16:creationId xmlns:a16="http://schemas.microsoft.com/office/drawing/2014/main" id="{BD1E0E01-1AF8-4D13-91FB-8A21BBEE7437}"/>
              </a:ext>
            </a:extLst>
          </p:cNvPr>
          <p:cNvSpPr/>
          <p:nvPr/>
        </p:nvSpPr>
        <p:spPr>
          <a:xfrm>
            <a:off x="6172198" y="1095375"/>
            <a:ext cx="5410201" cy="5648325"/>
          </a:xfrm>
          <a:prstGeom prst="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文字方塊 4">
            <a:extLst>
              <a:ext uri="{FF2B5EF4-FFF2-40B4-BE49-F238E27FC236}">
                <a16:creationId xmlns:a16="http://schemas.microsoft.com/office/drawing/2014/main" id="{7DF327DA-97F8-B098-7567-AA829D01C038}"/>
              </a:ext>
            </a:extLst>
          </p:cNvPr>
          <p:cNvSpPr txBox="1"/>
          <p:nvPr/>
        </p:nvSpPr>
        <p:spPr>
          <a:xfrm>
            <a:off x="6172198" y="1095375"/>
            <a:ext cx="5410201" cy="5632311"/>
          </a:xfrm>
          <a:prstGeom prst="rect">
            <a:avLst/>
          </a:prstGeom>
          <a:noFill/>
        </p:spPr>
        <p:txBody>
          <a:bodyPr wrap="square" rtlCol="0">
            <a:spAutoFit/>
          </a:bodyPr>
          <a:lstStyle/>
          <a:p>
            <a:r>
              <a:rPr lang="en" altLang="zh-TW" sz="1200" b="0" dirty="0" err="1">
                <a:solidFill>
                  <a:srgbClr val="24292F"/>
                </a:solidFill>
                <a:effectLst/>
                <a:latin typeface="Menlo" panose="020B0609030804020204" pitchFamily="49" charset="0"/>
              </a:rPr>
              <a:t>X_discrete</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X</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'NAME_CONTRACT_TYPE'</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'CODE_GENDER'</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'FLAG_OWN_CAR'</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'FLAG_OWN_REALTY'</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'FLAG_EMAIL'</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'NAME_TYPE_SUITE'</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'NAME_INCOME_TYPE'</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'NAME_FAMILY_STATUS'</a:t>
            </a:r>
            <a:r>
              <a:rPr lang="en" altLang="zh-TW" sz="1200" b="0" dirty="0">
                <a:solidFill>
                  <a:srgbClr val="24292F"/>
                </a:solidFill>
                <a:effectLst/>
                <a:latin typeface="Menlo" panose="020B0609030804020204" pitchFamily="49" charset="0"/>
              </a:rPr>
              <a:t>,</a:t>
            </a:r>
          </a:p>
          <a:p>
            <a:r>
              <a:rPr lang="en" altLang="zh-TW" sz="1200" b="0" dirty="0">
                <a:solidFill>
                  <a:srgbClr val="0A3069"/>
                </a:solidFill>
                <a:effectLst/>
                <a:latin typeface="Menlo" panose="020B0609030804020204" pitchFamily="49" charset="0"/>
              </a:rPr>
              <a:t>'NAME_EDUCATION_TYPE'</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'FLAG_WORK_PHONE'</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'FLAG_PHONE'</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'REG_REGION_NOT_LIVE_REGION'</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'REG_REGION_NOT_WORK_REGION'</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'ORGANIZATION_TYPE'</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'NAME_HOUSING_TYPE'</a:t>
            </a:r>
            <a:r>
              <a:rPr lang="en" altLang="zh-TW" sz="1200" b="0" dirty="0">
                <a:solidFill>
                  <a:srgbClr val="24292F"/>
                </a:solidFill>
                <a:effectLst/>
                <a:latin typeface="Menlo" panose="020B0609030804020204" pitchFamily="49" charset="0"/>
              </a:rPr>
              <a:t>,</a:t>
            </a:r>
          </a:p>
          <a:p>
            <a:r>
              <a:rPr lang="en" altLang="zh-TW" sz="1200" b="0" dirty="0">
                <a:solidFill>
                  <a:srgbClr val="0A3069"/>
                </a:solidFill>
                <a:effectLst/>
                <a:latin typeface="Menlo" panose="020B0609030804020204" pitchFamily="49" charset="0"/>
              </a:rPr>
              <a:t>'REG_CITY_NOT_WORK_CITY'</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'LIVE_CITY_NOT_WORK_CITY'</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'LIVE_REGION_NOT_WORK_REGION'</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'REG_CITY_NOT_LIVE_CITY'</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'FLAG_DOCUMENT_3'</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'FLAG_DOCUMENT_6'</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'FLAG_DOCUMENT_8'</a:t>
            </a:r>
            <a:r>
              <a:rPr lang="en" altLang="zh-TW" sz="1200" b="0" dirty="0">
                <a:solidFill>
                  <a:srgbClr val="24292F"/>
                </a:solidFill>
                <a:effectLst/>
                <a:latin typeface="Menlo" panose="020B0609030804020204" pitchFamily="49" charset="0"/>
              </a:rPr>
              <a:t>]]</a:t>
            </a:r>
          </a:p>
          <a:p>
            <a:r>
              <a:rPr lang="en" altLang="zh-TW" sz="1200" b="0" dirty="0" err="1">
                <a:solidFill>
                  <a:srgbClr val="24292F"/>
                </a:solidFill>
                <a:effectLst/>
                <a:latin typeface="Menlo" panose="020B0609030804020204" pitchFamily="49" charset="0"/>
              </a:rPr>
              <a:t>X_continuous</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 </a:t>
            </a:r>
            <a:r>
              <a:rPr lang="en" altLang="zh-TW" sz="1200" b="0" dirty="0" err="1">
                <a:solidFill>
                  <a:srgbClr val="0550AE"/>
                </a:solidFill>
                <a:effectLst/>
                <a:latin typeface="Menlo" panose="020B0609030804020204" pitchFamily="49" charset="0"/>
              </a:rPr>
              <a:t>X</a:t>
            </a:r>
            <a:r>
              <a:rPr lang="en" altLang="zh-TW" sz="1200" b="0" dirty="0" err="1">
                <a:solidFill>
                  <a:srgbClr val="24292F"/>
                </a:solidFill>
                <a:effectLst/>
                <a:latin typeface="Menlo" panose="020B0609030804020204" pitchFamily="49" charset="0"/>
              </a:rPr>
              <a:t>.</a:t>
            </a:r>
            <a:r>
              <a:rPr lang="en" altLang="zh-TW" sz="1200" b="0" dirty="0" err="1">
                <a:solidFill>
                  <a:srgbClr val="8250DF"/>
                </a:solidFill>
                <a:effectLst/>
                <a:latin typeface="Menlo" panose="020B0609030804020204" pitchFamily="49" charset="0"/>
              </a:rPr>
              <a:t>drop</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'NAME_CONTRACT_TYPE'</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'CODE_GENDER'</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'FLAG_OWN_CAR'</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'FLAG_OWN_REALTY'</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'FLAG_EMAIL'</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'NAME_TYPE_SUITE'</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'NAME_INCOME_TYPE'</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'NAME_FAMILY_STATUS'</a:t>
            </a:r>
            <a:r>
              <a:rPr lang="en" altLang="zh-TW" sz="1200" b="0" dirty="0">
                <a:solidFill>
                  <a:srgbClr val="24292F"/>
                </a:solidFill>
                <a:effectLst/>
                <a:latin typeface="Menlo" panose="020B0609030804020204" pitchFamily="49" charset="0"/>
              </a:rPr>
              <a:t>,</a:t>
            </a:r>
          </a:p>
          <a:p>
            <a:r>
              <a:rPr lang="en" altLang="zh-TW" sz="1200" b="0" dirty="0">
                <a:solidFill>
                  <a:srgbClr val="0A3069"/>
                </a:solidFill>
                <a:effectLst/>
                <a:latin typeface="Menlo" panose="020B0609030804020204" pitchFamily="49" charset="0"/>
              </a:rPr>
              <a:t>'NAME_EDUCATION_TYPE'</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'FLAG_WORK_PHONE'</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'FLAG_PHONE'</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'REG_REGION_NOT_LIVE_REGION'</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'REG_REGION_NOT_WORK_REGION'</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'ORGANIZATION_TYPE'</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'NAME_HOUSING_TYPE'</a:t>
            </a:r>
            <a:r>
              <a:rPr lang="en" altLang="zh-TW" sz="1200" b="0" dirty="0">
                <a:solidFill>
                  <a:srgbClr val="24292F"/>
                </a:solidFill>
                <a:effectLst/>
                <a:latin typeface="Menlo" panose="020B0609030804020204" pitchFamily="49" charset="0"/>
              </a:rPr>
              <a:t>,</a:t>
            </a:r>
          </a:p>
          <a:p>
            <a:r>
              <a:rPr lang="en" altLang="zh-TW" sz="1200" b="0" dirty="0">
                <a:solidFill>
                  <a:srgbClr val="0A3069"/>
                </a:solidFill>
                <a:effectLst/>
                <a:latin typeface="Menlo" panose="020B0609030804020204" pitchFamily="49" charset="0"/>
              </a:rPr>
              <a:t>'REG_CITY_NOT_WORK_CITY'</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'LIVE_CITY_NOT_WORK_CITY'</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'LIVE_REGION_NOT_WORK_REGION'</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'REG_CITY_NOT_LIVE_CITY'</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'FLAG_DOCUMENT_3'</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'FLAG_DOCUMENT_6'</a:t>
            </a:r>
            <a:r>
              <a:rPr lang="en" altLang="zh-TW" sz="1200" b="0" dirty="0">
                <a:solidFill>
                  <a:srgbClr val="24292F"/>
                </a:solidFill>
                <a:effectLst/>
                <a:latin typeface="Menlo" panose="020B0609030804020204" pitchFamily="49" charset="0"/>
              </a:rPr>
              <a:t>, </a:t>
            </a:r>
            <a:r>
              <a:rPr lang="en" altLang="zh-TW" sz="1200" b="0" dirty="0">
                <a:solidFill>
                  <a:srgbClr val="0A3069"/>
                </a:solidFill>
                <a:effectLst/>
                <a:latin typeface="Menlo" panose="020B0609030804020204" pitchFamily="49" charset="0"/>
              </a:rPr>
              <a:t>'FLAG_DOCUMENT_8'</a:t>
            </a:r>
            <a:r>
              <a:rPr lang="en" altLang="zh-TW" sz="1200" b="0" dirty="0">
                <a:solidFill>
                  <a:srgbClr val="24292F"/>
                </a:solidFill>
                <a:effectLst/>
                <a:latin typeface="Menlo" panose="020B0609030804020204" pitchFamily="49" charset="0"/>
              </a:rPr>
              <a:t>], </a:t>
            </a:r>
            <a:r>
              <a:rPr lang="en" altLang="zh-TW" sz="1200" b="0" dirty="0">
                <a:solidFill>
                  <a:srgbClr val="953800"/>
                </a:solidFill>
                <a:effectLst/>
                <a:latin typeface="Menlo" panose="020B0609030804020204" pitchFamily="49" charset="0"/>
              </a:rPr>
              <a:t>axis</a:t>
            </a:r>
            <a:r>
              <a:rPr lang="en" altLang="zh-TW" sz="1200" b="0" dirty="0">
                <a:solidFill>
                  <a:srgbClr val="AC5E00"/>
                </a:solidFill>
                <a:effectLst/>
                <a:latin typeface="Menlo" panose="020B0609030804020204" pitchFamily="49" charset="0"/>
              </a:rPr>
              <a:t>=</a:t>
            </a:r>
            <a:r>
              <a:rPr lang="en" altLang="zh-TW" sz="1200" b="0" dirty="0">
                <a:solidFill>
                  <a:srgbClr val="0550AE"/>
                </a:solidFill>
                <a:effectLst/>
                <a:latin typeface="Menlo" panose="020B0609030804020204" pitchFamily="49" charset="0"/>
              </a:rPr>
              <a:t>1</a:t>
            </a:r>
            <a:r>
              <a:rPr lang="en" altLang="zh-TW" sz="1200" b="0" dirty="0">
                <a:solidFill>
                  <a:srgbClr val="24292F"/>
                </a:solidFill>
                <a:effectLst/>
                <a:latin typeface="Menlo" panose="020B0609030804020204" pitchFamily="49" charset="0"/>
              </a:rPr>
              <a:t>)</a:t>
            </a:r>
          </a:p>
          <a:p>
            <a:br>
              <a:rPr lang="en" altLang="zh-TW" sz="1400" b="0" dirty="0">
                <a:solidFill>
                  <a:srgbClr val="C9D1D9"/>
                </a:solidFill>
                <a:effectLst/>
                <a:latin typeface="Menlo" panose="020B0609030804020204" pitchFamily="49" charset="0"/>
              </a:rPr>
            </a:br>
            <a:r>
              <a:rPr lang="en" altLang="zh-TW" sz="1400" b="0" dirty="0" err="1">
                <a:solidFill>
                  <a:srgbClr val="24292F"/>
                </a:solidFill>
                <a:effectLst/>
                <a:latin typeface="Menlo" panose="020B0609030804020204" pitchFamily="49" charset="0"/>
              </a:rPr>
              <a:t>X_prep</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953800"/>
                </a:solidFill>
                <a:effectLst/>
                <a:latin typeface="Menlo" panose="020B0609030804020204" pitchFamily="49" charset="0"/>
              </a:rPr>
              <a:t>pd</a:t>
            </a:r>
            <a:r>
              <a:rPr lang="en" altLang="zh-TW" sz="1400" b="0" dirty="0" err="1">
                <a:solidFill>
                  <a:srgbClr val="24292F"/>
                </a:solidFill>
                <a:effectLst/>
                <a:latin typeface="Menlo" panose="020B0609030804020204" pitchFamily="49" charset="0"/>
              </a:rPr>
              <a:t>.</a:t>
            </a:r>
            <a:r>
              <a:rPr lang="en" altLang="zh-TW" sz="1400" b="0" dirty="0" err="1">
                <a:solidFill>
                  <a:srgbClr val="8250DF"/>
                </a:solidFill>
                <a:effectLst/>
                <a:latin typeface="Menlo" panose="020B0609030804020204" pitchFamily="49" charset="0"/>
              </a:rPr>
              <a:t>concat</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X_continuous</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X_discrete</a:t>
            </a:r>
            <a:r>
              <a:rPr lang="en" altLang="zh-TW" sz="1400" b="0" dirty="0">
                <a:solidFill>
                  <a:srgbClr val="24292F"/>
                </a:solidFill>
                <a:effectLst/>
                <a:latin typeface="Menlo" panose="020B0609030804020204" pitchFamily="49" charset="0"/>
              </a:rPr>
              <a:t>], </a:t>
            </a:r>
            <a:r>
              <a:rPr lang="en" altLang="zh-TW" sz="1400" b="0" dirty="0">
                <a:solidFill>
                  <a:srgbClr val="953800"/>
                </a:solidFill>
                <a:effectLst/>
                <a:latin typeface="Menlo" panose="020B0609030804020204" pitchFamily="49" charset="0"/>
              </a:rPr>
              <a:t>axis</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a:solidFill>
                  <a:srgbClr val="0550AE"/>
                </a:solidFill>
                <a:effectLst/>
                <a:latin typeface="Menlo" panose="020B0609030804020204" pitchFamily="49" charset="0"/>
              </a:rPr>
              <a:t>1</a:t>
            </a:r>
            <a:r>
              <a:rPr lang="en" altLang="zh-TW" sz="1400" b="0" dirty="0">
                <a:solidFill>
                  <a:srgbClr val="24292F"/>
                </a:solidFill>
                <a:effectLst/>
                <a:latin typeface="Menlo" panose="020B0609030804020204" pitchFamily="49" charset="0"/>
              </a:rPr>
              <a:t>)</a:t>
            </a:r>
          </a:p>
          <a:p>
            <a:br>
              <a:rPr lang="en" altLang="zh-TW" sz="1400" b="0" dirty="0">
                <a:solidFill>
                  <a:srgbClr val="C9D1D9"/>
                </a:solidFill>
                <a:effectLst/>
                <a:latin typeface="Menlo" panose="020B0609030804020204" pitchFamily="49" charset="0"/>
              </a:rPr>
            </a:br>
            <a:r>
              <a:rPr lang="en" altLang="zh-TW" sz="1400" b="0" dirty="0" err="1">
                <a:solidFill>
                  <a:srgbClr val="24292F"/>
                </a:solidFill>
                <a:effectLst/>
                <a:latin typeface="Menlo" panose="020B0609030804020204" pitchFamily="49" charset="0"/>
              </a:rPr>
              <a:t>X_conti_col</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X_continuous.columns</a:t>
            </a:r>
            <a:endParaRPr lang="en" altLang="zh-TW" sz="1400" b="0" dirty="0">
              <a:solidFill>
                <a:srgbClr val="24292F"/>
              </a:solidFill>
              <a:effectLst/>
              <a:latin typeface="Menlo" panose="020B0609030804020204" pitchFamily="49" charset="0"/>
            </a:endParaRPr>
          </a:p>
          <a:p>
            <a:r>
              <a:rPr lang="en" altLang="zh-TW" sz="1400" b="0" dirty="0" err="1">
                <a:solidFill>
                  <a:srgbClr val="24292F"/>
                </a:solidFill>
                <a:effectLst/>
                <a:latin typeface="Menlo" panose="020B0609030804020204" pitchFamily="49" charset="0"/>
              </a:rPr>
              <a:t>X_categ_col</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X_discrete.columns</a:t>
            </a:r>
            <a:endParaRPr lang="en" altLang="zh-TW" sz="1400" b="0" dirty="0">
              <a:solidFill>
                <a:srgbClr val="24292F"/>
              </a:solidFill>
              <a:effectLst/>
              <a:latin typeface="Menlo" panose="020B0609030804020204" pitchFamily="49" charset="0"/>
            </a:endParaRPr>
          </a:p>
        </p:txBody>
      </p:sp>
      <p:sp>
        <p:nvSpPr>
          <p:cNvPr id="7" name="文字方塊 6">
            <a:extLst>
              <a:ext uri="{FF2B5EF4-FFF2-40B4-BE49-F238E27FC236}">
                <a16:creationId xmlns:a16="http://schemas.microsoft.com/office/drawing/2014/main" id="{7493359C-F944-C559-B261-3A82E01405C7}"/>
              </a:ext>
            </a:extLst>
          </p:cNvPr>
          <p:cNvSpPr txBox="1"/>
          <p:nvPr/>
        </p:nvSpPr>
        <p:spPr>
          <a:xfrm>
            <a:off x="2909766" y="5762625"/>
            <a:ext cx="3262432" cy="830997"/>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再將篩選出來後的變數</a:t>
            </a:r>
            <a:endParaRPr lang="en-US" altLang="zh-TW" sz="2400" dirty="0">
              <a:solidFill>
                <a:srgbClr val="6E7781"/>
              </a:solidFill>
              <a:latin typeface="BiauKai" panose="02010601000101010101" pitchFamily="2" charset="-120"/>
              <a:ea typeface="BiauKai" panose="02010601000101010101" pitchFamily="2" charset="-120"/>
            </a:endParaRPr>
          </a:p>
          <a:p>
            <a:r>
              <a:rPr lang="zh-TW" altLang="en-US" sz="2400" dirty="0">
                <a:solidFill>
                  <a:srgbClr val="6E7781"/>
                </a:solidFill>
                <a:latin typeface="BiauKai" panose="02010601000101010101" pitchFamily="2" charset="-120"/>
                <a:ea typeface="BiauKai" panose="02010601000101010101" pitchFamily="2" charset="-120"/>
              </a:rPr>
              <a:t>合併成一個</a:t>
            </a:r>
            <a:r>
              <a:rPr lang="en-US" altLang="zh-TW" sz="2400" dirty="0">
                <a:solidFill>
                  <a:srgbClr val="6E7781"/>
                </a:solidFill>
                <a:latin typeface="BiauKai" panose="02010601000101010101" pitchFamily="2" charset="-120"/>
                <a:ea typeface="BiauKai" panose="02010601000101010101" pitchFamily="2" charset="-120"/>
              </a:rPr>
              <a:t>Data frame</a:t>
            </a:r>
            <a:endParaRPr lang="zh-TW" altLang="en-US" sz="2400" dirty="0">
              <a:solidFill>
                <a:srgbClr val="6E7781"/>
              </a:solidFill>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36916571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7C198A-3F68-6BD5-7401-62982B44162F}"/>
              </a:ext>
            </a:extLst>
          </p:cNvPr>
          <p:cNvSpPr>
            <a:spLocks noGrp="1"/>
          </p:cNvSpPr>
          <p:nvPr>
            <p:ph type="title"/>
          </p:nvPr>
        </p:nvSpPr>
        <p:spPr/>
        <p:txBody>
          <a:bodyPr>
            <a:normAutofit/>
          </a:bodyPr>
          <a:lstStyle/>
          <a:p>
            <a:r>
              <a:rPr kumimoji="1" lang="zh-TW" altLang="en-US" sz="3200" dirty="0">
                <a:solidFill>
                  <a:schemeClr val="tx1"/>
                </a:solidFill>
                <a:latin typeface="BiauKai" panose="02010601000101010101" pitchFamily="2" charset="-120"/>
                <a:ea typeface="BiauKai" panose="02010601000101010101" pitchFamily="2" charset="-120"/>
              </a:rPr>
              <a:t>程式碼解說</a:t>
            </a:r>
            <a:r>
              <a:rPr kumimoji="1" lang="en-US" altLang="zh-TW" sz="3200" dirty="0">
                <a:solidFill>
                  <a:schemeClr val="tx1"/>
                </a:solidFill>
                <a:latin typeface="BiauKai" panose="02010601000101010101" pitchFamily="2" charset="-120"/>
                <a:ea typeface="BiauKai" panose="02010601000101010101" pitchFamily="2" charset="-120"/>
              </a:rPr>
              <a:t> –Frequency Encoding</a:t>
            </a:r>
            <a:endParaRPr kumimoji="1" lang="zh-TW" altLang="en-US" sz="3200" dirty="0">
              <a:solidFill>
                <a:schemeClr val="tx1"/>
              </a:solidFill>
              <a:latin typeface="BiauKai" panose="02010601000101010101" pitchFamily="2" charset="-120"/>
              <a:ea typeface="BiauKai" panose="02010601000101010101" pitchFamily="2" charset="-120"/>
            </a:endParaRPr>
          </a:p>
        </p:txBody>
      </p:sp>
      <p:sp>
        <p:nvSpPr>
          <p:cNvPr id="4" name="矩形 3">
            <a:extLst>
              <a:ext uri="{FF2B5EF4-FFF2-40B4-BE49-F238E27FC236}">
                <a16:creationId xmlns:a16="http://schemas.microsoft.com/office/drawing/2014/main" id="{BD1E0E01-1AF8-4D13-91FB-8A21BBEE7437}"/>
              </a:ext>
            </a:extLst>
          </p:cNvPr>
          <p:cNvSpPr/>
          <p:nvPr/>
        </p:nvSpPr>
        <p:spPr>
          <a:xfrm>
            <a:off x="6172198" y="1095375"/>
            <a:ext cx="5410201" cy="5648325"/>
          </a:xfrm>
          <a:prstGeom prst="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文字方塊 4">
            <a:extLst>
              <a:ext uri="{FF2B5EF4-FFF2-40B4-BE49-F238E27FC236}">
                <a16:creationId xmlns:a16="http://schemas.microsoft.com/office/drawing/2014/main" id="{7DF327DA-97F8-B098-7567-AA829D01C038}"/>
              </a:ext>
            </a:extLst>
          </p:cNvPr>
          <p:cNvSpPr txBox="1"/>
          <p:nvPr/>
        </p:nvSpPr>
        <p:spPr>
          <a:xfrm>
            <a:off x="6172198" y="1095375"/>
            <a:ext cx="5410201" cy="5678478"/>
          </a:xfrm>
          <a:prstGeom prst="rect">
            <a:avLst/>
          </a:prstGeom>
          <a:noFill/>
        </p:spPr>
        <p:txBody>
          <a:bodyPr wrap="square" rtlCol="0">
            <a:spAutoFit/>
          </a:bodyPr>
          <a:lstStyle/>
          <a:p>
            <a:r>
              <a:rPr lang="en" altLang="zh-TW" sz="1100" b="0" dirty="0" err="1">
                <a:solidFill>
                  <a:srgbClr val="24292F"/>
                </a:solidFill>
                <a:effectLst/>
                <a:latin typeface="Menlo" panose="020B0609030804020204" pitchFamily="49" charset="0"/>
              </a:rPr>
              <a:t>X_prep</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'ORGANIZATION_TYPE'</a:t>
            </a:r>
            <a:r>
              <a:rPr lang="en" altLang="zh-TW" sz="1100" b="0" dirty="0">
                <a:solidFill>
                  <a:srgbClr val="24292F"/>
                </a:solidFill>
                <a:effectLst/>
                <a:latin typeface="Menlo" panose="020B0609030804020204" pitchFamily="49" charset="0"/>
              </a:rPr>
              <a:t>].</a:t>
            </a:r>
            <a:r>
              <a:rPr lang="en" altLang="zh-TW" sz="1100" b="0" dirty="0">
                <a:solidFill>
                  <a:srgbClr val="8250DF"/>
                </a:solidFill>
                <a:effectLst/>
                <a:latin typeface="Menlo" panose="020B0609030804020204" pitchFamily="49" charset="0"/>
              </a:rPr>
              <a:t>replace</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'Business Entity Type'</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139903</a:t>
            </a:r>
            <a:r>
              <a:rPr lang="en" altLang="zh-TW" sz="1100" b="0" dirty="0">
                <a:solidFill>
                  <a:srgbClr val="24292F"/>
                </a:solidFill>
                <a:effectLst/>
                <a:latin typeface="Menlo" panose="020B0609030804020204" pitchFamily="49" charset="0"/>
              </a:rPr>
              <a:t>,</a:t>
            </a:r>
          </a:p>
          <a:p>
            <a:r>
              <a:rPr lang="en" altLang="zh-TW" sz="1100" b="0" dirty="0">
                <a:solidFill>
                  <a:srgbClr val="0A3069"/>
                </a:solidFill>
                <a:effectLst/>
                <a:latin typeface="Menlo" panose="020B0609030804020204" pitchFamily="49" charset="0"/>
              </a:rPr>
              <a:t>'Other'</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47489</a:t>
            </a:r>
            <a:r>
              <a:rPr lang="en" altLang="zh-TW" sz="1100" b="0" dirty="0">
                <a:solidFill>
                  <a:srgbClr val="24292F"/>
                </a:solidFill>
                <a:effectLst/>
                <a:latin typeface="Menlo" panose="020B0609030804020204" pitchFamily="49" charset="0"/>
              </a:rPr>
              <a:t>,</a:t>
            </a:r>
          </a:p>
          <a:p>
            <a:r>
              <a:rPr lang="en" altLang="zh-TW" sz="1100" b="0" dirty="0">
                <a:solidFill>
                  <a:srgbClr val="0A3069"/>
                </a:solidFill>
                <a:effectLst/>
                <a:latin typeface="Menlo" panose="020B0609030804020204" pitchFamily="49" charset="0"/>
              </a:rPr>
              <a:t>'Self-employed'</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38412</a:t>
            </a:r>
            <a:r>
              <a:rPr lang="en" altLang="zh-TW" sz="1100" b="0" dirty="0">
                <a:solidFill>
                  <a:srgbClr val="24292F"/>
                </a:solidFill>
                <a:effectLst/>
                <a:latin typeface="Menlo" panose="020B0609030804020204" pitchFamily="49" charset="0"/>
              </a:rPr>
              <a:t>,</a:t>
            </a:r>
          </a:p>
          <a:p>
            <a:r>
              <a:rPr lang="en" altLang="zh-TW" sz="1100" b="0" dirty="0">
                <a:solidFill>
                  <a:srgbClr val="0A3069"/>
                </a:solidFill>
                <a:effectLst/>
                <a:latin typeface="Menlo" panose="020B0609030804020204" pitchFamily="49" charset="0"/>
              </a:rPr>
              <a:t>'Trade Type'</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14315</a:t>
            </a:r>
            <a:r>
              <a:rPr lang="en" altLang="zh-TW" sz="1100" b="0" dirty="0">
                <a:solidFill>
                  <a:srgbClr val="24292F"/>
                </a:solidFill>
                <a:effectLst/>
                <a:latin typeface="Menlo" panose="020B0609030804020204" pitchFamily="49" charset="0"/>
              </a:rPr>
              <a:t>,</a:t>
            </a:r>
          </a:p>
          <a:p>
            <a:r>
              <a:rPr lang="en" altLang="zh-TW" sz="1100" b="0" dirty="0">
                <a:solidFill>
                  <a:srgbClr val="0A3069"/>
                </a:solidFill>
                <a:effectLst/>
                <a:latin typeface="Menlo" panose="020B0609030804020204" pitchFamily="49" charset="0"/>
              </a:rPr>
              <a:t>'Industry Type'</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14311</a:t>
            </a:r>
            <a:r>
              <a:rPr lang="en" altLang="zh-TW" sz="1100" b="0" dirty="0">
                <a:solidFill>
                  <a:srgbClr val="24292F"/>
                </a:solidFill>
                <a:effectLst/>
                <a:latin typeface="Menlo" panose="020B0609030804020204" pitchFamily="49" charset="0"/>
              </a:rPr>
              <a:t>,</a:t>
            </a:r>
          </a:p>
          <a:p>
            <a:r>
              <a:rPr lang="en" altLang="zh-TW" sz="1100" b="0" dirty="0">
                <a:solidFill>
                  <a:srgbClr val="0A3069"/>
                </a:solidFill>
                <a:effectLst/>
                <a:latin typeface="Menlo" panose="020B0609030804020204" pitchFamily="49" charset="0"/>
              </a:rPr>
              <a:t>'Medicine'</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11193</a:t>
            </a:r>
            <a:r>
              <a:rPr lang="en" altLang="zh-TW" sz="1100" b="0" dirty="0">
                <a:solidFill>
                  <a:srgbClr val="24292F"/>
                </a:solidFill>
                <a:effectLst/>
                <a:latin typeface="Menlo" panose="020B0609030804020204" pitchFamily="49" charset="0"/>
              </a:rPr>
              <a:t>,</a:t>
            </a:r>
          </a:p>
          <a:p>
            <a:r>
              <a:rPr lang="en" altLang="zh-TW" sz="1100" b="0" dirty="0">
                <a:solidFill>
                  <a:srgbClr val="0A3069"/>
                </a:solidFill>
                <a:effectLst/>
                <a:latin typeface="Menlo" panose="020B0609030804020204" pitchFamily="49" charset="0"/>
              </a:rPr>
              <a:t>'Government'</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10404</a:t>
            </a:r>
            <a:r>
              <a:rPr lang="en" altLang="zh-TW" sz="1100" b="0" dirty="0">
                <a:solidFill>
                  <a:srgbClr val="24292F"/>
                </a:solidFill>
                <a:effectLst/>
                <a:latin typeface="Menlo" panose="020B0609030804020204" pitchFamily="49" charset="0"/>
              </a:rPr>
              <a:t>,</a:t>
            </a:r>
          </a:p>
          <a:p>
            <a:r>
              <a:rPr lang="en" altLang="zh-TW" sz="1100" b="0" dirty="0">
                <a:solidFill>
                  <a:srgbClr val="0A3069"/>
                </a:solidFill>
                <a:effectLst/>
                <a:latin typeface="Menlo" panose="020B0609030804020204" pitchFamily="49" charset="0"/>
              </a:rPr>
              <a:t>'Transport Type'</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8990</a:t>
            </a:r>
            <a:r>
              <a:rPr lang="en" altLang="zh-TW" sz="1100" b="0" dirty="0">
                <a:solidFill>
                  <a:srgbClr val="24292F"/>
                </a:solidFill>
                <a:effectLst/>
                <a:latin typeface="Menlo" panose="020B0609030804020204" pitchFamily="49" charset="0"/>
              </a:rPr>
              <a:t>,</a:t>
            </a:r>
          </a:p>
          <a:p>
            <a:r>
              <a:rPr lang="en" altLang="zh-TW" sz="1100" b="0" dirty="0">
                <a:solidFill>
                  <a:srgbClr val="0A3069"/>
                </a:solidFill>
                <a:effectLst/>
                <a:latin typeface="Menlo" panose="020B0609030804020204" pitchFamily="49" charset="0"/>
              </a:rPr>
              <a:t>'School'</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8893</a:t>
            </a:r>
            <a:r>
              <a:rPr lang="en" altLang="zh-TW" sz="1100" b="0" dirty="0">
                <a:solidFill>
                  <a:srgbClr val="24292F"/>
                </a:solidFill>
                <a:effectLst/>
                <a:latin typeface="Menlo" panose="020B0609030804020204" pitchFamily="49" charset="0"/>
              </a:rPr>
              <a:t>,</a:t>
            </a:r>
          </a:p>
          <a:p>
            <a:r>
              <a:rPr lang="en" altLang="zh-TW" sz="1100" b="0" dirty="0">
                <a:solidFill>
                  <a:srgbClr val="0A3069"/>
                </a:solidFill>
                <a:effectLst/>
                <a:latin typeface="Menlo" panose="020B0609030804020204" pitchFamily="49" charset="0"/>
              </a:rPr>
              <a:t>'Kindergarten'</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6880</a:t>
            </a:r>
            <a:r>
              <a:rPr lang="en" altLang="zh-TW" sz="1100" b="0" dirty="0">
                <a:solidFill>
                  <a:srgbClr val="24292F"/>
                </a:solidFill>
                <a:effectLst/>
                <a:latin typeface="Menlo" panose="020B0609030804020204" pitchFamily="49" charset="0"/>
              </a:rPr>
              <a:t>,</a:t>
            </a:r>
          </a:p>
          <a:p>
            <a:r>
              <a:rPr lang="en" altLang="zh-TW" sz="1100" b="0" dirty="0">
                <a:solidFill>
                  <a:srgbClr val="0A3069"/>
                </a:solidFill>
                <a:effectLst/>
                <a:latin typeface="Menlo" panose="020B0609030804020204" pitchFamily="49" charset="0"/>
              </a:rPr>
              <a:t>'Construction'</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6721</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inplace</a:t>
            </a:r>
            <a:r>
              <a:rPr lang="en" altLang="zh-TW" sz="1100" b="0" dirty="0">
                <a:solidFill>
                  <a:srgbClr val="AC5E00"/>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True</a:t>
            </a:r>
            <a:r>
              <a:rPr lang="en" altLang="zh-TW" sz="1100" b="0" dirty="0">
                <a:solidFill>
                  <a:srgbClr val="24292F"/>
                </a:solidFill>
                <a:effectLst/>
                <a:latin typeface="Menlo" panose="020B0609030804020204" pitchFamily="49" charset="0"/>
              </a:rPr>
              <a:t>)</a:t>
            </a:r>
          </a:p>
          <a:p>
            <a:r>
              <a:rPr lang="en" altLang="zh-TW" sz="1100" b="0" dirty="0" err="1">
                <a:solidFill>
                  <a:srgbClr val="24292F"/>
                </a:solidFill>
                <a:effectLst/>
                <a:latin typeface="Menlo" panose="020B0609030804020204" pitchFamily="49" charset="0"/>
              </a:rPr>
              <a:t>X_prep</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'NAME_HOUSING_TYPE'</a:t>
            </a:r>
            <a:r>
              <a:rPr lang="en" altLang="zh-TW" sz="1100" b="0" dirty="0">
                <a:solidFill>
                  <a:srgbClr val="24292F"/>
                </a:solidFill>
                <a:effectLst/>
                <a:latin typeface="Menlo" panose="020B0609030804020204" pitchFamily="49" charset="0"/>
              </a:rPr>
              <a:t>].</a:t>
            </a:r>
            <a:r>
              <a:rPr lang="en" altLang="zh-TW" sz="1100" b="0" dirty="0">
                <a:solidFill>
                  <a:srgbClr val="8250DF"/>
                </a:solidFill>
                <a:effectLst/>
                <a:latin typeface="Menlo" panose="020B0609030804020204" pitchFamily="49" charset="0"/>
              </a:rPr>
              <a:t>replace</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'House / apartment'</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272868</a:t>
            </a:r>
            <a:r>
              <a:rPr lang="en" altLang="zh-TW" sz="1100" b="0" dirty="0">
                <a:solidFill>
                  <a:srgbClr val="24292F"/>
                </a:solidFill>
                <a:effectLst/>
                <a:latin typeface="Menlo" panose="020B0609030804020204" pitchFamily="49" charset="0"/>
              </a:rPr>
              <a:t>,</a:t>
            </a:r>
          </a:p>
          <a:p>
            <a:r>
              <a:rPr lang="en" altLang="zh-TW" sz="1100" b="0" dirty="0">
                <a:solidFill>
                  <a:srgbClr val="0A3069"/>
                </a:solidFill>
                <a:effectLst/>
                <a:latin typeface="Menlo" panose="020B0609030804020204" pitchFamily="49" charset="0"/>
              </a:rPr>
              <a:t>'With parents'</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14840</a:t>
            </a:r>
            <a:r>
              <a:rPr lang="en" altLang="zh-TW" sz="1100" b="0" dirty="0">
                <a:solidFill>
                  <a:srgbClr val="24292F"/>
                </a:solidFill>
                <a:effectLst/>
                <a:latin typeface="Menlo" panose="020B0609030804020204" pitchFamily="49" charset="0"/>
              </a:rPr>
              <a:t>,</a:t>
            </a:r>
          </a:p>
          <a:p>
            <a:r>
              <a:rPr lang="en" altLang="zh-TW" sz="1100" b="0" dirty="0">
                <a:solidFill>
                  <a:srgbClr val="0A3069"/>
                </a:solidFill>
                <a:effectLst/>
                <a:latin typeface="Menlo" panose="020B0609030804020204" pitchFamily="49" charset="0"/>
              </a:rPr>
              <a:t>'Municipal apartment'</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11183</a:t>
            </a:r>
            <a:r>
              <a:rPr lang="en" altLang="zh-TW" sz="1100" b="0" dirty="0">
                <a:solidFill>
                  <a:srgbClr val="24292F"/>
                </a:solidFill>
                <a:effectLst/>
                <a:latin typeface="Menlo" panose="020B0609030804020204" pitchFamily="49" charset="0"/>
              </a:rPr>
              <a:t>,</a:t>
            </a:r>
          </a:p>
          <a:p>
            <a:r>
              <a:rPr lang="en" altLang="zh-TW" sz="1100" b="0" dirty="0">
                <a:solidFill>
                  <a:srgbClr val="0A3069"/>
                </a:solidFill>
                <a:effectLst/>
                <a:latin typeface="Menlo" panose="020B0609030804020204" pitchFamily="49" charset="0"/>
              </a:rPr>
              <a:t>'Other'</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8620</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inplace</a:t>
            </a:r>
            <a:r>
              <a:rPr lang="en" altLang="zh-TW" sz="1100" b="0" dirty="0">
                <a:solidFill>
                  <a:srgbClr val="AC5E00"/>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True</a:t>
            </a:r>
            <a:r>
              <a:rPr lang="en" altLang="zh-TW" sz="1100" b="0" dirty="0">
                <a:solidFill>
                  <a:srgbClr val="24292F"/>
                </a:solidFill>
                <a:effectLst/>
                <a:latin typeface="Menlo" panose="020B0609030804020204" pitchFamily="49" charset="0"/>
              </a:rPr>
              <a:t>)</a:t>
            </a:r>
          </a:p>
          <a:p>
            <a:r>
              <a:rPr lang="en" altLang="zh-TW" sz="1100" b="0" dirty="0" err="1">
                <a:solidFill>
                  <a:srgbClr val="24292F"/>
                </a:solidFill>
                <a:effectLst/>
                <a:latin typeface="Menlo" panose="020B0609030804020204" pitchFamily="49" charset="0"/>
              </a:rPr>
              <a:t>X_prep</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'NAME_FAMILY_STATUS'</a:t>
            </a:r>
            <a:r>
              <a:rPr lang="en" altLang="zh-TW" sz="1100" b="0" dirty="0">
                <a:solidFill>
                  <a:srgbClr val="24292F"/>
                </a:solidFill>
                <a:effectLst/>
                <a:latin typeface="Menlo" panose="020B0609030804020204" pitchFamily="49" charset="0"/>
              </a:rPr>
              <a:t>].</a:t>
            </a:r>
            <a:r>
              <a:rPr lang="en" altLang="zh-TW" sz="1100" b="0" dirty="0">
                <a:solidFill>
                  <a:srgbClr val="8250DF"/>
                </a:solidFill>
                <a:effectLst/>
                <a:latin typeface="Menlo" panose="020B0609030804020204" pitchFamily="49" charset="0"/>
              </a:rPr>
              <a:t>replace</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'Married'</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196434</a:t>
            </a:r>
            <a:r>
              <a:rPr lang="en" altLang="zh-TW" sz="1100" b="0" dirty="0">
                <a:solidFill>
                  <a:srgbClr val="24292F"/>
                </a:solidFill>
                <a:effectLst/>
                <a:latin typeface="Menlo" panose="020B0609030804020204" pitchFamily="49" charset="0"/>
              </a:rPr>
              <a:t>,</a:t>
            </a:r>
          </a:p>
          <a:p>
            <a:r>
              <a:rPr lang="en" altLang="zh-TW" sz="1100" b="0" dirty="0">
                <a:solidFill>
                  <a:srgbClr val="0A3069"/>
                </a:solidFill>
                <a:effectLst/>
                <a:latin typeface="Menlo" panose="020B0609030804020204" pitchFamily="49" charset="0"/>
              </a:rPr>
              <a:t>'Single / not married'</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45444</a:t>
            </a:r>
            <a:r>
              <a:rPr lang="en" altLang="zh-TW" sz="1100" b="0" dirty="0">
                <a:solidFill>
                  <a:srgbClr val="24292F"/>
                </a:solidFill>
                <a:effectLst/>
                <a:latin typeface="Menlo" panose="020B0609030804020204" pitchFamily="49" charset="0"/>
              </a:rPr>
              <a:t>,</a:t>
            </a:r>
          </a:p>
          <a:p>
            <a:r>
              <a:rPr lang="en" altLang="zh-TW" sz="1100" b="0" dirty="0">
                <a:solidFill>
                  <a:srgbClr val="0A3069"/>
                </a:solidFill>
                <a:effectLst/>
                <a:latin typeface="Menlo" panose="020B0609030804020204" pitchFamily="49" charset="0"/>
              </a:rPr>
              <a:t>'Civil marriage'</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29775</a:t>
            </a:r>
            <a:r>
              <a:rPr lang="en" altLang="zh-TW" sz="1100" b="0" dirty="0">
                <a:solidFill>
                  <a:srgbClr val="24292F"/>
                </a:solidFill>
                <a:effectLst/>
                <a:latin typeface="Menlo" panose="020B0609030804020204" pitchFamily="49" charset="0"/>
              </a:rPr>
              <a:t>,</a:t>
            </a:r>
          </a:p>
          <a:p>
            <a:r>
              <a:rPr lang="en" altLang="zh-TW" sz="1100" b="0" dirty="0">
                <a:solidFill>
                  <a:srgbClr val="0A3069"/>
                </a:solidFill>
                <a:effectLst/>
                <a:latin typeface="Menlo" panose="020B0609030804020204" pitchFamily="49" charset="0"/>
              </a:rPr>
              <a:t>'Separated'</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19770</a:t>
            </a:r>
            <a:r>
              <a:rPr lang="en" altLang="zh-TW" sz="1100" b="0" dirty="0">
                <a:solidFill>
                  <a:srgbClr val="24292F"/>
                </a:solidFill>
                <a:effectLst/>
                <a:latin typeface="Menlo" panose="020B0609030804020204" pitchFamily="49" charset="0"/>
              </a:rPr>
              <a:t>,</a:t>
            </a:r>
          </a:p>
          <a:p>
            <a:r>
              <a:rPr lang="en" altLang="zh-TW" sz="1100" b="0" dirty="0">
                <a:solidFill>
                  <a:srgbClr val="0A3069"/>
                </a:solidFill>
                <a:effectLst/>
                <a:latin typeface="Menlo" panose="020B0609030804020204" pitchFamily="49" charset="0"/>
              </a:rPr>
              <a:t>'Widow'</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16088</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inplace</a:t>
            </a:r>
            <a:r>
              <a:rPr lang="en" altLang="zh-TW" sz="1100" b="0" dirty="0">
                <a:solidFill>
                  <a:srgbClr val="AC5E00"/>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True</a:t>
            </a:r>
            <a:r>
              <a:rPr lang="en" altLang="zh-TW" sz="1100" b="0" dirty="0">
                <a:solidFill>
                  <a:srgbClr val="24292F"/>
                </a:solidFill>
                <a:effectLst/>
                <a:latin typeface="Menlo" panose="020B0609030804020204" pitchFamily="49" charset="0"/>
              </a:rPr>
              <a:t>) </a:t>
            </a:r>
          </a:p>
          <a:p>
            <a:r>
              <a:rPr lang="en" altLang="zh-TW" sz="1100" b="0" dirty="0" err="1">
                <a:solidFill>
                  <a:srgbClr val="24292F"/>
                </a:solidFill>
                <a:effectLst/>
                <a:latin typeface="Menlo" panose="020B0609030804020204" pitchFamily="49" charset="0"/>
              </a:rPr>
              <a:t>X_prep</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'REG_CITY_NOT_WORK_CITY'</a:t>
            </a:r>
            <a:r>
              <a:rPr lang="en" altLang="zh-TW" sz="1100" b="0" dirty="0">
                <a:solidFill>
                  <a:srgbClr val="24292F"/>
                </a:solidFill>
                <a:effectLst/>
                <a:latin typeface="Menlo" panose="020B0609030804020204" pitchFamily="49" charset="0"/>
              </a:rPr>
              <a:t>].</a:t>
            </a:r>
            <a:r>
              <a:rPr lang="en" altLang="zh-TW" sz="1100" b="0" dirty="0">
                <a:solidFill>
                  <a:srgbClr val="8250DF"/>
                </a:solidFill>
                <a:effectLst/>
                <a:latin typeface="Menlo" panose="020B0609030804020204" pitchFamily="49" charset="0"/>
              </a:rPr>
              <a:t>replace</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0</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236644</a:t>
            </a:r>
            <a:r>
              <a:rPr lang="en" altLang="zh-TW" sz="1100" b="0" dirty="0">
                <a:solidFill>
                  <a:srgbClr val="24292F"/>
                </a:solidFill>
                <a:effectLst/>
                <a:latin typeface="Menlo" panose="020B0609030804020204" pitchFamily="49" charset="0"/>
              </a:rPr>
              <a:t>, </a:t>
            </a:r>
            <a:r>
              <a:rPr lang="en" altLang="zh-TW" sz="1100" b="0" dirty="0">
                <a:solidFill>
                  <a:srgbClr val="0550AE"/>
                </a:solidFill>
                <a:effectLst/>
                <a:latin typeface="Menlo" panose="020B0609030804020204" pitchFamily="49" charset="0"/>
              </a:rPr>
              <a:t>1</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70867</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inplace</a:t>
            </a:r>
            <a:r>
              <a:rPr lang="en" altLang="zh-TW" sz="1100" b="0" dirty="0">
                <a:solidFill>
                  <a:srgbClr val="AC5E00"/>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True</a:t>
            </a:r>
            <a:r>
              <a:rPr lang="en" altLang="zh-TW" sz="1100" b="0" dirty="0">
                <a:solidFill>
                  <a:srgbClr val="24292F"/>
                </a:solidFill>
                <a:effectLst/>
                <a:latin typeface="Menlo" panose="020B0609030804020204" pitchFamily="49" charset="0"/>
              </a:rPr>
              <a:t>)</a:t>
            </a:r>
          </a:p>
          <a:p>
            <a:r>
              <a:rPr lang="en" altLang="zh-TW" sz="1100" b="0" dirty="0" err="1">
                <a:solidFill>
                  <a:srgbClr val="24292F"/>
                </a:solidFill>
                <a:effectLst/>
                <a:latin typeface="Menlo" panose="020B0609030804020204" pitchFamily="49" charset="0"/>
              </a:rPr>
              <a:t>X_prep</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'LIVE_CITY_NOT_WORK_CITY'</a:t>
            </a:r>
            <a:r>
              <a:rPr lang="en" altLang="zh-TW" sz="1100" b="0" dirty="0">
                <a:solidFill>
                  <a:srgbClr val="24292F"/>
                </a:solidFill>
                <a:effectLst/>
                <a:latin typeface="Menlo" panose="020B0609030804020204" pitchFamily="49" charset="0"/>
              </a:rPr>
              <a:t>].</a:t>
            </a:r>
            <a:r>
              <a:rPr lang="en" altLang="zh-TW" sz="1100" b="0" dirty="0">
                <a:solidFill>
                  <a:srgbClr val="8250DF"/>
                </a:solidFill>
                <a:effectLst/>
                <a:latin typeface="Menlo" panose="020B0609030804020204" pitchFamily="49" charset="0"/>
              </a:rPr>
              <a:t>replace</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0</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252296</a:t>
            </a:r>
            <a:r>
              <a:rPr lang="en" altLang="zh-TW" sz="1100" b="0" dirty="0">
                <a:solidFill>
                  <a:srgbClr val="24292F"/>
                </a:solidFill>
                <a:effectLst/>
                <a:latin typeface="Menlo" panose="020B0609030804020204" pitchFamily="49" charset="0"/>
              </a:rPr>
              <a:t>, </a:t>
            </a:r>
            <a:r>
              <a:rPr lang="en" altLang="zh-TW" sz="1100" b="0" dirty="0">
                <a:solidFill>
                  <a:srgbClr val="0550AE"/>
                </a:solidFill>
                <a:effectLst/>
                <a:latin typeface="Menlo" panose="020B0609030804020204" pitchFamily="49" charset="0"/>
              </a:rPr>
              <a:t>1</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55215</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inplace</a:t>
            </a:r>
            <a:r>
              <a:rPr lang="en" altLang="zh-TW" sz="1100" b="0" dirty="0">
                <a:solidFill>
                  <a:srgbClr val="AC5E00"/>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True</a:t>
            </a:r>
            <a:r>
              <a:rPr lang="en" altLang="zh-TW" sz="1100" b="0" dirty="0">
                <a:solidFill>
                  <a:srgbClr val="24292F"/>
                </a:solidFill>
                <a:effectLst/>
                <a:latin typeface="Menlo" panose="020B0609030804020204" pitchFamily="49" charset="0"/>
              </a:rPr>
              <a:t>)</a:t>
            </a:r>
          </a:p>
          <a:p>
            <a:r>
              <a:rPr lang="en" altLang="zh-TW" sz="1100" b="0" dirty="0" err="1">
                <a:solidFill>
                  <a:srgbClr val="24292F"/>
                </a:solidFill>
                <a:effectLst/>
                <a:latin typeface="Menlo" panose="020B0609030804020204" pitchFamily="49" charset="0"/>
              </a:rPr>
              <a:t>X_prep</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'LIVE_REGION_NOT_WORK_REGION'</a:t>
            </a:r>
            <a:r>
              <a:rPr lang="en" altLang="zh-TW" sz="1100" b="0" dirty="0">
                <a:solidFill>
                  <a:srgbClr val="24292F"/>
                </a:solidFill>
                <a:effectLst/>
                <a:latin typeface="Menlo" panose="020B0609030804020204" pitchFamily="49" charset="0"/>
              </a:rPr>
              <a:t>].</a:t>
            </a:r>
            <a:r>
              <a:rPr lang="en" altLang="zh-TW" sz="1100" b="0" dirty="0">
                <a:solidFill>
                  <a:srgbClr val="8250DF"/>
                </a:solidFill>
                <a:effectLst/>
                <a:latin typeface="Menlo" panose="020B0609030804020204" pitchFamily="49" charset="0"/>
              </a:rPr>
              <a:t>replace</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0</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295008</a:t>
            </a:r>
            <a:r>
              <a:rPr lang="en" altLang="zh-TW" sz="1100" b="0" dirty="0">
                <a:solidFill>
                  <a:srgbClr val="24292F"/>
                </a:solidFill>
                <a:effectLst/>
                <a:latin typeface="Menlo" panose="020B0609030804020204" pitchFamily="49" charset="0"/>
              </a:rPr>
              <a:t>, </a:t>
            </a:r>
            <a:r>
              <a:rPr lang="en" altLang="zh-TW" sz="1100" b="0" dirty="0">
                <a:solidFill>
                  <a:srgbClr val="0550AE"/>
                </a:solidFill>
                <a:effectLst/>
                <a:latin typeface="Menlo" panose="020B0609030804020204" pitchFamily="49" charset="0"/>
              </a:rPr>
              <a:t>1</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12503</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inplace</a:t>
            </a:r>
            <a:r>
              <a:rPr lang="en" altLang="zh-TW" sz="1100" b="0" dirty="0">
                <a:solidFill>
                  <a:srgbClr val="AC5E00"/>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True</a:t>
            </a:r>
            <a:r>
              <a:rPr lang="en" altLang="zh-TW" sz="1100" b="0" dirty="0">
                <a:solidFill>
                  <a:srgbClr val="24292F"/>
                </a:solidFill>
                <a:effectLst/>
                <a:latin typeface="Menlo" panose="020B0609030804020204" pitchFamily="49" charset="0"/>
              </a:rPr>
              <a:t>)</a:t>
            </a:r>
          </a:p>
          <a:p>
            <a:r>
              <a:rPr lang="en" altLang="zh-TW" sz="1100" b="0" dirty="0" err="1">
                <a:solidFill>
                  <a:srgbClr val="24292F"/>
                </a:solidFill>
                <a:effectLst/>
                <a:latin typeface="Menlo" panose="020B0609030804020204" pitchFamily="49" charset="0"/>
              </a:rPr>
              <a:t>X_prep</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'FLAG_DOCUMENT_6'</a:t>
            </a:r>
            <a:r>
              <a:rPr lang="en" altLang="zh-TW" sz="1100" b="0" dirty="0">
                <a:solidFill>
                  <a:srgbClr val="24292F"/>
                </a:solidFill>
                <a:effectLst/>
                <a:latin typeface="Menlo" panose="020B0609030804020204" pitchFamily="49" charset="0"/>
              </a:rPr>
              <a:t>].</a:t>
            </a:r>
            <a:r>
              <a:rPr lang="en" altLang="zh-TW" sz="1100" b="0" dirty="0">
                <a:solidFill>
                  <a:srgbClr val="8250DF"/>
                </a:solidFill>
                <a:effectLst/>
                <a:latin typeface="Menlo" panose="020B0609030804020204" pitchFamily="49" charset="0"/>
              </a:rPr>
              <a:t>replace</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0</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280433</a:t>
            </a:r>
            <a:r>
              <a:rPr lang="en" altLang="zh-TW" sz="1100" b="0" dirty="0">
                <a:solidFill>
                  <a:srgbClr val="24292F"/>
                </a:solidFill>
                <a:effectLst/>
                <a:latin typeface="Menlo" panose="020B0609030804020204" pitchFamily="49" charset="0"/>
              </a:rPr>
              <a:t>, </a:t>
            </a:r>
            <a:r>
              <a:rPr lang="en" altLang="zh-TW" sz="1100" b="0" dirty="0">
                <a:solidFill>
                  <a:srgbClr val="0550AE"/>
                </a:solidFill>
                <a:effectLst/>
                <a:latin typeface="Menlo" panose="020B0609030804020204" pitchFamily="49" charset="0"/>
              </a:rPr>
              <a:t>1</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27078</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inplace</a:t>
            </a:r>
            <a:r>
              <a:rPr lang="en" altLang="zh-TW" sz="1100" b="0" dirty="0">
                <a:solidFill>
                  <a:srgbClr val="AC5E00"/>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True</a:t>
            </a:r>
            <a:r>
              <a:rPr lang="en" altLang="zh-TW" sz="1100" b="0" dirty="0">
                <a:solidFill>
                  <a:srgbClr val="24292F"/>
                </a:solidFill>
                <a:effectLst/>
                <a:latin typeface="Menlo" panose="020B0609030804020204" pitchFamily="49" charset="0"/>
              </a:rPr>
              <a:t>)</a:t>
            </a:r>
          </a:p>
          <a:p>
            <a:r>
              <a:rPr lang="en" altLang="zh-TW" sz="1100" b="0" dirty="0" err="1">
                <a:solidFill>
                  <a:srgbClr val="24292F"/>
                </a:solidFill>
                <a:effectLst/>
                <a:latin typeface="Menlo" panose="020B0609030804020204" pitchFamily="49" charset="0"/>
              </a:rPr>
              <a:t>X_prep</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'FLAG_DOCUMENT_8'</a:t>
            </a:r>
            <a:r>
              <a:rPr lang="en" altLang="zh-TW" sz="1100" b="0" dirty="0">
                <a:solidFill>
                  <a:srgbClr val="24292F"/>
                </a:solidFill>
                <a:effectLst/>
                <a:latin typeface="Menlo" panose="020B0609030804020204" pitchFamily="49" charset="0"/>
              </a:rPr>
              <a:t>].</a:t>
            </a:r>
            <a:r>
              <a:rPr lang="en" altLang="zh-TW" sz="1100" b="0" dirty="0">
                <a:solidFill>
                  <a:srgbClr val="8250DF"/>
                </a:solidFill>
                <a:effectLst/>
                <a:latin typeface="Menlo" panose="020B0609030804020204" pitchFamily="49" charset="0"/>
              </a:rPr>
              <a:t>replace</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0</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282487</a:t>
            </a:r>
            <a:r>
              <a:rPr lang="en" altLang="zh-TW" sz="1100" b="0" dirty="0">
                <a:solidFill>
                  <a:srgbClr val="24292F"/>
                </a:solidFill>
                <a:effectLst/>
                <a:latin typeface="Menlo" panose="020B0609030804020204" pitchFamily="49" charset="0"/>
              </a:rPr>
              <a:t>, </a:t>
            </a:r>
            <a:r>
              <a:rPr lang="en" altLang="zh-TW" sz="1100" b="0" dirty="0">
                <a:solidFill>
                  <a:srgbClr val="0550AE"/>
                </a:solidFill>
                <a:effectLst/>
                <a:latin typeface="Menlo" panose="020B0609030804020204" pitchFamily="49" charset="0"/>
              </a:rPr>
              <a:t>1</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25024</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inplace</a:t>
            </a:r>
            <a:r>
              <a:rPr lang="en" altLang="zh-TW" sz="1100" b="0" dirty="0">
                <a:solidFill>
                  <a:srgbClr val="AC5E00"/>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True</a:t>
            </a:r>
            <a:r>
              <a:rPr lang="en" altLang="zh-TW" sz="1100" b="0" dirty="0">
                <a:solidFill>
                  <a:srgbClr val="24292F"/>
                </a:solidFill>
                <a:effectLst/>
                <a:latin typeface="Menlo" panose="020B0609030804020204" pitchFamily="49" charset="0"/>
              </a:rPr>
              <a:t>)</a:t>
            </a:r>
          </a:p>
          <a:p>
            <a:endParaRPr lang="en" altLang="zh-TW" sz="1100" b="0" dirty="0">
              <a:solidFill>
                <a:srgbClr val="24292F"/>
              </a:solidFill>
              <a:effectLst/>
              <a:latin typeface="Menlo" panose="020B0609030804020204" pitchFamily="49" charset="0"/>
            </a:endParaRPr>
          </a:p>
        </p:txBody>
      </p:sp>
      <p:sp>
        <p:nvSpPr>
          <p:cNvPr id="6" name="矩形 5">
            <a:extLst>
              <a:ext uri="{FF2B5EF4-FFF2-40B4-BE49-F238E27FC236}">
                <a16:creationId xmlns:a16="http://schemas.microsoft.com/office/drawing/2014/main" id="{14A0C625-BB07-1FF0-94FC-496DFDE6D00C}"/>
              </a:ext>
            </a:extLst>
          </p:cNvPr>
          <p:cNvSpPr/>
          <p:nvPr/>
        </p:nvSpPr>
        <p:spPr>
          <a:xfrm>
            <a:off x="391884" y="1095375"/>
            <a:ext cx="5410201" cy="5648325"/>
          </a:xfrm>
          <a:prstGeom prst="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文字方塊 7">
            <a:extLst>
              <a:ext uri="{FF2B5EF4-FFF2-40B4-BE49-F238E27FC236}">
                <a16:creationId xmlns:a16="http://schemas.microsoft.com/office/drawing/2014/main" id="{C327FB16-DD98-AC6C-668E-39E0F591810B}"/>
              </a:ext>
            </a:extLst>
          </p:cNvPr>
          <p:cNvSpPr txBox="1"/>
          <p:nvPr/>
        </p:nvSpPr>
        <p:spPr>
          <a:xfrm>
            <a:off x="517235" y="1186543"/>
            <a:ext cx="5186879" cy="5478423"/>
          </a:xfrm>
          <a:prstGeom prst="rect">
            <a:avLst/>
          </a:prstGeom>
          <a:noFill/>
        </p:spPr>
        <p:txBody>
          <a:bodyPr wrap="square" rtlCol="0">
            <a:spAutoFit/>
          </a:bodyPr>
          <a:lstStyle/>
          <a:p>
            <a:r>
              <a:rPr lang="en" altLang="zh-TW" sz="1000" b="0" dirty="0" err="1">
                <a:solidFill>
                  <a:srgbClr val="24292F"/>
                </a:solidFill>
                <a:effectLst/>
                <a:latin typeface="Menlo" panose="020B0609030804020204" pitchFamily="49" charset="0"/>
              </a:rPr>
              <a:t>X_prep</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'NAME_CONTRACT_TYPE'</a:t>
            </a:r>
            <a:r>
              <a:rPr lang="en" altLang="zh-TW" sz="1000" b="0" dirty="0">
                <a:solidFill>
                  <a:srgbClr val="24292F"/>
                </a:solidFill>
                <a:effectLst/>
                <a:latin typeface="Menlo" panose="020B0609030804020204" pitchFamily="49" charset="0"/>
              </a:rPr>
              <a:t>].</a:t>
            </a:r>
            <a:r>
              <a:rPr lang="en" altLang="zh-TW" sz="1000" b="0" dirty="0">
                <a:solidFill>
                  <a:srgbClr val="8250DF"/>
                </a:solidFill>
                <a:effectLst/>
                <a:latin typeface="Menlo" panose="020B0609030804020204" pitchFamily="49" charset="0"/>
              </a:rPr>
              <a:t>replace</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'Cash loans'</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278232</a:t>
            </a:r>
            <a:r>
              <a:rPr lang="en" altLang="zh-TW" sz="1000" b="0" dirty="0">
                <a:solidFill>
                  <a:srgbClr val="24292F"/>
                </a:solidFill>
                <a:effectLst/>
                <a:latin typeface="Menlo" panose="020B0609030804020204" pitchFamily="49" charset="0"/>
              </a:rPr>
              <a:t>, </a:t>
            </a:r>
          </a:p>
          <a:p>
            <a:r>
              <a:rPr lang="en" altLang="zh-TW" sz="1000" b="0" dirty="0">
                <a:solidFill>
                  <a:srgbClr val="0A3069"/>
                </a:solidFill>
                <a:effectLst/>
                <a:latin typeface="Menlo" panose="020B0609030804020204" pitchFamily="49" charset="0"/>
              </a:rPr>
              <a:t>'Revolving loans'</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29279</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inplace</a:t>
            </a:r>
            <a:r>
              <a:rPr lang="en" altLang="zh-TW" sz="1000" b="0" dirty="0">
                <a:solidFill>
                  <a:srgbClr val="AC5E00"/>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True</a:t>
            </a:r>
            <a:r>
              <a:rPr lang="en" altLang="zh-TW" sz="1000" b="0" dirty="0">
                <a:solidFill>
                  <a:srgbClr val="24292F"/>
                </a:solidFill>
                <a:effectLst/>
                <a:latin typeface="Menlo" panose="020B0609030804020204" pitchFamily="49" charset="0"/>
              </a:rPr>
              <a:t>)</a:t>
            </a:r>
          </a:p>
          <a:p>
            <a:r>
              <a:rPr lang="en" altLang="zh-TW" sz="1000" b="0" dirty="0" err="1">
                <a:solidFill>
                  <a:srgbClr val="24292F"/>
                </a:solidFill>
                <a:effectLst/>
                <a:latin typeface="Menlo" panose="020B0609030804020204" pitchFamily="49" charset="0"/>
              </a:rPr>
              <a:t>X_prep</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'CODE_GENDER'</a:t>
            </a:r>
            <a:r>
              <a:rPr lang="en" altLang="zh-TW" sz="1000" b="0" dirty="0">
                <a:solidFill>
                  <a:srgbClr val="24292F"/>
                </a:solidFill>
                <a:effectLst/>
                <a:latin typeface="Menlo" panose="020B0609030804020204" pitchFamily="49" charset="0"/>
              </a:rPr>
              <a:t>].</a:t>
            </a:r>
            <a:r>
              <a:rPr lang="en" altLang="zh-TW" sz="1000" b="0" dirty="0">
                <a:solidFill>
                  <a:srgbClr val="8250DF"/>
                </a:solidFill>
                <a:effectLst/>
                <a:latin typeface="Menlo" panose="020B0609030804020204" pitchFamily="49" charset="0"/>
              </a:rPr>
              <a:t>replace</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'F'</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202448</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'M'</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105063</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inplace</a:t>
            </a:r>
            <a:r>
              <a:rPr lang="en" altLang="zh-TW" sz="1000" b="0" dirty="0">
                <a:solidFill>
                  <a:srgbClr val="AC5E00"/>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True</a:t>
            </a:r>
            <a:r>
              <a:rPr lang="en" altLang="zh-TW" sz="1000" b="0" dirty="0">
                <a:solidFill>
                  <a:srgbClr val="24292F"/>
                </a:solidFill>
                <a:effectLst/>
                <a:latin typeface="Menlo" panose="020B0609030804020204" pitchFamily="49" charset="0"/>
              </a:rPr>
              <a:t>)</a:t>
            </a:r>
          </a:p>
          <a:p>
            <a:r>
              <a:rPr lang="en" altLang="zh-TW" sz="1000" b="0" dirty="0" err="1">
                <a:solidFill>
                  <a:srgbClr val="24292F"/>
                </a:solidFill>
                <a:effectLst/>
                <a:latin typeface="Menlo" panose="020B0609030804020204" pitchFamily="49" charset="0"/>
              </a:rPr>
              <a:t>X_prep</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'FLAG_OWN_CAR'</a:t>
            </a:r>
            <a:r>
              <a:rPr lang="en" altLang="zh-TW" sz="1000" b="0" dirty="0">
                <a:solidFill>
                  <a:srgbClr val="24292F"/>
                </a:solidFill>
                <a:effectLst/>
                <a:latin typeface="Menlo" panose="020B0609030804020204" pitchFamily="49" charset="0"/>
              </a:rPr>
              <a:t>].</a:t>
            </a:r>
            <a:r>
              <a:rPr lang="en" altLang="zh-TW" sz="1000" b="0" dirty="0">
                <a:solidFill>
                  <a:srgbClr val="8250DF"/>
                </a:solidFill>
                <a:effectLst/>
                <a:latin typeface="Menlo" panose="020B0609030804020204" pitchFamily="49" charset="0"/>
              </a:rPr>
              <a:t>replace</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'N'</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202924</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'Y'</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104587</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inplace</a:t>
            </a:r>
            <a:r>
              <a:rPr lang="en" altLang="zh-TW" sz="1000" b="0" dirty="0">
                <a:solidFill>
                  <a:srgbClr val="AC5E00"/>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True</a:t>
            </a:r>
            <a:r>
              <a:rPr lang="en" altLang="zh-TW" sz="1000" b="0" dirty="0">
                <a:solidFill>
                  <a:srgbClr val="24292F"/>
                </a:solidFill>
                <a:effectLst/>
                <a:latin typeface="Menlo" panose="020B0609030804020204" pitchFamily="49" charset="0"/>
              </a:rPr>
              <a:t>)</a:t>
            </a:r>
          </a:p>
          <a:p>
            <a:r>
              <a:rPr lang="en" altLang="zh-TW" sz="1000" b="0" dirty="0" err="1">
                <a:solidFill>
                  <a:srgbClr val="24292F"/>
                </a:solidFill>
                <a:effectLst/>
                <a:latin typeface="Menlo" panose="020B0609030804020204" pitchFamily="49" charset="0"/>
              </a:rPr>
              <a:t>X_prep</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'FLAG_OWN_REALTY'</a:t>
            </a:r>
            <a:r>
              <a:rPr lang="en" altLang="zh-TW" sz="1000" b="0" dirty="0">
                <a:solidFill>
                  <a:srgbClr val="24292F"/>
                </a:solidFill>
                <a:effectLst/>
                <a:latin typeface="Menlo" panose="020B0609030804020204" pitchFamily="49" charset="0"/>
              </a:rPr>
              <a:t>].</a:t>
            </a:r>
            <a:r>
              <a:rPr lang="en" altLang="zh-TW" sz="1000" b="0" dirty="0">
                <a:solidFill>
                  <a:srgbClr val="8250DF"/>
                </a:solidFill>
                <a:effectLst/>
                <a:latin typeface="Menlo" panose="020B0609030804020204" pitchFamily="49" charset="0"/>
              </a:rPr>
              <a:t>replace</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'Y'</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213312</a:t>
            </a:r>
            <a:r>
              <a:rPr lang="en" altLang="zh-TW" sz="1000" b="0" dirty="0">
                <a:solidFill>
                  <a:srgbClr val="24292F"/>
                </a:solidFill>
                <a:effectLst/>
                <a:latin typeface="Menlo" panose="020B0609030804020204" pitchFamily="49" charset="0"/>
              </a:rPr>
              <a:t>, </a:t>
            </a:r>
            <a:r>
              <a:rPr lang="en" altLang="zh-TW" sz="1000" b="0" dirty="0">
                <a:solidFill>
                  <a:srgbClr val="0A3069"/>
                </a:solidFill>
                <a:effectLst/>
                <a:latin typeface="Menlo" panose="020B0609030804020204" pitchFamily="49" charset="0"/>
              </a:rPr>
              <a:t>'N'</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94199</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inplace</a:t>
            </a:r>
            <a:r>
              <a:rPr lang="en" altLang="zh-TW" sz="1000" b="0" dirty="0">
                <a:solidFill>
                  <a:srgbClr val="AC5E00"/>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True</a:t>
            </a:r>
            <a:r>
              <a:rPr lang="en" altLang="zh-TW" sz="1000" b="0" dirty="0">
                <a:solidFill>
                  <a:srgbClr val="24292F"/>
                </a:solidFill>
                <a:effectLst/>
                <a:latin typeface="Menlo" panose="020B0609030804020204" pitchFamily="49" charset="0"/>
              </a:rPr>
              <a:t>)</a:t>
            </a:r>
          </a:p>
          <a:p>
            <a:r>
              <a:rPr lang="en" altLang="zh-TW" sz="1000" b="0" dirty="0" err="1">
                <a:solidFill>
                  <a:srgbClr val="24292F"/>
                </a:solidFill>
                <a:effectLst/>
                <a:latin typeface="Menlo" panose="020B0609030804020204" pitchFamily="49" charset="0"/>
              </a:rPr>
              <a:t>X_prep</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'FLAG_EMAIL'</a:t>
            </a:r>
            <a:r>
              <a:rPr lang="en" altLang="zh-TW" sz="1000" b="0" dirty="0">
                <a:solidFill>
                  <a:srgbClr val="24292F"/>
                </a:solidFill>
                <a:effectLst/>
                <a:latin typeface="Menlo" panose="020B0609030804020204" pitchFamily="49" charset="0"/>
              </a:rPr>
              <a:t>].</a:t>
            </a:r>
            <a:r>
              <a:rPr lang="en" altLang="zh-TW" sz="1000" b="0" dirty="0">
                <a:solidFill>
                  <a:srgbClr val="8250DF"/>
                </a:solidFill>
                <a:effectLst/>
                <a:latin typeface="Menlo" panose="020B0609030804020204" pitchFamily="49" charset="0"/>
              </a:rPr>
              <a:t>replace</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0</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290069</a:t>
            </a:r>
            <a:r>
              <a:rPr lang="en" altLang="zh-TW" sz="1000" b="0" dirty="0">
                <a:solidFill>
                  <a:srgbClr val="24292F"/>
                </a:solidFill>
                <a:effectLst/>
                <a:latin typeface="Menlo" panose="020B0609030804020204" pitchFamily="49" charset="0"/>
              </a:rPr>
              <a:t>, </a:t>
            </a:r>
            <a:r>
              <a:rPr lang="en" altLang="zh-TW" sz="1000" b="0" dirty="0">
                <a:solidFill>
                  <a:srgbClr val="0550AE"/>
                </a:solidFill>
                <a:effectLst/>
                <a:latin typeface="Menlo" panose="020B0609030804020204" pitchFamily="49" charset="0"/>
              </a:rPr>
              <a:t>1</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17442</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inplace</a:t>
            </a:r>
            <a:r>
              <a:rPr lang="en" altLang="zh-TW" sz="1000" b="0" dirty="0">
                <a:solidFill>
                  <a:srgbClr val="AC5E00"/>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True</a:t>
            </a:r>
            <a:r>
              <a:rPr lang="en" altLang="zh-TW" sz="1000" b="0" dirty="0">
                <a:solidFill>
                  <a:srgbClr val="24292F"/>
                </a:solidFill>
                <a:effectLst/>
                <a:latin typeface="Menlo" panose="020B0609030804020204" pitchFamily="49" charset="0"/>
              </a:rPr>
              <a:t>)</a:t>
            </a:r>
          </a:p>
          <a:p>
            <a:r>
              <a:rPr lang="en" altLang="zh-TW" sz="1000" b="0" dirty="0" err="1">
                <a:solidFill>
                  <a:srgbClr val="24292F"/>
                </a:solidFill>
                <a:effectLst/>
                <a:latin typeface="Menlo" panose="020B0609030804020204" pitchFamily="49" charset="0"/>
              </a:rPr>
              <a:t>X_prep</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'NAME_TYPE_SUITE'</a:t>
            </a:r>
            <a:r>
              <a:rPr lang="en" altLang="zh-TW" sz="1000" b="0" dirty="0">
                <a:solidFill>
                  <a:srgbClr val="24292F"/>
                </a:solidFill>
                <a:effectLst/>
                <a:latin typeface="Menlo" panose="020B0609030804020204" pitchFamily="49" charset="0"/>
              </a:rPr>
              <a:t>].</a:t>
            </a:r>
            <a:r>
              <a:rPr lang="en" altLang="zh-TW" sz="1000" b="0" dirty="0">
                <a:solidFill>
                  <a:srgbClr val="8250DF"/>
                </a:solidFill>
                <a:effectLst/>
                <a:latin typeface="Menlo" panose="020B0609030804020204" pitchFamily="49" charset="0"/>
              </a:rPr>
              <a:t>replace</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'Unaccompanied'</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249818</a:t>
            </a:r>
            <a:r>
              <a:rPr lang="en" altLang="zh-TW" sz="1000" b="0" dirty="0">
                <a:solidFill>
                  <a:srgbClr val="24292F"/>
                </a:solidFill>
                <a:effectLst/>
                <a:latin typeface="Menlo" panose="020B0609030804020204" pitchFamily="49" charset="0"/>
              </a:rPr>
              <a:t>, </a:t>
            </a:r>
          </a:p>
          <a:p>
            <a:r>
              <a:rPr lang="en" altLang="zh-TW" sz="1000" b="0" dirty="0">
                <a:solidFill>
                  <a:srgbClr val="0A3069"/>
                </a:solidFill>
                <a:effectLst/>
                <a:latin typeface="Menlo" panose="020B0609030804020204" pitchFamily="49" charset="0"/>
              </a:rPr>
              <a:t>'Family'</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40149</a:t>
            </a:r>
            <a:r>
              <a:rPr lang="en" altLang="zh-TW" sz="1000" b="0" dirty="0">
                <a:solidFill>
                  <a:srgbClr val="24292F"/>
                </a:solidFill>
                <a:effectLst/>
                <a:latin typeface="Menlo" panose="020B0609030804020204" pitchFamily="49" charset="0"/>
              </a:rPr>
              <a:t>, </a:t>
            </a:r>
          </a:p>
          <a:p>
            <a:r>
              <a:rPr lang="en" altLang="zh-TW" sz="1000" b="0" dirty="0">
                <a:solidFill>
                  <a:srgbClr val="0A3069"/>
                </a:solidFill>
                <a:effectLst/>
                <a:latin typeface="Menlo" panose="020B0609030804020204" pitchFamily="49" charset="0"/>
              </a:rPr>
              <a:t>'Spouse partner'</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11370</a:t>
            </a:r>
            <a:r>
              <a:rPr lang="en" altLang="zh-TW" sz="1000" b="0" dirty="0">
                <a:solidFill>
                  <a:srgbClr val="24292F"/>
                </a:solidFill>
                <a:effectLst/>
                <a:latin typeface="Menlo" panose="020B0609030804020204" pitchFamily="49" charset="0"/>
              </a:rPr>
              <a:t>, </a:t>
            </a:r>
          </a:p>
          <a:p>
            <a:r>
              <a:rPr lang="en" altLang="zh-TW" sz="1000" b="0" dirty="0">
                <a:solidFill>
                  <a:srgbClr val="0A3069"/>
                </a:solidFill>
                <a:effectLst/>
                <a:latin typeface="Menlo" panose="020B0609030804020204" pitchFamily="49" charset="0"/>
              </a:rPr>
              <a:t>'Other'</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6174</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inplace</a:t>
            </a:r>
            <a:r>
              <a:rPr lang="en" altLang="zh-TW" sz="1000" b="0" dirty="0">
                <a:solidFill>
                  <a:srgbClr val="AC5E00"/>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True</a:t>
            </a:r>
            <a:r>
              <a:rPr lang="en" altLang="zh-TW" sz="1000" b="0" dirty="0">
                <a:solidFill>
                  <a:srgbClr val="24292F"/>
                </a:solidFill>
                <a:effectLst/>
                <a:latin typeface="Menlo" panose="020B0609030804020204" pitchFamily="49" charset="0"/>
              </a:rPr>
              <a:t>)</a:t>
            </a:r>
          </a:p>
          <a:p>
            <a:r>
              <a:rPr lang="en" altLang="zh-TW" sz="1000" b="0" dirty="0" err="1">
                <a:solidFill>
                  <a:srgbClr val="24292F"/>
                </a:solidFill>
                <a:effectLst/>
                <a:latin typeface="Menlo" panose="020B0609030804020204" pitchFamily="49" charset="0"/>
              </a:rPr>
              <a:t>X_prep</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'NAME_INCOME_TYPE'</a:t>
            </a:r>
            <a:r>
              <a:rPr lang="en" altLang="zh-TW" sz="1000" b="0" dirty="0">
                <a:solidFill>
                  <a:srgbClr val="24292F"/>
                </a:solidFill>
                <a:effectLst/>
                <a:latin typeface="Menlo" panose="020B0609030804020204" pitchFamily="49" charset="0"/>
              </a:rPr>
              <a:t>].</a:t>
            </a:r>
            <a:r>
              <a:rPr lang="en" altLang="zh-TW" sz="1000" b="0" dirty="0">
                <a:solidFill>
                  <a:srgbClr val="8250DF"/>
                </a:solidFill>
                <a:effectLst/>
                <a:latin typeface="Menlo" panose="020B0609030804020204" pitchFamily="49" charset="0"/>
              </a:rPr>
              <a:t>replace</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'Working'</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158829</a:t>
            </a:r>
            <a:r>
              <a:rPr lang="en" altLang="zh-TW" sz="1000" b="0" dirty="0">
                <a:solidFill>
                  <a:srgbClr val="24292F"/>
                </a:solidFill>
                <a:effectLst/>
                <a:latin typeface="Menlo" panose="020B0609030804020204" pitchFamily="49" charset="0"/>
              </a:rPr>
              <a:t>, </a:t>
            </a:r>
          </a:p>
          <a:p>
            <a:r>
              <a:rPr lang="en" altLang="zh-TW" sz="1000" b="0" dirty="0">
                <a:solidFill>
                  <a:srgbClr val="0A3069"/>
                </a:solidFill>
                <a:effectLst/>
                <a:latin typeface="Menlo" panose="020B0609030804020204" pitchFamily="49" charset="0"/>
              </a:rPr>
              <a:t>'Commercial associate'</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71617</a:t>
            </a:r>
            <a:r>
              <a:rPr lang="en" altLang="zh-TW" sz="1000" b="0" dirty="0">
                <a:solidFill>
                  <a:srgbClr val="24292F"/>
                </a:solidFill>
                <a:effectLst/>
                <a:latin typeface="Menlo" panose="020B0609030804020204" pitchFamily="49" charset="0"/>
              </a:rPr>
              <a:t>, </a:t>
            </a:r>
          </a:p>
          <a:p>
            <a:r>
              <a:rPr lang="en" altLang="zh-TW" sz="1000" b="0" dirty="0">
                <a:solidFill>
                  <a:srgbClr val="0A3069"/>
                </a:solidFill>
                <a:effectLst/>
                <a:latin typeface="Menlo" panose="020B0609030804020204" pitchFamily="49" charset="0"/>
              </a:rPr>
              <a:t>'Pensioner'</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55362</a:t>
            </a:r>
            <a:r>
              <a:rPr lang="en" altLang="zh-TW" sz="1000" b="0" dirty="0">
                <a:solidFill>
                  <a:srgbClr val="24292F"/>
                </a:solidFill>
                <a:effectLst/>
                <a:latin typeface="Menlo" panose="020B0609030804020204" pitchFamily="49" charset="0"/>
              </a:rPr>
              <a:t>, </a:t>
            </a:r>
          </a:p>
          <a:p>
            <a:r>
              <a:rPr lang="en" altLang="zh-TW" sz="1000" b="0" dirty="0">
                <a:solidFill>
                  <a:srgbClr val="0A3069"/>
                </a:solidFill>
                <a:effectLst/>
                <a:latin typeface="Menlo" panose="020B0609030804020204" pitchFamily="49" charset="0"/>
              </a:rPr>
              <a:t>'State servant'</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21703</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inplace</a:t>
            </a:r>
            <a:r>
              <a:rPr lang="en" altLang="zh-TW" sz="1000" b="0" dirty="0">
                <a:solidFill>
                  <a:srgbClr val="AC5E00"/>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True</a:t>
            </a:r>
            <a:r>
              <a:rPr lang="en" altLang="zh-TW" sz="1000" b="0" dirty="0">
                <a:solidFill>
                  <a:srgbClr val="24292F"/>
                </a:solidFill>
                <a:effectLst/>
                <a:latin typeface="Menlo" panose="020B0609030804020204" pitchFamily="49" charset="0"/>
              </a:rPr>
              <a:t>)</a:t>
            </a:r>
          </a:p>
          <a:p>
            <a:r>
              <a:rPr lang="en" altLang="zh-TW" sz="1000" b="0" dirty="0" err="1">
                <a:solidFill>
                  <a:srgbClr val="24292F"/>
                </a:solidFill>
                <a:effectLst/>
                <a:latin typeface="Menlo" panose="020B0609030804020204" pitchFamily="49" charset="0"/>
              </a:rPr>
              <a:t>X_prep</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'NAME_EDUCATION_TYPE'</a:t>
            </a:r>
            <a:r>
              <a:rPr lang="en" altLang="zh-TW" sz="1000" b="0" dirty="0">
                <a:solidFill>
                  <a:srgbClr val="24292F"/>
                </a:solidFill>
                <a:effectLst/>
                <a:latin typeface="Menlo" panose="020B0609030804020204" pitchFamily="49" charset="0"/>
              </a:rPr>
              <a:t>].</a:t>
            </a:r>
            <a:r>
              <a:rPr lang="en" altLang="zh-TW" sz="1000" b="0" dirty="0">
                <a:solidFill>
                  <a:srgbClr val="8250DF"/>
                </a:solidFill>
                <a:effectLst/>
                <a:latin typeface="Menlo" panose="020B0609030804020204" pitchFamily="49" charset="0"/>
              </a:rPr>
              <a:t>replace</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'Secondary / secondary special'</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218391</a:t>
            </a:r>
            <a:r>
              <a:rPr lang="en" altLang="zh-TW" sz="1000" b="0" dirty="0">
                <a:solidFill>
                  <a:srgbClr val="24292F"/>
                </a:solidFill>
                <a:effectLst/>
                <a:latin typeface="Menlo" panose="020B0609030804020204" pitchFamily="49" charset="0"/>
              </a:rPr>
              <a:t>, </a:t>
            </a:r>
          </a:p>
          <a:p>
            <a:r>
              <a:rPr lang="en" altLang="zh-TW" sz="1000" b="0" dirty="0">
                <a:solidFill>
                  <a:srgbClr val="0A3069"/>
                </a:solidFill>
                <a:effectLst/>
                <a:latin typeface="Menlo" panose="020B0609030804020204" pitchFamily="49" charset="0"/>
              </a:rPr>
              <a:t>'Higher education'</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74863</a:t>
            </a:r>
            <a:r>
              <a:rPr lang="en" altLang="zh-TW" sz="1000" b="0" dirty="0">
                <a:solidFill>
                  <a:srgbClr val="24292F"/>
                </a:solidFill>
                <a:effectLst/>
                <a:latin typeface="Menlo" panose="020B0609030804020204" pitchFamily="49" charset="0"/>
              </a:rPr>
              <a:t>, </a:t>
            </a:r>
          </a:p>
          <a:p>
            <a:r>
              <a:rPr lang="en" altLang="zh-TW" sz="1000" b="0" dirty="0">
                <a:solidFill>
                  <a:srgbClr val="0A3069"/>
                </a:solidFill>
                <a:effectLst/>
                <a:latin typeface="Menlo" panose="020B0609030804020204" pitchFamily="49" charset="0"/>
              </a:rPr>
              <a:t>'Incomplete higher'</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10277</a:t>
            </a:r>
            <a:r>
              <a:rPr lang="en" altLang="zh-TW" sz="1000" b="0" dirty="0">
                <a:solidFill>
                  <a:srgbClr val="24292F"/>
                </a:solidFill>
                <a:effectLst/>
                <a:latin typeface="Menlo" panose="020B0609030804020204" pitchFamily="49" charset="0"/>
              </a:rPr>
              <a:t>, </a:t>
            </a:r>
          </a:p>
          <a:p>
            <a:r>
              <a:rPr lang="en" altLang="zh-TW" sz="1000" b="0" dirty="0">
                <a:solidFill>
                  <a:srgbClr val="0A3069"/>
                </a:solidFill>
                <a:effectLst/>
                <a:latin typeface="Menlo" panose="020B0609030804020204" pitchFamily="49" charset="0"/>
              </a:rPr>
              <a:t>'Lower secondary'</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3816</a:t>
            </a:r>
            <a:r>
              <a:rPr lang="en" altLang="zh-TW" sz="1000" b="0" dirty="0">
                <a:solidFill>
                  <a:srgbClr val="24292F"/>
                </a:solidFill>
                <a:effectLst/>
                <a:latin typeface="Menlo" panose="020B0609030804020204" pitchFamily="49" charset="0"/>
              </a:rPr>
              <a:t>, </a:t>
            </a:r>
          </a:p>
          <a:p>
            <a:r>
              <a:rPr lang="en" altLang="zh-TW" sz="1000" b="0" dirty="0">
                <a:solidFill>
                  <a:srgbClr val="0A3069"/>
                </a:solidFill>
                <a:effectLst/>
                <a:latin typeface="Menlo" panose="020B0609030804020204" pitchFamily="49" charset="0"/>
              </a:rPr>
              <a:t>'Academic degree'</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164</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inplace</a:t>
            </a:r>
            <a:r>
              <a:rPr lang="en" altLang="zh-TW" sz="1000" b="0" dirty="0">
                <a:solidFill>
                  <a:srgbClr val="AC5E00"/>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True</a:t>
            </a:r>
            <a:r>
              <a:rPr lang="en" altLang="zh-TW" sz="1000" b="0" dirty="0">
                <a:solidFill>
                  <a:srgbClr val="24292F"/>
                </a:solidFill>
                <a:effectLst/>
                <a:latin typeface="Menlo" panose="020B0609030804020204" pitchFamily="49" charset="0"/>
              </a:rPr>
              <a:t>)</a:t>
            </a:r>
          </a:p>
          <a:p>
            <a:r>
              <a:rPr lang="en" altLang="zh-TW" sz="1000" b="0" dirty="0" err="1">
                <a:solidFill>
                  <a:srgbClr val="24292F"/>
                </a:solidFill>
                <a:effectLst/>
                <a:latin typeface="Menlo" panose="020B0609030804020204" pitchFamily="49" charset="0"/>
              </a:rPr>
              <a:t>X_prep</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'FLAG_WORK_PHONE'</a:t>
            </a:r>
            <a:r>
              <a:rPr lang="en" altLang="zh-TW" sz="1000" b="0" dirty="0">
                <a:solidFill>
                  <a:srgbClr val="24292F"/>
                </a:solidFill>
                <a:effectLst/>
                <a:latin typeface="Menlo" panose="020B0609030804020204" pitchFamily="49" charset="0"/>
              </a:rPr>
              <a:t>].</a:t>
            </a:r>
            <a:r>
              <a:rPr lang="en" altLang="zh-TW" sz="1000" b="0" dirty="0">
                <a:solidFill>
                  <a:srgbClr val="8250DF"/>
                </a:solidFill>
                <a:effectLst/>
                <a:latin typeface="Menlo" panose="020B0609030804020204" pitchFamily="49" charset="0"/>
              </a:rPr>
              <a:t>replace</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1</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252125</a:t>
            </a:r>
            <a:r>
              <a:rPr lang="en" altLang="zh-TW" sz="1000" b="0" dirty="0">
                <a:solidFill>
                  <a:srgbClr val="24292F"/>
                </a:solidFill>
                <a:effectLst/>
                <a:latin typeface="Menlo" panose="020B0609030804020204" pitchFamily="49" charset="0"/>
              </a:rPr>
              <a:t>, </a:t>
            </a:r>
            <a:r>
              <a:rPr lang="en" altLang="zh-TW" sz="1000" b="0" dirty="0">
                <a:solidFill>
                  <a:srgbClr val="0550AE"/>
                </a:solidFill>
                <a:effectLst/>
                <a:latin typeface="Menlo" panose="020B0609030804020204" pitchFamily="49" charset="0"/>
              </a:rPr>
              <a:t>0</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55386</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inplace</a:t>
            </a:r>
            <a:r>
              <a:rPr lang="en" altLang="zh-TW" sz="1000" b="0" dirty="0">
                <a:solidFill>
                  <a:srgbClr val="AC5E00"/>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True</a:t>
            </a:r>
            <a:r>
              <a:rPr lang="en" altLang="zh-TW" sz="1000" b="0" dirty="0">
                <a:solidFill>
                  <a:srgbClr val="24292F"/>
                </a:solidFill>
                <a:effectLst/>
                <a:latin typeface="Menlo" panose="020B0609030804020204" pitchFamily="49" charset="0"/>
              </a:rPr>
              <a:t>)</a:t>
            </a:r>
          </a:p>
          <a:p>
            <a:r>
              <a:rPr lang="en" altLang="zh-TW" sz="1000" b="0" dirty="0" err="1">
                <a:solidFill>
                  <a:srgbClr val="24292F"/>
                </a:solidFill>
                <a:effectLst/>
                <a:latin typeface="Menlo" panose="020B0609030804020204" pitchFamily="49" charset="0"/>
              </a:rPr>
              <a:t>X_prep</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'FLAG_PHONE'</a:t>
            </a:r>
            <a:r>
              <a:rPr lang="en" altLang="zh-TW" sz="1000" b="0" dirty="0">
                <a:solidFill>
                  <a:srgbClr val="24292F"/>
                </a:solidFill>
                <a:effectLst/>
                <a:latin typeface="Menlo" panose="020B0609030804020204" pitchFamily="49" charset="0"/>
              </a:rPr>
              <a:t>].</a:t>
            </a:r>
            <a:r>
              <a:rPr lang="en" altLang="zh-TW" sz="1000" b="0" dirty="0">
                <a:solidFill>
                  <a:srgbClr val="8250DF"/>
                </a:solidFill>
                <a:effectLst/>
                <a:latin typeface="Menlo" panose="020B0609030804020204" pitchFamily="49" charset="0"/>
              </a:rPr>
              <a:t>replace</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0</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221080</a:t>
            </a:r>
            <a:r>
              <a:rPr lang="en" altLang="zh-TW" sz="1000" b="0" dirty="0">
                <a:solidFill>
                  <a:srgbClr val="24292F"/>
                </a:solidFill>
                <a:effectLst/>
                <a:latin typeface="Menlo" panose="020B0609030804020204" pitchFamily="49" charset="0"/>
              </a:rPr>
              <a:t>, </a:t>
            </a:r>
            <a:r>
              <a:rPr lang="en" altLang="zh-TW" sz="1000" b="0" dirty="0">
                <a:solidFill>
                  <a:srgbClr val="0550AE"/>
                </a:solidFill>
                <a:effectLst/>
                <a:latin typeface="Menlo" panose="020B0609030804020204" pitchFamily="49" charset="0"/>
              </a:rPr>
              <a:t>1</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86431</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inplace</a:t>
            </a:r>
            <a:r>
              <a:rPr lang="en" altLang="zh-TW" sz="1000" b="0" dirty="0">
                <a:solidFill>
                  <a:srgbClr val="AC5E00"/>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True</a:t>
            </a:r>
            <a:r>
              <a:rPr lang="en" altLang="zh-TW" sz="1000" b="0" dirty="0">
                <a:solidFill>
                  <a:srgbClr val="24292F"/>
                </a:solidFill>
                <a:effectLst/>
                <a:latin typeface="Menlo" panose="020B0609030804020204" pitchFamily="49" charset="0"/>
              </a:rPr>
              <a:t>)</a:t>
            </a:r>
          </a:p>
          <a:p>
            <a:r>
              <a:rPr lang="en" altLang="zh-TW" sz="1000" b="0" dirty="0" err="1">
                <a:solidFill>
                  <a:srgbClr val="24292F"/>
                </a:solidFill>
                <a:effectLst/>
                <a:latin typeface="Menlo" panose="020B0609030804020204" pitchFamily="49" charset="0"/>
              </a:rPr>
              <a:t>X_prep</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'REG_REGION_NOT_LIVE_REGION'</a:t>
            </a:r>
            <a:r>
              <a:rPr lang="en" altLang="zh-TW" sz="1000" b="0" dirty="0">
                <a:solidFill>
                  <a:srgbClr val="24292F"/>
                </a:solidFill>
                <a:effectLst/>
                <a:latin typeface="Menlo" panose="020B0609030804020204" pitchFamily="49" charset="0"/>
              </a:rPr>
              <a:t>].</a:t>
            </a:r>
            <a:r>
              <a:rPr lang="en" altLang="zh-TW" sz="1000" b="0" dirty="0">
                <a:solidFill>
                  <a:srgbClr val="8250DF"/>
                </a:solidFill>
                <a:effectLst/>
                <a:latin typeface="Menlo" panose="020B0609030804020204" pitchFamily="49" charset="0"/>
              </a:rPr>
              <a:t>replace</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0</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302854</a:t>
            </a:r>
            <a:r>
              <a:rPr lang="en" altLang="zh-TW" sz="1000" b="0" dirty="0">
                <a:solidFill>
                  <a:srgbClr val="24292F"/>
                </a:solidFill>
                <a:effectLst/>
                <a:latin typeface="Menlo" panose="020B0609030804020204" pitchFamily="49" charset="0"/>
              </a:rPr>
              <a:t>, </a:t>
            </a:r>
            <a:r>
              <a:rPr lang="en" altLang="zh-TW" sz="1000" b="0" dirty="0">
                <a:solidFill>
                  <a:srgbClr val="0550AE"/>
                </a:solidFill>
                <a:effectLst/>
                <a:latin typeface="Menlo" panose="020B0609030804020204" pitchFamily="49" charset="0"/>
              </a:rPr>
              <a:t>1</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4657</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inplace</a:t>
            </a:r>
            <a:r>
              <a:rPr lang="en" altLang="zh-TW" sz="1000" b="0" dirty="0">
                <a:solidFill>
                  <a:srgbClr val="AC5E00"/>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True</a:t>
            </a:r>
            <a:r>
              <a:rPr lang="en" altLang="zh-TW" sz="1000" b="0" dirty="0">
                <a:solidFill>
                  <a:srgbClr val="24292F"/>
                </a:solidFill>
                <a:effectLst/>
                <a:latin typeface="Menlo" panose="020B0609030804020204" pitchFamily="49" charset="0"/>
              </a:rPr>
              <a:t>)</a:t>
            </a:r>
          </a:p>
          <a:p>
            <a:r>
              <a:rPr lang="en" altLang="zh-TW" sz="1000" b="0" dirty="0" err="1">
                <a:solidFill>
                  <a:srgbClr val="24292F"/>
                </a:solidFill>
                <a:effectLst/>
                <a:latin typeface="Menlo" panose="020B0609030804020204" pitchFamily="49" charset="0"/>
              </a:rPr>
              <a:t>X_prep</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'REG_REGION_NOT_WORK_REGION'</a:t>
            </a:r>
            <a:r>
              <a:rPr lang="en" altLang="zh-TW" sz="1000" b="0" dirty="0">
                <a:solidFill>
                  <a:srgbClr val="24292F"/>
                </a:solidFill>
                <a:effectLst/>
                <a:latin typeface="Menlo" panose="020B0609030804020204" pitchFamily="49" charset="0"/>
              </a:rPr>
              <a:t>].</a:t>
            </a:r>
            <a:r>
              <a:rPr lang="en" altLang="zh-TW" sz="1000" b="0" dirty="0">
                <a:solidFill>
                  <a:srgbClr val="8250DF"/>
                </a:solidFill>
                <a:effectLst/>
                <a:latin typeface="Menlo" panose="020B0609030804020204" pitchFamily="49" charset="0"/>
              </a:rPr>
              <a:t>replace</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0</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291899</a:t>
            </a:r>
            <a:r>
              <a:rPr lang="en" altLang="zh-TW" sz="1000" b="0" dirty="0">
                <a:solidFill>
                  <a:srgbClr val="24292F"/>
                </a:solidFill>
                <a:effectLst/>
                <a:latin typeface="Menlo" panose="020B0609030804020204" pitchFamily="49" charset="0"/>
              </a:rPr>
              <a:t>, </a:t>
            </a:r>
            <a:r>
              <a:rPr lang="en" altLang="zh-TW" sz="1000" b="0" dirty="0">
                <a:solidFill>
                  <a:srgbClr val="0550AE"/>
                </a:solidFill>
                <a:effectLst/>
                <a:latin typeface="Menlo" panose="020B0609030804020204" pitchFamily="49" charset="0"/>
              </a:rPr>
              <a:t>1</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15612</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inplace</a:t>
            </a:r>
            <a:r>
              <a:rPr lang="en" altLang="zh-TW" sz="1000" b="0" dirty="0">
                <a:solidFill>
                  <a:srgbClr val="AC5E00"/>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True</a:t>
            </a:r>
            <a:r>
              <a:rPr lang="en" altLang="zh-TW" sz="1000" b="0" dirty="0">
                <a:solidFill>
                  <a:srgbClr val="24292F"/>
                </a:solidFill>
                <a:effectLst/>
                <a:latin typeface="Menlo" panose="020B0609030804020204" pitchFamily="49" charset="0"/>
              </a:rPr>
              <a:t>)</a:t>
            </a:r>
          </a:p>
          <a:p>
            <a:r>
              <a:rPr lang="en" altLang="zh-TW" sz="1000" b="0" dirty="0" err="1">
                <a:solidFill>
                  <a:srgbClr val="24292F"/>
                </a:solidFill>
                <a:effectLst/>
                <a:latin typeface="Menlo" panose="020B0609030804020204" pitchFamily="49" charset="0"/>
              </a:rPr>
              <a:t>X_prep</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'REG_CITY_NOT_LIVE_CITY'</a:t>
            </a:r>
            <a:r>
              <a:rPr lang="en" altLang="zh-TW" sz="1000" b="0" dirty="0">
                <a:solidFill>
                  <a:srgbClr val="24292F"/>
                </a:solidFill>
                <a:effectLst/>
                <a:latin typeface="Menlo" panose="020B0609030804020204" pitchFamily="49" charset="0"/>
              </a:rPr>
              <a:t>].</a:t>
            </a:r>
            <a:r>
              <a:rPr lang="en" altLang="zh-TW" sz="1000" b="0" dirty="0">
                <a:solidFill>
                  <a:srgbClr val="8250DF"/>
                </a:solidFill>
                <a:effectLst/>
                <a:latin typeface="Menlo" panose="020B0609030804020204" pitchFamily="49" charset="0"/>
              </a:rPr>
              <a:t>replace</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0</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283472</a:t>
            </a:r>
            <a:r>
              <a:rPr lang="en" altLang="zh-TW" sz="1000" b="0" dirty="0">
                <a:solidFill>
                  <a:srgbClr val="24292F"/>
                </a:solidFill>
                <a:effectLst/>
                <a:latin typeface="Menlo" panose="020B0609030804020204" pitchFamily="49" charset="0"/>
              </a:rPr>
              <a:t>, </a:t>
            </a:r>
            <a:r>
              <a:rPr lang="en" altLang="zh-TW" sz="1000" b="0" dirty="0">
                <a:solidFill>
                  <a:srgbClr val="0550AE"/>
                </a:solidFill>
                <a:effectLst/>
                <a:latin typeface="Menlo" panose="020B0609030804020204" pitchFamily="49" charset="0"/>
              </a:rPr>
              <a:t>1</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24039</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inplace</a:t>
            </a:r>
            <a:r>
              <a:rPr lang="en" altLang="zh-TW" sz="1000" b="0" dirty="0">
                <a:solidFill>
                  <a:srgbClr val="AC5E00"/>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True</a:t>
            </a:r>
            <a:r>
              <a:rPr lang="en" altLang="zh-TW" sz="1000" b="0" dirty="0">
                <a:solidFill>
                  <a:srgbClr val="24292F"/>
                </a:solidFill>
                <a:effectLst/>
                <a:latin typeface="Menlo" panose="020B0609030804020204" pitchFamily="49" charset="0"/>
              </a:rPr>
              <a:t>)</a:t>
            </a:r>
          </a:p>
          <a:p>
            <a:r>
              <a:rPr lang="en" altLang="zh-TW" sz="1000" b="0" dirty="0" err="1">
                <a:solidFill>
                  <a:srgbClr val="24292F"/>
                </a:solidFill>
                <a:effectLst/>
                <a:latin typeface="Menlo" panose="020B0609030804020204" pitchFamily="49" charset="0"/>
              </a:rPr>
              <a:t>X_prep</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'FLAG_DOCUMENT_3'</a:t>
            </a:r>
            <a:r>
              <a:rPr lang="en" altLang="zh-TW" sz="1000" b="0" dirty="0">
                <a:solidFill>
                  <a:srgbClr val="24292F"/>
                </a:solidFill>
                <a:effectLst/>
                <a:latin typeface="Menlo" panose="020B0609030804020204" pitchFamily="49" charset="0"/>
              </a:rPr>
              <a:t>].</a:t>
            </a:r>
            <a:r>
              <a:rPr lang="en" altLang="zh-TW" sz="1000" b="0" dirty="0">
                <a:solidFill>
                  <a:srgbClr val="8250DF"/>
                </a:solidFill>
                <a:effectLst/>
                <a:latin typeface="Menlo" panose="020B0609030804020204" pitchFamily="49" charset="0"/>
              </a:rPr>
              <a:t>replace</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0</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89171</a:t>
            </a:r>
            <a:r>
              <a:rPr lang="en" altLang="zh-TW" sz="1000" b="0" dirty="0">
                <a:solidFill>
                  <a:srgbClr val="24292F"/>
                </a:solidFill>
                <a:effectLst/>
                <a:latin typeface="Menlo" panose="020B0609030804020204" pitchFamily="49" charset="0"/>
              </a:rPr>
              <a:t>, </a:t>
            </a:r>
            <a:r>
              <a:rPr lang="en" altLang="zh-TW" sz="1000" b="0" dirty="0">
                <a:solidFill>
                  <a:srgbClr val="0550AE"/>
                </a:solidFill>
                <a:effectLst/>
                <a:latin typeface="Menlo" panose="020B0609030804020204" pitchFamily="49" charset="0"/>
              </a:rPr>
              <a:t>1</a:t>
            </a:r>
            <a:r>
              <a:rPr lang="en" altLang="zh-TW" sz="1000" b="0" dirty="0">
                <a:solidFill>
                  <a:srgbClr val="24292F"/>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218340</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inplace</a:t>
            </a:r>
            <a:r>
              <a:rPr lang="en" altLang="zh-TW" sz="1000" b="0" dirty="0">
                <a:solidFill>
                  <a:srgbClr val="AC5E00"/>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True</a:t>
            </a:r>
            <a:r>
              <a:rPr lang="en" altLang="zh-TW" sz="1000" b="0" dirty="0">
                <a:solidFill>
                  <a:srgbClr val="24292F"/>
                </a:solidFill>
                <a:effectLst/>
                <a:latin typeface="Menlo" panose="020B0609030804020204" pitchFamily="49" charset="0"/>
              </a:rPr>
              <a:t>)</a:t>
            </a:r>
          </a:p>
          <a:p>
            <a:endParaRPr lang="en" altLang="zh-TW" sz="1000" b="0" dirty="0">
              <a:solidFill>
                <a:srgbClr val="24292F"/>
              </a:solidFill>
              <a:effectLst/>
              <a:latin typeface="Menlo" panose="020B0609030804020204" pitchFamily="49" charset="0"/>
            </a:endParaRPr>
          </a:p>
        </p:txBody>
      </p:sp>
    </p:spTree>
    <p:extLst>
      <p:ext uri="{BB962C8B-B14F-4D97-AF65-F5344CB8AC3E}">
        <p14:creationId xmlns:p14="http://schemas.microsoft.com/office/powerpoint/2010/main" val="4180371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4FA67C-DD7A-4EF8-938B-CD325BBE453F}"/>
              </a:ext>
            </a:extLst>
          </p:cNvPr>
          <p:cNvSpPr>
            <a:spLocks noGrp="1"/>
          </p:cNvSpPr>
          <p:nvPr>
            <p:ph type="title"/>
          </p:nvPr>
        </p:nvSpPr>
        <p:spPr>
          <a:xfrm>
            <a:off x="609600" y="206756"/>
            <a:ext cx="10972800" cy="590400"/>
          </a:xfrm>
        </p:spPr>
        <p:txBody>
          <a:bodyPr>
            <a:normAutofit/>
          </a:bodyPr>
          <a:lstStyle/>
          <a:p>
            <a:r>
              <a:rPr lang="zh-TW" altLang="en-US" sz="3600" b="1" dirty="0">
                <a:ln w="6350">
                  <a:noFill/>
                </a:ln>
                <a:solidFill>
                  <a:srgbClr val="0000FF"/>
                </a:solidFill>
                <a:ea typeface="標楷體" panose="03000509000000000000" pitchFamily="65" charset="-120"/>
              </a:rPr>
              <a:t>信用卡詐欺案例範例</a:t>
            </a:r>
            <a:endParaRPr lang="zh-TW" altLang="en-US" sz="3600" dirty="0">
              <a:solidFill>
                <a:srgbClr val="FF0000"/>
              </a:solidFill>
              <a:latin typeface="BiauKai" panose="02010601000101010101" pitchFamily="2" charset="-120"/>
              <a:ea typeface="BiauKai" panose="02010601000101010101" pitchFamily="2" charset="-120"/>
            </a:endParaRPr>
          </a:p>
        </p:txBody>
      </p:sp>
      <p:sp>
        <p:nvSpPr>
          <p:cNvPr id="3" name="頁尾版面配置區 2">
            <a:extLst>
              <a:ext uri="{FF2B5EF4-FFF2-40B4-BE49-F238E27FC236}">
                <a16:creationId xmlns:a16="http://schemas.microsoft.com/office/drawing/2014/main" id="{CC83F0F4-5E23-4CAA-803B-E744ACD78B14}"/>
              </a:ext>
            </a:extLst>
          </p:cNvPr>
          <p:cNvSpPr>
            <a:spLocks noGrp="1"/>
          </p:cNvSpPr>
          <p:nvPr>
            <p:ph type="ftr" sz="quarter" idx="3"/>
          </p:nvPr>
        </p:nvSpPr>
        <p:spPr/>
        <p:txBody>
          <a:bodyPr/>
          <a:lstStyle/>
          <a:p>
            <a:r>
              <a:rPr lang="zh-TW" altLang="en-US">
                <a:latin typeface="BiauKai" panose="02010601000101010101" pitchFamily="2" charset="-120"/>
                <a:ea typeface="BiauKai" panose="02010601000101010101" pitchFamily="2" charset="-120"/>
              </a:rPr>
              <a:t>主標題</a:t>
            </a:r>
            <a:endParaRPr lang="en-US">
              <a:latin typeface="BiauKai" panose="02010601000101010101" pitchFamily="2" charset="-120"/>
              <a:ea typeface="BiauKai" panose="02010601000101010101" pitchFamily="2" charset="-120"/>
            </a:endParaRPr>
          </a:p>
        </p:txBody>
      </p:sp>
      <p:sp>
        <p:nvSpPr>
          <p:cNvPr id="4" name="投影片編號版面配置區 3">
            <a:extLst>
              <a:ext uri="{FF2B5EF4-FFF2-40B4-BE49-F238E27FC236}">
                <a16:creationId xmlns:a16="http://schemas.microsoft.com/office/drawing/2014/main" id="{6FF1891B-2195-4D75-8507-628C138DC942}"/>
              </a:ext>
            </a:extLst>
          </p:cNvPr>
          <p:cNvSpPr>
            <a:spLocks noGrp="1"/>
          </p:cNvSpPr>
          <p:nvPr>
            <p:ph type="sldNum" sz="quarter" idx="4"/>
          </p:nvPr>
        </p:nvSpPr>
        <p:spPr/>
        <p:txBody>
          <a:bodyPr/>
          <a:lstStyle/>
          <a:p>
            <a:r>
              <a:rPr lang="zh-TW" altLang="en-US">
                <a:latin typeface="BiauKai" panose="02010601000101010101" pitchFamily="2" charset="-120"/>
                <a:ea typeface="BiauKai" panose="02010601000101010101" pitchFamily="2" charset="-120"/>
              </a:rPr>
              <a:t>第</a:t>
            </a:r>
            <a:fld id="{F1BC30E3-FFE5-4B91-AA19-87A149EBB9EE}" type="slidenum">
              <a:rPr smtClean="0">
                <a:latin typeface="BiauKai" panose="02010601000101010101" pitchFamily="2" charset="-120"/>
                <a:ea typeface="BiauKai" panose="02010601000101010101" pitchFamily="2" charset="-120"/>
              </a:rPr>
              <a:pPr/>
              <a:t>6</a:t>
            </a:fld>
            <a:r>
              <a:rPr lang="zh-TW" altLang="en-US">
                <a:latin typeface="BiauKai" panose="02010601000101010101" pitchFamily="2" charset="-120"/>
                <a:ea typeface="BiauKai" panose="02010601000101010101" pitchFamily="2" charset="-120"/>
              </a:rPr>
              <a:t>頁</a:t>
            </a:r>
            <a:endParaRPr dirty="0">
              <a:latin typeface="BiauKai" panose="02010601000101010101" pitchFamily="2" charset="-120"/>
              <a:ea typeface="BiauKai" panose="02010601000101010101" pitchFamily="2" charset="-120"/>
            </a:endParaRPr>
          </a:p>
        </p:txBody>
      </p:sp>
      <p:sp>
        <p:nvSpPr>
          <p:cNvPr id="5" name="日期版面配置區 4">
            <a:extLst>
              <a:ext uri="{FF2B5EF4-FFF2-40B4-BE49-F238E27FC236}">
                <a16:creationId xmlns:a16="http://schemas.microsoft.com/office/drawing/2014/main" id="{C63BAA3F-D9F9-4956-B7D3-3C892045AC30}"/>
              </a:ext>
            </a:extLst>
          </p:cNvPr>
          <p:cNvSpPr>
            <a:spLocks noGrp="1"/>
          </p:cNvSpPr>
          <p:nvPr>
            <p:ph type="dt" sz="half" idx="2"/>
          </p:nvPr>
        </p:nvSpPr>
        <p:spPr/>
        <p:txBody>
          <a:bodyPr/>
          <a:lstStyle/>
          <a:p>
            <a:fld id="{9601DC1E-18CD-4398-BA39-EBBA32CFB207}" type="datetime1">
              <a:rPr lang="en-US" altLang="zh-TW" smtClean="0">
                <a:latin typeface="BiauKai" panose="02010601000101010101" pitchFamily="2" charset="-120"/>
                <a:ea typeface="BiauKai" panose="02010601000101010101" pitchFamily="2" charset="-120"/>
              </a:rPr>
              <a:pPr/>
              <a:t>12/22/22</a:t>
            </a:fld>
            <a:endParaRPr lang="zh-TW" altLang="en-US" dirty="0">
              <a:latin typeface="BiauKai" panose="02010601000101010101" pitchFamily="2" charset="-120"/>
              <a:ea typeface="BiauKai" panose="02010601000101010101" pitchFamily="2" charset="-120"/>
            </a:endParaRPr>
          </a:p>
        </p:txBody>
      </p:sp>
      <p:sp>
        <p:nvSpPr>
          <p:cNvPr id="8" name="文字方塊 7">
            <a:extLst>
              <a:ext uri="{FF2B5EF4-FFF2-40B4-BE49-F238E27FC236}">
                <a16:creationId xmlns:a16="http://schemas.microsoft.com/office/drawing/2014/main" id="{D258EA52-F2C4-43D2-8A04-A4A952F81050}"/>
              </a:ext>
            </a:extLst>
          </p:cNvPr>
          <p:cNvSpPr txBox="1"/>
          <p:nvPr/>
        </p:nvSpPr>
        <p:spPr>
          <a:xfrm>
            <a:off x="6205247" y="1668780"/>
            <a:ext cx="4938323" cy="3231654"/>
          </a:xfrm>
          <a:prstGeom prst="rect">
            <a:avLst/>
          </a:prstGeom>
          <a:noFill/>
        </p:spPr>
        <p:txBody>
          <a:bodyPr wrap="square" rtlCol="0">
            <a:spAutoFit/>
          </a:bodyPr>
          <a:lstStyle/>
          <a:p>
            <a:r>
              <a:rPr lang="zh-TW" altLang="en-US" sz="2400" b="1" dirty="0">
                <a:solidFill>
                  <a:srgbClr val="FF0000"/>
                </a:solidFill>
                <a:latin typeface="BiauKai" panose="02010601000101010101" pitchFamily="2" charset="-120"/>
                <a:ea typeface="BiauKai" panose="02010601000101010101" pitchFamily="2" charset="-120"/>
              </a:rPr>
              <a:t>案例說明：</a:t>
            </a:r>
            <a:endParaRPr lang="en-US" altLang="zh-TW" sz="2400" b="1" dirty="0">
              <a:solidFill>
                <a:srgbClr val="FF0000"/>
              </a:solidFill>
              <a:latin typeface="BiauKai" panose="02010601000101010101" pitchFamily="2" charset="-120"/>
              <a:ea typeface="BiauKai" panose="02010601000101010101" pitchFamily="2" charset="-120"/>
            </a:endParaRPr>
          </a:p>
          <a:p>
            <a:r>
              <a:rPr lang="en-US" altLang="zh-TW" sz="2000" dirty="0">
                <a:latin typeface="BiauKai" panose="02010601000101010101" pitchFamily="2" charset="-120"/>
                <a:ea typeface="BiauKai" panose="02010601000101010101" pitchFamily="2" charset="-120"/>
              </a:rPr>
              <a:t>43</a:t>
            </a:r>
            <a:r>
              <a:rPr lang="zh-TW" altLang="en-US" sz="2000" dirty="0">
                <a:latin typeface="BiauKai" panose="02010601000101010101" pitchFamily="2" charset="-120"/>
                <a:ea typeface="BiauKai" panose="02010601000101010101" pitchFamily="2" charset="-120"/>
              </a:rPr>
              <a:t>歲譚男在銀行任職</a:t>
            </a:r>
            <a:r>
              <a:rPr lang="en-US" altLang="zh-TW" sz="2000" dirty="0">
                <a:latin typeface="BiauKai" panose="02010601000101010101" pitchFamily="2" charset="-120"/>
                <a:ea typeface="BiauKai" panose="02010601000101010101" pitchFamily="2" charset="-120"/>
              </a:rPr>
              <a:t>10</a:t>
            </a:r>
            <a:r>
              <a:rPr lang="zh-TW" altLang="en-US" sz="2000" dirty="0">
                <a:latin typeface="BiauKai" panose="02010601000101010101" pitchFamily="2" charset="-120"/>
                <a:ea typeface="BiauKai" panose="02010601000101010101" pitchFamily="2" charset="-120"/>
              </a:rPr>
              <a:t>多年，一路從專員升上副理，熟悉信用卡申辦流程，另在旅行社兼職，</a:t>
            </a:r>
            <a:r>
              <a:rPr lang="zh-TW" altLang="en-US" sz="2000" dirty="0">
                <a:solidFill>
                  <a:srgbClr val="FF0000"/>
                </a:solidFill>
                <a:latin typeface="BiauKai" panose="02010601000101010101" pitchFamily="2" charset="-120"/>
                <a:ea typeface="BiauKai" panose="02010601000101010101" pitchFamily="2" charset="-120"/>
              </a:rPr>
              <a:t>負責面試應徵客服人員的求職者，藉此取得個資，</a:t>
            </a:r>
            <a:r>
              <a:rPr lang="zh-TW" altLang="en-US" sz="2000" dirty="0">
                <a:latin typeface="BiauKai" panose="02010601000101010101" pitchFamily="2" charset="-120"/>
                <a:ea typeface="BiauKai" panose="02010601000101010101" pitchFamily="2" charset="-120"/>
              </a:rPr>
              <a:t>去年</a:t>
            </a:r>
            <a:r>
              <a:rPr lang="en-US" altLang="zh-TW" sz="2000" dirty="0">
                <a:latin typeface="BiauKai" panose="02010601000101010101" pitchFamily="2" charset="-120"/>
                <a:ea typeface="BiauKai" panose="02010601000101010101" pitchFamily="2" charset="-120"/>
              </a:rPr>
              <a:t>6</a:t>
            </a:r>
            <a:r>
              <a:rPr lang="zh-TW" altLang="en-US" sz="2000" dirty="0">
                <a:latin typeface="BiauKai" panose="02010601000101010101" pitchFamily="2" charset="-120"/>
                <a:ea typeface="BiauKai" panose="02010601000101010101" pitchFamily="2" charset="-120"/>
              </a:rPr>
              <a:t>月起使用證件、電子簽章等</a:t>
            </a:r>
            <a:r>
              <a:rPr lang="en-US" altLang="zh-TW" sz="2000" dirty="0">
                <a:latin typeface="BiauKai" panose="02010601000101010101" pitchFamily="2" charset="-120"/>
                <a:ea typeface="BiauKai" panose="02010601000101010101" pitchFamily="2" charset="-120"/>
              </a:rPr>
              <a:t>APP</a:t>
            </a:r>
            <a:r>
              <a:rPr lang="zh-TW" altLang="en-US" sz="2000" dirty="0">
                <a:latin typeface="BiauKai" panose="02010601000101010101" pitchFamily="2" charset="-120"/>
                <a:ea typeface="BiauKai" panose="02010601000101010101" pitchFamily="2" charset="-120"/>
              </a:rPr>
              <a:t>，</a:t>
            </a:r>
            <a:r>
              <a:rPr lang="zh-TW" altLang="en-US" sz="2000" dirty="0">
                <a:solidFill>
                  <a:srgbClr val="FF0000"/>
                </a:solidFill>
                <a:latin typeface="BiauKai" panose="02010601000101010101" pitchFamily="2" charset="-120"/>
                <a:ea typeface="BiauKai" panose="02010601000101010101" pitchFamily="2" charset="-120"/>
              </a:rPr>
              <a:t>偽造證件及財力證明上傳給銀行</a:t>
            </a:r>
            <a:r>
              <a:rPr lang="zh-TW" altLang="en-US" sz="2000" dirty="0">
                <a:latin typeface="BiauKai" panose="02010601000101010101" pitchFamily="2" charset="-120"/>
                <a:ea typeface="BiauKai" panose="02010601000101010101" pitchFamily="2" charset="-120"/>
              </a:rPr>
              <a:t>，自行簽名或蓋章，冒用</a:t>
            </a:r>
            <a:r>
              <a:rPr lang="en-US" altLang="zh-TW" sz="2000" dirty="0">
                <a:latin typeface="BiauKai" panose="02010601000101010101" pitchFamily="2" charset="-120"/>
                <a:ea typeface="BiauKai" panose="02010601000101010101" pitchFamily="2" charset="-120"/>
              </a:rPr>
              <a:t>35</a:t>
            </a:r>
            <a:r>
              <a:rPr lang="zh-TW" altLang="en-US" sz="2000" dirty="0">
                <a:latin typeface="BiauKai" panose="02010601000101010101" pitchFamily="2" charset="-120"/>
                <a:ea typeface="BiauKai" panose="02010601000101010101" pitchFamily="2" charset="-120"/>
              </a:rPr>
              <a:t>人個資申辦</a:t>
            </a:r>
            <a:r>
              <a:rPr lang="en-US" altLang="zh-TW" sz="2000" dirty="0">
                <a:latin typeface="BiauKai" panose="02010601000101010101" pitchFamily="2" charset="-120"/>
                <a:ea typeface="BiauKai" panose="02010601000101010101" pitchFamily="2" charset="-120"/>
              </a:rPr>
              <a:t>32</a:t>
            </a:r>
            <a:r>
              <a:rPr lang="zh-TW" altLang="en-US" sz="2000" dirty="0">
                <a:latin typeface="BiauKai" panose="02010601000101010101" pitchFamily="2" charset="-120"/>
                <a:ea typeface="BiauKai" panose="02010601000101010101" pitchFamily="2" charset="-120"/>
              </a:rPr>
              <a:t>張信用卡，刷卡吃飯或投宿旅館、購買</a:t>
            </a:r>
            <a:r>
              <a:rPr lang="en-US" altLang="zh-TW" sz="2000" dirty="0">
                <a:latin typeface="BiauKai" panose="02010601000101010101" pitchFamily="2" charset="-120"/>
                <a:ea typeface="BiauKai" panose="02010601000101010101" pitchFamily="2" charset="-120"/>
              </a:rPr>
              <a:t>10</a:t>
            </a:r>
            <a:r>
              <a:rPr lang="zh-TW" altLang="en-US" sz="2000" dirty="0">
                <a:latin typeface="BiauKai" panose="02010601000101010101" pitchFamily="2" charset="-120"/>
                <a:ea typeface="BiauKai" panose="02010601000101010101" pitchFamily="2" charset="-120"/>
              </a:rPr>
              <a:t>多支手機轉賣，共盜刷</a:t>
            </a:r>
            <a:r>
              <a:rPr lang="en-US" altLang="zh-TW" sz="2000" dirty="0">
                <a:latin typeface="BiauKai" panose="02010601000101010101" pitchFamily="2" charset="-120"/>
                <a:ea typeface="BiauKai" panose="02010601000101010101" pitchFamily="2" charset="-120"/>
              </a:rPr>
              <a:t>1</a:t>
            </a:r>
            <a:r>
              <a:rPr lang="zh-TW" altLang="en-US" sz="2000" dirty="0">
                <a:latin typeface="BiauKai" panose="02010601000101010101" pitchFamily="2" charset="-120"/>
                <a:ea typeface="BiauKai" panose="02010601000101010101" pitchFamily="2" charset="-120"/>
              </a:rPr>
              <a:t>百萬元。（</a:t>
            </a:r>
            <a:r>
              <a:rPr lang="en-US" altLang="zh-TW" sz="2000" dirty="0">
                <a:latin typeface="BiauKai" panose="02010601000101010101" pitchFamily="2" charset="-120"/>
                <a:ea typeface="BiauKai" panose="02010601000101010101" pitchFamily="2" charset="-120"/>
              </a:rPr>
              <a:t>2022/2/15</a:t>
            </a:r>
            <a:r>
              <a:rPr lang="zh-TW" altLang="en-US" sz="2000" dirty="0">
                <a:latin typeface="BiauKai" panose="02010601000101010101" pitchFamily="2" charset="-120"/>
                <a:ea typeface="BiauKai" panose="02010601000101010101" pitchFamily="2" charset="-120"/>
              </a:rPr>
              <a:t>）</a:t>
            </a:r>
            <a:endParaRPr lang="en-US" altLang="zh-TW" sz="2000" dirty="0">
              <a:latin typeface="BiauKai" panose="02010601000101010101" pitchFamily="2" charset="-120"/>
              <a:ea typeface="BiauKai" panose="02010601000101010101" pitchFamily="2" charset="-120"/>
            </a:endParaRPr>
          </a:p>
        </p:txBody>
      </p:sp>
      <p:sp>
        <p:nvSpPr>
          <p:cNvPr id="11" name="文字方塊 10">
            <a:extLst>
              <a:ext uri="{FF2B5EF4-FFF2-40B4-BE49-F238E27FC236}">
                <a16:creationId xmlns:a16="http://schemas.microsoft.com/office/drawing/2014/main" id="{BB253707-93CD-42A5-A78B-47B5394B63F7}"/>
              </a:ext>
            </a:extLst>
          </p:cNvPr>
          <p:cNvSpPr txBox="1"/>
          <p:nvPr/>
        </p:nvSpPr>
        <p:spPr>
          <a:xfrm>
            <a:off x="609601" y="1668780"/>
            <a:ext cx="5174974" cy="3231654"/>
          </a:xfrm>
          <a:prstGeom prst="rect">
            <a:avLst/>
          </a:prstGeom>
          <a:noFill/>
        </p:spPr>
        <p:txBody>
          <a:bodyPr wrap="square" rtlCol="0">
            <a:spAutoFit/>
          </a:bodyPr>
          <a:lstStyle/>
          <a:p>
            <a:r>
              <a:rPr lang="zh-TW" altLang="en-US" sz="2400" b="1" dirty="0">
                <a:solidFill>
                  <a:srgbClr val="FF0000"/>
                </a:solidFill>
                <a:latin typeface="BiauKai" panose="02010601000101010101" pitchFamily="2" charset="-120"/>
                <a:ea typeface="BiauKai" panose="02010601000101010101" pitchFamily="2" charset="-120"/>
              </a:rPr>
              <a:t>案例說明：</a:t>
            </a:r>
            <a:endParaRPr lang="en-US" altLang="zh-TW" sz="2400" b="1" dirty="0">
              <a:solidFill>
                <a:srgbClr val="FF0000"/>
              </a:solidFill>
              <a:latin typeface="BiauKai" panose="02010601000101010101" pitchFamily="2" charset="-120"/>
              <a:ea typeface="BiauKai" panose="02010601000101010101" pitchFamily="2" charset="-120"/>
            </a:endParaRPr>
          </a:p>
          <a:p>
            <a:r>
              <a:rPr lang="zh-TW" altLang="en-US" sz="2000" dirty="0">
                <a:latin typeface="BiauKai" panose="02010601000101010101" pitchFamily="2" charset="-120"/>
                <a:ea typeface="BiauKai" panose="02010601000101010101" pitchFamily="2" charset="-120"/>
              </a:rPr>
              <a:t>偽卡集團，鎖定新加坡等國民眾，發送</a:t>
            </a:r>
            <a:r>
              <a:rPr lang="zh-TW" altLang="en-US" sz="2000" dirty="0">
                <a:solidFill>
                  <a:srgbClr val="FF0000"/>
                </a:solidFill>
                <a:latin typeface="BiauKai" panose="02010601000101010101" pitchFamily="2" charset="-120"/>
                <a:ea typeface="BiauKai" panose="02010601000101010101" pitchFamily="2" charset="-120"/>
              </a:rPr>
              <a:t>釣魚簡訊和連結</a:t>
            </a:r>
            <a:r>
              <a:rPr lang="zh-TW" altLang="en-US" sz="2000" dirty="0">
                <a:latin typeface="BiauKai" panose="02010601000101010101" pitchFamily="2" charset="-120"/>
                <a:ea typeface="BiauKai" panose="02010601000101010101" pitchFamily="2" charset="-120"/>
              </a:rPr>
              <a:t>，通知對方包裹寄錯地點，必須在指定網站先付費才能重新寄送。</a:t>
            </a:r>
            <a:endParaRPr lang="en-US" altLang="zh-TW" sz="2000" dirty="0">
              <a:latin typeface="BiauKai" panose="02010601000101010101" pitchFamily="2" charset="-120"/>
              <a:ea typeface="BiauKai" panose="02010601000101010101" pitchFamily="2" charset="-120"/>
            </a:endParaRPr>
          </a:p>
          <a:p>
            <a:endParaRPr lang="en-US" altLang="zh-TW" sz="2000" dirty="0">
              <a:latin typeface="BiauKai" panose="02010601000101010101" pitchFamily="2" charset="-120"/>
              <a:ea typeface="BiauKai" panose="02010601000101010101" pitchFamily="2" charset="-120"/>
            </a:endParaRPr>
          </a:p>
          <a:p>
            <a:r>
              <a:rPr lang="zh-TW" altLang="en-US" sz="2000" dirty="0">
                <a:latin typeface="BiauKai" panose="02010601000101010101" pitchFamily="2" charset="-120"/>
                <a:ea typeface="BiauKai" panose="02010601000101010101" pitchFamily="2" charset="-120"/>
              </a:rPr>
              <a:t>等民眾輸入信用卡資訊，集團取得卡號後綁定手機支付或製造偽卡，到星巴克盜刷儲值點數、購買商品，再透過網購平台低價轉賣變現獲利。</a:t>
            </a:r>
            <a:r>
              <a:rPr lang="en-US" altLang="zh-TW" sz="2000" dirty="0">
                <a:latin typeface="BiauKai" panose="02010601000101010101" pitchFamily="2" charset="-120"/>
                <a:ea typeface="BiauKai" panose="02010601000101010101" pitchFamily="2" charset="-120"/>
              </a:rPr>
              <a:t>1</a:t>
            </a:r>
            <a:r>
              <a:rPr lang="zh-TW" altLang="en-US" sz="2000" dirty="0">
                <a:latin typeface="BiauKai" panose="02010601000101010101" pitchFamily="2" charset="-120"/>
                <a:ea typeface="BiauKai" panose="02010601000101010101" pitchFamily="2" charset="-120"/>
              </a:rPr>
              <a:t>年多來被害者破百人，不法獲利近千萬元。（</a:t>
            </a:r>
            <a:r>
              <a:rPr lang="en-US" altLang="zh-TW" sz="2000" dirty="0">
                <a:latin typeface="BiauKai" panose="02010601000101010101" pitchFamily="2" charset="-120"/>
                <a:ea typeface="BiauKai" panose="02010601000101010101" pitchFamily="2" charset="-120"/>
              </a:rPr>
              <a:t>2022/5/18</a:t>
            </a:r>
            <a:r>
              <a:rPr lang="zh-TW" altLang="en-US" sz="2000" dirty="0">
                <a:latin typeface="BiauKai" panose="02010601000101010101" pitchFamily="2" charset="-120"/>
                <a:ea typeface="BiauKai" panose="02010601000101010101" pitchFamily="2" charset="-120"/>
              </a:rPr>
              <a:t>）</a:t>
            </a:r>
            <a:endParaRPr lang="en-US" altLang="zh-TW" sz="2000" dirty="0">
              <a:latin typeface="BiauKai" panose="02010601000101010101" pitchFamily="2" charset="-120"/>
              <a:ea typeface="BiauKai" panose="02010601000101010101" pitchFamily="2" charset="-120"/>
            </a:endParaRPr>
          </a:p>
        </p:txBody>
      </p:sp>
      <p:sp>
        <p:nvSpPr>
          <p:cNvPr id="6" name="文字方塊 5">
            <a:extLst>
              <a:ext uri="{FF2B5EF4-FFF2-40B4-BE49-F238E27FC236}">
                <a16:creationId xmlns:a16="http://schemas.microsoft.com/office/drawing/2014/main" id="{44D7F5D3-39FA-0999-606D-D5068D57112A}"/>
              </a:ext>
            </a:extLst>
          </p:cNvPr>
          <p:cNvSpPr txBox="1"/>
          <p:nvPr/>
        </p:nvSpPr>
        <p:spPr>
          <a:xfrm>
            <a:off x="1530355" y="5586448"/>
            <a:ext cx="4339650" cy="369332"/>
          </a:xfrm>
          <a:prstGeom prst="rect">
            <a:avLst/>
          </a:prstGeom>
          <a:noFill/>
        </p:spPr>
        <p:txBody>
          <a:bodyPr wrap="none" rtlCol="0">
            <a:spAutoFit/>
          </a:bodyPr>
          <a:lstStyle/>
          <a:p>
            <a:r>
              <a:rPr lang="zh-TW" altLang="en-US" sz="1800" b="1" dirty="0">
                <a:solidFill>
                  <a:srgbClr val="FF0000"/>
                </a:solidFill>
                <a:latin typeface="BiauKai" panose="02010601000101010101" pitchFamily="2" charset="-120"/>
                <a:ea typeface="BiauKai" panose="02010601000101010101" pitchFamily="2" charset="-120"/>
              </a:rPr>
              <a:t>裁罰：</a:t>
            </a:r>
            <a:r>
              <a:rPr lang="zh-TW" altLang="en-US" sz="1800" b="1" dirty="0">
                <a:latin typeface="BiauKai" panose="02010601000101010101" pitchFamily="2" charset="-120"/>
                <a:ea typeface="BiauKai" panose="02010601000101010101" pitchFamily="2" charset="-120"/>
              </a:rPr>
              <a:t>依詐欺、洗錢等罪嫌移送地檢署。</a:t>
            </a:r>
            <a:endParaRPr lang="en-US" altLang="zh-TW" sz="1800" b="1" dirty="0">
              <a:latin typeface="BiauKai" panose="02010601000101010101" pitchFamily="2" charset="-120"/>
              <a:ea typeface="BiauKai" panose="02010601000101010101" pitchFamily="2" charset="-120"/>
            </a:endParaRPr>
          </a:p>
        </p:txBody>
      </p:sp>
      <p:sp>
        <p:nvSpPr>
          <p:cNvPr id="7" name="矩形 6">
            <a:extLst>
              <a:ext uri="{FF2B5EF4-FFF2-40B4-BE49-F238E27FC236}">
                <a16:creationId xmlns:a16="http://schemas.microsoft.com/office/drawing/2014/main" id="{0CAF77EA-0924-ABFF-D630-5B4083196C85}"/>
              </a:ext>
            </a:extLst>
          </p:cNvPr>
          <p:cNvSpPr/>
          <p:nvPr/>
        </p:nvSpPr>
        <p:spPr>
          <a:xfrm>
            <a:off x="609600" y="1668780"/>
            <a:ext cx="5260405" cy="3847207"/>
          </a:xfrm>
          <a:prstGeom prst="rect">
            <a:avLst/>
          </a:prstGeom>
          <a:noFill/>
          <a:ln w="19050">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矩形 8">
            <a:extLst>
              <a:ext uri="{FF2B5EF4-FFF2-40B4-BE49-F238E27FC236}">
                <a16:creationId xmlns:a16="http://schemas.microsoft.com/office/drawing/2014/main" id="{A6D76403-B588-58B1-B521-18BBA74A22A3}"/>
              </a:ext>
            </a:extLst>
          </p:cNvPr>
          <p:cNvSpPr/>
          <p:nvPr/>
        </p:nvSpPr>
        <p:spPr>
          <a:xfrm>
            <a:off x="6096000" y="1668780"/>
            <a:ext cx="5260405" cy="3847207"/>
          </a:xfrm>
          <a:prstGeom prst="rect">
            <a:avLst/>
          </a:prstGeom>
          <a:noFill/>
          <a:ln w="19050">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文字方塊 11">
            <a:extLst>
              <a:ext uri="{FF2B5EF4-FFF2-40B4-BE49-F238E27FC236}">
                <a16:creationId xmlns:a16="http://schemas.microsoft.com/office/drawing/2014/main" id="{8072009D-0562-0BF5-4B17-B2A3936DEACA}"/>
              </a:ext>
            </a:extLst>
          </p:cNvPr>
          <p:cNvSpPr txBox="1"/>
          <p:nvPr/>
        </p:nvSpPr>
        <p:spPr>
          <a:xfrm>
            <a:off x="6785923" y="5586448"/>
            <a:ext cx="4570482" cy="369332"/>
          </a:xfrm>
          <a:prstGeom prst="rect">
            <a:avLst/>
          </a:prstGeom>
          <a:noFill/>
        </p:spPr>
        <p:txBody>
          <a:bodyPr wrap="none" rtlCol="0">
            <a:spAutoFit/>
          </a:bodyPr>
          <a:lstStyle/>
          <a:p>
            <a:r>
              <a:rPr lang="zh-TW" altLang="en-US" sz="1800" b="1" dirty="0">
                <a:solidFill>
                  <a:srgbClr val="FF0000"/>
                </a:solidFill>
                <a:latin typeface="BiauKai" panose="02010601000101010101" pitchFamily="2" charset="-120"/>
                <a:ea typeface="BiauKai" panose="02010601000101010101" pitchFamily="2" charset="-120"/>
              </a:rPr>
              <a:t>裁罰：</a:t>
            </a:r>
            <a:r>
              <a:rPr lang="zh-TW" altLang="en-US" b="1" dirty="0">
                <a:latin typeface="BiauKai" panose="02010601000101010101" pitchFamily="2" charset="-120"/>
                <a:ea typeface="BiauKai" panose="02010601000101010101" pitchFamily="2" charset="-120"/>
              </a:rPr>
              <a:t>依詐欺、偽造文書、毒品罪嫌移送。</a:t>
            </a:r>
            <a:endParaRPr lang="en-US" altLang="zh-TW" b="1" dirty="0">
              <a:latin typeface="BiauKai" panose="02010601000101010101" pitchFamily="2" charset="-120"/>
              <a:ea typeface="BiauKai" panose="02010601000101010101" pitchFamily="2" charset="-120"/>
            </a:endParaRPr>
          </a:p>
        </p:txBody>
      </p:sp>
      <p:sp>
        <p:nvSpPr>
          <p:cNvPr id="13" name="投影片編號版面配置區 2">
            <a:extLst>
              <a:ext uri="{FF2B5EF4-FFF2-40B4-BE49-F238E27FC236}">
                <a16:creationId xmlns:a16="http://schemas.microsoft.com/office/drawing/2014/main" id="{EC1E22F7-BEB1-B02D-1D86-C499943C0862}"/>
              </a:ext>
            </a:extLst>
          </p:cNvPr>
          <p:cNvSpPr txBox="1">
            <a:spLocks/>
          </p:cNvSpPr>
          <p:nvPr/>
        </p:nvSpPr>
        <p:spPr>
          <a:xfrm>
            <a:off x="9220200" y="6329896"/>
            <a:ext cx="2743200" cy="365125"/>
          </a:xfrm>
          <a:prstGeom prst="rect">
            <a:avLst/>
          </a:prstGeom>
        </p:spPr>
        <p:txBody>
          <a:bodyPr/>
          <a:ls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A27E2FF-DAC8-438B-8546-A5A4CBA171F6}" type="slidenum">
              <a:rPr lang="zh-TW" altLang="en-US" sz="2000">
                <a:solidFill>
                  <a:schemeClr val="tx1">
                    <a:tint val="75000"/>
                  </a:schemeClr>
                </a:solidFill>
                <a:latin typeface="Times New Roman" panose="02020603050405020304" pitchFamily="18" charset="0"/>
                <a:cs typeface="Times New Roman" panose="02020603050405020304" pitchFamily="18" charset="0"/>
              </a:rPr>
              <a:pPr algn="r"/>
              <a:t>6</a:t>
            </a:fld>
            <a:endParaRPr lang="zh-TW" altLang="en-US" sz="2000" dirty="0">
              <a:solidFill>
                <a:schemeClr val="tx1">
                  <a:tint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36360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7C198A-3F68-6BD5-7401-62982B44162F}"/>
              </a:ext>
            </a:extLst>
          </p:cNvPr>
          <p:cNvSpPr>
            <a:spLocks noGrp="1"/>
          </p:cNvSpPr>
          <p:nvPr>
            <p:ph type="title"/>
          </p:nvPr>
        </p:nvSpPr>
        <p:spPr/>
        <p:txBody>
          <a:bodyPr>
            <a:normAutofit/>
          </a:bodyPr>
          <a:lstStyle/>
          <a:p>
            <a:r>
              <a:rPr kumimoji="1" lang="zh-TW" altLang="en-US" sz="3200" dirty="0">
                <a:solidFill>
                  <a:schemeClr val="tx1"/>
                </a:solidFill>
                <a:latin typeface="BiauKai" panose="02010601000101010101" pitchFamily="2" charset="-120"/>
                <a:ea typeface="BiauKai" panose="02010601000101010101" pitchFamily="2" charset="-120"/>
              </a:rPr>
              <a:t>程式碼解說</a:t>
            </a:r>
            <a:r>
              <a:rPr kumimoji="1" lang="en-US" altLang="zh-TW" sz="3200" dirty="0">
                <a:solidFill>
                  <a:schemeClr val="tx1"/>
                </a:solidFill>
                <a:latin typeface="BiauKai" panose="02010601000101010101" pitchFamily="2" charset="-120"/>
                <a:ea typeface="BiauKai" panose="02010601000101010101" pitchFamily="2" charset="-120"/>
              </a:rPr>
              <a:t> – </a:t>
            </a:r>
            <a:r>
              <a:rPr kumimoji="1" lang="zh-TW" altLang="en-US" sz="3200" dirty="0">
                <a:solidFill>
                  <a:schemeClr val="tx1"/>
                </a:solidFill>
                <a:latin typeface="BiauKai" panose="02010601000101010101" pitchFamily="2" charset="-120"/>
                <a:ea typeface="BiauKai" panose="02010601000101010101" pitchFamily="2" charset="-120"/>
              </a:rPr>
              <a:t>利用</a:t>
            </a:r>
            <a:r>
              <a:rPr kumimoji="1" lang="en-US" altLang="zh-TW" sz="3200" dirty="0">
                <a:solidFill>
                  <a:schemeClr val="tx1"/>
                </a:solidFill>
                <a:latin typeface="BiauKai" panose="02010601000101010101" pitchFamily="2" charset="-120"/>
                <a:ea typeface="BiauKai" panose="02010601000101010101" pitchFamily="2" charset="-120"/>
              </a:rPr>
              <a:t>VIF</a:t>
            </a:r>
            <a:r>
              <a:rPr kumimoji="1" lang="zh-TW" altLang="en-US" sz="3200" dirty="0">
                <a:solidFill>
                  <a:schemeClr val="tx1"/>
                </a:solidFill>
                <a:latin typeface="BiauKai" panose="02010601000101010101" pitchFamily="2" charset="-120"/>
                <a:ea typeface="BiauKai" panose="02010601000101010101" pitchFamily="2" charset="-120"/>
              </a:rPr>
              <a:t>處理共線性問題</a:t>
            </a:r>
          </a:p>
        </p:txBody>
      </p:sp>
      <p:sp>
        <p:nvSpPr>
          <p:cNvPr id="3" name="文字方塊 2">
            <a:extLst>
              <a:ext uri="{FF2B5EF4-FFF2-40B4-BE49-F238E27FC236}">
                <a16:creationId xmlns:a16="http://schemas.microsoft.com/office/drawing/2014/main" id="{63EC817D-6FEC-D4BF-B506-990612C004D5}"/>
              </a:ext>
            </a:extLst>
          </p:cNvPr>
          <p:cNvSpPr txBox="1"/>
          <p:nvPr/>
        </p:nvSpPr>
        <p:spPr>
          <a:xfrm>
            <a:off x="2977092" y="1095375"/>
            <a:ext cx="3127779" cy="461665"/>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將</a:t>
            </a:r>
            <a:r>
              <a:rPr lang="en-US" altLang="zh-TW" sz="2400" dirty="0">
                <a:solidFill>
                  <a:srgbClr val="6E7781"/>
                </a:solidFill>
                <a:latin typeface="BiauKai" panose="02010601000101010101" pitchFamily="2" charset="-120"/>
                <a:ea typeface="BiauKai" panose="02010601000101010101" pitchFamily="2" charset="-120"/>
              </a:rPr>
              <a:t>VIF</a:t>
            </a:r>
            <a:r>
              <a:rPr lang="zh-TW" altLang="en-US" sz="2400" dirty="0">
                <a:solidFill>
                  <a:srgbClr val="6E7781"/>
                </a:solidFill>
                <a:latin typeface="BiauKai" panose="02010601000101010101" pitchFamily="2" charset="-120"/>
                <a:ea typeface="BiauKai" panose="02010601000101010101" pitchFamily="2" charset="-120"/>
              </a:rPr>
              <a:t>法寫成一個函數</a:t>
            </a:r>
          </a:p>
        </p:txBody>
      </p:sp>
      <p:sp>
        <p:nvSpPr>
          <p:cNvPr id="4" name="矩形 3">
            <a:extLst>
              <a:ext uri="{FF2B5EF4-FFF2-40B4-BE49-F238E27FC236}">
                <a16:creationId xmlns:a16="http://schemas.microsoft.com/office/drawing/2014/main" id="{BD1E0E01-1AF8-4D13-91FB-8A21BBEE7437}"/>
              </a:ext>
            </a:extLst>
          </p:cNvPr>
          <p:cNvSpPr/>
          <p:nvPr/>
        </p:nvSpPr>
        <p:spPr>
          <a:xfrm>
            <a:off x="6172198" y="1095375"/>
            <a:ext cx="5410201" cy="5648325"/>
          </a:xfrm>
          <a:prstGeom prst="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文字方塊 4">
            <a:extLst>
              <a:ext uri="{FF2B5EF4-FFF2-40B4-BE49-F238E27FC236}">
                <a16:creationId xmlns:a16="http://schemas.microsoft.com/office/drawing/2014/main" id="{7DF327DA-97F8-B098-7567-AA829D01C038}"/>
              </a:ext>
            </a:extLst>
          </p:cNvPr>
          <p:cNvSpPr txBox="1"/>
          <p:nvPr/>
        </p:nvSpPr>
        <p:spPr>
          <a:xfrm>
            <a:off x="6172198" y="1095375"/>
            <a:ext cx="5410201" cy="5909310"/>
          </a:xfrm>
          <a:prstGeom prst="rect">
            <a:avLst/>
          </a:prstGeom>
          <a:noFill/>
        </p:spPr>
        <p:txBody>
          <a:bodyPr wrap="square" rtlCol="0">
            <a:spAutoFit/>
          </a:bodyPr>
          <a:lstStyle/>
          <a:p>
            <a:r>
              <a:rPr lang="en" altLang="zh-TW" sz="1400" b="0" dirty="0">
                <a:solidFill>
                  <a:srgbClr val="AC5E00"/>
                </a:solidFill>
                <a:effectLst/>
                <a:latin typeface="Menlo" panose="020B0609030804020204" pitchFamily="49" charset="0"/>
              </a:rPr>
              <a:t>def</a:t>
            </a:r>
            <a:r>
              <a:rPr lang="en" altLang="zh-TW" sz="1400" b="0" dirty="0">
                <a:solidFill>
                  <a:srgbClr val="24292F"/>
                </a:solidFill>
                <a:effectLst/>
                <a:latin typeface="Menlo" panose="020B0609030804020204" pitchFamily="49" charset="0"/>
              </a:rPr>
              <a:t> </a:t>
            </a:r>
            <a:r>
              <a:rPr lang="en" altLang="zh-TW" sz="1400" b="0" dirty="0" err="1">
                <a:solidFill>
                  <a:srgbClr val="8250DF"/>
                </a:solidFill>
                <a:effectLst/>
                <a:latin typeface="Menlo" panose="020B0609030804020204" pitchFamily="49" charset="0"/>
              </a:rPr>
              <a:t>checkVIF</a:t>
            </a:r>
            <a:r>
              <a:rPr lang="en" altLang="zh-TW" sz="1400" b="0" dirty="0">
                <a:solidFill>
                  <a:srgbClr val="24292F"/>
                </a:solidFill>
                <a:effectLst/>
                <a:latin typeface="Menlo" panose="020B0609030804020204" pitchFamily="49" charset="0"/>
              </a:rPr>
              <a:t>(</a:t>
            </a:r>
            <a:r>
              <a:rPr lang="en" altLang="zh-TW" sz="1400" b="0" dirty="0" err="1">
                <a:solidFill>
                  <a:srgbClr val="953800"/>
                </a:solidFill>
                <a:effectLst/>
                <a:latin typeface="Menlo" panose="020B0609030804020204" pitchFamily="49" charset="0"/>
              </a:rPr>
              <a:t>df</a:t>
            </a:r>
            <a:r>
              <a:rPr lang="en" altLang="zh-TW" sz="1400" b="0" dirty="0">
                <a:solidFill>
                  <a:srgbClr val="24292F"/>
                </a:solidFill>
                <a:effectLst/>
                <a:latin typeface="Menlo" panose="020B0609030804020204" pitchFamily="49" charset="0"/>
              </a:rPr>
              <a:t>):</a:t>
            </a:r>
          </a:p>
          <a:p>
            <a:pPr lvl="1"/>
            <a:r>
              <a:rPr lang="en" altLang="zh-TW" sz="1400" b="0" dirty="0" err="1">
                <a:solidFill>
                  <a:srgbClr val="953800"/>
                </a:solidFill>
                <a:effectLst/>
                <a:latin typeface="Menlo" panose="020B0609030804020204" pitchFamily="49" charset="0"/>
              </a:rPr>
              <a:t>df</a:t>
            </a:r>
            <a:r>
              <a:rPr lang="en" altLang="zh-TW" sz="1400" b="0" dirty="0">
                <a:solidFill>
                  <a:srgbClr val="24292F"/>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'constant'</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a:solidFill>
                  <a:srgbClr val="0550AE"/>
                </a:solidFill>
                <a:effectLst/>
                <a:latin typeface="Menlo" panose="020B0609030804020204" pitchFamily="49" charset="0"/>
              </a:rPr>
              <a:t>1</a:t>
            </a:r>
            <a:endParaRPr lang="en" altLang="zh-TW" sz="1400" b="0" dirty="0">
              <a:solidFill>
                <a:srgbClr val="24292F"/>
              </a:solidFill>
              <a:effectLst/>
              <a:latin typeface="Menlo" panose="020B0609030804020204" pitchFamily="49" charset="0"/>
            </a:endParaRPr>
          </a:p>
          <a:p>
            <a:pPr lvl="1"/>
            <a:r>
              <a:rPr lang="en" altLang="zh-TW" sz="1400" b="0" dirty="0">
                <a:solidFill>
                  <a:srgbClr val="24292F"/>
                </a:solidFill>
                <a:effectLst/>
                <a:latin typeface="Menlo" panose="020B0609030804020204" pitchFamily="49" charset="0"/>
              </a:rPr>
              <a:t>name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953800"/>
                </a:solidFill>
                <a:effectLst/>
                <a:latin typeface="Menlo" panose="020B0609030804020204" pitchFamily="49" charset="0"/>
              </a:rPr>
              <a:t>df</a:t>
            </a:r>
            <a:r>
              <a:rPr lang="en" altLang="zh-TW" sz="1400" b="0" dirty="0" err="1">
                <a:solidFill>
                  <a:srgbClr val="24292F"/>
                </a:solidFill>
                <a:effectLst/>
                <a:latin typeface="Menlo" panose="020B0609030804020204" pitchFamily="49" charset="0"/>
              </a:rPr>
              <a:t>.columns</a:t>
            </a:r>
            <a:endParaRPr lang="en" altLang="zh-TW" sz="1400" b="0" dirty="0">
              <a:solidFill>
                <a:srgbClr val="24292F"/>
              </a:solidFill>
              <a:effectLst/>
              <a:latin typeface="Menlo" panose="020B0609030804020204" pitchFamily="49" charset="0"/>
            </a:endParaRPr>
          </a:p>
          <a:p>
            <a:pPr lvl="1"/>
            <a:r>
              <a:rPr lang="en" altLang="zh-TW" sz="1400" b="0" dirty="0">
                <a:solidFill>
                  <a:srgbClr val="24292F"/>
                </a:solidFill>
                <a:effectLst/>
                <a:latin typeface="Menlo" panose="020B0609030804020204" pitchFamily="49" charset="0"/>
              </a:rPr>
              <a:t>x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953800"/>
                </a:solidFill>
                <a:effectLst/>
                <a:latin typeface="Menlo" panose="020B0609030804020204" pitchFamily="49" charset="0"/>
              </a:rPr>
              <a:t>np</a:t>
            </a:r>
            <a:r>
              <a:rPr lang="en" altLang="zh-TW" sz="1400" b="0" dirty="0" err="1">
                <a:solidFill>
                  <a:srgbClr val="24292F"/>
                </a:solidFill>
                <a:effectLst/>
                <a:latin typeface="Menlo" panose="020B0609030804020204" pitchFamily="49" charset="0"/>
              </a:rPr>
              <a:t>.</a:t>
            </a:r>
            <a:r>
              <a:rPr lang="en" altLang="zh-TW" sz="1400" b="0" dirty="0" err="1">
                <a:solidFill>
                  <a:srgbClr val="953800"/>
                </a:solidFill>
                <a:effectLst/>
                <a:latin typeface="Menlo" panose="020B0609030804020204" pitchFamily="49" charset="0"/>
              </a:rPr>
              <a:t>matrix</a:t>
            </a:r>
            <a:r>
              <a:rPr lang="en" altLang="zh-TW" sz="1400" b="0" dirty="0">
                <a:solidFill>
                  <a:srgbClr val="24292F"/>
                </a:solidFill>
                <a:effectLst/>
                <a:latin typeface="Menlo" panose="020B0609030804020204" pitchFamily="49" charset="0"/>
              </a:rPr>
              <a:t>(</a:t>
            </a:r>
            <a:r>
              <a:rPr lang="en" altLang="zh-TW" sz="1400" b="0" dirty="0" err="1">
                <a:solidFill>
                  <a:srgbClr val="953800"/>
                </a:solidFill>
                <a:effectLst/>
                <a:latin typeface="Menlo" panose="020B0609030804020204" pitchFamily="49" charset="0"/>
              </a:rPr>
              <a:t>df</a:t>
            </a:r>
            <a:r>
              <a:rPr lang="en" altLang="zh-TW" sz="1400" b="0" dirty="0">
                <a:solidFill>
                  <a:srgbClr val="24292F"/>
                </a:solidFill>
                <a:effectLst/>
                <a:latin typeface="Menlo" panose="020B0609030804020204" pitchFamily="49" charset="0"/>
              </a:rPr>
              <a:t>)</a:t>
            </a:r>
          </a:p>
          <a:p>
            <a:pPr lvl="1"/>
            <a:r>
              <a:rPr lang="en" altLang="zh-TW" sz="1400" b="0" dirty="0" err="1">
                <a:solidFill>
                  <a:srgbClr val="24292F"/>
                </a:solidFill>
                <a:effectLst/>
                <a:latin typeface="Menlo" panose="020B0609030804020204" pitchFamily="49" charset="0"/>
              </a:rPr>
              <a:t>VIF_list</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8250DF"/>
                </a:solidFill>
                <a:effectLst/>
                <a:latin typeface="Menlo" panose="020B0609030804020204" pitchFamily="49" charset="0"/>
              </a:rPr>
              <a:t>variance_inflation_factor</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x,i</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for</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i</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in</a:t>
            </a:r>
            <a:r>
              <a:rPr lang="en" altLang="zh-TW" sz="1400" b="0" dirty="0">
                <a:solidFill>
                  <a:srgbClr val="24292F"/>
                </a:solidFill>
                <a:effectLst/>
                <a:latin typeface="Menlo" panose="020B0609030804020204" pitchFamily="49" charset="0"/>
              </a:rPr>
              <a:t> </a:t>
            </a:r>
            <a:r>
              <a:rPr lang="en" altLang="zh-TW" sz="1400" b="0" dirty="0">
                <a:solidFill>
                  <a:srgbClr val="953800"/>
                </a:solidFill>
                <a:effectLst/>
                <a:latin typeface="Menlo" panose="020B0609030804020204" pitchFamily="49" charset="0"/>
              </a:rPr>
              <a:t>range</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x.shape</a:t>
            </a:r>
            <a:r>
              <a:rPr lang="en" altLang="zh-TW" sz="1400" b="0" dirty="0">
                <a:solidFill>
                  <a:srgbClr val="24292F"/>
                </a:solidFill>
                <a:effectLst/>
                <a:latin typeface="Menlo" panose="020B0609030804020204" pitchFamily="49" charset="0"/>
              </a:rPr>
              <a:t>[</a:t>
            </a:r>
            <a:r>
              <a:rPr lang="en" altLang="zh-TW" sz="1400" b="0" dirty="0">
                <a:solidFill>
                  <a:srgbClr val="0550AE"/>
                </a:solidFill>
                <a:effectLst/>
                <a:latin typeface="Menlo" panose="020B0609030804020204" pitchFamily="49" charset="0"/>
              </a:rPr>
              <a:t>1</a:t>
            </a:r>
            <a:r>
              <a:rPr lang="en" altLang="zh-TW" sz="1400" b="0" dirty="0">
                <a:solidFill>
                  <a:srgbClr val="24292F"/>
                </a:solidFill>
                <a:effectLst/>
                <a:latin typeface="Menlo" panose="020B0609030804020204" pitchFamily="49" charset="0"/>
              </a:rPr>
              <a:t>])]</a:t>
            </a:r>
          </a:p>
          <a:p>
            <a:pPr lvl="1"/>
            <a:r>
              <a:rPr lang="en" altLang="zh-TW" sz="1400" b="0" dirty="0">
                <a:solidFill>
                  <a:srgbClr val="0550AE"/>
                </a:solidFill>
                <a:effectLst/>
                <a:latin typeface="Menlo" panose="020B0609030804020204" pitchFamily="49" charset="0"/>
              </a:rPr>
              <a:t>VIF</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953800"/>
                </a:solidFill>
                <a:effectLst/>
                <a:latin typeface="Menlo" panose="020B0609030804020204" pitchFamily="49" charset="0"/>
              </a:rPr>
              <a:t>pd</a:t>
            </a:r>
            <a:r>
              <a:rPr lang="en" altLang="zh-TW" sz="1400" b="0" dirty="0" err="1">
                <a:solidFill>
                  <a:srgbClr val="24292F"/>
                </a:solidFill>
                <a:effectLst/>
                <a:latin typeface="Menlo" panose="020B0609030804020204" pitchFamily="49" charset="0"/>
              </a:rPr>
              <a:t>.</a:t>
            </a:r>
            <a:r>
              <a:rPr lang="en" altLang="zh-TW" sz="1400" b="0" dirty="0" err="1">
                <a:solidFill>
                  <a:srgbClr val="953800"/>
                </a:solidFill>
                <a:effectLst/>
                <a:latin typeface="Menlo" panose="020B0609030804020204" pitchFamily="49" charset="0"/>
              </a:rPr>
              <a:t>DataFrame</a:t>
            </a:r>
            <a:r>
              <a:rPr lang="en" altLang="zh-TW" sz="1400" b="0" dirty="0">
                <a:solidFill>
                  <a:srgbClr val="24292F"/>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a:t>
            </a:r>
            <a:r>
              <a:rPr lang="en" altLang="zh-TW" sz="1400" b="0" dirty="0" err="1">
                <a:solidFill>
                  <a:srgbClr val="0A3069"/>
                </a:solidFill>
                <a:effectLst/>
                <a:latin typeface="Menlo" panose="020B0609030804020204" pitchFamily="49" charset="0"/>
              </a:rPr>
              <a:t>feature'</a:t>
            </a:r>
            <a:r>
              <a:rPr lang="en" altLang="zh-TW" sz="1400" b="0" dirty="0" err="1">
                <a:solidFill>
                  <a:srgbClr val="24292F"/>
                </a:solidFill>
                <a:effectLst/>
                <a:latin typeface="Menlo" panose="020B0609030804020204" pitchFamily="49" charset="0"/>
              </a:rPr>
              <a:t>:name</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'VIF'</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VIF_list</a:t>
            </a:r>
            <a:r>
              <a:rPr lang="en" altLang="zh-TW" sz="1400" b="0" dirty="0">
                <a:solidFill>
                  <a:srgbClr val="24292F"/>
                </a:solidFill>
                <a:effectLst/>
                <a:latin typeface="Menlo" panose="020B0609030804020204" pitchFamily="49" charset="0"/>
              </a:rPr>
              <a:t>})</a:t>
            </a:r>
          </a:p>
          <a:p>
            <a:pPr lvl="1"/>
            <a:r>
              <a:rPr lang="en" altLang="zh-TW" sz="1400" b="0" dirty="0">
                <a:solidFill>
                  <a:srgbClr val="6E7781"/>
                </a:solidFill>
                <a:effectLst/>
                <a:latin typeface="Menlo" panose="020B0609030804020204" pitchFamily="49" charset="0"/>
              </a:rPr>
              <a:t>#remove VIF&gt;10</a:t>
            </a:r>
            <a:endParaRPr lang="en" altLang="zh-TW" sz="1400" b="0" dirty="0">
              <a:solidFill>
                <a:srgbClr val="24292F"/>
              </a:solidFill>
              <a:effectLst/>
              <a:latin typeface="Menlo" panose="020B0609030804020204" pitchFamily="49" charset="0"/>
            </a:endParaRPr>
          </a:p>
          <a:p>
            <a:pPr lvl="1"/>
            <a:r>
              <a:rPr lang="en" altLang="zh-TW" sz="1400" b="0" dirty="0" err="1">
                <a:solidFill>
                  <a:srgbClr val="24292F"/>
                </a:solidFill>
                <a:effectLst/>
                <a:latin typeface="Menlo" panose="020B0609030804020204" pitchFamily="49" charset="0"/>
              </a:rPr>
              <a:t>dropcol</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a:solidFill>
                  <a:srgbClr val="953800"/>
                </a:solidFill>
                <a:effectLst/>
                <a:latin typeface="Menlo" panose="020B0609030804020204" pitchFamily="49" charset="0"/>
              </a:rPr>
              <a:t>list</a:t>
            </a:r>
            <a:r>
              <a:rPr lang="en" altLang="zh-TW" sz="1400" b="0" dirty="0">
                <a:solidFill>
                  <a:srgbClr val="24292F"/>
                </a:solidFill>
                <a:effectLst/>
                <a:latin typeface="Menlo" panose="020B0609030804020204" pitchFamily="49" charset="0"/>
              </a:rPr>
              <a:t>(</a:t>
            </a:r>
            <a:r>
              <a:rPr lang="en" altLang="zh-TW" sz="1400" b="0" dirty="0">
                <a:solidFill>
                  <a:srgbClr val="0550AE"/>
                </a:solidFill>
                <a:effectLst/>
                <a:latin typeface="Menlo" panose="020B0609030804020204" pitchFamily="49" charset="0"/>
              </a:rPr>
              <a:t>VIF</a:t>
            </a:r>
            <a:r>
              <a:rPr lang="en" altLang="zh-TW" sz="1400" b="0" dirty="0">
                <a:solidFill>
                  <a:srgbClr val="24292F"/>
                </a:solidFill>
                <a:effectLst/>
                <a:latin typeface="Menlo" panose="020B0609030804020204" pitchFamily="49" charset="0"/>
              </a:rPr>
              <a:t>[</a:t>
            </a:r>
            <a:r>
              <a:rPr lang="en" altLang="zh-TW" sz="1400" b="0" dirty="0">
                <a:solidFill>
                  <a:srgbClr val="0550AE"/>
                </a:solidFill>
                <a:effectLst/>
                <a:latin typeface="Menlo" panose="020B0609030804020204" pitchFamily="49" charset="0"/>
              </a:rPr>
              <a:t>VIF</a:t>
            </a:r>
            <a:r>
              <a:rPr lang="en" altLang="zh-TW" sz="1400" b="0" dirty="0">
                <a:solidFill>
                  <a:srgbClr val="24292F"/>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'VIF'</a:t>
            </a:r>
            <a:r>
              <a:rPr lang="en" altLang="zh-TW" sz="1400" b="0" dirty="0">
                <a:solidFill>
                  <a:srgbClr val="24292F"/>
                </a:solidFill>
                <a:effectLst/>
                <a:latin typeface="Menlo" panose="020B0609030804020204" pitchFamily="49" charset="0"/>
              </a:rPr>
              <a:t>]</a:t>
            </a:r>
            <a:r>
              <a:rPr lang="en" altLang="zh-TW" sz="1400" b="0" dirty="0">
                <a:solidFill>
                  <a:srgbClr val="AC5E00"/>
                </a:solidFill>
                <a:effectLst/>
                <a:latin typeface="Menlo" panose="020B0609030804020204" pitchFamily="49" charset="0"/>
              </a:rPr>
              <a:t>&gt;</a:t>
            </a:r>
            <a:r>
              <a:rPr lang="en" altLang="zh-TW" sz="1400" b="0" dirty="0">
                <a:solidFill>
                  <a:srgbClr val="0550AE"/>
                </a:solidFill>
                <a:effectLst/>
                <a:latin typeface="Menlo" panose="020B0609030804020204" pitchFamily="49" charset="0"/>
              </a:rPr>
              <a:t>10</a:t>
            </a:r>
            <a:r>
              <a:rPr lang="en" altLang="zh-TW" sz="1400" b="0" dirty="0">
                <a:solidFill>
                  <a:srgbClr val="24292F"/>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'feature'</a:t>
            </a:r>
            <a:r>
              <a:rPr lang="en" altLang="zh-TW" sz="1400" b="0" dirty="0">
                <a:solidFill>
                  <a:srgbClr val="24292F"/>
                </a:solidFill>
                <a:effectLst/>
                <a:latin typeface="Menlo" panose="020B0609030804020204" pitchFamily="49" charset="0"/>
              </a:rPr>
              <a:t>])</a:t>
            </a:r>
          </a:p>
          <a:p>
            <a:pPr lvl="1"/>
            <a:r>
              <a:rPr lang="en" altLang="zh-TW" sz="1400" b="0" dirty="0">
                <a:solidFill>
                  <a:srgbClr val="AC5E00"/>
                </a:solidFill>
                <a:effectLst/>
                <a:latin typeface="Menlo" panose="020B0609030804020204" pitchFamily="49" charset="0"/>
              </a:rPr>
              <a:t>for</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i</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in</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dropcol</a:t>
            </a:r>
            <a:r>
              <a:rPr lang="en" altLang="zh-TW" sz="1400" b="0" dirty="0">
                <a:solidFill>
                  <a:srgbClr val="24292F"/>
                </a:solidFill>
                <a:effectLst/>
                <a:latin typeface="Menlo" panose="020B0609030804020204" pitchFamily="49" charset="0"/>
              </a:rPr>
              <a:t>:</a:t>
            </a:r>
          </a:p>
          <a:p>
            <a:pPr lvl="1"/>
            <a:r>
              <a:rPr lang="en" altLang="zh-TW" sz="1400" b="0" dirty="0">
                <a:solidFill>
                  <a:srgbClr val="AC5E00"/>
                </a:solidFill>
                <a:effectLst/>
                <a:latin typeface="Menlo" panose="020B0609030804020204" pitchFamily="49" charset="0"/>
              </a:rPr>
              <a:t>del</a:t>
            </a:r>
            <a:r>
              <a:rPr lang="en" altLang="zh-TW" sz="1400" b="0" dirty="0">
                <a:solidFill>
                  <a:srgbClr val="24292F"/>
                </a:solidFill>
                <a:effectLst/>
                <a:latin typeface="Menlo" panose="020B0609030804020204" pitchFamily="49" charset="0"/>
              </a:rPr>
              <a:t> </a:t>
            </a:r>
            <a:r>
              <a:rPr lang="en" altLang="zh-TW" sz="1400" b="0" dirty="0" err="1">
                <a:solidFill>
                  <a:srgbClr val="953800"/>
                </a:solidFill>
                <a:effectLst/>
                <a:latin typeface="Menlo" panose="020B0609030804020204" pitchFamily="49" charset="0"/>
              </a:rPr>
              <a:t>df</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i</a:t>
            </a:r>
            <a:r>
              <a:rPr lang="en" altLang="zh-TW" sz="1400" b="0" dirty="0">
                <a:solidFill>
                  <a:srgbClr val="24292F"/>
                </a:solidFill>
                <a:effectLst/>
                <a:latin typeface="Menlo" panose="020B0609030804020204" pitchFamily="49" charset="0"/>
              </a:rPr>
              <a:t>]</a:t>
            </a:r>
          </a:p>
          <a:p>
            <a:pPr lvl="1"/>
            <a:r>
              <a:rPr lang="en" altLang="zh-TW" sz="1400" b="0" dirty="0">
                <a:solidFill>
                  <a:srgbClr val="AC5E00"/>
                </a:solidFill>
                <a:effectLst/>
                <a:latin typeface="Menlo" panose="020B0609030804020204" pitchFamily="49" charset="0"/>
              </a:rPr>
              <a:t>return</a:t>
            </a:r>
            <a:r>
              <a:rPr lang="en" altLang="zh-TW" sz="1400" b="0" dirty="0">
                <a:solidFill>
                  <a:srgbClr val="24292F"/>
                </a:solidFill>
                <a:effectLst/>
                <a:latin typeface="Menlo" panose="020B0609030804020204" pitchFamily="49" charset="0"/>
              </a:rPr>
              <a:t> </a:t>
            </a:r>
            <a:r>
              <a:rPr lang="en" altLang="zh-TW" sz="1400" b="0" dirty="0" err="1">
                <a:solidFill>
                  <a:srgbClr val="953800"/>
                </a:solidFill>
                <a:effectLst/>
                <a:latin typeface="Menlo" panose="020B0609030804020204" pitchFamily="49" charset="0"/>
              </a:rPr>
              <a:t>df</a:t>
            </a:r>
            <a:endParaRPr lang="en" altLang="zh-TW" sz="1400" b="0" dirty="0">
              <a:solidFill>
                <a:srgbClr val="24292F"/>
              </a:solidFill>
              <a:effectLst/>
              <a:latin typeface="Menlo" panose="020B0609030804020204" pitchFamily="49" charset="0"/>
            </a:endParaRPr>
          </a:p>
          <a:p>
            <a:r>
              <a:rPr lang="en" altLang="zh-TW" sz="1400" b="0" dirty="0" err="1">
                <a:solidFill>
                  <a:srgbClr val="24292F"/>
                </a:solidFill>
                <a:effectLst/>
                <a:latin typeface="Menlo" panose="020B0609030804020204" pitchFamily="49" charset="0"/>
              </a:rPr>
              <a:t>X_prep_VIF</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8250DF"/>
                </a:solidFill>
                <a:effectLst/>
                <a:latin typeface="Menlo" panose="020B0609030804020204" pitchFamily="49" charset="0"/>
              </a:rPr>
              <a:t>checkVIF</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X_prep</a:t>
            </a:r>
            <a:r>
              <a:rPr lang="en" altLang="zh-TW" sz="1400" b="0" dirty="0">
                <a:solidFill>
                  <a:srgbClr val="24292F"/>
                </a:solidFill>
                <a:effectLst/>
                <a:latin typeface="Menlo" panose="020B0609030804020204" pitchFamily="49" charset="0"/>
              </a:rPr>
              <a:t>)</a:t>
            </a:r>
            <a:endParaRPr lang="en" altLang="zh-TW" sz="1400" b="0" dirty="0">
              <a:solidFill>
                <a:srgbClr val="C9D1D9"/>
              </a:solidFill>
              <a:effectLst/>
              <a:latin typeface="Menlo" panose="020B0609030804020204" pitchFamily="49" charset="0"/>
            </a:endParaRPr>
          </a:p>
          <a:p>
            <a:r>
              <a:rPr lang="en" altLang="zh-TW" sz="1400" b="0" dirty="0" err="1">
                <a:solidFill>
                  <a:srgbClr val="24292F"/>
                </a:solidFill>
                <a:effectLst/>
                <a:latin typeface="Menlo" panose="020B0609030804020204" pitchFamily="49" charset="0"/>
              </a:rPr>
              <a:t>X_prep_continuous</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X_prep_VIF</a:t>
            </a:r>
            <a:r>
              <a:rPr lang="en" altLang="zh-TW" sz="1400" b="0" dirty="0">
                <a:solidFill>
                  <a:srgbClr val="24292F"/>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'AMT_INCOME_TOTAL'</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'AMT_ANNUITY'</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'DAYS_BIRTH'</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'DAYS_REGISTRATION'</a:t>
            </a:r>
            <a:r>
              <a:rPr lang="en" altLang="zh-TW" sz="1400" b="0" dirty="0">
                <a:solidFill>
                  <a:srgbClr val="24292F"/>
                </a:solidFill>
                <a:effectLst/>
                <a:latin typeface="Menlo" panose="020B0609030804020204" pitchFamily="49" charset="0"/>
              </a:rPr>
              <a:t>,</a:t>
            </a:r>
          </a:p>
          <a:p>
            <a:r>
              <a:rPr lang="en" altLang="zh-TW" sz="1400" b="0" dirty="0">
                <a:solidFill>
                  <a:srgbClr val="0A3069"/>
                </a:solidFill>
                <a:effectLst/>
                <a:latin typeface="Menlo" panose="020B0609030804020204" pitchFamily="49" charset="0"/>
              </a:rPr>
              <a:t>'DAYS_ID_PUBLISH'</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'CNT_FAM_MEMBERS'</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'DAYS_LAST_PHONE_CHANGE'</a:t>
            </a:r>
            <a:r>
              <a:rPr lang="en" altLang="zh-TW" sz="1400" b="0" dirty="0">
                <a:solidFill>
                  <a:srgbClr val="24292F"/>
                </a:solidFill>
                <a:effectLst/>
                <a:latin typeface="Menlo" panose="020B0609030804020204" pitchFamily="49" charset="0"/>
              </a:rPr>
              <a:t>]]</a:t>
            </a:r>
          </a:p>
          <a:p>
            <a:r>
              <a:rPr lang="en" altLang="zh-TW" sz="1400" b="0" dirty="0" err="1">
                <a:solidFill>
                  <a:srgbClr val="24292F"/>
                </a:solidFill>
                <a:effectLst/>
                <a:latin typeface="Menlo" panose="020B0609030804020204" pitchFamily="49" charset="0"/>
              </a:rPr>
              <a:t>X_prep_discrete</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X_prep_VIF.</a:t>
            </a:r>
            <a:r>
              <a:rPr lang="en" altLang="zh-TW" sz="1400" b="0" dirty="0" err="1">
                <a:solidFill>
                  <a:srgbClr val="8250DF"/>
                </a:solidFill>
                <a:effectLst/>
                <a:latin typeface="Menlo" panose="020B0609030804020204" pitchFamily="49" charset="0"/>
              </a:rPr>
              <a:t>drop</a:t>
            </a:r>
            <a:r>
              <a:rPr lang="en" altLang="zh-TW" sz="1400" b="0" dirty="0">
                <a:solidFill>
                  <a:srgbClr val="24292F"/>
                </a:solidFill>
                <a:effectLst/>
                <a:latin typeface="Menlo" panose="020B0609030804020204" pitchFamily="49" charset="0"/>
              </a:rPr>
              <a:t>([</a:t>
            </a:r>
            <a:r>
              <a:rPr lang="en" altLang="zh-TW" sz="1400" b="0" dirty="0">
                <a:solidFill>
                  <a:srgbClr val="0A3069"/>
                </a:solidFill>
                <a:effectLst/>
                <a:latin typeface="Menlo" panose="020B0609030804020204" pitchFamily="49" charset="0"/>
              </a:rPr>
              <a:t>'AMT_INCOME_TOTAL'</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'AMT_ANNUITY'</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'DAYS_BIRTH'</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'DAYS_REGISTRATION'</a:t>
            </a:r>
            <a:r>
              <a:rPr lang="en" altLang="zh-TW" sz="1400" b="0" dirty="0">
                <a:solidFill>
                  <a:srgbClr val="24292F"/>
                </a:solidFill>
                <a:effectLst/>
                <a:latin typeface="Menlo" panose="020B0609030804020204" pitchFamily="49" charset="0"/>
              </a:rPr>
              <a:t>,</a:t>
            </a:r>
          </a:p>
          <a:p>
            <a:r>
              <a:rPr lang="en" altLang="zh-TW" sz="1400" b="0" dirty="0">
                <a:solidFill>
                  <a:srgbClr val="0A3069"/>
                </a:solidFill>
                <a:effectLst/>
                <a:latin typeface="Menlo" panose="020B0609030804020204" pitchFamily="49" charset="0"/>
              </a:rPr>
              <a:t>'DAYS_ID_PUBLISH'</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'CNT_FAM_MEMBERS'</a:t>
            </a:r>
            <a:r>
              <a:rPr lang="en" altLang="zh-TW" sz="1400" b="0" dirty="0">
                <a:solidFill>
                  <a:srgbClr val="24292F"/>
                </a:solidFill>
                <a:effectLst/>
                <a:latin typeface="Menlo" panose="020B0609030804020204" pitchFamily="49" charset="0"/>
              </a:rPr>
              <a:t>, </a:t>
            </a:r>
            <a:r>
              <a:rPr lang="en" altLang="zh-TW" sz="1400" b="0" dirty="0">
                <a:solidFill>
                  <a:srgbClr val="0A3069"/>
                </a:solidFill>
                <a:effectLst/>
                <a:latin typeface="Menlo" panose="020B0609030804020204" pitchFamily="49" charset="0"/>
              </a:rPr>
              <a:t>'DAYS_LAST_PHONE_CHANGE'</a:t>
            </a:r>
            <a:r>
              <a:rPr lang="en" altLang="zh-TW" sz="1400" b="0" dirty="0">
                <a:solidFill>
                  <a:srgbClr val="24292F"/>
                </a:solidFill>
                <a:effectLst/>
                <a:latin typeface="Menlo" panose="020B0609030804020204" pitchFamily="49" charset="0"/>
              </a:rPr>
              <a:t>],</a:t>
            </a:r>
            <a:r>
              <a:rPr lang="en" altLang="zh-TW" sz="1400" b="0" dirty="0">
                <a:solidFill>
                  <a:srgbClr val="953800"/>
                </a:solidFill>
                <a:effectLst/>
                <a:latin typeface="Menlo" panose="020B0609030804020204" pitchFamily="49" charset="0"/>
              </a:rPr>
              <a:t>axis</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a:solidFill>
                  <a:srgbClr val="0550AE"/>
                </a:solidFill>
                <a:effectLst/>
                <a:latin typeface="Menlo" panose="020B0609030804020204" pitchFamily="49" charset="0"/>
              </a:rPr>
              <a:t>1</a:t>
            </a:r>
            <a:r>
              <a:rPr lang="en" altLang="zh-TW" sz="1400" b="0" dirty="0">
                <a:solidFill>
                  <a:srgbClr val="24292F"/>
                </a:solidFill>
                <a:effectLst/>
                <a:latin typeface="Menlo" panose="020B0609030804020204" pitchFamily="49" charset="0"/>
              </a:rPr>
              <a:t>)</a:t>
            </a:r>
          </a:p>
          <a:p>
            <a:r>
              <a:rPr lang="en" altLang="zh-TW" sz="1400" b="0" dirty="0" err="1">
                <a:solidFill>
                  <a:srgbClr val="24292F"/>
                </a:solidFill>
                <a:effectLst/>
                <a:latin typeface="Menlo" panose="020B0609030804020204" pitchFamily="49" charset="0"/>
              </a:rPr>
              <a:t>conti_col</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X_prep_continuous.columns</a:t>
            </a:r>
            <a:endParaRPr lang="en" altLang="zh-TW" sz="1400" b="0" dirty="0">
              <a:solidFill>
                <a:srgbClr val="24292F"/>
              </a:solidFill>
              <a:effectLst/>
              <a:latin typeface="Menlo" panose="020B0609030804020204" pitchFamily="49" charset="0"/>
            </a:endParaRPr>
          </a:p>
          <a:p>
            <a:r>
              <a:rPr lang="en" altLang="zh-TW" sz="1400" b="0" dirty="0" err="1">
                <a:solidFill>
                  <a:srgbClr val="24292F"/>
                </a:solidFill>
                <a:effectLst/>
                <a:latin typeface="Menlo" panose="020B0609030804020204" pitchFamily="49" charset="0"/>
              </a:rPr>
              <a:t>categ_col</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X_prep_discrete.columns</a:t>
            </a:r>
            <a:endParaRPr lang="en" altLang="zh-TW" sz="1400" b="0" dirty="0">
              <a:solidFill>
                <a:srgbClr val="24292F"/>
              </a:solidFill>
              <a:effectLst/>
              <a:latin typeface="Menlo" panose="020B0609030804020204" pitchFamily="49" charset="0"/>
            </a:endParaRPr>
          </a:p>
          <a:p>
            <a:endParaRPr lang="en" altLang="zh-TW" sz="1400" b="0" dirty="0">
              <a:solidFill>
                <a:srgbClr val="C9D1D9"/>
              </a:solidFill>
              <a:effectLst/>
              <a:latin typeface="Menlo" panose="020B0609030804020204" pitchFamily="49" charset="0"/>
            </a:endParaRPr>
          </a:p>
        </p:txBody>
      </p:sp>
      <p:sp>
        <p:nvSpPr>
          <p:cNvPr id="8" name="文字方塊 7">
            <a:extLst>
              <a:ext uri="{FF2B5EF4-FFF2-40B4-BE49-F238E27FC236}">
                <a16:creationId xmlns:a16="http://schemas.microsoft.com/office/drawing/2014/main" id="{07D46D97-056C-6C59-EAC2-EDF471C6F9E4}"/>
              </a:ext>
            </a:extLst>
          </p:cNvPr>
          <p:cNvSpPr txBox="1"/>
          <p:nvPr/>
        </p:nvSpPr>
        <p:spPr>
          <a:xfrm>
            <a:off x="2451308" y="4011972"/>
            <a:ext cx="3720890" cy="830997"/>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將經過</a:t>
            </a:r>
            <a:r>
              <a:rPr lang="en-US" altLang="zh-TW" sz="2400" dirty="0">
                <a:solidFill>
                  <a:srgbClr val="6E7781"/>
                </a:solidFill>
                <a:latin typeface="BiauKai" panose="02010601000101010101" pitchFamily="2" charset="-120"/>
                <a:ea typeface="BiauKai" panose="02010601000101010101" pitchFamily="2" charset="-120"/>
              </a:rPr>
              <a:t>VIF</a:t>
            </a:r>
            <a:r>
              <a:rPr lang="zh-TW" altLang="en-US" sz="2400" dirty="0">
                <a:solidFill>
                  <a:srgbClr val="6E7781"/>
                </a:solidFill>
                <a:latin typeface="BiauKai" panose="02010601000101010101" pitchFamily="2" charset="-120"/>
                <a:ea typeface="BiauKai" panose="02010601000101010101" pitchFamily="2" charset="-120"/>
              </a:rPr>
              <a:t>後</a:t>
            </a:r>
            <a:r>
              <a:rPr lang="en-US" altLang="zh-TW" sz="2400" dirty="0">
                <a:solidFill>
                  <a:srgbClr val="6E7781"/>
                </a:solidFill>
                <a:latin typeface="BiauKai" panose="02010601000101010101" pitchFamily="2" charset="-120"/>
                <a:ea typeface="BiauKai" panose="02010601000101010101" pitchFamily="2" charset="-120"/>
              </a:rPr>
              <a:t>Data</a:t>
            </a:r>
            <a:r>
              <a:rPr lang="zh-TW" altLang="en-US" sz="2400" dirty="0">
                <a:solidFill>
                  <a:srgbClr val="6E7781"/>
                </a:solidFill>
                <a:latin typeface="BiauKai" panose="02010601000101010101" pitchFamily="2" charset="-120"/>
                <a:ea typeface="BiauKai" panose="02010601000101010101" pitchFamily="2" charset="-120"/>
              </a:rPr>
              <a:t>之類別與</a:t>
            </a:r>
            <a:endParaRPr lang="en-US" altLang="zh-TW" sz="2400" dirty="0">
              <a:solidFill>
                <a:srgbClr val="6E7781"/>
              </a:solidFill>
              <a:latin typeface="BiauKai" panose="02010601000101010101" pitchFamily="2" charset="-120"/>
              <a:ea typeface="BiauKai" panose="02010601000101010101" pitchFamily="2" charset="-120"/>
            </a:endParaRPr>
          </a:p>
          <a:p>
            <a:r>
              <a:rPr lang="zh-TW" altLang="en-US" sz="2400" dirty="0">
                <a:solidFill>
                  <a:srgbClr val="6E7781"/>
                </a:solidFill>
                <a:latin typeface="BiauKai" panose="02010601000101010101" pitchFamily="2" charset="-120"/>
                <a:ea typeface="BiauKai" panose="02010601000101010101" pitchFamily="2" charset="-120"/>
              </a:rPr>
              <a:t>連續的變數分別篩選出來</a:t>
            </a:r>
          </a:p>
        </p:txBody>
      </p:sp>
    </p:spTree>
    <p:extLst>
      <p:ext uri="{BB962C8B-B14F-4D97-AF65-F5344CB8AC3E}">
        <p14:creationId xmlns:p14="http://schemas.microsoft.com/office/powerpoint/2010/main" val="35244074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7C198A-3F68-6BD5-7401-62982B44162F}"/>
              </a:ext>
            </a:extLst>
          </p:cNvPr>
          <p:cNvSpPr>
            <a:spLocks noGrp="1"/>
          </p:cNvSpPr>
          <p:nvPr>
            <p:ph type="title"/>
          </p:nvPr>
        </p:nvSpPr>
        <p:spPr/>
        <p:txBody>
          <a:bodyPr>
            <a:normAutofit/>
          </a:bodyPr>
          <a:lstStyle/>
          <a:p>
            <a:r>
              <a:rPr kumimoji="1" lang="zh-TW" altLang="en-US" sz="3200" dirty="0">
                <a:solidFill>
                  <a:schemeClr val="tx1"/>
                </a:solidFill>
                <a:latin typeface="BiauKai" panose="02010601000101010101" pitchFamily="2" charset="-120"/>
                <a:ea typeface="BiauKai" panose="02010601000101010101" pitchFamily="2" charset="-120"/>
              </a:rPr>
              <a:t>程式碼解說</a:t>
            </a:r>
            <a:r>
              <a:rPr kumimoji="1" lang="en-US" altLang="zh-TW" sz="3200" dirty="0">
                <a:solidFill>
                  <a:schemeClr val="tx1"/>
                </a:solidFill>
                <a:latin typeface="BiauKai" panose="02010601000101010101" pitchFamily="2" charset="-120"/>
                <a:ea typeface="BiauKai" panose="02010601000101010101" pitchFamily="2" charset="-120"/>
              </a:rPr>
              <a:t> – </a:t>
            </a:r>
            <a:r>
              <a:rPr kumimoji="1" lang="zh-TW" altLang="en-US" sz="3200" dirty="0">
                <a:solidFill>
                  <a:schemeClr val="tx1"/>
                </a:solidFill>
                <a:latin typeface="BiauKai" panose="02010601000101010101" pitchFamily="2" charset="-120"/>
                <a:ea typeface="BiauKai" panose="02010601000101010101" pitchFamily="2" charset="-120"/>
              </a:rPr>
              <a:t>資料切分、標準化與平衡</a:t>
            </a:r>
          </a:p>
        </p:txBody>
      </p:sp>
      <p:sp>
        <p:nvSpPr>
          <p:cNvPr id="3" name="文字方塊 2">
            <a:extLst>
              <a:ext uri="{FF2B5EF4-FFF2-40B4-BE49-F238E27FC236}">
                <a16:creationId xmlns:a16="http://schemas.microsoft.com/office/drawing/2014/main" id="{63EC817D-6FEC-D4BF-B506-990612C004D5}"/>
              </a:ext>
            </a:extLst>
          </p:cNvPr>
          <p:cNvSpPr txBox="1"/>
          <p:nvPr/>
        </p:nvSpPr>
        <p:spPr>
          <a:xfrm>
            <a:off x="2294213" y="1095375"/>
            <a:ext cx="3922869" cy="830997"/>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將資料以</a:t>
            </a:r>
            <a:r>
              <a:rPr lang="en-US" altLang="zh-TW" sz="2400" dirty="0">
                <a:solidFill>
                  <a:srgbClr val="6E7781"/>
                </a:solidFill>
                <a:latin typeface="BiauKai" panose="02010601000101010101" pitchFamily="2" charset="-120"/>
                <a:ea typeface="BiauKai" panose="02010601000101010101" pitchFamily="2" charset="-120"/>
              </a:rPr>
              <a:t>7:3</a:t>
            </a:r>
            <a:r>
              <a:rPr lang="zh-TW" altLang="en-US" sz="2400" dirty="0">
                <a:solidFill>
                  <a:srgbClr val="6E7781"/>
                </a:solidFill>
                <a:latin typeface="BiauKai" panose="02010601000101010101" pitchFamily="2" charset="-120"/>
                <a:ea typeface="BiauKai" panose="02010601000101010101" pitchFamily="2" charset="-120"/>
              </a:rPr>
              <a:t>的比例切成訓練</a:t>
            </a:r>
            <a:endParaRPr lang="en-US" altLang="zh-TW" sz="2400" dirty="0">
              <a:solidFill>
                <a:srgbClr val="6E7781"/>
              </a:solidFill>
              <a:latin typeface="BiauKai" panose="02010601000101010101" pitchFamily="2" charset="-120"/>
              <a:ea typeface="BiauKai" panose="02010601000101010101" pitchFamily="2" charset="-120"/>
            </a:endParaRPr>
          </a:p>
          <a:p>
            <a:r>
              <a:rPr lang="zh-TW" altLang="en-US" sz="2400" dirty="0">
                <a:solidFill>
                  <a:srgbClr val="6E7781"/>
                </a:solidFill>
                <a:latin typeface="BiauKai" panose="02010601000101010101" pitchFamily="2" charset="-120"/>
                <a:ea typeface="BiauKai" panose="02010601000101010101" pitchFamily="2" charset="-120"/>
              </a:rPr>
              <a:t>集與測試集</a:t>
            </a:r>
          </a:p>
        </p:txBody>
      </p:sp>
      <p:sp>
        <p:nvSpPr>
          <p:cNvPr id="4" name="矩形 3">
            <a:extLst>
              <a:ext uri="{FF2B5EF4-FFF2-40B4-BE49-F238E27FC236}">
                <a16:creationId xmlns:a16="http://schemas.microsoft.com/office/drawing/2014/main" id="{BD1E0E01-1AF8-4D13-91FB-8A21BBEE7437}"/>
              </a:ext>
            </a:extLst>
          </p:cNvPr>
          <p:cNvSpPr/>
          <p:nvPr/>
        </p:nvSpPr>
        <p:spPr>
          <a:xfrm>
            <a:off x="6172198" y="1095375"/>
            <a:ext cx="5410201" cy="5648325"/>
          </a:xfrm>
          <a:prstGeom prst="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文字方塊 4">
            <a:extLst>
              <a:ext uri="{FF2B5EF4-FFF2-40B4-BE49-F238E27FC236}">
                <a16:creationId xmlns:a16="http://schemas.microsoft.com/office/drawing/2014/main" id="{7DF327DA-97F8-B098-7567-AA829D01C038}"/>
              </a:ext>
            </a:extLst>
          </p:cNvPr>
          <p:cNvSpPr txBox="1"/>
          <p:nvPr/>
        </p:nvSpPr>
        <p:spPr>
          <a:xfrm>
            <a:off x="6172198" y="1095375"/>
            <a:ext cx="5410201" cy="5478423"/>
          </a:xfrm>
          <a:prstGeom prst="rect">
            <a:avLst/>
          </a:prstGeom>
          <a:noFill/>
        </p:spPr>
        <p:txBody>
          <a:bodyPr wrap="square" rtlCol="0">
            <a:spAutoFit/>
          </a:bodyPr>
          <a:lstStyle/>
          <a:p>
            <a:r>
              <a:rPr lang="en" altLang="zh-TW" sz="1400" b="0" dirty="0" err="1">
                <a:solidFill>
                  <a:srgbClr val="24292F"/>
                </a:solidFill>
                <a:effectLst/>
                <a:latin typeface="Menlo" panose="020B0609030804020204" pitchFamily="49" charset="0"/>
              </a:rPr>
              <a:t>x_train</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x_test</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y_train</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y_test</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8250DF"/>
                </a:solidFill>
                <a:effectLst/>
                <a:latin typeface="Menlo" panose="020B0609030804020204" pitchFamily="49" charset="0"/>
              </a:rPr>
              <a:t>train_test_split</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X_prep_VIF</a:t>
            </a:r>
            <a:r>
              <a:rPr lang="en" altLang="zh-TW" sz="1400" b="0" dirty="0">
                <a:solidFill>
                  <a:srgbClr val="24292F"/>
                </a:solidFill>
                <a:effectLst/>
                <a:latin typeface="Menlo" panose="020B0609030804020204" pitchFamily="49" charset="0"/>
              </a:rPr>
              <a:t>, </a:t>
            </a:r>
            <a:r>
              <a:rPr lang="zh-TW" altLang="en" sz="1400" b="0" dirty="0">
                <a:solidFill>
                  <a:srgbClr val="0550AE"/>
                </a:solidFill>
                <a:effectLst/>
                <a:latin typeface="Menlo" panose="020B0609030804020204" pitchFamily="49" charset="0"/>
              </a:rPr>
              <a:t>Ｙ</a:t>
            </a:r>
            <a:r>
              <a:rPr lang="en" altLang="zh-TW" sz="1400" b="0" dirty="0">
                <a:solidFill>
                  <a:srgbClr val="24292F"/>
                </a:solidFill>
                <a:effectLst/>
                <a:latin typeface="Menlo" panose="020B0609030804020204" pitchFamily="49" charset="0"/>
              </a:rPr>
              <a:t>, </a:t>
            </a:r>
            <a:r>
              <a:rPr lang="en" altLang="zh-TW" sz="1400" b="0" dirty="0" err="1">
                <a:solidFill>
                  <a:srgbClr val="953800"/>
                </a:solidFill>
                <a:effectLst/>
                <a:latin typeface="Menlo" panose="020B0609030804020204" pitchFamily="49" charset="0"/>
              </a:rPr>
              <a:t>test_size</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a:solidFill>
                  <a:srgbClr val="0550AE"/>
                </a:solidFill>
                <a:effectLst/>
                <a:latin typeface="Menlo" panose="020B0609030804020204" pitchFamily="49" charset="0"/>
              </a:rPr>
              <a:t>0.3</a:t>
            </a:r>
            <a:r>
              <a:rPr lang="en" altLang="zh-TW" sz="1400" b="0" dirty="0">
                <a:solidFill>
                  <a:srgbClr val="24292F"/>
                </a:solidFill>
                <a:effectLst/>
                <a:latin typeface="Menlo" panose="020B0609030804020204" pitchFamily="49" charset="0"/>
              </a:rPr>
              <a:t>, </a:t>
            </a:r>
            <a:r>
              <a:rPr lang="en" altLang="zh-TW" sz="1400" b="0" dirty="0" err="1">
                <a:solidFill>
                  <a:srgbClr val="953800"/>
                </a:solidFill>
                <a:effectLst/>
                <a:latin typeface="Menlo" panose="020B0609030804020204" pitchFamily="49" charset="0"/>
              </a:rPr>
              <a:t>random_state</a:t>
            </a:r>
            <a:r>
              <a:rPr lang="en" altLang="zh-TW" sz="1400" b="0" dirty="0">
                <a:solidFill>
                  <a:srgbClr val="AC5E00"/>
                </a:solidFill>
                <a:effectLst/>
                <a:latin typeface="Menlo" panose="020B0609030804020204" pitchFamily="49" charset="0"/>
              </a:rPr>
              <a:t>=</a:t>
            </a:r>
            <a:r>
              <a:rPr lang="en" altLang="zh-TW" sz="1400" b="0" dirty="0">
                <a:solidFill>
                  <a:srgbClr val="0550AE"/>
                </a:solidFill>
                <a:effectLst/>
                <a:latin typeface="Menlo" panose="020B0609030804020204" pitchFamily="49" charset="0"/>
              </a:rPr>
              <a:t>1</a:t>
            </a:r>
            <a:r>
              <a:rPr lang="en" altLang="zh-TW" sz="1400" b="0" dirty="0">
                <a:solidFill>
                  <a:srgbClr val="24292F"/>
                </a:solidFill>
                <a:effectLst/>
                <a:latin typeface="Menlo" panose="020B0609030804020204" pitchFamily="49" charset="0"/>
              </a:rPr>
              <a:t>)</a:t>
            </a:r>
          </a:p>
          <a:p>
            <a:endParaRPr lang="en" altLang="zh-TW" sz="1400" b="0" dirty="0">
              <a:solidFill>
                <a:srgbClr val="C9D1D9"/>
              </a:solidFill>
              <a:effectLst/>
              <a:latin typeface="Menlo" panose="020B0609030804020204" pitchFamily="49" charset="0"/>
            </a:endParaRPr>
          </a:p>
          <a:p>
            <a:endParaRPr lang="en" altLang="zh-TW" sz="1400" b="0" dirty="0">
              <a:solidFill>
                <a:srgbClr val="C9D1D9"/>
              </a:solidFill>
              <a:effectLst/>
              <a:latin typeface="Menlo" panose="020B0609030804020204" pitchFamily="49" charset="0"/>
            </a:endParaRPr>
          </a:p>
          <a:p>
            <a:r>
              <a:rPr lang="en" altLang="zh-TW" sz="1400" b="0" dirty="0" err="1">
                <a:solidFill>
                  <a:srgbClr val="24292F"/>
                </a:solidFill>
                <a:effectLst/>
                <a:latin typeface="Menlo" panose="020B0609030804020204" pitchFamily="49" charset="0"/>
              </a:rPr>
              <a:t>scalor</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953800"/>
                </a:solidFill>
                <a:effectLst/>
                <a:latin typeface="Menlo" panose="020B0609030804020204" pitchFamily="49" charset="0"/>
              </a:rPr>
              <a:t>StandardScaler</a:t>
            </a:r>
            <a:r>
              <a:rPr lang="en" altLang="zh-TW" sz="1400" b="0" dirty="0">
                <a:solidFill>
                  <a:srgbClr val="24292F"/>
                </a:solidFill>
                <a:effectLst/>
                <a:latin typeface="Menlo" panose="020B0609030804020204" pitchFamily="49" charset="0"/>
              </a:rPr>
              <a:t>().</a:t>
            </a:r>
            <a:r>
              <a:rPr lang="en" altLang="zh-TW" sz="1400" b="0" dirty="0">
                <a:solidFill>
                  <a:srgbClr val="8250DF"/>
                </a:solidFill>
                <a:effectLst/>
                <a:latin typeface="Menlo" panose="020B0609030804020204" pitchFamily="49" charset="0"/>
              </a:rPr>
              <a:t>fit</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x_train</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conti_col</a:t>
            </a:r>
            <a:r>
              <a:rPr lang="en" altLang="zh-TW" sz="1400" b="0" dirty="0">
                <a:solidFill>
                  <a:srgbClr val="24292F"/>
                </a:solidFill>
                <a:effectLst/>
                <a:latin typeface="Menlo" panose="020B0609030804020204" pitchFamily="49" charset="0"/>
              </a:rPr>
              <a:t>])</a:t>
            </a:r>
          </a:p>
          <a:p>
            <a:r>
              <a:rPr lang="en" altLang="zh-TW" sz="1400" b="0" dirty="0" err="1">
                <a:solidFill>
                  <a:srgbClr val="24292F"/>
                </a:solidFill>
                <a:effectLst/>
                <a:latin typeface="Menlo" panose="020B0609030804020204" pitchFamily="49" charset="0"/>
              </a:rPr>
              <a:t>x_scaled</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scalor.</a:t>
            </a:r>
            <a:r>
              <a:rPr lang="en" altLang="zh-TW" sz="1400" b="0" dirty="0" err="1">
                <a:solidFill>
                  <a:srgbClr val="8250DF"/>
                </a:solidFill>
                <a:effectLst/>
                <a:latin typeface="Menlo" panose="020B0609030804020204" pitchFamily="49" charset="0"/>
              </a:rPr>
              <a:t>transform</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x_train</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conti_col</a:t>
            </a:r>
            <a:r>
              <a:rPr lang="en" altLang="zh-TW" sz="1400" b="0" dirty="0">
                <a:solidFill>
                  <a:srgbClr val="24292F"/>
                </a:solidFill>
                <a:effectLst/>
                <a:latin typeface="Menlo" panose="020B0609030804020204" pitchFamily="49" charset="0"/>
              </a:rPr>
              <a:t>])</a:t>
            </a:r>
          </a:p>
          <a:p>
            <a:r>
              <a:rPr lang="en" altLang="zh-TW" sz="1400" b="0" dirty="0" err="1">
                <a:solidFill>
                  <a:srgbClr val="24292F"/>
                </a:solidFill>
                <a:effectLst/>
                <a:latin typeface="Menlo" panose="020B0609030804020204" pitchFamily="49" charset="0"/>
              </a:rPr>
              <a:t>X_train</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953800"/>
                </a:solidFill>
                <a:effectLst/>
                <a:latin typeface="Menlo" panose="020B0609030804020204" pitchFamily="49" charset="0"/>
              </a:rPr>
              <a:t>pd</a:t>
            </a:r>
            <a:r>
              <a:rPr lang="en" altLang="zh-TW" sz="1400" b="0" dirty="0" err="1">
                <a:solidFill>
                  <a:srgbClr val="24292F"/>
                </a:solidFill>
                <a:effectLst/>
                <a:latin typeface="Menlo" panose="020B0609030804020204" pitchFamily="49" charset="0"/>
              </a:rPr>
              <a:t>.</a:t>
            </a:r>
            <a:r>
              <a:rPr lang="en" altLang="zh-TW" sz="1400" b="0" dirty="0" err="1">
                <a:solidFill>
                  <a:srgbClr val="953800"/>
                </a:solidFill>
                <a:effectLst/>
                <a:latin typeface="Menlo" panose="020B0609030804020204" pitchFamily="49" charset="0"/>
              </a:rPr>
              <a:t>DataFrame</a:t>
            </a:r>
            <a:r>
              <a:rPr lang="en" altLang="zh-TW" sz="1400" b="0" dirty="0">
                <a:solidFill>
                  <a:srgbClr val="24292F"/>
                </a:solidFill>
                <a:effectLst/>
                <a:latin typeface="Menlo" panose="020B0609030804020204" pitchFamily="49" charset="0"/>
              </a:rPr>
              <a:t>(</a:t>
            </a:r>
            <a:r>
              <a:rPr lang="en" altLang="zh-TW" sz="1400" b="0" dirty="0">
                <a:solidFill>
                  <a:srgbClr val="953800"/>
                </a:solidFill>
                <a:effectLst/>
                <a:latin typeface="Menlo" panose="020B0609030804020204" pitchFamily="49" charset="0"/>
              </a:rPr>
              <a:t>columns</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conti_col.</a:t>
            </a:r>
            <a:r>
              <a:rPr lang="en" altLang="zh-TW" sz="1400" b="0" dirty="0" err="1">
                <a:solidFill>
                  <a:srgbClr val="8250DF"/>
                </a:solidFill>
                <a:effectLst/>
                <a:latin typeface="Menlo" panose="020B0609030804020204" pitchFamily="49" charset="0"/>
              </a:rPr>
              <a:t>append</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categ_col</a:t>
            </a:r>
            <a:r>
              <a:rPr lang="en" altLang="zh-TW" sz="1400" b="0" dirty="0">
                <a:solidFill>
                  <a:srgbClr val="24292F"/>
                </a:solidFill>
                <a:effectLst/>
                <a:latin typeface="Menlo" panose="020B0609030804020204" pitchFamily="49" charset="0"/>
              </a:rPr>
              <a:t>))</a:t>
            </a:r>
          </a:p>
          <a:p>
            <a:r>
              <a:rPr lang="en" altLang="zh-TW" sz="1400" b="0" dirty="0" err="1">
                <a:solidFill>
                  <a:srgbClr val="24292F"/>
                </a:solidFill>
                <a:effectLst/>
                <a:latin typeface="Menlo" panose="020B0609030804020204" pitchFamily="49" charset="0"/>
              </a:rPr>
              <a:t>X_train</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conti_col</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x_scaled</a:t>
            </a:r>
            <a:endParaRPr lang="en" altLang="zh-TW" sz="1400" b="0" dirty="0">
              <a:solidFill>
                <a:srgbClr val="24292F"/>
              </a:solidFill>
              <a:effectLst/>
              <a:latin typeface="Menlo" panose="020B0609030804020204" pitchFamily="49" charset="0"/>
            </a:endParaRPr>
          </a:p>
          <a:p>
            <a:r>
              <a:rPr lang="en" altLang="zh-TW" sz="1400" b="0" dirty="0" err="1">
                <a:solidFill>
                  <a:srgbClr val="24292F"/>
                </a:solidFill>
                <a:effectLst/>
                <a:latin typeface="Menlo" panose="020B0609030804020204" pitchFamily="49" charset="0"/>
              </a:rPr>
              <a:t>X_train</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categ_col</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a:solidFill>
                  <a:srgbClr val="953800"/>
                </a:solidFill>
                <a:effectLst/>
                <a:latin typeface="Menlo" panose="020B0609030804020204" pitchFamily="49" charset="0"/>
              </a:rPr>
              <a:t>np</a:t>
            </a:r>
            <a:r>
              <a:rPr lang="en" altLang="zh-TW" sz="1400" b="0" dirty="0">
                <a:solidFill>
                  <a:srgbClr val="24292F"/>
                </a:solidFill>
                <a:effectLst/>
                <a:latin typeface="Menlo" panose="020B0609030804020204" pitchFamily="49" charset="0"/>
              </a:rPr>
              <a:t>.log10(</a:t>
            </a:r>
            <a:r>
              <a:rPr lang="en" altLang="zh-TW" sz="1400" b="0" dirty="0" err="1">
                <a:solidFill>
                  <a:srgbClr val="24292F"/>
                </a:solidFill>
                <a:effectLst/>
                <a:latin typeface="Menlo" panose="020B0609030804020204" pitchFamily="49" charset="0"/>
              </a:rPr>
              <a:t>x_train</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categ_col</a:t>
            </a:r>
            <a:r>
              <a:rPr lang="en" altLang="zh-TW" sz="1400" b="0" dirty="0">
                <a:solidFill>
                  <a:srgbClr val="24292F"/>
                </a:solidFill>
                <a:effectLst/>
                <a:latin typeface="Menlo" panose="020B0609030804020204" pitchFamily="49" charset="0"/>
              </a:rPr>
              <a:t>])</a:t>
            </a:r>
            <a:br>
              <a:rPr lang="en" altLang="zh-TW" sz="1400" b="0" dirty="0">
                <a:solidFill>
                  <a:srgbClr val="24292F"/>
                </a:solidFill>
                <a:effectLst/>
                <a:latin typeface="Menlo" panose="020B0609030804020204" pitchFamily="49" charset="0"/>
              </a:rPr>
            </a:br>
            <a:r>
              <a:rPr lang="en" altLang="zh-TW" sz="1400" b="0" dirty="0" err="1">
                <a:solidFill>
                  <a:srgbClr val="24292F"/>
                </a:solidFill>
                <a:effectLst/>
                <a:latin typeface="Menlo" panose="020B0609030804020204" pitchFamily="49" charset="0"/>
              </a:rPr>
              <a:t>Y_train</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y_train</a:t>
            </a:r>
            <a:endParaRPr lang="en" altLang="zh-TW" sz="1400" b="0" dirty="0">
              <a:solidFill>
                <a:srgbClr val="24292F"/>
              </a:solidFill>
              <a:effectLst/>
              <a:latin typeface="Menlo" panose="020B0609030804020204" pitchFamily="49" charset="0"/>
            </a:endParaRPr>
          </a:p>
          <a:p>
            <a:endParaRPr lang="en" altLang="zh-TW" sz="1400" b="0" dirty="0">
              <a:solidFill>
                <a:srgbClr val="C9D1D9"/>
              </a:solidFill>
              <a:effectLst/>
              <a:latin typeface="Menlo" panose="020B0609030804020204" pitchFamily="49" charset="0"/>
            </a:endParaRPr>
          </a:p>
          <a:p>
            <a:r>
              <a:rPr lang="en" altLang="zh-TW" sz="1400" b="0" dirty="0" err="1">
                <a:solidFill>
                  <a:srgbClr val="24292F"/>
                </a:solidFill>
                <a:effectLst/>
                <a:latin typeface="Menlo" panose="020B0609030804020204" pitchFamily="49" charset="0"/>
              </a:rPr>
              <a:t>x_test_scaled</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scalor.</a:t>
            </a:r>
            <a:r>
              <a:rPr lang="en" altLang="zh-TW" sz="1400" b="0" dirty="0" err="1">
                <a:solidFill>
                  <a:srgbClr val="8250DF"/>
                </a:solidFill>
                <a:effectLst/>
                <a:latin typeface="Menlo" panose="020B0609030804020204" pitchFamily="49" charset="0"/>
              </a:rPr>
              <a:t>transform</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x_test</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conti_col</a:t>
            </a:r>
            <a:r>
              <a:rPr lang="en" altLang="zh-TW" sz="1400" b="0" dirty="0">
                <a:solidFill>
                  <a:srgbClr val="24292F"/>
                </a:solidFill>
                <a:effectLst/>
                <a:latin typeface="Menlo" panose="020B0609030804020204" pitchFamily="49" charset="0"/>
              </a:rPr>
              <a:t>])</a:t>
            </a:r>
          </a:p>
          <a:p>
            <a:r>
              <a:rPr lang="en" altLang="zh-TW" sz="1400" b="0" dirty="0" err="1">
                <a:solidFill>
                  <a:srgbClr val="24292F"/>
                </a:solidFill>
                <a:effectLst/>
                <a:latin typeface="Menlo" panose="020B0609030804020204" pitchFamily="49" charset="0"/>
              </a:rPr>
              <a:t>X_test</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953800"/>
                </a:solidFill>
                <a:effectLst/>
                <a:latin typeface="Menlo" panose="020B0609030804020204" pitchFamily="49" charset="0"/>
              </a:rPr>
              <a:t>pd</a:t>
            </a:r>
            <a:r>
              <a:rPr lang="en" altLang="zh-TW" sz="1400" b="0" dirty="0" err="1">
                <a:solidFill>
                  <a:srgbClr val="24292F"/>
                </a:solidFill>
                <a:effectLst/>
                <a:latin typeface="Menlo" panose="020B0609030804020204" pitchFamily="49" charset="0"/>
              </a:rPr>
              <a:t>.</a:t>
            </a:r>
            <a:r>
              <a:rPr lang="en" altLang="zh-TW" sz="1400" b="0" dirty="0" err="1">
                <a:solidFill>
                  <a:srgbClr val="953800"/>
                </a:solidFill>
                <a:effectLst/>
                <a:latin typeface="Menlo" panose="020B0609030804020204" pitchFamily="49" charset="0"/>
              </a:rPr>
              <a:t>DataFrame</a:t>
            </a:r>
            <a:r>
              <a:rPr lang="en" altLang="zh-TW" sz="1400" b="0" dirty="0">
                <a:solidFill>
                  <a:srgbClr val="24292F"/>
                </a:solidFill>
                <a:effectLst/>
                <a:latin typeface="Menlo" panose="020B0609030804020204" pitchFamily="49" charset="0"/>
              </a:rPr>
              <a:t>(</a:t>
            </a:r>
            <a:r>
              <a:rPr lang="en" altLang="zh-TW" sz="1400" b="0" dirty="0">
                <a:solidFill>
                  <a:srgbClr val="953800"/>
                </a:solidFill>
                <a:effectLst/>
                <a:latin typeface="Menlo" panose="020B0609030804020204" pitchFamily="49" charset="0"/>
              </a:rPr>
              <a:t>columns</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conti_col.</a:t>
            </a:r>
            <a:r>
              <a:rPr lang="en" altLang="zh-TW" sz="1400" b="0" dirty="0" err="1">
                <a:solidFill>
                  <a:srgbClr val="8250DF"/>
                </a:solidFill>
                <a:effectLst/>
                <a:latin typeface="Menlo" panose="020B0609030804020204" pitchFamily="49" charset="0"/>
              </a:rPr>
              <a:t>append</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categ_col</a:t>
            </a:r>
            <a:r>
              <a:rPr lang="en" altLang="zh-TW" sz="1400" b="0" dirty="0">
                <a:solidFill>
                  <a:srgbClr val="24292F"/>
                </a:solidFill>
                <a:effectLst/>
                <a:latin typeface="Menlo" panose="020B0609030804020204" pitchFamily="49" charset="0"/>
              </a:rPr>
              <a:t>))</a:t>
            </a:r>
          </a:p>
          <a:p>
            <a:r>
              <a:rPr lang="en" altLang="zh-TW" sz="1400" b="0" dirty="0" err="1">
                <a:solidFill>
                  <a:srgbClr val="24292F"/>
                </a:solidFill>
                <a:effectLst/>
                <a:latin typeface="Menlo" panose="020B0609030804020204" pitchFamily="49" charset="0"/>
              </a:rPr>
              <a:t>X_test</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conti_col</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x_test_scaled</a:t>
            </a:r>
            <a:endParaRPr lang="en" altLang="zh-TW" sz="1400" b="0" dirty="0">
              <a:solidFill>
                <a:srgbClr val="24292F"/>
              </a:solidFill>
              <a:effectLst/>
              <a:latin typeface="Menlo" panose="020B0609030804020204" pitchFamily="49" charset="0"/>
            </a:endParaRPr>
          </a:p>
          <a:p>
            <a:r>
              <a:rPr lang="en" altLang="zh-TW" sz="1400" b="0" dirty="0" err="1">
                <a:solidFill>
                  <a:srgbClr val="24292F"/>
                </a:solidFill>
                <a:effectLst/>
                <a:latin typeface="Menlo" panose="020B0609030804020204" pitchFamily="49" charset="0"/>
              </a:rPr>
              <a:t>X_test</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categ_col</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a:solidFill>
                  <a:srgbClr val="953800"/>
                </a:solidFill>
                <a:effectLst/>
                <a:latin typeface="Menlo" panose="020B0609030804020204" pitchFamily="49" charset="0"/>
              </a:rPr>
              <a:t>np</a:t>
            </a:r>
            <a:r>
              <a:rPr lang="en" altLang="zh-TW" sz="1400" b="0" dirty="0">
                <a:solidFill>
                  <a:srgbClr val="24292F"/>
                </a:solidFill>
                <a:effectLst/>
                <a:latin typeface="Menlo" panose="020B0609030804020204" pitchFamily="49" charset="0"/>
              </a:rPr>
              <a:t>.log10(</a:t>
            </a:r>
            <a:r>
              <a:rPr lang="en" altLang="zh-TW" sz="1400" b="0" dirty="0" err="1">
                <a:solidFill>
                  <a:srgbClr val="24292F"/>
                </a:solidFill>
                <a:effectLst/>
                <a:latin typeface="Menlo" panose="020B0609030804020204" pitchFamily="49" charset="0"/>
              </a:rPr>
              <a:t>x_test</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categ_col</a:t>
            </a:r>
            <a:r>
              <a:rPr lang="en" altLang="zh-TW" sz="1400" b="0" dirty="0">
                <a:solidFill>
                  <a:srgbClr val="24292F"/>
                </a:solidFill>
                <a:effectLst/>
                <a:latin typeface="Menlo" panose="020B0609030804020204" pitchFamily="49" charset="0"/>
              </a:rPr>
              <a:t>])</a:t>
            </a:r>
          </a:p>
          <a:p>
            <a:r>
              <a:rPr lang="en" altLang="zh-TW" sz="1400" b="0" dirty="0" err="1">
                <a:solidFill>
                  <a:srgbClr val="24292F"/>
                </a:solidFill>
                <a:effectLst/>
                <a:latin typeface="Menlo" panose="020B0609030804020204" pitchFamily="49" charset="0"/>
              </a:rPr>
              <a:t>Y_test</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y_test</a:t>
            </a:r>
            <a:endParaRPr lang="en" altLang="zh-TW" sz="1400" b="0" dirty="0">
              <a:solidFill>
                <a:srgbClr val="24292F"/>
              </a:solidFill>
              <a:effectLst/>
              <a:latin typeface="Menlo" panose="020B0609030804020204" pitchFamily="49" charset="0"/>
            </a:endParaRPr>
          </a:p>
          <a:p>
            <a:endParaRPr lang="en" altLang="zh-TW" sz="1400" b="0" dirty="0">
              <a:effectLst/>
              <a:latin typeface="Menlo" panose="020B0609030804020204" pitchFamily="49" charset="0"/>
            </a:endParaRPr>
          </a:p>
          <a:p>
            <a:r>
              <a:rPr lang="en" altLang="zh-TW" sz="1400" b="0" dirty="0" err="1">
                <a:solidFill>
                  <a:srgbClr val="24292F"/>
                </a:solidFill>
                <a:effectLst/>
                <a:latin typeface="Menlo" panose="020B0609030804020204" pitchFamily="49" charset="0"/>
              </a:rPr>
              <a:t>X_train_reg</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Y_train_reg</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a:solidFill>
                  <a:srgbClr val="953800"/>
                </a:solidFill>
                <a:effectLst/>
                <a:latin typeface="Menlo" panose="020B0609030804020204" pitchFamily="49" charset="0"/>
              </a:rPr>
              <a:t>SMOTE</a:t>
            </a:r>
            <a:r>
              <a:rPr lang="en" altLang="zh-TW" sz="1400" b="0" dirty="0">
                <a:solidFill>
                  <a:srgbClr val="24292F"/>
                </a:solidFill>
                <a:effectLst/>
                <a:latin typeface="Menlo" panose="020B0609030804020204" pitchFamily="49" charset="0"/>
              </a:rPr>
              <a:t>().</a:t>
            </a:r>
            <a:r>
              <a:rPr lang="en" altLang="zh-TW" sz="1400" b="0" dirty="0" err="1">
                <a:solidFill>
                  <a:srgbClr val="8250DF"/>
                </a:solidFill>
                <a:effectLst/>
                <a:latin typeface="Menlo" panose="020B0609030804020204" pitchFamily="49" charset="0"/>
              </a:rPr>
              <a:t>fit_resample</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X_train</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Y_train</a:t>
            </a:r>
            <a:r>
              <a:rPr lang="en" altLang="zh-TW" sz="1400" b="0" dirty="0">
                <a:solidFill>
                  <a:srgbClr val="24292F"/>
                </a:solidFill>
                <a:effectLst/>
                <a:latin typeface="Menlo" panose="020B0609030804020204" pitchFamily="49" charset="0"/>
              </a:rPr>
              <a:t>)</a:t>
            </a:r>
          </a:p>
          <a:p>
            <a:r>
              <a:rPr lang="en" altLang="zh-TW" sz="1400" b="0" dirty="0" err="1">
                <a:solidFill>
                  <a:srgbClr val="24292F"/>
                </a:solidFill>
                <a:effectLst/>
                <a:latin typeface="Menlo" panose="020B0609030804020204" pitchFamily="49" charset="0"/>
              </a:rPr>
              <a:t>X_train_clf</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Y_train_clf</a:t>
            </a:r>
            <a:r>
              <a:rPr lang="en" altLang="zh-TW" sz="1400" b="0" dirty="0">
                <a:solidFill>
                  <a:srgbClr val="24292F"/>
                </a:solidFill>
                <a:effectLst/>
                <a:latin typeface="Menlo" panose="020B0609030804020204" pitchFamily="49" charset="0"/>
              </a:rPr>
              <a:t> </a:t>
            </a:r>
            <a:r>
              <a:rPr lang="en" altLang="zh-TW" sz="1400" b="0" dirty="0">
                <a:solidFill>
                  <a:srgbClr val="AC5E00"/>
                </a:solidFill>
                <a:effectLst/>
                <a:latin typeface="Menlo" panose="020B0609030804020204" pitchFamily="49" charset="0"/>
              </a:rPr>
              <a:t>=</a:t>
            </a:r>
            <a:r>
              <a:rPr lang="en" altLang="zh-TW" sz="1400" b="0" dirty="0">
                <a:solidFill>
                  <a:srgbClr val="24292F"/>
                </a:solidFill>
                <a:effectLst/>
                <a:latin typeface="Menlo" panose="020B0609030804020204" pitchFamily="49" charset="0"/>
              </a:rPr>
              <a:t> </a:t>
            </a:r>
            <a:r>
              <a:rPr lang="en" altLang="zh-TW" sz="1400" b="0" dirty="0">
                <a:solidFill>
                  <a:srgbClr val="953800"/>
                </a:solidFill>
                <a:effectLst/>
                <a:latin typeface="Menlo" panose="020B0609030804020204" pitchFamily="49" charset="0"/>
              </a:rPr>
              <a:t>SMOTE</a:t>
            </a:r>
            <a:r>
              <a:rPr lang="en" altLang="zh-TW" sz="1400" b="0" dirty="0">
                <a:solidFill>
                  <a:srgbClr val="24292F"/>
                </a:solidFill>
                <a:effectLst/>
                <a:latin typeface="Menlo" panose="020B0609030804020204" pitchFamily="49" charset="0"/>
              </a:rPr>
              <a:t>().</a:t>
            </a:r>
            <a:r>
              <a:rPr lang="en" altLang="zh-TW" sz="1400" b="0" dirty="0" err="1">
                <a:solidFill>
                  <a:srgbClr val="8250DF"/>
                </a:solidFill>
                <a:effectLst/>
                <a:latin typeface="Menlo" panose="020B0609030804020204" pitchFamily="49" charset="0"/>
              </a:rPr>
              <a:t>fit_resample</a:t>
            </a:r>
            <a:r>
              <a:rPr lang="en" altLang="zh-TW" sz="1400" b="0" dirty="0">
                <a:solidFill>
                  <a:srgbClr val="24292F"/>
                </a:solidFill>
                <a:effectLst/>
                <a:latin typeface="Menlo" panose="020B0609030804020204" pitchFamily="49" charset="0"/>
              </a:rPr>
              <a:t>(</a:t>
            </a:r>
            <a:r>
              <a:rPr lang="en" altLang="zh-TW" sz="1400" b="0" dirty="0" err="1">
                <a:solidFill>
                  <a:srgbClr val="24292F"/>
                </a:solidFill>
                <a:effectLst/>
                <a:latin typeface="Menlo" panose="020B0609030804020204" pitchFamily="49" charset="0"/>
              </a:rPr>
              <a:t>X_train</a:t>
            </a:r>
            <a:r>
              <a:rPr lang="en" altLang="zh-TW" sz="1400" b="0" dirty="0">
                <a:solidFill>
                  <a:srgbClr val="24292F"/>
                </a:solidFill>
                <a:effectLst/>
                <a:latin typeface="Menlo" panose="020B0609030804020204" pitchFamily="49" charset="0"/>
              </a:rPr>
              <a:t>, </a:t>
            </a:r>
            <a:r>
              <a:rPr lang="en" altLang="zh-TW" sz="1400" b="0" dirty="0" err="1">
                <a:solidFill>
                  <a:srgbClr val="24292F"/>
                </a:solidFill>
                <a:effectLst/>
                <a:latin typeface="Menlo" panose="020B0609030804020204" pitchFamily="49" charset="0"/>
              </a:rPr>
              <a:t>Y_train</a:t>
            </a:r>
            <a:r>
              <a:rPr lang="en" altLang="zh-TW" sz="1400" b="0" dirty="0">
                <a:solidFill>
                  <a:srgbClr val="24292F"/>
                </a:solidFill>
                <a:effectLst/>
                <a:latin typeface="Menlo" panose="020B0609030804020204" pitchFamily="49" charset="0"/>
              </a:rPr>
              <a:t>)</a:t>
            </a:r>
          </a:p>
        </p:txBody>
      </p:sp>
      <p:sp>
        <p:nvSpPr>
          <p:cNvPr id="6" name="文字方塊 5">
            <a:extLst>
              <a:ext uri="{FF2B5EF4-FFF2-40B4-BE49-F238E27FC236}">
                <a16:creationId xmlns:a16="http://schemas.microsoft.com/office/drawing/2014/main" id="{1A1AC464-039A-91CF-F124-14C74D42BAB4}"/>
              </a:ext>
            </a:extLst>
          </p:cNvPr>
          <p:cNvSpPr txBox="1"/>
          <p:nvPr/>
        </p:nvSpPr>
        <p:spPr>
          <a:xfrm>
            <a:off x="3794997" y="2137147"/>
            <a:ext cx="2339102" cy="461665"/>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將訓練集標準化</a:t>
            </a:r>
          </a:p>
        </p:txBody>
      </p:sp>
      <p:sp>
        <p:nvSpPr>
          <p:cNvPr id="7" name="文字方塊 6">
            <a:extLst>
              <a:ext uri="{FF2B5EF4-FFF2-40B4-BE49-F238E27FC236}">
                <a16:creationId xmlns:a16="http://schemas.microsoft.com/office/drawing/2014/main" id="{44640DE3-7686-A3F9-6B8B-26758EB8A29A}"/>
              </a:ext>
            </a:extLst>
          </p:cNvPr>
          <p:cNvSpPr txBox="1"/>
          <p:nvPr/>
        </p:nvSpPr>
        <p:spPr>
          <a:xfrm>
            <a:off x="3814047" y="3873370"/>
            <a:ext cx="2339102" cy="461665"/>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將測試集標準化</a:t>
            </a:r>
          </a:p>
        </p:txBody>
      </p:sp>
      <p:sp>
        <p:nvSpPr>
          <p:cNvPr id="10" name="文字方塊 9">
            <a:extLst>
              <a:ext uri="{FF2B5EF4-FFF2-40B4-BE49-F238E27FC236}">
                <a16:creationId xmlns:a16="http://schemas.microsoft.com/office/drawing/2014/main" id="{82EBA7C8-EECD-890E-F0A1-CA064AEA7F48}"/>
              </a:ext>
            </a:extLst>
          </p:cNvPr>
          <p:cNvSpPr txBox="1"/>
          <p:nvPr/>
        </p:nvSpPr>
        <p:spPr>
          <a:xfrm>
            <a:off x="2191621" y="5565659"/>
            <a:ext cx="3980577" cy="461665"/>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利用</a:t>
            </a:r>
            <a:r>
              <a:rPr lang="en-US" altLang="zh-TW" sz="2400" dirty="0">
                <a:solidFill>
                  <a:srgbClr val="6E7781"/>
                </a:solidFill>
                <a:latin typeface="BiauKai" panose="02010601000101010101" pitchFamily="2" charset="-120"/>
                <a:ea typeface="BiauKai" panose="02010601000101010101" pitchFamily="2" charset="-120"/>
              </a:rPr>
              <a:t>SMOTE</a:t>
            </a:r>
            <a:r>
              <a:rPr lang="zh-TW" altLang="en-US" sz="2400" dirty="0">
                <a:solidFill>
                  <a:srgbClr val="6E7781"/>
                </a:solidFill>
                <a:latin typeface="BiauKai" panose="02010601000101010101" pitchFamily="2" charset="-120"/>
                <a:ea typeface="BiauKai" panose="02010601000101010101" pitchFamily="2" charset="-120"/>
              </a:rPr>
              <a:t>函數將資料平衡</a:t>
            </a:r>
          </a:p>
        </p:txBody>
      </p:sp>
    </p:spTree>
    <p:extLst>
      <p:ext uri="{BB962C8B-B14F-4D97-AF65-F5344CB8AC3E}">
        <p14:creationId xmlns:p14="http://schemas.microsoft.com/office/powerpoint/2010/main" val="36474712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7C198A-3F68-6BD5-7401-62982B44162F}"/>
              </a:ext>
            </a:extLst>
          </p:cNvPr>
          <p:cNvSpPr>
            <a:spLocks noGrp="1"/>
          </p:cNvSpPr>
          <p:nvPr>
            <p:ph type="title"/>
          </p:nvPr>
        </p:nvSpPr>
        <p:spPr/>
        <p:txBody>
          <a:bodyPr>
            <a:normAutofit/>
          </a:bodyPr>
          <a:lstStyle/>
          <a:p>
            <a:r>
              <a:rPr kumimoji="1" lang="zh-TW" altLang="en-US" sz="3200" dirty="0">
                <a:solidFill>
                  <a:schemeClr val="tx1"/>
                </a:solidFill>
                <a:latin typeface="BiauKai" panose="02010601000101010101" pitchFamily="2" charset="-120"/>
                <a:ea typeface="BiauKai" panose="02010601000101010101" pitchFamily="2" charset="-120"/>
              </a:rPr>
              <a:t>程式碼解說</a:t>
            </a:r>
            <a:r>
              <a:rPr kumimoji="1" lang="en-US" altLang="zh-TW" sz="3200" dirty="0">
                <a:solidFill>
                  <a:schemeClr val="tx1"/>
                </a:solidFill>
                <a:latin typeface="BiauKai" panose="02010601000101010101" pitchFamily="2" charset="-120"/>
                <a:ea typeface="BiauKai" panose="02010601000101010101" pitchFamily="2" charset="-120"/>
              </a:rPr>
              <a:t> –Logistic Regression with BIC backward selection</a:t>
            </a:r>
            <a:endParaRPr kumimoji="1" lang="zh-TW" altLang="en-US" sz="3200" dirty="0">
              <a:solidFill>
                <a:schemeClr val="tx1"/>
              </a:solidFill>
              <a:latin typeface="BiauKai" panose="02010601000101010101" pitchFamily="2" charset="-120"/>
              <a:ea typeface="BiauKai" panose="02010601000101010101" pitchFamily="2" charset="-120"/>
            </a:endParaRPr>
          </a:p>
        </p:txBody>
      </p:sp>
      <p:sp>
        <p:nvSpPr>
          <p:cNvPr id="4" name="矩形 3">
            <a:extLst>
              <a:ext uri="{FF2B5EF4-FFF2-40B4-BE49-F238E27FC236}">
                <a16:creationId xmlns:a16="http://schemas.microsoft.com/office/drawing/2014/main" id="{BD1E0E01-1AF8-4D13-91FB-8A21BBEE7437}"/>
              </a:ext>
            </a:extLst>
          </p:cNvPr>
          <p:cNvSpPr/>
          <p:nvPr/>
        </p:nvSpPr>
        <p:spPr>
          <a:xfrm>
            <a:off x="6172198" y="1095375"/>
            <a:ext cx="5410201" cy="5648325"/>
          </a:xfrm>
          <a:prstGeom prst="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文字方塊 4">
            <a:extLst>
              <a:ext uri="{FF2B5EF4-FFF2-40B4-BE49-F238E27FC236}">
                <a16:creationId xmlns:a16="http://schemas.microsoft.com/office/drawing/2014/main" id="{7DF327DA-97F8-B098-7567-AA829D01C038}"/>
              </a:ext>
            </a:extLst>
          </p:cNvPr>
          <p:cNvSpPr txBox="1"/>
          <p:nvPr/>
        </p:nvSpPr>
        <p:spPr>
          <a:xfrm>
            <a:off x="6172198" y="1095375"/>
            <a:ext cx="5410201" cy="5678478"/>
          </a:xfrm>
          <a:prstGeom prst="rect">
            <a:avLst/>
          </a:prstGeom>
          <a:noFill/>
        </p:spPr>
        <p:txBody>
          <a:bodyPr wrap="square" rtlCol="0">
            <a:spAutoFit/>
          </a:bodyPr>
          <a:lstStyle/>
          <a:p>
            <a:r>
              <a:rPr lang="en" altLang="zh-TW" sz="1100" b="0" dirty="0">
                <a:solidFill>
                  <a:srgbClr val="8250DF"/>
                </a:solidFill>
                <a:effectLst/>
                <a:latin typeface="Menlo" panose="020B0609030804020204" pitchFamily="49" charset="0"/>
              </a:rPr>
              <a:t>print</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a:t>
            </a:r>
            <a:r>
              <a:rPr lang="en" altLang="zh-TW" sz="1100" b="0" dirty="0" err="1">
                <a:solidFill>
                  <a:srgbClr val="0A3069"/>
                </a:solidFill>
                <a:effectLst/>
                <a:latin typeface="Menlo" panose="020B0609030804020204" pitchFamily="49" charset="0"/>
              </a:rPr>
              <a:t>Logitrain</a:t>
            </a:r>
            <a:r>
              <a:rPr lang="en" altLang="zh-TW" sz="1100" b="0" dirty="0">
                <a:solidFill>
                  <a:srgbClr val="0A3069"/>
                </a:solidFill>
                <a:effectLst/>
                <a:latin typeface="Menlo" panose="020B0609030804020204" pitchFamily="49" charset="0"/>
              </a:rPr>
              <a:t> accuracy"</a:t>
            </a:r>
            <a:r>
              <a:rPr lang="en" altLang="zh-TW" sz="1100" b="0" dirty="0">
                <a:solidFill>
                  <a:srgbClr val="24292F"/>
                </a:solidFill>
                <a:effectLst/>
                <a:latin typeface="Menlo" panose="020B0609030804020204" pitchFamily="49" charset="0"/>
              </a:rPr>
              <a:t>)</a:t>
            </a:r>
          </a:p>
          <a:p>
            <a:r>
              <a:rPr lang="en" altLang="zh-TW" sz="1100" b="0" dirty="0">
                <a:solidFill>
                  <a:srgbClr val="8250DF"/>
                </a:solidFill>
                <a:effectLst/>
                <a:latin typeface="Menlo" panose="020B0609030804020204" pitchFamily="49" charset="0"/>
              </a:rPr>
              <a:t>print</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metrics</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confusion_matrix</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y_train</a:t>
            </a:r>
            <a:r>
              <a:rPr lang="en" altLang="zh-TW" sz="1100" b="0" dirty="0">
                <a:solidFill>
                  <a:srgbClr val="24292F"/>
                </a:solidFill>
                <a:effectLst/>
                <a:latin typeface="Menlo" panose="020B0609030804020204" pitchFamily="49" charset="0"/>
              </a:rPr>
              <a:t>, </a:t>
            </a:r>
            <a:r>
              <a:rPr lang="en" altLang="zh-TW" sz="1100" b="0" dirty="0">
                <a:solidFill>
                  <a:srgbClr val="953800"/>
                </a:solidFill>
                <a:effectLst/>
                <a:latin typeface="Menlo" panose="020B0609030804020204" pitchFamily="49" charset="0"/>
              </a:rPr>
              <a:t>list</a:t>
            </a:r>
            <a:r>
              <a:rPr lang="en" altLang="zh-TW" sz="1100" b="0" dirty="0">
                <a:solidFill>
                  <a:srgbClr val="24292F"/>
                </a:solidFill>
                <a:effectLst/>
                <a:latin typeface="Menlo" panose="020B0609030804020204" pitchFamily="49" charset="0"/>
              </a:rPr>
              <a:t>(</a:t>
            </a:r>
            <a:r>
              <a:rPr lang="en" altLang="zh-TW" sz="1100" b="0" dirty="0">
                <a:solidFill>
                  <a:srgbClr val="953800"/>
                </a:solidFill>
                <a:effectLst/>
                <a:latin typeface="Menlo" panose="020B0609030804020204" pitchFamily="49" charset="0"/>
              </a:rPr>
              <a:t>map</a:t>
            </a:r>
            <a:r>
              <a:rPr lang="en" altLang="zh-TW" sz="1100" b="0" dirty="0">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round</a:t>
            </a:r>
            <a:r>
              <a:rPr lang="en" altLang="zh-TW" sz="1100" b="0" dirty="0" err="1">
                <a:solidFill>
                  <a:srgbClr val="24292F"/>
                </a:solidFill>
                <a:effectLst/>
                <a:latin typeface="Menlo" panose="020B0609030804020204" pitchFamily="49" charset="0"/>
              </a:rPr>
              <a:t>,logistic_model.predict</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sm</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add_constant</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X_train</a:t>
            </a:r>
            <a:r>
              <a:rPr lang="en" altLang="zh-TW" sz="1100" b="0" dirty="0">
                <a:solidFill>
                  <a:srgbClr val="24292F"/>
                </a:solidFill>
                <a:effectLst/>
                <a:latin typeface="Menlo" panose="020B0609030804020204" pitchFamily="49" charset="0"/>
              </a:rPr>
              <a:t>[included]))))))</a:t>
            </a:r>
          </a:p>
          <a:p>
            <a:r>
              <a:rPr lang="en" altLang="zh-TW" sz="1100" b="0" dirty="0">
                <a:solidFill>
                  <a:srgbClr val="8250DF"/>
                </a:solidFill>
                <a:effectLst/>
                <a:latin typeface="Menlo" panose="020B0609030804020204" pitchFamily="49" charset="0"/>
              </a:rPr>
              <a:t>print</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'Accuracy = '</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metrics</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accuracy_score</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y_train</a:t>
            </a:r>
            <a:r>
              <a:rPr lang="en" altLang="zh-TW" sz="1100" b="0" dirty="0">
                <a:solidFill>
                  <a:srgbClr val="24292F"/>
                </a:solidFill>
                <a:effectLst/>
                <a:latin typeface="Menlo" panose="020B0609030804020204" pitchFamily="49" charset="0"/>
              </a:rPr>
              <a:t>, </a:t>
            </a:r>
            <a:r>
              <a:rPr lang="en" altLang="zh-TW" sz="1100" b="0" dirty="0">
                <a:solidFill>
                  <a:srgbClr val="953800"/>
                </a:solidFill>
                <a:effectLst/>
                <a:latin typeface="Menlo" panose="020B0609030804020204" pitchFamily="49" charset="0"/>
              </a:rPr>
              <a:t>list</a:t>
            </a:r>
            <a:r>
              <a:rPr lang="en" altLang="zh-TW" sz="1100" b="0" dirty="0">
                <a:solidFill>
                  <a:srgbClr val="24292F"/>
                </a:solidFill>
                <a:effectLst/>
                <a:latin typeface="Menlo" panose="020B0609030804020204" pitchFamily="49" charset="0"/>
              </a:rPr>
              <a:t>(</a:t>
            </a:r>
            <a:r>
              <a:rPr lang="en" altLang="zh-TW" sz="1100" b="0" dirty="0">
                <a:solidFill>
                  <a:srgbClr val="953800"/>
                </a:solidFill>
                <a:effectLst/>
                <a:latin typeface="Menlo" panose="020B0609030804020204" pitchFamily="49" charset="0"/>
              </a:rPr>
              <a:t>map</a:t>
            </a:r>
            <a:r>
              <a:rPr lang="en" altLang="zh-TW" sz="1100" b="0" dirty="0">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round</a:t>
            </a:r>
            <a:r>
              <a:rPr lang="en" altLang="zh-TW" sz="1100" b="0" dirty="0" err="1">
                <a:solidFill>
                  <a:srgbClr val="24292F"/>
                </a:solidFill>
                <a:effectLst/>
                <a:latin typeface="Menlo" panose="020B0609030804020204" pitchFamily="49" charset="0"/>
              </a:rPr>
              <a:t>,logistic_model.predict</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sm</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add_constant</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X_train</a:t>
            </a:r>
            <a:r>
              <a:rPr lang="en" altLang="zh-TW" sz="1100" b="0" dirty="0">
                <a:solidFill>
                  <a:srgbClr val="24292F"/>
                </a:solidFill>
                <a:effectLst/>
                <a:latin typeface="Menlo" panose="020B0609030804020204" pitchFamily="49" charset="0"/>
              </a:rPr>
              <a:t>[included]))))))</a:t>
            </a:r>
          </a:p>
          <a:p>
            <a:r>
              <a:rPr lang="en" altLang="zh-TW" sz="1100" b="0" dirty="0">
                <a:solidFill>
                  <a:srgbClr val="8250DF"/>
                </a:solidFill>
                <a:effectLst/>
                <a:latin typeface="Menlo" panose="020B0609030804020204" pitchFamily="49" charset="0"/>
              </a:rPr>
              <a:t>print</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'Precision = '</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metrics</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precision_score</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y_train</a:t>
            </a:r>
            <a:r>
              <a:rPr lang="en" altLang="zh-TW" sz="1100" b="0" dirty="0" err="1">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list</a:t>
            </a:r>
            <a:r>
              <a:rPr lang="en" altLang="zh-TW" sz="1100" b="0" dirty="0">
                <a:solidFill>
                  <a:srgbClr val="24292F"/>
                </a:solidFill>
                <a:effectLst/>
                <a:latin typeface="Menlo" panose="020B0609030804020204" pitchFamily="49" charset="0"/>
              </a:rPr>
              <a:t>(</a:t>
            </a:r>
            <a:r>
              <a:rPr lang="en" altLang="zh-TW" sz="1100" b="0" dirty="0">
                <a:solidFill>
                  <a:srgbClr val="953800"/>
                </a:solidFill>
                <a:effectLst/>
                <a:latin typeface="Menlo" panose="020B0609030804020204" pitchFamily="49" charset="0"/>
              </a:rPr>
              <a:t>map</a:t>
            </a:r>
            <a:r>
              <a:rPr lang="en" altLang="zh-TW" sz="1100" b="0" dirty="0">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round</a:t>
            </a:r>
            <a:r>
              <a:rPr lang="en" altLang="zh-TW" sz="1100" b="0" dirty="0" err="1">
                <a:solidFill>
                  <a:srgbClr val="24292F"/>
                </a:solidFill>
                <a:effectLst/>
                <a:latin typeface="Menlo" panose="020B0609030804020204" pitchFamily="49" charset="0"/>
              </a:rPr>
              <a:t>,logistic_model.predict</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sm</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add_constant</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X_train</a:t>
            </a:r>
            <a:r>
              <a:rPr lang="en" altLang="zh-TW" sz="1100" b="0" dirty="0">
                <a:solidFill>
                  <a:srgbClr val="24292F"/>
                </a:solidFill>
                <a:effectLst/>
                <a:latin typeface="Menlo" panose="020B0609030804020204" pitchFamily="49" charset="0"/>
              </a:rPr>
              <a:t>[included]))))))</a:t>
            </a:r>
          </a:p>
          <a:p>
            <a:r>
              <a:rPr lang="en" altLang="zh-TW" sz="1100" b="0" dirty="0">
                <a:solidFill>
                  <a:srgbClr val="8250DF"/>
                </a:solidFill>
                <a:effectLst/>
                <a:latin typeface="Menlo" panose="020B0609030804020204" pitchFamily="49" charset="0"/>
              </a:rPr>
              <a:t>print</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'Recall = '</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metrics</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recall_score</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y_train</a:t>
            </a:r>
            <a:r>
              <a:rPr lang="en" altLang="zh-TW" sz="1100" b="0" dirty="0" err="1">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list</a:t>
            </a:r>
            <a:r>
              <a:rPr lang="en" altLang="zh-TW" sz="1100" b="0" dirty="0">
                <a:solidFill>
                  <a:srgbClr val="24292F"/>
                </a:solidFill>
                <a:effectLst/>
                <a:latin typeface="Menlo" panose="020B0609030804020204" pitchFamily="49" charset="0"/>
              </a:rPr>
              <a:t>(</a:t>
            </a:r>
            <a:r>
              <a:rPr lang="en" altLang="zh-TW" sz="1100" b="0" dirty="0">
                <a:solidFill>
                  <a:srgbClr val="953800"/>
                </a:solidFill>
                <a:effectLst/>
                <a:latin typeface="Menlo" panose="020B0609030804020204" pitchFamily="49" charset="0"/>
              </a:rPr>
              <a:t>map</a:t>
            </a:r>
            <a:r>
              <a:rPr lang="en" altLang="zh-TW" sz="1100" b="0" dirty="0">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round</a:t>
            </a:r>
            <a:r>
              <a:rPr lang="en" altLang="zh-TW" sz="1100" b="0" dirty="0" err="1">
                <a:solidFill>
                  <a:srgbClr val="24292F"/>
                </a:solidFill>
                <a:effectLst/>
                <a:latin typeface="Menlo" panose="020B0609030804020204" pitchFamily="49" charset="0"/>
              </a:rPr>
              <a:t>,logistic_model.predict</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sm</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add_constant</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X_train</a:t>
            </a:r>
            <a:r>
              <a:rPr lang="en" altLang="zh-TW" sz="1100" b="0" dirty="0">
                <a:solidFill>
                  <a:srgbClr val="24292F"/>
                </a:solidFill>
                <a:effectLst/>
                <a:latin typeface="Menlo" panose="020B0609030804020204" pitchFamily="49" charset="0"/>
              </a:rPr>
              <a:t>[included]))))))</a:t>
            </a:r>
          </a:p>
          <a:p>
            <a:r>
              <a:rPr lang="en" altLang="zh-TW" sz="1100" b="0" dirty="0">
                <a:solidFill>
                  <a:srgbClr val="8250DF"/>
                </a:solidFill>
                <a:effectLst/>
                <a:latin typeface="Menlo" panose="020B0609030804020204" pitchFamily="49" charset="0"/>
              </a:rPr>
              <a:t>print</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'F1-score = '</a:t>
            </a:r>
            <a:r>
              <a:rPr lang="en" altLang="zh-TW" sz="1100" b="0" dirty="0">
                <a:solidFill>
                  <a:srgbClr val="24292F"/>
                </a:solidFill>
                <a:effectLst/>
                <a:latin typeface="Menlo" panose="020B0609030804020204" pitchFamily="49" charset="0"/>
              </a:rPr>
              <a:t>, </a:t>
            </a:r>
            <a:r>
              <a:rPr lang="en" altLang="zh-TW" sz="1100" b="0" dirty="0">
                <a:solidFill>
                  <a:srgbClr val="953800"/>
                </a:solidFill>
                <a:effectLst/>
                <a:latin typeface="Menlo" panose="020B0609030804020204" pitchFamily="49" charset="0"/>
              </a:rPr>
              <a:t>metrics</a:t>
            </a:r>
            <a:r>
              <a:rPr lang="en" altLang="zh-TW" sz="1100" b="0" dirty="0">
                <a:solidFill>
                  <a:srgbClr val="24292F"/>
                </a:solidFill>
                <a:effectLst/>
                <a:latin typeface="Menlo" panose="020B0609030804020204" pitchFamily="49" charset="0"/>
              </a:rPr>
              <a:t>.</a:t>
            </a:r>
            <a:r>
              <a:rPr lang="en" altLang="zh-TW" sz="1100" b="0" dirty="0">
                <a:solidFill>
                  <a:srgbClr val="8250DF"/>
                </a:solidFill>
                <a:effectLst/>
                <a:latin typeface="Menlo" panose="020B0609030804020204" pitchFamily="49" charset="0"/>
              </a:rPr>
              <a:t>f1_score</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y_train</a:t>
            </a:r>
            <a:r>
              <a:rPr lang="en" altLang="zh-TW" sz="1100" b="0" dirty="0">
                <a:solidFill>
                  <a:srgbClr val="24292F"/>
                </a:solidFill>
                <a:effectLst/>
                <a:latin typeface="Menlo" panose="020B0609030804020204" pitchFamily="49" charset="0"/>
              </a:rPr>
              <a:t>, </a:t>
            </a:r>
            <a:r>
              <a:rPr lang="en" altLang="zh-TW" sz="1100" b="0" dirty="0">
                <a:solidFill>
                  <a:srgbClr val="953800"/>
                </a:solidFill>
                <a:effectLst/>
                <a:latin typeface="Menlo" panose="020B0609030804020204" pitchFamily="49" charset="0"/>
              </a:rPr>
              <a:t>list</a:t>
            </a:r>
            <a:r>
              <a:rPr lang="en" altLang="zh-TW" sz="1100" b="0" dirty="0">
                <a:solidFill>
                  <a:srgbClr val="24292F"/>
                </a:solidFill>
                <a:effectLst/>
                <a:latin typeface="Menlo" panose="020B0609030804020204" pitchFamily="49" charset="0"/>
              </a:rPr>
              <a:t>(</a:t>
            </a:r>
            <a:r>
              <a:rPr lang="en" altLang="zh-TW" sz="1100" b="0" dirty="0">
                <a:solidFill>
                  <a:srgbClr val="953800"/>
                </a:solidFill>
                <a:effectLst/>
                <a:latin typeface="Menlo" panose="020B0609030804020204" pitchFamily="49" charset="0"/>
              </a:rPr>
              <a:t>map</a:t>
            </a:r>
            <a:r>
              <a:rPr lang="en" altLang="zh-TW" sz="1100" b="0" dirty="0">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round</a:t>
            </a:r>
            <a:r>
              <a:rPr lang="en" altLang="zh-TW" sz="1100" b="0" dirty="0" err="1">
                <a:solidFill>
                  <a:srgbClr val="24292F"/>
                </a:solidFill>
                <a:effectLst/>
                <a:latin typeface="Menlo" panose="020B0609030804020204" pitchFamily="49" charset="0"/>
              </a:rPr>
              <a:t>,logistic_model.predict</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sm</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add_constant</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X_train</a:t>
            </a:r>
            <a:r>
              <a:rPr lang="en" altLang="zh-TW" sz="1100" b="0" dirty="0">
                <a:solidFill>
                  <a:srgbClr val="24292F"/>
                </a:solidFill>
                <a:effectLst/>
                <a:latin typeface="Menlo" panose="020B0609030804020204" pitchFamily="49" charset="0"/>
              </a:rPr>
              <a:t>[included]))))))</a:t>
            </a:r>
          </a:p>
          <a:p>
            <a:br>
              <a:rPr lang="en" altLang="zh-TW" sz="1100" b="0" dirty="0">
                <a:solidFill>
                  <a:srgbClr val="24292F"/>
                </a:solidFill>
                <a:effectLst/>
                <a:latin typeface="Menlo" panose="020B0609030804020204" pitchFamily="49" charset="0"/>
              </a:rPr>
            </a:br>
            <a:r>
              <a:rPr lang="en" altLang="zh-TW" sz="1100" b="0" dirty="0">
                <a:solidFill>
                  <a:srgbClr val="8250DF"/>
                </a:solidFill>
                <a:effectLst/>
                <a:latin typeface="Menlo" panose="020B0609030804020204" pitchFamily="49" charset="0"/>
              </a:rPr>
              <a:t>print</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a:t>
            </a:r>
            <a:r>
              <a:rPr lang="en" altLang="zh-TW" sz="1100" b="0" dirty="0" err="1">
                <a:solidFill>
                  <a:srgbClr val="0A3069"/>
                </a:solidFill>
                <a:effectLst/>
                <a:latin typeface="Menlo" panose="020B0609030804020204" pitchFamily="49" charset="0"/>
              </a:rPr>
              <a:t>Logitest</a:t>
            </a:r>
            <a:r>
              <a:rPr lang="en" altLang="zh-TW" sz="1100" b="0" dirty="0">
                <a:solidFill>
                  <a:srgbClr val="0A3069"/>
                </a:solidFill>
                <a:effectLst/>
                <a:latin typeface="Menlo" panose="020B0609030804020204" pitchFamily="49" charset="0"/>
              </a:rPr>
              <a:t> accuracy"</a:t>
            </a:r>
            <a:r>
              <a:rPr lang="en" altLang="zh-TW" sz="1100" b="0" dirty="0">
                <a:solidFill>
                  <a:srgbClr val="24292F"/>
                </a:solidFill>
                <a:effectLst/>
                <a:latin typeface="Menlo" panose="020B0609030804020204" pitchFamily="49" charset="0"/>
              </a:rPr>
              <a:t>)</a:t>
            </a:r>
          </a:p>
          <a:p>
            <a:r>
              <a:rPr lang="en" altLang="zh-TW" sz="1100" b="0" dirty="0">
                <a:solidFill>
                  <a:srgbClr val="8250DF"/>
                </a:solidFill>
                <a:effectLst/>
                <a:latin typeface="Menlo" panose="020B0609030804020204" pitchFamily="49" charset="0"/>
              </a:rPr>
              <a:t>print</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metrics</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confusion_matrix</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y_test</a:t>
            </a:r>
            <a:r>
              <a:rPr lang="en" altLang="zh-TW" sz="1100" b="0" dirty="0">
                <a:solidFill>
                  <a:srgbClr val="24292F"/>
                </a:solidFill>
                <a:effectLst/>
                <a:latin typeface="Menlo" panose="020B0609030804020204" pitchFamily="49" charset="0"/>
              </a:rPr>
              <a:t> ,</a:t>
            </a:r>
            <a:r>
              <a:rPr lang="en" altLang="zh-TW" sz="1100" b="0" dirty="0">
                <a:solidFill>
                  <a:srgbClr val="953800"/>
                </a:solidFill>
                <a:effectLst/>
                <a:latin typeface="Menlo" panose="020B0609030804020204" pitchFamily="49" charset="0"/>
              </a:rPr>
              <a:t>list</a:t>
            </a:r>
            <a:r>
              <a:rPr lang="en" altLang="zh-TW" sz="1100" b="0" dirty="0">
                <a:solidFill>
                  <a:srgbClr val="24292F"/>
                </a:solidFill>
                <a:effectLst/>
                <a:latin typeface="Menlo" panose="020B0609030804020204" pitchFamily="49" charset="0"/>
              </a:rPr>
              <a:t>(</a:t>
            </a:r>
            <a:r>
              <a:rPr lang="en" altLang="zh-TW" sz="1100" b="0" dirty="0">
                <a:solidFill>
                  <a:srgbClr val="953800"/>
                </a:solidFill>
                <a:effectLst/>
                <a:latin typeface="Menlo" panose="020B0609030804020204" pitchFamily="49" charset="0"/>
              </a:rPr>
              <a:t>map</a:t>
            </a:r>
            <a:r>
              <a:rPr lang="en" altLang="zh-TW" sz="1100" b="0" dirty="0">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round</a:t>
            </a:r>
            <a:r>
              <a:rPr lang="en" altLang="zh-TW" sz="1100" b="0" dirty="0" err="1">
                <a:solidFill>
                  <a:srgbClr val="24292F"/>
                </a:solidFill>
                <a:effectLst/>
                <a:latin typeface="Menlo" panose="020B0609030804020204" pitchFamily="49" charset="0"/>
              </a:rPr>
              <a:t>,logistic_model.predict</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sm</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add_constant</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X_test</a:t>
            </a:r>
            <a:r>
              <a:rPr lang="en" altLang="zh-TW" sz="1100" b="0" dirty="0">
                <a:solidFill>
                  <a:srgbClr val="24292F"/>
                </a:solidFill>
                <a:effectLst/>
                <a:latin typeface="Menlo" panose="020B0609030804020204" pitchFamily="49" charset="0"/>
              </a:rPr>
              <a:t>[included]))))))</a:t>
            </a:r>
          </a:p>
          <a:p>
            <a:r>
              <a:rPr lang="en" altLang="zh-TW" sz="1100" b="0" dirty="0">
                <a:solidFill>
                  <a:srgbClr val="8250DF"/>
                </a:solidFill>
                <a:effectLst/>
                <a:latin typeface="Menlo" panose="020B0609030804020204" pitchFamily="49" charset="0"/>
              </a:rPr>
              <a:t>print</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'Accuracy = '</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metrics</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accuracy_score</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y_test</a:t>
            </a:r>
            <a:r>
              <a:rPr lang="en" altLang="zh-TW" sz="1100" b="0" dirty="0">
                <a:solidFill>
                  <a:srgbClr val="24292F"/>
                </a:solidFill>
                <a:effectLst/>
                <a:latin typeface="Menlo" panose="020B0609030804020204" pitchFamily="49" charset="0"/>
              </a:rPr>
              <a:t>, </a:t>
            </a:r>
            <a:r>
              <a:rPr lang="en" altLang="zh-TW" sz="1100" b="0" dirty="0">
                <a:solidFill>
                  <a:srgbClr val="953800"/>
                </a:solidFill>
                <a:effectLst/>
                <a:latin typeface="Menlo" panose="020B0609030804020204" pitchFamily="49" charset="0"/>
              </a:rPr>
              <a:t>list</a:t>
            </a:r>
            <a:r>
              <a:rPr lang="en" altLang="zh-TW" sz="1100" b="0" dirty="0">
                <a:solidFill>
                  <a:srgbClr val="24292F"/>
                </a:solidFill>
                <a:effectLst/>
                <a:latin typeface="Menlo" panose="020B0609030804020204" pitchFamily="49" charset="0"/>
              </a:rPr>
              <a:t>(</a:t>
            </a:r>
            <a:r>
              <a:rPr lang="en" altLang="zh-TW" sz="1100" b="0" dirty="0">
                <a:solidFill>
                  <a:srgbClr val="953800"/>
                </a:solidFill>
                <a:effectLst/>
                <a:latin typeface="Menlo" panose="020B0609030804020204" pitchFamily="49" charset="0"/>
              </a:rPr>
              <a:t>map</a:t>
            </a:r>
            <a:r>
              <a:rPr lang="en" altLang="zh-TW" sz="1100" b="0" dirty="0">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round</a:t>
            </a:r>
            <a:r>
              <a:rPr lang="en" altLang="zh-TW" sz="1100" b="0" dirty="0" err="1">
                <a:solidFill>
                  <a:srgbClr val="24292F"/>
                </a:solidFill>
                <a:effectLst/>
                <a:latin typeface="Menlo" panose="020B0609030804020204" pitchFamily="49" charset="0"/>
              </a:rPr>
              <a:t>,logistic_model.predict</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sm</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add_constant</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X_test</a:t>
            </a:r>
            <a:r>
              <a:rPr lang="en" altLang="zh-TW" sz="1100" b="0" dirty="0">
                <a:solidFill>
                  <a:srgbClr val="24292F"/>
                </a:solidFill>
                <a:effectLst/>
                <a:latin typeface="Menlo" panose="020B0609030804020204" pitchFamily="49" charset="0"/>
              </a:rPr>
              <a:t>[included]))))))</a:t>
            </a:r>
          </a:p>
          <a:p>
            <a:r>
              <a:rPr lang="en" altLang="zh-TW" sz="1100" b="0" dirty="0">
                <a:solidFill>
                  <a:srgbClr val="8250DF"/>
                </a:solidFill>
                <a:effectLst/>
                <a:latin typeface="Menlo" panose="020B0609030804020204" pitchFamily="49" charset="0"/>
              </a:rPr>
              <a:t>print</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'Precision = '</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metrics</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precision_score</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y_test</a:t>
            </a:r>
            <a:r>
              <a:rPr lang="en" altLang="zh-TW" sz="1100" b="0" dirty="0" err="1">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list</a:t>
            </a:r>
            <a:r>
              <a:rPr lang="en" altLang="zh-TW" sz="1100" b="0" dirty="0">
                <a:solidFill>
                  <a:srgbClr val="24292F"/>
                </a:solidFill>
                <a:effectLst/>
                <a:latin typeface="Menlo" panose="020B0609030804020204" pitchFamily="49" charset="0"/>
              </a:rPr>
              <a:t>(</a:t>
            </a:r>
            <a:r>
              <a:rPr lang="en" altLang="zh-TW" sz="1100" b="0" dirty="0">
                <a:solidFill>
                  <a:srgbClr val="953800"/>
                </a:solidFill>
                <a:effectLst/>
                <a:latin typeface="Menlo" panose="020B0609030804020204" pitchFamily="49" charset="0"/>
              </a:rPr>
              <a:t>map</a:t>
            </a:r>
            <a:r>
              <a:rPr lang="en" altLang="zh-TW" sz="1100" b="0" dirty="0">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round</a:t>
            </a:r>
            <a:r>
              <a:rPr lang="en" altLang="zh-TW" sz="1100" b="0" dirty="0" err="1">
                <a:solidFill>
                  <a:srgbClr val="24292F"/>
                </a:solidFill>
                <a:effectLst/>
                <a:latin typeface="Menlo" panose="020B0609030804020204" pitchFamily="49" charset="0"/>
              </a:rPr>
              <a:t>,logistic_model.predict</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sm</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add_constant</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X_test</a:t>
            </a:r>
            <a:r>
              <a:rPr lang="en" altLang="zh-TW" sz="1100" b="0" dirty="0">
                <a:solidFill>
                  <a:srgbClr val="24292F"/>
                </a:solidFill>
                <a:effectLst/>
                <a:latin typeface="Menlo" panose="020B0609030804020204" pitchFamily="49" charset="0"/>
              </a:rPr>
              <a:t>[included]))))))</a:t>
            </a:r>
          </a:p>
          <a:p>
            <a:r>
              <a:rPr lang="en" altLang="zh-TW" sz="1100" b="0" dirty="0">
                <a:solidFill>
                  <a:srgbClr val="8250DF"/>
                </a:solidFill>
                <a:effectLst/>
                <a:latin typeface="Menlo" panose="020B0609030804020204" pitchFamily="49" charset="0"/>
              </a:rPr>
              <a:t>print</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'Recall = '</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metrics</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recall_score</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y_test</a:t>
            </a:r>
            <a:r>
              <a:rPr lang="en" altLang="zh-TW" sz="1100" b="0" dirty="0" err="1">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list</a:t>
            </a:r>
            <a:r>
              <a:rPr lang="en" altLang="zh-TW" sz="1100" b="0" dirty="0">
                <a:solidFill>
                  <a:srgbClr val="24292F"/>
                </a:solidFill>
                <a:effectLst/>
                <a:latin typeface="Menlo" panose="020B0609030804020204" pitchFamily="49" charset="0"/>
              </a:rPr>
              <a:t>(</a:t>
            </a:r>
            <a:r>
              <a:rPr lang="en" altLang="zh-TW" sz="1100" b="0" dirty="0">
                <a:solidFill>
                  <a:srgbClr val="953800"/>
                </a:solidFill>
                <a:effectLst/>
                <a:latin typeface="Menlo" panose="020B0609030804020204" pitchFamily="49" charset="0"/>
              </a:rPr>
              <a:t>map</a:t>
            </a:r>
            <a:r>
              <a:rPr lang="en" altLang="zh-TW" sz="1100" b="0" dirty="0">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round</a:t>
            </a:r>
            <a:r>
              <a:rPr lang="en" altLang="zh-TW" sz="1100" b="0" dirty="0" err="1">
                <a:solidFill>
                  <a:srgbClr val="24292F"/>
                </a:solidFill>
                <a:effectLst/>
                <a:latin typeface="Menlo" panose="020B0609030804020204" pitchFamily="49" charset="0"/>
              </a:rPr>
              <a:t>,logistic_model.predict</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sm</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add_constant</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X_test</a:t>
            </a:r>
            <a:r>
              <a:rPr lang="en" altLang="zh-TW" sz="1100" b="0" dirty="0">
                <a:solidFill>
                  <a:srgbClr val="24292F"/>
                </a:solidFill>
                <a:effectLst/>
                <a:latin typeface="Menlo" panose="020B0609030804020204" pitchFamily="49" charset="0"/>
              </a:rPr>
              <a:t>[included]))))))</a:t>
            </a:r>
          </a:p>
          <a:p>
            <a:r>
              <a:rPr lang="en" altLang="zh-TW" sz="1100" b="0" dirty="0">
                <a:solidFill>
                  <a:srgbClr val="8250DF"/>
                </a:solidFill>
                <a:effectLst/>
                <a:latin typeface="Menlo" panose="020B0609030804020204" pitchFamily="49" charset="0"/>
              </a:rPr>
              <a:t>print</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'F1-score = '</a:t>
            </a:r>
            <a:r>
              <a:rPr lang="en" altLang="zh-TW" sz="1100" b="0" dirty="0">
                <a:solidFill>
                  <a:srgbClr val="24292F"/>
                </a:solidFill>
                <a:effectLst/>
                <a:latin typeface="Menlo" panose="020B0609030804020204" pitchFamily="49" charset="0"/>
              </a:rPr>
              <a:t>, </a:t>
            </a:r>
            <a:r>
              <a:rPr lang="en" altLang="zh-TW" sz="1100" b="0" dirty="0">
                <a:solidFill>
                  <a:srgbClr val="953800"/>
                </a:solidFill>
                <a:effectLst/>
                <a:latin typeface="Menlo" panose="020B0609030804020204" pitchFamily="49" charset="0"/>
              </a:rPr>
              <a:t>metrics</a:t>
            </a:r>
            <a:r>
              <a:rPr lang="en" altLang="zh-TW" sz="1100" b="0" dirty="0">
                <a:solidFill>
                  <a:srgbClr val="24292F"/>
                </a:solidFill>
                <a:effectLst/>
                <a:latin typeface="Menlo" panose="020B0609030804020204" pitchFamily="49" charset="0"/>
              </a:rPr>
              <a:t>.</a:t>
            </a:r>
            <a:r>
              <a:rPr lang="en" altLang="zh-TW" sz="1100" b="0" dirty="0">
                <a:solidFill>
                  <a:srgbClr val="8250DF"/>
                </a:solidFill>
                <a:effectLst/>
                <a:latin typeface="Menlo" panose="020B0609030804020204" pitchFamily="49" charset="0"/>
              </a:rPr>
              <a:t>f1_score</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y_test</a:t>
            </a:r>
            <a:r>
              <a:rPr lang="en" altLang="zh-TW" sz="1100" b="0" dirty="0">
                <a:solidFill>
                  <a:srgbClr val="24292F"/>
                </a:solidFill>
                <a:effectLst/>
                <a:latin typeface="Menlo" panose="020B0609030804020204" pitchFamily="49" charset="0"/>
              </a:rPr>
              <a:t>, </a:t>
            </a:r>
            <a:r>
              <a:rPr lang="en" altLang="zh-TW" sz="1100" b="0" dirty="0">
                <a:solidFill>
                  <a:srgbClr val="953800"/>
                </a:solidFill>
                <a:effectLst/>
                <a:latin typeface="Menlo" panose="020B0609030804020204" pitchFamily="49" charset="0"/>
              </a:rPr>
              <a:t>list</a:t>
            </a:r>
            <a:r>
              <a:rPr lang="en" altLang="zh-TW" sz="1100" b="0" dirty="0">
                <a:solidFill>
                  <a:srgbClr val="24292F"/>
                </a:solidFill>
                <a:effectLst/>
                <a:latin typeface="Menlo" panose="020B0609030804020204" pitchFamily="49" charset="0"/>
              </a:rPr>
              <a:t>(</a:t>
            </a:r>
            <a:r>
              <a:rPr lang="en" altLang="zh-TW" sz="1100" b="0" dirty="0">
                <a:solidFill>
                  <a:srgbClr val="953800"/>
                </a:solidFill>
                <a:effectLst/>
                <a:latin typeface="Menlo" panose="020B0609030804020204" pitchFamily="49" charset="0"/>
              </a:rPr>
              <a:t>map</a:t>
            </a:r>
            <a:r>
              <a:rPr lang="en" altLang="zh-TW" sz="1100" b="0" dirty="0">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round</a:t>
            </a:r>
            <a:r>
              <a:rPr lang="en" altLang="zh-TW" sz="1100" b="0" dirty="0" err="1">
                <a:solidFill>
                  <a:srgbClr val="24292F"/>
                </a:solidFill>
                <a:effectLst/>
                <a:latin typeface="Menlo" panose="020B0609030804020204" pitchFamily="49" charset="0"/>
              </a:rPr>
              <a:t>,logistic_model.predict</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sm</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add_constant</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X_test</a:t>
            </a:r>
            <a:r>
              <a:rPr lang="en" altLang="zh-TW" sz="1100" b="0" dirty="0">
                <a:solidFill>
                  <a:srgbClr val="24292F"/>
                </a:solidFill>
                <a:effectLst/>
                <a:latin typeface="Menlo" panose="020B0609030804020204" pitchFamily="49" charset="0"/>
              </a:rPr>
              <a:t>[included]))))))</a:t>
            </a:r>
          </a:p>
          <a:p>
            <a:r>
              <a:rPr lang="en" altLang="zh-TW" sz="1100" b="0" dirty="0">
                <a:solidFill>
                  <a:srgbClr val="AC5E00"/>
                </a:solidFill>
                <a:effectLst/>
                <a:latin typeface="Menlo" panose="020B0609030804020204" pitchFamily="49" charset="0"/>
              </a:rPr>
              <a:t>return</a:t>
            </a:r>
            <a:r>
              <a:rPr lang="en" altLang="zh-TW" sz="1100" b="0" dirty="0">
                <a:solidFill>
                  <a:srgbClr val="24292F"/>
                </a:solidFill>
                <a:effectLst/>
                <a:latin typeface="Menlo" panose="020B0609030804020204" pitchFamily="49" charset="0"/>
              </a:rPr>
              <a:t> included</a:t>
            </a:r>
          </a:p>
        </p:txBody>
      </p:sp>
      <p:sp>
        <p:nvSpPr>
          <p:cNvPr id="6" name="矩形 5">
            <a:extLst>
              <a:ext uri="{FF2B5EF4-FFF2-40B4-BE49-F238E27FC236}">
                <a16:creationId xmlns:a16="http://schemas.microsoft.com/office/drawing/2014/main" id="{14A0C625-BB07-1FF0-94FC-496DFDE6D00C}"/>
              </a:ext>
            </a:extLst>
          </p:cNvPr>
          <p:cNvSpPr/>
          <p:nvPr/>
        </p:nvSpPr>
        <p:spPr>
          <a:xfrm>
            <a:off x="391884" y="1095375"/>
            <a:ext cx="5410201" cy="5648325"/>
          </a:xfrm>
          <a:prstGeom prst="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文字方塊 7">
            <a:extLst>
              <a:ext uri="{FF2B5EF4-FFF2-40B4-BE49-F238E27FC236}">
                <a16:creationId xmlns:a16="http://schemas.microsoft.com/office/drawing/2014/main" id="{C327FB16-DD98-AC6C-668E-39E0F591810B}"/>
              </a:ext>
            </a:extLst>
          </p:cNvPr>
          <p:cNvSpPr txBox="1"/>
          <p:nvPr/>
        </p:nvSpPr>
        <p:spPr>
          <a:xfrm>
            <a:off x="517235" y="1186543"/>
            <a:ext cx="5186879" cy="5478423"/>
          </a:xfrm>
          <a:prstGeom prst="rect">
            <a:avLst/>
          </a:prstGeom>
          <a:noFill/>
        </p:spPr>
        <p:txBody>
          <a:bodyPr wrap="square" rtlCol="0">
            <a:spAutoFit/>
          </a:bodyPr>
          <a:lstStyle/>
          <a:p>
            <a:r>
              <a:rPr lang="en" altLang="zh-TW" sz="1000" b="0" dirty="0">
                <a:solidFill>
                  <a:srgbClr val="AC5E00"/>
                </a:solidFill>
                <a:effectLst/>
                <a:latin typeface="Menlo" panose="020B0609030804020204" pitchFamily="49" charset="0"/>
              </a:rPr>
              <a:t>import</a:t>
            </a:r>
            <a:r>
              <a:rPr lang="en" altLang="zh-TW" sz="1000" b="0" dirty="0">
                <a:solidFill>
                  <a:srgbClr val="24292F"/>
                </a:solidFill>
                <a:effectLst/>
                <a:latin typeface="Menlo" panose="020B0609030804020204" pitchFamily="49" charset="0"/>
              </a:rPr>
              <a:t> </a:t>
            </a:r>
            <a:r>
              <a:rPr lang="en" altLang="zh-TW" sz="1000" b="0" dirty="0">
                <a:solidFill>
                  <a:srgbClr val="953800"/>
                </a:solidFill>
                <a:effectLst/>
                <a:latin typeface="Menlo" panose="020B0609030804020204" pitchFamily="49" charset="0"/>
              </a:rPr>
              <a:t>copy</a:t>
            </a:r>
            <a:endParaRPr lang="en" altLang="zh-TW" sz="1000" b="0" dirty="0">
              <a:solidFill>
                <a:srgbClr val="24292F"/>
              </a:solidFill>
              <a:effectLst/>
              <a:latin typeface="Menlo" panose="020B0609030804020204" pitchFamily="49" charset="0"/>
            </a:endParaRPr>
          </a:p>
          <a:p>
            <a:r>
              <a:rPr lang="en" altLang="zh-TW" sz="1000" b="0" dirty="0">
                <a:solidFill>
                  <a:srgbClr val="AC5E00"/>
                </a:solidFill>
                <a:effectLst/>
                <a:latin typeface="Menlo" panose="020B0609030804020204" pitchFamily="49" charset="0"/>
              </a:rPr>
              <a:t>def</a:t>
            </a:r>
            <a:r>
              <a:rPr lang="en" altLang="zh-TW" sz="1000" b="0" dirty="0">
                <a:solidFill>
                  <a:srgbClr val="24292F"/>
                </a:solidFill>
                <a:effectLst/>
                <a:latin typeface="Menlo" panose="020B0609030804020204" pitchFamily="49" charset="0"/>
              </a:rPr>
              <a:t> </a:t>
            </a:r>
            <a:r>
              <a:rPr lang="en" altLang="zh-TW" sz="1000" b="0" dirty="0" err="1">
                <a:solidFill>
                  <a:srgbClr val="8250DF"/>
                </a:solidFill>
                <a:effectLst/>
                <a:latin typeface="Menlo" panose="020B0609030804020204" pitchFamily="49" charset="0"/>
              </a:rPr>
              <a:t>Logit_model</a:t>
            </a:r>
            <a:r>
              <a:rPr lang="en" altLang="zh-TW" sz="1000" b="0" dirty="0">
                <a:solidFill>
                  <a:srgbClr val="24292F"/>
                </a:solidFill>
                <a:effectLst/>
                <a:latin typeface="Menlo" panose="020B0609030804020204" pitchFamily="49" charset="0"/>
              </a:rPr>
              <a:t>(</a:t>
            </a:r>
            <a:r>
              <a:rPr lang="en" altLang="zh-TW" sz="1000" b="0" dirty="0" err="1">
                <a:solidFill>
                  <a:srgbClr val="953800"/>
                </a:solidFill>
                <a:effectLst/>
                <a:latin typeface="Menlo" panose="020B0609030804020204" pitchFamily="49" charset="0"/>
              </a:rPr>
              <a:t>X_train</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y_train</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X_test</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y_test</a:t>
            </a:r>
            <a:r>
              <a:rPr lang="en" altLang="zh-TW" sz="1000" b="0" dirty="0">
                <a:solidFill>
                  <a:srgbClr val="24292F"/>
                </a:solidFill>
                <a:effectLst/>
                <a:latin typeface="Menlo" panose="020B0609030804020204" pitchFamily="49" charset="0"/>
              </a:rPr>
              <a:t>, </a:t>
            </a:r>
            <a:r>
              <a:rPr lang="en" altLang="zh-TW" sz="1000" b="0" dirty="0">
                <a:solidFill>
                  <a:srgbClr val="953800"/>
                </a:solidFill>
                <a:effectLst/>
                <a:latin typeface="Menlo" panose="020B0609030804020204" pitchFamily="49" charset="0"/>
              </a:rPr>
              <a:t>verbose</a:t>
            </a:r>
            <a:r>
              <a:rPr lang="en" altLang="zh-TW" sz="1000" b="0" dirty="0">
                <a:solidFill>
                  <a:srgbClr val="AC5E00"/>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True</a:t>
            </a:r>
            <a:r>
              <a:rPr lang="en" altLang="zh-TW" sz="1000" b="0" dirty="0">
                <a:solidFill>
                  <a:srgbClr val="24292F"/>
                </a:solidFill>
                <a:effectLst/>
                <a:latin typeface="Menlo" panose="020B0609030804020204" pitchFamily="49" charset="0"/>
              </a:rPr>
              <a:t>):</a:t>
            </a:r>
          </a:p>
          <a:p>
            <a:r>
              <a:rPr lang="en" altLang="zh-TW" sz="1000" b="0" dirty="0" err="1">
                <a:solidFill>
                  <a:srgbClr val="24292F"/>
                </a:solidFill>
                <a:effectLst/>
                <a:latin typeface="Menlo" panose="020B0609030804020204" pitchFamily="49" charset="0"/>
              </a:rPr>
              <a:t>X_train_bal</a:t>
            </a:r>
            <a:r>
              <a:rPr lang="en" altLang="zh-TW" sz="1000" b="0" dirty="0">
                <a:solidFill>
                  <a:srgbClr val="24292F"/>
                </a:solidFill>
                <a:effectLst/>
                <a:latin typeface="Menlo" panose="020B0609030804020204" pitchFamily="49" charset="0"/>
              </a:rPr>
              <a:t>, </a:t>
            </a:r>
            <a:r>
              <a:rPr lang="en" altLang="zh-TW" sz="1000" b="0" dirty="0" err="1">
                <a:solidFill>
                  <a:srgbClr val="24292F"/>
                </a:solidFill>
                <a:effectLst/>
                <a:latin typeface="Menlo" panose="020B0609030804020204" pitchFamily="49" charset="0"/>
              </a:rPr>
              <a:t>Y_train_bal</a:t>
            </a:r>
            <a:r>
              <a:rPr lang="en" altLang="zh-TW" sz="1000" b="0" dirty="0">
                <a:solidFill>
                  <a:srgbClr val="24292F"/>
                </a:solidFill>
                <a:effectLst/>
                <a:latin typeface="Menlo" panose="020B0609030804020204" pitchFamily="49" charset="0"/>
              </a:rPr>
              <a:t> </a:t>
            </a:r>
            <a:r>
              <a:rPr lang="en" altLang="zh-TW" sz="1000" b="0" dirty="0">
                <a:solidFill>
                  <a:srgbClr val="AC5E00"/>
                </a:solidFill>
                <a:effectLst/>
                <a:latin typeface="Menlo" panose="020B0609030804020204" pitchFamily="49" charset="0"/>
              </a:rPr>
              <a:t>=</a:t>
            </a:r>
            <a:r>
              <a:rPr lang="en" altLang="zh-TW" sz="1000" b="0" dirty="0">
                <a:solidFill>
                  <a:srgbClr val="24292F"/>
                </a:solidFill>
                <a:effectLst/>
                <a:latin typeface="Menlo" panose="020B0609030804020204" pitchFamily="49" charset="0"/>
              </a:rPr>
              <a:t> </a:t>
            </a:r>
            <a:r>
              <a:rPr lang="en" altLang="zh-TW" sz="1000" b="0" dirty="0">
                <a:solidFill>
                  <a:srgbClr val="953800"/>
                </a:solidFill>
                <a:effectLst/>
                <a:latin typeface="Menlo" panose="020B0609030804020204" pitchFamily="49" charset="0"/>
              </a:rPr>
              <a:t>SMOTE</a:t>
            </a:r>
            <a:r>
              <a:rPr lang="en" altLang="zh-TW" sz="1000" b="0" dirty="0">
                <a:solidFill>
                  <a:srgbClr val="24292F"/>
                </a:solidFill>
                <a:effectLst/>
                <a:latin typeface="Menlo" panose="020B0609030804020204" pitchFamily="49" charset="0"/>
              </a:rPr>
              <a:t>(</a:t>
            </a:r>
            <a:r>
              <a:rPr lang="en" altLang="zh-TW" sz="1000" b="0" dirty="0" err="1">
                <a:solidFill>
                  <a:srgbClr val="953800"/>
                </a:solidFill>
                <a:effectLst/>
                <a:latin typeface="Menlo" panose="020B0609030804020204" pitchFamily="49" charset="0"/>
              </a:rPr>
              <a:t>sampling_strategy</a:t>
            </a:r>
            <a:r>
              <a:rPr lang="en" altLang="zh-TW" sz="1000" b="0" dirty="0">
                <a:solidFill>
                  <a:srgbClr val="AC5E00"/>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'minority'</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random_state</a:t>
            </a:r>
            <a:r>
              <a:rPr lang="en" altLang="zh-TW" sz="1000" b="0" dirty="0">
                <a:solidFill>
                  <a:srgbClr val="AC5E00"/>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1</a:t>
            </a:r>
            <a:r>
              <a:rPr lang="en" altLang="zh-TW" sz="1000" b="0" dirty="0">
                <a:solidFill>
                  <a:srgbClr val="24292F"/>
                </a:solidFill>
                <a:effectLst/>
                <a:latin typeface="Menlo" panose="020B0609030804020204" pitchFamily="49" charset="0"/>
              </a:rPr>
              <a:t>).</a:t>
            </a:r>
            <a:r>
              <a:rPr lang="en" altLang="zh-TW" sz="1000" b="0" dirty="0" err="1">
                <a:solidFill>
                  <a:srgbClr val="8250DF"/>
                </a:solidFill>
                <a:effectLst/>
                <a:latin typeface="Menlo" panose="020B0609030804020204" pitchFamily="49" charset="0"/>
              </a:rPr>
              <a:t>fit_resample</a:t>
            </a:r>
            <a:r>
              <a:rPr lang="en" altLang="zh-TW" sz="1000" b="0" dirty="0">
                <a:solidFill>
                  <a:srgbClr val="24292F"/>
                </a:solidFill>
                <a:effectLst/>
                <a:latin typeface="Menlo" panose="020B0609030804020204" pitchFamily="49" charset="0"/>
              </a:rPr>
              <a:t>(</a:t>
            </a:r>
            <a:r>
              <a:rPr lang="en" altLang="zh-TW" sz="1000" b="0" dirty="0" err="1">
                <a:solidFill>
                  <a:srgbClr val="953800"/>
                </a:solidFill>
                <a:effectLst/>
                <a:latin typeface="Menlo" panose="020B0609030804020204" pitchFamily="49" charset="0"/>
              </a:rPr>
              <a:t>X_train</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y_train</a:t>
            </a:r>
            <a:r>
              <a:rPr lang="en" altLang="zh-TW" sz="1000" b="0" dirty="0">
                <a:solidFill>
                  <a:srgbClr val="24292F"/>
                </a:solidFill>
                <a:effectLst/>
                <a:latin typeface="Menlo" panose="020B0609030804020204" pitchFamily="49" charset="0"/>
              </a:rPr>
              <a:t>)</a:t>
            </a:r>
          </a:p>
          <a:p>
            <a:r>
              <a:rPr lang="en" altLang="zh-TW" sz="1000" b="0" dirty="0" err="1">
                <a:solidFill>
                  <a:srgbClr val="953800"/>
                </a:solidFill>
                <a:effectLst/>
                <a:latin typeface="Menlo" panose="020B0609030804020204" pitchFamily="49" charset="0"/>
              </a:rPr>
              <a:t>X_train</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y_train</a:t>
            </a:r>
            <a:r>
              <a:rPr lang="en" altLang="zh-TW" sz="1000" b="0" dirty="0">
                <a:solidFill>
                  <a:srgbClr val="24292F"/>
                </a:solidFill>
                <a:effectLst/>
                <a:latin typeface="Menlo" panose="020B0609030804020204" pitchFamily="49" charset="0"/>
              </a:rPr>
              <a:t> </a:t>
            </a:r>
            <a:r>
              <a:rPr lang="en" altLang="zh-TW" sz="1000" b="0" dirty="0">
                <a:solidFill>
                  <a:srgbClr val="AC5E00"/>
                </a:solidFill>
                <a:effectLst/>
                <a:latin typeface="Menlo" panose="020B0609030804020204" pitchFamily="49" charset="0"/>
              </a:rPr>
              <a:t>=</a:t>
            </a:r>
            <a:r>
              <a:rPr lang="en" altLang="zh-TW" sz="1000" b="0" dirty="0">
                <a:solidFill>
                  <a:srgbClr val="24292F"/>
                </a:solidFill>
                <a:effectLst/>
                <a:latin typeface="Menlo" panose="020B0609030804020204" pitchFamily="49" charset="0"/>
              </a:rPr>
              <a:t> </a:t>
            </a:r>
            <a:r>
              <a:rPr lang="en" altLang="zh-TW" sz="1000" b="0" dirty="0" err="1">
                <a:solidFill>
                  <a:srgbClr val="24292F"/>
                </a:solidFill>
                <a:effectLst/>
                <a:latin typeface="Menlo" panose="020B0609030804020204" pitchFamily="49" charset="0"/>
              </a:rPr>
              <a:t>X_train_bal</a:t>
            </a:r>
            <a:r>
              <a:rPr lang="en" altLang="zh-TW" sz="1000" b="0" dirty="0">
                <a:solidFill>
                  <a:srgbClr val="24292F"/>
                </a:solidFill>
                <a:effectLst/>
                <a:latin typeface="Menlo" panose="020B0609030804020204" pitchFamily="49" charset="0"/>
              </a:rPr>
              <a:t>, </a:t>
            </a:r>
            <a:r>
              <a:rPr lang="en" altLang="zh-TW" sz="1000" b="0" dirty="0" err="1">
                <a:solidFill>
                  <a:srgbClr val="24292F"/>
                </a:solidFill>
                <a:effectLst/>
                <a:latin typeface="Menlo" panose="020B0609030804020204" pitchFamily="49" charset="0"/>
              </a:rPr>
              <a:t>Y_train_bal</a:t>
            </a:r>
            <a:endParaRPr lang="en" altLang="zh-TW" sz="1000" b="0" dirty="0">
              <a:solidFill>
                <a:srgbClr val="24292F"/>
              </a:solidFill>
              <a:effectLst/>
              <a:latin typeface="Menlo" panose="020B0609030804020204" pitchFamily="49" charset="0"/>
            </a:endParaRPr>
          </a:p>
          <a:p>
            <a:r>
              <a:rPr lang="en" altLang="zh-TW" sz="1000" b="0" dirty="0">
                <a:solidFill>
                  <a:srgbClr val="24292F"/>
                </a:solidFill>
                <a:effectLst/>
                <a:latin typeface="Menlo" panose="020B0609030804020204" pitchFamily="49" charset="0"/>
              </a:rPr>
              <a:t>included </a:t>
            </a:r>
            <a:r>
              <a:rPr lang="en" altLang="zh-TW" sz="1000" b="0" dirty="0">
                <a:solidFill>
                  <a:srgbClr val="AC5E00"/>
                </a:solidFill>
                <a:effectLst/>
                <a:latin typeface="Menlo" panose="020B0609030804020204" pitchFamily="49" charset="0"/>
              </a:rPr>
              <a:t>=</a:t>
            </a:r>
            <a:r>
              <a:rPr lang="en" altLang="zh-TW" sz="1000" b="0" dirty="0">
                <a:solidFill>
                  <a:srgbClr val="24292F"/>
                </a:solidFill>
                <a:effectLst/>
                <a:latin typeface="Menlo" panose="020B0609030804020204" pitchFamily="49" charset="0"/>
              </a:rPr>
              <a:t> </a:t>
            </a:r>
            <a:r>
              <a:rPr lang="en" altLang="zh-TW" sz="1000" b="0" dirty="0">
                <a:solidFill>
                  <a:srgbClr val="953800"/>
                </a:solidFill>
                <a:effectLst/>
                <a:latin typeface="Menlo" panose="020B0609030804020204" pitchFamily="49" charset="0"/>
              </a:rPr>
              <a:t>list</a:t>
            </a:r>
            <a:r>
              <a:rPr lang="en" altLang="zh-TW" sz="1000" b="0" dirty="0">
                <a:solidFill>
                  <a:srgbClr val="24292F"/>
                </a:solidFill>
                <a:effectLst/>
                <a:latin typeface="Menlo" panose="020B0609030804020204" pitchFamily="49" charset="0"/>
              </a:rPr>
              <a:t>(</a:t>
            </a:r>
            <a:r>
              <a:rPr lang="en" altLang="zh-TW" sz="1000" b="0" dirty="0" err="1">
                <a:solidFill>
                  <a:srgbClr val="953800"/>
                </a:solidFill>
                <a:effectLst/>
                <a:latin typeface="Menlo" panose="020B0609030804020204" pitchFamily="49" charset="0"/>
              </a:rPr>
              <a:t>X_train</a:t>
            </a:r>
            <a:r>
              <a:rPr lang="en" altLang="zh-TW" sz="1000" b="0" dirty="0" err="1">
                <a:solidFill>
                  <a:srgbClr val="24292F"/>
                </a:solidFill>
                <a:effectLst/>
                <a:latin typeface="Menlo" panose="020B0609030804020204" pitchFamily="49" charset="0"/>
              </a:rPr>
              <a:t>.columns</a:t>
            </a:r>
            <a:r>
              <a:rPr lang="en" altLang="zh-TW" sz="1000" b="0" dirty="0">
                <a:solidFill>
                  <a:srgbClr val="24292F"/>
                </a:solidFill>
                <a:effectLst/>
                <a:latin typeface="Menlo" panose="020B0609030804020204" pitchFamily="49" charset="0"/>
              </a:rPr>
              <a:t>)</a:t>
            </a:r>
          </a:p>
          <a:p>
            <a:r>
              <a:rPr lang="en" altLang="zh-TW" sz="1000" b="0" dirty="0" err="1">
                <a:solidFill>
                  <a:srgbClr val="24292F"/>
                </a:solidFill>
                <a:effectLst/>
                <a:latin typeface="Menlo" panose="020B0609030804020204" pitchFamily="49" charset="0"/>
              </a:rPr>
              <a:t>bic</a:t>
            </a:r>
            <a:r>
              <a:rPr lang="en" altLang="zh-TW" sz="1000" b="0" dirty="0">
                <a:solidFill>
                  <a:srgbClr val="AC5E00"/>
                </a:solidFill>
                <a:effectLst/>
                <a:latin typeface="Menlo" panose="020B0609030804020204" pitchFamily="49" charset="0"/>
              </a:rPr>
              <a:t>=</a:t>
            </a:r>
            <a:r>
              <a:rPr lang="en" altLang="zh-TW" sz="1000" b="0" dirty="0">
                <a:solidFill>
                  <a:srgbClr val="24292F"/>
                </a:solidFill>
                <a:effectLst/>
                <a:latin typeface="Menlo" panose="020B0609030804020204" pitchFamily="49" charset="0"/>
              </a:rPr>
              <a:t>[]</a:t>
            </a:r>
          </a:p>
          <a:p>
            <a:r>
              <a:rPr lang="en" altLang="zh-TW" sz="1000" b="0" dirty="0">
                <a:solidFill>
                  <a:srgbClr val="AC5E00"/>
                </a:solidFill>
                <a:effectLst/>
                <a:latin typeface="Menlo" panose="020B0609030804020204" pitchFamily="49" charset="0"/>
              </a:rPr>
              <a:t>while</a:t>
            </a:r>
            <a:r>
              <a:rPr lang="en" altLang="zh-TW" sz="1000" b="0" dirty="0">
                <a:solidFill>
                  <a:srgbClr val="24292F"/>
                </a:solidFill>
                <a:effectLst/>
                <a:latin typeface="Menlo" panose="020B0609030804020204" pitchFamily="49" charset="0"/>
              </a:rPr>
              <a:t> </a:t>
            </a:r>
            <a:r>
              <a:rPr lang="en" altLang="zh-TW" sz="1000" b="0" dirty="0">
                <a:solidFill>
                  <a:srgbClr val="0550AE"/>
                </a:solidFill>
                <a:effectLst/>
                <a:latin typeface="Menlo" panose="020B0609030804020204" pitchFamily="49" charset="0"/>
              </a:rPr>
              <a:t>True</a:t>
            </a:r>
            <a:r>
              <a:rPr lang="en" altLang="zh-TW" sz="1000" b="0" dirty="0">
                <a:solidFill>
                  <a:srgbClr val="24292F"/>
                </a:solidFill>
                <a:effectLst/>
                <a:latin typeface="Menlo" panose="020B0609030804020204" pitchFamily="49" charset="0"/>
              </a:rPr>
              <a:t>:</a:t>
            </a:r>
          </a:p>
          <a:p>
            <a:r>
              <a:rPr lang="en" altLang="zh-TW" sz="1000" b="0" dirty="0">
                <a:solidFill>
                  <a:srgbClr val="24292F"/>
                </a:solidFill>
                <a:effectLst/>
                <a:latin typeface="Menlo" panose="020B0609030804020204" pitchFamily="49" charset="0"/>
              </a:rPr>
              <a:t>changed</a:t>
            </a:r>
            <a:r>
              <a:rPr lang="en" altLang="zh-TW" sz="1000" b="0" dirty="0">
                <a:solidFill>
                  <a:srgbClr val="AC5E00"/>
                </a:solidFill>
                <a:effectLst/>
                <a:latin typeface="Menlo" panose="020B0609030804020204" pitchFamily="49" charset="0"/>
              </a:rPr>
              <a:t>=</a:t>
            </a:r>
            <a:r>
              <a:rPr lang="en" altLang="zh-TW" sz="1000" b="0" dirty="0">
                <a:solidFill>
                  <a:srgbClr val="0550AE"/>
                </a:solidFill>
                <a:effectLst/>
                <a:latin typeface="Menlo" panose="020B0609030804020204" pitchFamily="49" charset="0"/>
              </a:rPr>
              <a:t>False</a:t>
            </a:r>
            <a:endParaRPr lang="en" altLang="zh-TW" sz="1000" b="0" dirty="0">
              <a:solidFill>
                <a:srgbClr val="24292F"/>
              </a:solidFill>
              <a:effectLst/>
              <a:latin typeface="Menlo" panose="020B0609030804020204" pitchFamily="49" charset="0"/>
            </a:endParaRPr>
          </a:p>
          <a:p>
            <a:r>
              <a:rPr lang="en" altLang="zh-TW" sz="1000" b="0" dirty="0" err="1">
                <a:solidFill>
                  <a:srgbClr val="24292F"/>
                </a:solidFill>
                <a:effectLst/>
                <a:latin typeface="Menlo" panose="020B0609030804020204" pitchFamily="49" charset="0"/>
              </a:rPr>
              <a:t>model_stepwise</a:t>
            </a:r>
            <a:r>
              <a:rPr lang="en" altLang="zh-TW" sz="1000" b="0" dirty="0">
                <a:solidFill>
                  <a:srgbClr val="AC5E00"/>
                </a:solidFill>
                <a:effectLst/>
                <a:latin typeface="Menlo" panose="020B0609030804020204" pitchFamily="49" charset="0"/>
              </a:rPr>
              <a:t>=</a:t>
            </a:r>
            <a:r>
              <a:rPr lang="en" altLang="zh-TW" sz="1000" b="0" dirty="0" err="1">
                <a:solidFill>
                  <a:srgbClr val="953800"/>
                </a:solidFill>
                <a:effectLst/>
                <a:latin typeface="Menlo" panose="020B0609030804020204" pitchFamily="49" charset="0"/>
              </a:rPr>
              <a:t>sm</a:t>
            </a:r>
            <a:r>
              <a:rPr lang="en" altLang="zh-TW" sz="1000" b="0" dirty="0" err="1">
                <a:solidFill>
                  <a:srgbClr val="24292F"/>
                </a:solidFill>
                <a:effectLst/>
                <a:latin typeface="Menlo" panose="020B0609030804020204" pitchFamily="49" charset="0"/>
              </a:rPr>
              <a:t>.</a:t>
            </a:r>
            <a:r>
              <a:rPr lang="en" altLang="zh-TW" sz="1000" b="0" dirty="0" err="1">
                <a:solidFill>
                  <a:srgbClr val="953800"/>
                </a:solidFill>
                <a:effectLst/>
                <a:latin typeface="Menlo" panose="020B0609030804020204" pitchFamily="49" charset="0"/>
              </a:rPr>
              <a:t>Logit</a:t>
            </a:r>
            <a:r>
              <a:rPr lang="en" altLang="zh-TW" sz="1000" b="0" dirty="0">
                <a:solidFill>
                  <a:srgbClr val="24292F"/>
                </a:solidFill>
                <a:effectLst/>
                <a:latin typeface="Menlo" panose="020B0609030804020204" pitchFamily="49" charset="0"/>
              </a:rPr>
              <a:t>(</a:t>
            </a:r>
            <a:r>
              <a:rPr lang="en" altLang="zh-TW" sz="1000" b="0" dirty="0" err="1">
                <a:solidFill>
                  <a:srgbClr val="953800"/>
                </a:solidFill>
                <a:effectLst/>
                <a:latin typeface="Menlo" panose="020B0609030804020204" pitchFamily="49" charset="0"/>
              </a:rPr>
              <a:t>y_train</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sm</a:t>
            </a:r>
            <a:r>
              <a:rPr lang="en" altLang="zh-TW" sz="1000" b="0" dirty="0" err="1">
                <a:solidFill>
                  <a:srgbClr val="24292F"/>
                </a:solidFill>
                <a:effectLst/>
                <a:latin typeface="Menlo" panose="020B0609030804020204" pitchFamily="49" charset="0"/>
              </a:rPr>
              <a:t>.</a:t>
            </a:r>
            <a:r>
              <a:rPr lang="en" altLang="zh-TW" sz="1000" b="0" dirty="0" err="1">
                <a:solidFill>
                  <a:srgbClr val="8250DF"/>
                </a:solidFill>
                <a:effectLst/>
                <a:latin typeface="Menlo" panose="020B0609030804020204" pitchFamily="49" charset="0"/>
              </a:rPr>
              <a:t>add_constant</a:t>
            </a:r>
            <a:r>
              <a:rPr lang="en" altLang="zh-TW" sz="1000" b="0" dirty="0">
                <a:solidFill>
                  <a:srgbClr val="24292F"/>
                </a:solidFill>
                <a:effectLst/>
                <a:latin typeface="Menlo" panose="020B0609030804020204" pitchFamily="49" charset="0"/>
              </a:rPr>
              <a:t>(</a:t>
            </a:r>
            <a:r>
              <a:rPr lang="en" altLang="zh-TW" sz="1000" b="0" dirty="0" err="1">
                <a:solidFill>
                  <a:srgbClr val="953800"/>
                </a:solidFill>
                <a:effectLst/>
                <a:latin typeface="Menlo" panose="020B0609030804020204" pitchFamily="49" charset="0"/>
              </a:rPr>
              <a:t>pd</a:t>
            </a:r>
            <a:r>
              <a:rPr lang="en" altLang="zh-TW" sz="1000" b="0" dirty="0" err="1">
                <a:solidFill>
                  <a:srgbClr val="24292F"/>
                </a:solidFill>
                <a:effectLst/>
                <a:latin typeface="Menlo" panose="020B0609030804020204" pitchFamily="49" charset="0"/>
              </a:rPr>
              <a:t>.</a:t>
            </a:r>
            <a:r>
              <a:rPr lang="en" altLang="zh-TW" sz="1000" b="0" dirty="0" err="1">
                <a:solidFill>
                  <a:srgbClr val="953800"/>
                </a:solidFill>
                <a:effectLst/>
                <a:latin typeface="Menlo" panose="020B0609030804020204" pitchFamily="49" charset="0"/>
              </a:rPr>
              <a:t>DataFrame</a:t>
            </a:r>
            <a:r>
              <a:rPr lang="en" altLang="zh-TW" sz="1000" b="0" dirty="0">
                <a:solidFill>
                  <a:srgbClr val="24292F"/>
                </a:solidFill>
                <a:effectLst/>
                <a:latin typeface="Menlo" panose="020B0609030804020204" pitchFamily="49" charset="0"/>
              </a:rPr>
              <a:t>(</a:t>
            </a:r>
            <a:r>
              <a:rPr lang="en" altLang="zh-TW" sz="1000" b="0" dirty="0" err="1">
                <a:solidFill>
                  <a:srgbClr val="953800"/>
                </a:solidFill>
                <a:effectLst/>
                <a:latin typeface="Menlo" panose="020B0609030804020204" pitchFamily="49" charset="0"/>
              </a:rPr>
              <a:t>X_train</a:t>
            </a:r>
            <a:r>
              <a:rPr lang="en" altLang="zh-TW" sz="1000" b="0" dirty="0">
                <a:solidFill>
                  <a:srgbClr val="24292F"/>
                </a:solidFill>
                <a:effectLst/>
                <a:latin typeface="Menlo" panose="020B0609030804020204" pitchFamily="49" charset="0"/>
              </a:rPr>
              <a:t>[included]))).</a:t>
            </a:r>
            <a:r>
              <a:rPr lang="en" altLang="zh-TW" sz="1000" b="0" dirty="0">
                <a:solidFill>
                  <a:srgbClr val="8250DF"/>
                </a:solidFill>
                <a:effectLst/>
                <a:latin typeface="Menlo" panose="020B0609030804020204" pitchFamily="49" charset="0"/>
              </a:rPr>
              <a:t>fit</a:t>
            </a:r>
            <a:r>
              <a:rPr lang="en" altLang="zh-TW" sz="1000" b="0" dirty="0">
                <a:solidFill>
                  <a:srgbClr val="24292F"/>
                </a:solidFill>
                <a:effectLst/>
                <a:latin typeface="Menlo" panose="020B0609030804020204" pitchFamily="49" charset="0"/>
              </a:rPr>
              <a:t>()</a:t>
            </a:r>
          </a:p>
          <a:p>
            <a:r>
              <a:rPr lang="en" altLang="zh-TW" sz="1000" b="0" dirty="0" err="1">
                <a:solidFill>
                  <a:srgbClr val="24292F"/>
                </a:solidFill>
                <a:effectLst/>
                <a:latin typeface="Menlo" panose="020B0609030804020204" pitchFamily="49" charset="0"/>
              </a:rPr>
              <a:t>bic</a:t>
            </a:r>
            <a:r>
              <a:rPr lang="en" altLang="zh-TW" sz="1000" b="0" dirty="0">
                <a:solidFill>
                  <a:srgbClr val="24292F"/>
                </a:solidFill>
                <a:effectLst/>
                <a:latin typeface="Menlo" panose="020B0609030804020204" pitchFamily="49" charset="0"/>
              </a:rPr>
              <a:t> </a:t>
            </a:r>
            <a:r>
              <a:rPr lang="en" altLang="zh-TW" sz="1000" b="0" dirty="0">
                <a:solidFill>
                  <a:srgbClr val="AC5E00"/>
                </a:solidFill>
                <a:effectLst/>
                <a:latin typeface="Menlo" panose="020B0609030804020204" pitchFamily="49" charset="0"/>
              </a:rPr>
              <a:t>=</a:t>
            </a:r>
            <a:r>
              <a:rPr lang="en" altLang="zh-TW" sz="1000" b="0" dirty="0">
                <a:solidFill>
                  <a:srgbClr val="24292F"/>
                </a:solidFill>
                <a:effectLst/>
                <a:latin typeface="Menlo" panose="020B0609030804020204" pitchFamily="49" charset="0"/>
              </a:rPr>
              <a:t> </a:t>
            </a:r>
            <a:r>
              <a:rPr lang="en" altLang="zh-TW" sz="1000" b="0" dirty="0" err="1">
                <a:solidFill>
                  <a:srgbClr val="24292F"/>
                </a:solidFill>
                <a:effectLst/>
                <a:latin typeface="Menlo" panose="020B0609030804020204" pitchFamily="49" charset="0"/>
              </a:rPr>
              <a:t>model_stepwise.bic</a:t>
            </a:r>
            <a:endParaRPr lang="en" altLang="zh-TW" sz="1000" b="0" dirty="0">
              <a:solidFill>
                <a:srgbClr val="24292F"/>
              </a:solidFill>
              <a:effectLst/>
              <a:latin typeface="Menlo" panose="020B0609030804020204" pitchFamily="49" charset="0"/>
            </a:endParaRPr>
          </a:p>
          <a:p>
            <a:r>
              <a:rPr lang="en" altLang="zh-TW" sz="1000" b="0" dirty="0" err="1">
                <a:solidFill>
                  <a:srgbClr val="24292F"/>
                </a:solidFill>
                <a:effectLst/>
                <a:latin typeface="Menlo" panose="020B0609030804020204" pitchFamily="49" charset="0"/>
              </a:rPr>
              <a:t>bic_new</a:t>
            </a:r>
            <a:r>
              <a:rPr lang="en" altLang="zh-TW" sz="1000" b="0" dirty="0">
                <a:solidFill>
                  <a:srgbClr val="24292F"/>
                </a:solidFill>
                <a:effectLst/>
                <a:latin typeface="Menlo" panose="020B0609030804020204" pitchFamily="49" charset="0"/>
              </a:rPr>
              <a:t> </a:t>
            </a:r>
            <a:r>
              <a:rPr lang="en" altLang="zh-TW" sz="1000" b="0" dirty="0">
                <a:solidFill>
                  <a:srgbClr val="AC5E00"/>
                </a:solidFill>
                <a:effectLst/>
                <a:latin typeface="Menlo" panose="020B0609030804020204" pitchFamily="49" charset="0"/>
              </a:rPr>
              <a:t>=</a:t>
            </a:r>
            <a:r>
              <a:rPr lang="en" altLang="zh-TW" sz="1000" b="0" dirty="0">
                <a:solidFill>
                  <a:srgbClr val="24292F"/>
                </a:solidFill>
                <a:effectLst/>
                <a:latin typeface="Menlo" panose="020B0609030804020204" pitchFamily="49" charset="0"/>
              </a:rPr>
              <a:t> {}</a:t>
            </a:r>
          </a:p>
          <a:p>
            <a:r>
              <a:rPr lang="en" altLang="zh-TW" sz="1000" b="0" dirty="0">
                <a:solidFill>
                  <a:srgbClr val="AC5E00"/>
                </a:solidFill>
                <a:effectLst/>
                <a:latin typeface="Menlo" panose="020B0609030804020204" pitchFamily="49" charset="0"/>
              </a:rPr>
              <a:t>for</a:t>
            </a:r>
            <a:r>
              <a:rPr lang="en" altLang="zh-TW" sz="1000" b="0" dirty="0">
                <a:solidFill>
                  <a:srgbClr val="24292F"/>
                </a:solidFill>
                <a:effectLst/>
                <a:latin typeface="Menlo" panose="020B0609030804020204" pitchFamily="49" charset="0"/>
              </a:rPr>
              <a:t> </a:t>
            </a:r>
            <a:r>
              <a:rPr lang="en" altLang="zh-TW" sz="1000" b="0" dirty="0" err="1">
                <a:solidFill>
                  <a:srgbClr val="24292F"/>
                </a:solidFill>
                <a:effectLst/>
                <a:latin typeface="Menlo" panose="020B0609030804020204" pitchFamily="49" charset="0"/>
              </a:rPr>
              <a:t>i</a:t>
            </a:r>
            <a:r>
              <a:rPr lang="en" altLang="zh-TW" sz="1000" b="0" dirty="0">
                <a:solidFill>
                  <a:srgbClr val="24292F"/>
                </a:solidFill>
                <a:effectLst/>
                <a:latin typeface="Menlo" panose="020B0609030804020204" pitchFamily="49" charset="0"/>
              </a:rPr>
              <a:t> </a:t>
            </a:r>
            <a:r>
              <a:rPr lang="en" altLang="zh-TW" sz="1000" b="0" dirty="0">
                <a:solidFill>
                  <a:srgbClr val="AC5E00"/>
                </a:solidFill>
                <a:effectLst/>
                <a:latin typeface="Menlo" panose="020B0609030804020204" pitchFamily="49" charset="0"/>
              </a:rPr>
              <a:t>in</a:t>
            </a:r>
            <a:r>
              <a:rPr lang="en" altLang="zh-TW" sz="1000" b="0" dirty="0">
                <a:solidFill>
                  <a:srgbClr val="24292F"/>
                </a:solidFill>
                <a:effectLst/>
                <a:latin typeface="Menlo" panose="020B0609030804020204" pitchFamily="49" charset="0"/>
              </a:rPr>
              <a:t> included:</a:t>
            </a:r>
          </a:p>
          <a:p>
            <a:r>
              <a:rPr lang="en" altLang="zh-TW" sz="1000" b="0" dirty="0" err="1">
                <a:solidFill>
                  <a:srgbClr val="24292F"/>
                </a:solidFill>
                <a:effectLst/>
                <a:latin typeface="Menlo" panose="020B0609030804020204" pitchFamily="49" charset="0"/>
              </a:rPr>
              <a:t>new_included</a:t>
            </a:r>
            <a:r>
              <a:rPr lang="en" altLang="zh-TW" sz="1000" b="0" dirty="0">
                <a:solidFill>
                  <a:srgbClr val="24292F"/>
                </a:solidFill>
                <a:effectLst/>
                <a:latin typeface="Menlo" panose="020B0609030804020204" pitchFamily="49" charset="0"/>
              </a:rPr>
              <a:t> </a:t>
            </a:r>
            <a:r>
              <a:rPr lang="en" altLang="zh-TW" sz="1000" b="0" dirty="0">
                <a:solidFill>
                  <a:srgbClr val="AC5E00"/>
                </a:solidFill>
                <a:effectLst/>
                <a:latin typeface="Menlo" panose="020B0609030804020204" pitchFamily="49" charset="0"/>
              </a:rPr>
              <a:t>=</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copy</a:t>
            </a:r>
            <a:r>
              <a:rPr lang="en" altLang="zh-TW" sz="1000" b="0" dirty="0" err="1">
                <a:solidFill>
                  <a:srgbClr val="24292F"/>
                </a:solidFill>
                <a:effectLst/>
                <a:latin typeface="Menlo" panose="020B0609030804020204" pitchFamily="49" charset="0"/>
              </a:rPr>
              <a:t>.</a:t>
            </a:r>
            <a:r>
              <a:rPr lang="en" altLang="zh-TW" sz="1000" b="0" dirty="0" err="1">
                <a:solidFill>
                  <a:srgbClr val="8250DF"/>
                </a:solidFill>
                <a:effectLst/>
                <a:latin typeface="Menlo" panose="020B0609030804020204" pitchFamily="49" charset="0"/>
              </a:rPr>
              <a:t>deepcopy</a:t>
            </a:r>
            <a:r>
              <a:rPr lang="en" altLang="zh-TW" sz="1000" b="0" dirty="0">
                <a:solidFill>
                  <a:srgbClr val="24292F"/>
                </a:solidFill>
                <a:effectLst/>
                <a:latin typeface="Menlo" panose="020B0609030804020204" pitchFamily="49" charset="0"/>
              </a:rPr>
              <a:t>(included)</a:t>
            </a:r>
          </a:p>
          <a:p>
            <a:r>
              <a:rPr lang="en" altLang="zh-TW" sz="1000" b="0" dirty="0" err="1">
                <a:solidFill>
                  <a:srgbClr val="24292F"/>
                </a:solidFill>
                <a:effectLst/>
                <a:latin typeface="Menlo" panose="020B0609030804020204" pitchFamily="49" charset="0"/>
              </a:rPr>
              <a:t>new_included.</a:t>
            </a:r>
            <a:r>
              <a:rPr lang="en" altLang="zh-TW" sz="1000" b="0" dirty="0" err="1">
                <a:solidFill>
                  <a:srgbClr val="8250DF"/>
                </a:solidFill>
                <a:effectLst/>
                <a:latin typeface="Menlo" panose="020B0609030804020204" pitchFamily="49" charset="0"/>
              </a:rPr>
              <a:t>remove</a:t>
            </a:r>
            <a:r>
              <a:rPr lang="en" altLang="zh-TW" sz="1000" b="0" dirty="0">
                <a:solidFill>
                  <a:srgbClr val="24292F"/>
                </a:solidFill>
                <a:effectLst/>
                <a:latin typeface="Menlo" panose="020B0609030804020204" pitchFamily="49" charset="0"/>
              </a:rPr>
              <a:t>(</a:t>
            </a:r>
            <a:r>
              <a:rPr lang="en" altLang="zh-TW" sz="1000" b="0" dirty="0" err="1">
                <a:solidFill>
                  <a:srgbClr val="24292F"/>
                </a:solidFill>
                <a:effectLst/>
                <a:latin typeface="Menlo" panose="020B0609030804020204" pitchFamily="49" charset="0"/>
              </a:rPr>
              <a:t>i</a:t>
            </a:r>
            <a:r>
              <a:rPr lang="en" altLang="zh-TW" sz="1000" b="0" dirty="0">
                <a:solidFill>
                  <a:srgbClr val="24292F"/>
                </a:solidFill>
                <a:effectLst/>
                <a:latin typeface="Menlo" panose="020B0609030804020204" pitchFamily="49" charset="0"/>
              </a:rPr>
              <a:t>)</a:t>
            </a:r>
          </a:p>
          <a:p>
            <a:r>
              <a:rPr lang="en" altLang="zh-TW" sz="1000" b="0" dirty="0" err="1">
                <a:solidFill>
                  <a:srgbClr val="24292F"/>
                </a:solidFill>
                <a:effectLst/>
                <a:latin typeface="Menlo" panose="020B0609030804020204" pitchFamily="49" charset="0"/>
              </a:rPr>
              <a:t>model_stepwise_new</a:t>
            </a:r>
            <a:r>
              <a:rPr lang="en" altLang="zh-TW" sz="1000" b="0" dirty="0">
                <a:solidFill>
                  <a:srgbClr val="24292F"/>
                </a:solidFill>
                <a:effectLst/>
                <a:latin typeface="Menlo" panose="020B0609030804020204" pitchFamily="49" charset="0"/>
              </a:rPr>
              <a:t> </a:t>
            </a:r>
            <a:r>
              <a:rPr lang="en" altLang="zh-TW" sz="1000" b="0" dirty="0">
                <a:solidFill>
                  <a:srgbClr val="AC5E00"/>
                </a:solidFill>
                <a:effectLst/>
                <a:latin typeface="Menlo" panose="020B0609030804020204" pitchFamily="49" charset="0"/>
              </a:rPr>
              <a:t>=</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sm</a:t>
            </a:r>
            <a:r>
              <a:rPr lang="en" altLang="zh-TW" sz="1000" b="0" dirty="0" err="1">
                <a:solidFill>
                  <a:srgbClr val="24292F"/>
                </a:solidFill>
                <a:effectLst/>
                <a:latin typeface="Menlo" panose="020B0609030804020204" pitchFamily="49" charset="0"/>
              </a:rPr>
              <a:t>.</a:t>
            </a:r>
            <a:r>
              <a:rPr lang="en" altLang="zh-TW" sz="1000" b="0" dirty="0" err="1">
                <a:solidFill>
                  <a:srgbClr val="953800"/>
                </a:solidFill>
                <a:effectLst/>
                <a:latin typeface="Menlo" panose="020B0609030804020204" pitchFamily="49" charset="0"/>
              </a:rPr>
              <a:t>Logit</a:t>
            </a:r>
            <a:r>
              <a:rPr lang="en" altLang="zh-TW" sz="1000" b="0" dirty="0">
                <a:solidFill>
                  <a:srgbClr val="24292F"/>
                </a:solidFill>
                <a:effectLst/>
                <a:latin typeface="Menlo" panose="020B0609030804020204" pitchFamily="49" charset="0"/>
              </a:rPr>
              <a:t>(</a:t>
            </a:r>
            <a:r>
              <a:rPr lang="en" altLang="zh-TW" sz="1000" b="0" dirty="0" err="1">
                <a:solidFill>
                  <a:srgbClr val="953800"/>
                </a:solidFill>
                <a:effectLst/>
                <a:latin typeface="Menlo" panose="020B0609030804020204" pitchFamily="49" charset="0"/>
              </a:rPr>
              <a:t>y_train</a:t>
            </a:r>
            <a:r>
              <a:rPr lang="en" altLang="zh-TW" sz="1000" b="0" dirty="0">
                <a:solidFill>
                  <a:srgbClr val="24292F"/>
                </a:solidFill>
                <a:effectLst/>
                <a:latin typeface="Menlo" panose="020B0609030804020204" pitchFamily="49" charset="0"/>
              </a:rPr>
              <a:t>, </a:t>
            </a:r>
            <a:r>
              <a:rPr lang="en" altLang="zh-TW" sz="1000" b="0" dirty="0" err="1">
                <a:solidFill>
                  <a:srgbClr val="953800"/>
                </a:solidFill>
                <a:effectLst/>
                <a:latin typeface="Menlo" panose="020B0609030804020204" pitchFamily="49" charset="0"/>
              </a:rPr>
              <a:t>sm</a:t>
            </a:r>
            <a:r>
              <a:rPr lang="en" altLang="zh-TW" sz="1000" b="0" dirty="0" err="1">
                <a:solidFill>
                  <a:srgbClr val="24292F"/>
                </a:solidFill>
                <a:effectLst/>
                <a:latin typeface="Menlo" panose="020B0609030804020204" pitchFamily="49" charset="0"/>
              </a:rPr>
              <a:t>.</a:t>
            </a:r>
            <a:r>
              <a:rPr lang="en" altLang="zh-TW" sz="1000" b="0" dirty="0" err="1">
                <a:solidFill>
                  <a:srgbClr val="8250DF"/>
                </a:solidFill>
                <a:effectLst/>
                <a:latin typeface="Menlo" panose="020B0609030804020204" pitchFamily="49" charset="0"/>
              </a:rPr>
              <a:t>add_constant</a:t>
            </a:r>
            <a:r>
              <a:rPr lang="en" altLang="zh-TW" sz="1000" b="0" dirty="0">
                <a:solidFill>
                  <a:srgbClr val="24292F"/>
                </a:solidFill>
                <a:effectLst/>
                <a:latin typeface="Menlo" panose="020B0609030804020204" pitchFamily="49" charset="0"/>
              </a:rPr>
              <a:t>(</a:t>
            </a:r>
            <a:r>
              <a:rPr lang="en" altLang="zh-TW" sz="1000" b="0" dirty="0" err="1">
                <a:solidFill>
                  <a:srgbClr val="953800"/>
                </a:solidFill>
                <a:effectLst/>
                <a:latin typeface="Menlo" panose="020B0609030804020204" pitchFamily="49" charset="0"/>
              </a:rPr>
              <a:t>pd</a:t>
            </a:r>
            <a:r>
              <a:rPr lang="en" altLang="zh-TW" sz="1000" b="0" dirty="0" err="1">
                <a:solidFill>
                  <a:srgbClr val="24292F"/>
                </a:solidFill>
                <a:effectLst/>
                <a:latin typeface="Menlo" panose="020B0609030804020204" pitchFamily="49" charset="0"/>
              </a:rPr>
              <a:t>.</a:t>
            </a:r>
            <a:r>
              <a:rPr lang="en" altLang="zh-TW" sz="1000" b="0" dirty="0" err="1">
                <a:solidFill>
                  <a:srgbClr val="953800"/>
                </a:solidFill>
                <a:effectLst/>
                <a:latin typeface="Menlo" panose="020B0609030804020204" pitchFamily="49" charset="0"/>
              </a:rPr>
              <a:t>DataFrame</a:t>
            </a:r>
            <a:r>
              <a:rPr lang="en" altLang="zh-TW" sz="1000" b="0" dirty="0">
                <a:solidFill>
                  <a:srgbClr val="24292F"/>
                </a:solidFill>
                <a:effectLst/>
                <a:latin typeface="Menlo" panose="020B0609030804020204" pitchFamily="49" charset="0"/>
              </a:rPr>
              <a:t>(</a:t>
            </a:r>
            <a:r>
              <a:rPr lang="en" altLang="zh-TW" sz="1000" b="0" dirty="0" err="1">
                <a:solidFill>
                  <a:srgbClr val="953800"/>
                </a:solidFill>
                <a:effectLst/>
                <a:latin typeface="Menlo" panose="020B0609030804020204" pitchFamily="49" charset="0"/>
              </a:rPr>
              <a:t>X_train</a:t>
            </a:r>
            <a:r>
              <a:rPr lang="en" altLang="zh-TW" sz="1000" b="0" dirty="0">
                <a:solidFill>
                  <a:srgbClr val="24292F"/>
                </a:solidFill>
                <a:effectLst/>
                <a:latin typeface="Menlo" panose="020B0609030804020204" pitchFamily="49" charset="0"/>
              </a:rPr>
              <a:t>[</a:t>
            </a:r>
            <a:r>
              <a:rPr lang="en" altLang="zh-TW" sz="1000" b="0" dirty="0" err="1">
                <a:solidFill>
                  <a:srgbClr val="24292F"/>
                </a:solidFill>
                <a:effectLst/>
                <a:latin typeface="Menlo" panose="020B0609030804020204" pitchFamily="49" charset="0"/>
              </a:rPr>
              <a:t>new_included</a:t>
            </a:r>
            <a:r>
              <a:rPr lang="en" altLang="zh-TW" sz="1000" b="0" dirty="0">
                <a:solidFill>
                  <a:srgbClr val="24292F"/>
                </a:solidFill>
                <a:effectLst/>
                <a:latin typeface="Menlo" panose="020B0609030804020204" pitchFamily="49" charset="0"/>
              </a:rPr>
              <a:t>]))).</a:t>
            </a:r>
            <a:r>
              <a:rPr lang="en" altLang="zh-TW" sz="1000" b="0" dirty="0">
                <a:solidFill>
                  <a:srgbClr val="8250DF"/>
                </a:solidFill>
                <a:effectLst/>
                <a:latin typeface="Menlo" panose="020B0609030804020204" pitchFamily="49" charset="0"/>
              </a:rPr>
              <a:t>fit</a:t>
            </a:r>
            <a:r>
              <a:rPr lang="en" altLang="zh-TW" sz="1000" b="0" dirty="0">
                <a:solidFill>
                  <a:srgbClr val="24292F"/>
                </a:solidFill>
                <a:effectLst/>
                <a:latin typeface="Menlo" panose="020B0609030804020204" pitchFamily="49" charset="0"/>
              </a:rPr>
              <a:t>()</a:t>
            </a:r>
          </a:p>
          <a:p>
            <a:r>
              <a:rPr lang="en" altLang="zh-TW" sz="1000" b="0" dirty="0" err="1">
                <a:solidFill>
                  <a:srgbClr val="24292F"/>
                </a:solidFill>
                <a:effectLst/>
                <a:latin typeface="Menlo" panose="020B0609030804020204" pitchFamily="49" charset="0"/>
              </a:rPr>
              <a:t>bic_new</a:t>
            </a:r>
            <a:r>
              <a:rPr lang="en" altLang="zh-TW" sz="1000" b="0" dirty="0">
                <a:solidFill>
                  <a:srgbClr val="24292F"/>
                </a:solidFill>
                <a:effectLst/>
                <a:latin typeface="Menlo" panose="020B0609030804020204" pitchFamily="49" charset="0"/>
              </a:rPr>
              <a:t>[</a:t>
            </a:r>
            <a:r>
              <a:rPr lang="en" altLang="zh-TW" sz="1000" b="0" dirty="0" err="1">
                <a:solidFill>
                  <a:srgbClr val="24292F"/>
                </a:solidFill>
                <a:effectLst/>
                <a:latin typeface="Menlo" panose="020B0609030804020204" pitchFamily="49" charset="0"/>
              </a:rPr>
              <a:t>i</a:t>
            </a:r>
            <a:r>
              <a:rPr lang="en" altLang="zh-TW" sz="1000" b="0" dirty="0">
                <a:solidFill>
                  <a:srgbClr val="24292F"/>
                </a:solidFill>
                <a:effectLst/>
                <a:latin typeface="Menlo" panose="020B0609030804020204" pitchFamily="49" charset="0"/>
              </a:rPr>
              <a:t>]</a:t>
            </a:r>
            <a:r>
              <a:rPr lang="en" altLang="zh-TW" sz="1000" b="0" dirty="0">
                <a:solidFill>
                  <a:srgbClr val="AC5E00"/>
                </a:solidFill>
                <a:effectLst/>
                <a:latin typeface="Menlo" panose="020B0609030804020204" pitchFamily="49" charset="0"/>
              </a:rPr>
              <a:t>=</a:t>
            </a:r>
            <a:r>
              <a:rPr lang="en" altLang="zh-TW" sz="1000" b="0" dirty="0" err="1">
                <a:solidFill>
                  <a:srgbClr val="24292F"/>
                </a:solidFill>
                <a:effectLst/>
                <a:latin typeface="Menlo" panose="020B0609030804020204" pitchFamily="49" charset="0"/>
              </a:rPr>
              <a:t>model_stepwise_new.bic</a:t>
            </a:r>
            <a:endParaRPr lang="en" altLang="zh-TW" sz="1000" b="0" dirty="0">
              <a:solidFill>
                <a:srgbClr val="24292F"/>
              </a:solidFill>
              <a:effectLst/>
              <a:latin typeface="Menlo" panose="020B0609030804020204" pitchFamily="49" charset="0"/>
            </a:endParaRPr>
          </a:p>
          <a:p>
            <a:r>
              <a:rPr lang="en" altLang="zh-TW" sz="1000" b="0" dirty="0">
                <a:solidFill>
                  <a:srgbClr val="AC5E00"/>
                </a:solidFill>
                <a:effectLst/>
                <a:latin typeface="Menlo" panose="020B0609030804020204" pitchFamily="49" charset="0"/>
              </a:rPr>
              <a:t>if</a:t>
            </a:r>
            <a:r>
              <a:rPr lang="en" altLang="zh-TW" sz="1000" b="0" dirty="0">
                <a:solidFill>
                  <a:srgbClr val="24292F"/>
                </a:solidFill>
                <a:effectLst/>
                <a:latin typeface="Menlo" panose="020B0609030804020204" pitchFamily="49" charset="0"/>
              </a:rPr>
              <a:t> </a:t>
            </a:r>
            <a:r>
              <a:rPr lang="en" altLang="zh-TW" sz="1000" b="0" dirty="0" err="1">
                <a:solidFill>
                  <a:srgbClr val="8250DF"/>
                </a:solidFill>
                <a:effectLst/>
                <a:latin typeface="Menlo" panose="020B0609030804020204" pitchFamily="49" charset="0"/>
              </a:rPr>
              <a:t>len</a:t>
            </a:r>
            <a:r>
              <a:rPr lang="en" altLang="zh-TW" sz="1000" b="0" dirty="0">
                <a:solidFill>
                  <a:srgbClr val="24292F"/>
                </a:solidFill>
                <a:effectLst/>
                <a:latin typeface="Menlo" panose="020B0609030804020204" pitchFamily="49" charset="0"/>
              </a:rPr>
              <a:t>(included) </a:t>
            </a:r>
            <a:r>
              <a:rPr lang="en" altLang="zh-TW" sz="1000" b="0" dirty="0">
                <a:solidFill>
                  <a:srgbClr val="AC5E00"/>
                </a:solidFill>
                <a:effectLst/>
                <a:latin typeface="Menlo" panose="020B0609030804020204" pitchFamily="49" charset="0"/>
              </a:rPr>
              <a:t>&lt;=</a:t>
            </a:r>
            <a:r>
              <a:rPr lang="en" altLang="zh-TW" sz="1000" b="0" dirty="0">
                <a:solidFill>
                  <a:srgbClr val="24292F"/>
                </a:solidFill>
                <a:effectLst/>
                <a:latin typeface="Menlo" panose="020B0609030804020204" pitchFamily="49" charset="0"/>
              </a:rPr>
              <a:t> </a:t>
            </a:r>
            <a:r>
              <a:rPr lang="en" altLang="zh-TW" sz="1000" b="0" dirty="0">
                <a:solidFill>
                  <a:srgbClr val="0550AE"/>
                </a:solidFill>
                <a:effectLst/>
                <a:latin typeface="Menlo" panose="020B0609030804020204" pitchFamily="49" charset="0"/>
              </a:rPr>
              <a:t>10</a:t>
            </a:r>
            <a:r>
              <a:rPr lang="en" altLang="zh-TW" sz="1000" b="0" dirty="0">
                <a:solidFill>
                  <a:srgbClr val="24292F"/>
                </a:solidFill>
                <a:effectLst/>
                <a:latin typeface="Menlo" panose="020B0609030804020204" pitchFamily="49" charset="0"/>
              </a:rPr>
              <a:t>:</a:t>
            </a:r>
          </a:p>
          <a:p>
            <a:r>
              <a:rPr lang="en" altLang="zh-TW" sz="1000" b="0" dirty="0">
                <a:solidFill>
                  <a:srgbClr val="AC5E00"/>
                </a:solidFill>
                <a:effectLst/>
                <a:latin typeface="Menlo" panose="020B0609030804020204" pitchFamily="49" charset="0"/>
              </a:rPr>
              <a:t>break</a:t>
            </a:r>
            <a:endParaRPr lang="en" altLang="zh-TW" sz="1000" b="0" dirty="0">
              <a:solidFill>
                <a:srgbClr val="24292F"/>
              </a:solidFill>
              <a:effectLst/>
              <a:latin typeface="Menlo" panose="020B0609030804020204" pitchFamily="49" charset="0"/>
            </a:endParaRPr>
          </a:p>
          <a:p>
            <a:r>
              <a:rPr lang="en" altLang="zh-TW" sz="1000" b="0" dirty="0">
                <a:solidFill>
                  <a:srgbClr val="AC5E00"/>
                </a:solidFill>
                <a:effectLst/>
                <a:latin typeface="Menlo" panose="020B0609030804020204" pitchFamily="49" charset="0"/>
              </a:rPr>
              <a:t>if</a:t>
            </a:r>
            <a:r>
              <a:rPr lang="en" altLang="zh-TW" sz="1000" b="0" dirty="0">
                <a:solidFill>
                  <a:srgbClr val="24292F"/>
                </a:solidFill>
                <a:effectLst/>
                <a:latin typeface="Menlo" panose="020B0609030804020204" pitchFamily="49" charset="0"/>
              </a:rPr>
              <a:t> </a:t>
            </a:r>
            <a:r>
              <a:rPr lang="en" altLang="zh-TW" sz="1000" b="0" dirty="0">
                <a:solidFill>
                  <a:srgbClr val="8250DF"/>
                </a:solidFill>
                <a:effectLst/>
                <a:latin typeface="Menlo" panose="020B0609030804020204" pitchFamily="49" charset="0"/>
              </a:rPr>
              <a:t>min</a:t>
            </a:r>
            <a:r>
              <a:rPr lang="en" altLang="zh-TW" sz="1000" b="0" dirty="0">
                <a:solidFill>
                  <a:srgbClr val="24292F"/>
                </a:solidFill>
                <a:effectLst/>
                <a:latin typeface="Menlo" panose="020B0609030804020204" pitchFamily="49" charset="0"/>
              </a:rPr>
              <a:t>(</a:t>
            </a:r>
            <a:r>
              <a:rPr lang="en" altLang="zh-TW" sz="1000" b="0" dirty="0" err="1">
                <a:solidFill>
                  <a:srgbClr val="24292F"/>
                </a:solidFill>
                <a:effectLst/>
                <a:latin typeface="Menlo" panose="020B0609030804020204" pitchFamily="49" charset="0"/>
              </a:rPr>
              <a:t>bic_new.</a:t>
            </a:r>
            <a:r>
              <a:rPr lang="en" altLang="zh-TW" sz="1000" b="0" dirty="0" err="1">
                <a:solidFill>
                  <a:srgbClr val="8250DF"/>
                </a:solidFill>
                <a:effectLst/>
                <a:latin typeface="Menlo" panose="020B0609030804020204" pitchFamily="49" charset="0"/>
              </a:rPr>
              <a:t>values</a:t>
            </a:r>
            <a:r>
              <a:rPr lang="en" altLang="zh-TW" sz="1000" b="0" dirty="0">
                <a:solidFill>
                  <a:srgbClr val="24292F"/>
                </a:solidFill>
                <a:effectLst/>
                <a:latin typeface="Menlo" panose="020B0609030804020204" pitchFamily="49" charset="0"/>
              </a:rPr>
              <a:t>()) </a:t>
            </a:r>
            <a:r>
              <a:rPr lang="en" altLang="zh-TW" sz="1000" b="0" dirty="0">
                <a:solidFill>
                  <a:srgbClr val="AC5E00"/>
                </a:solidFill>
                <a:effectLst/>
                <a:latin typeface="Menlo" panose="020B0609030804020204" pitchFamily="49" charset="0"/>
              </a:rPr>
              <a:t>&lt;</a:t>
            </a:r>
            <a:r>
              <a:rPr lang="en" altLang="zh-TW" sz="1000" b="0" dirty="0">
                <a:solidFill>
                  <a:srgbClr val="24292F"/>
                </a:solidFill>
                <a:effectLst/>
                <a:latin typeface="Menlo" panose="020B0609030804020204" pitchFamily="49" charset="0"/>
              </a:rPr>
              <a:t> </a:t>
            </a:r>
            <a:r>
              <a:rPr lang="en" altLang="zh-TW" sz="1000" b="0" dirty="0" err="1">
                <a:solidFill>
                  <a:srgbClr val="24292F"/>
                </a:solidFill>
                <a:effectLst/>
                <a:latin typeface="Menlo" panose="020B0609030804020204" pitchFamily="49" charset="0"/>
              </a:rPr>
              <a:t>bic</a:t>
            </a:r>
            <a:r>
              <a:rPr lang="en" altLang="zh-TW" sz="1000" b="0" dirty="0">
                <a:solidFill>
                  <a:srgbClr val="24292F"/>
                </a:solidFill>
                <a:effectLst/>
                <a:latin typeface="Menlo" panose="020B0609030804020204" pitchFamily="49" charset="0"/>
              </a:rPr>
              <a:t>:</a:t>
            </a:r>
          </a:p>
          <a:p>
            <a:r>
              <a:rPr lang="en" altLang="zh-TW" sz="1000" b="0" dirty="0">
                <a:solidFill>
                  <a:srgbClr val="24292F"/>
                </a:solidFill>
                <a:effectLst/>
                <a:latin typeface="Menlo" panose="020B0609030804020204" pitchFamily="49" charset="0"/>
              </a:rPr>
              <a:t>changed </a:t>
            </a:r>
            <a:r>
              <a:rPr lang="en" altLang="zh-TW" sz="1000" b="0" dirty="0">
                <a:solidFill>
                  <a:srgbClr val="AC5E00"/>
                </a:solidFill>
                <a:effectLst/>
                <a:latin typeface="Menlo" panose="020B0609030804020204" pitchFamily="49" charset="0"/>
              </a:rPr>
              <a:t>=</a:t>
            </a:r>
            <a:r>
              <a:rPr lang="en" altLang="zh-TW" sz="1000" b="0" dirty="0">
                <a:solidFill>
                  <a:srgbClr val="24292F"/>
                </a:solidFill>
                <a:effectLst/>
                <a:latin typeface="Menlo" panose="020B0609030804020204" pitchFamily="49" charset="0"/>
              </a:rPr>
              <a:t> </a:t>
            </a:r>
            <a:r>
              <a:rPr lang="en" altLang="zh-TW" sz="1000" b="0" dirty="0">
                <a:solidFill>
                  <a:srgbClr val="0550AE"/>
                </a:solidFill>
                <a:effectLst/>
                <a:latin typeface="Menlo" panose="020B0609030804020204" pitchFamily="49" charset="0"/>
              </a:rPr>
              <a:t>True</a:t>
            </a:r>
            <a:endParaRPr lang="en" altLang="zh-TW" sz="1000" b="0" dirty="0">
              <a:solidFill>
                <a:srgbClr val="24292F"/>
              </a:solidFill>
              <a:effectLst/>
              <a:latin typeface="Menlo" panose="020B0609030804020204" pitchFamily="49" charset="0"/>
            </a:endParaRPr>
          </a:p>
          <a:p>
            <a:r>
              <a:rPr lang="en" altLang="zh-TW" sz="1000" b="0" dirty="0" err="1">
                <a:solidFill>
                  <a:srgbClr val="24292F"/>
                </a:solidFill>
                <a:effectLst/>
                <a:latin typeface="Menlo" panose="020B0609030804020204" pitchFamily="49" charset="0"/>
              </a:rPr>
              <a:t>included.</a:t>
            </a:r>
            <a:r>
              <a:rPr lang="en" altLang="zh-TW" sz="1000" b="0" dirty="0" err="1">
                <a:solidFill>
                  <a:srgbClr val="8250DF"/>
                </a:solidFill>
                <a:effectLst/>
                <a:latin typeface="Menlo" panose="020B0609030804020204" pitchFamily="49" charset="0"/>
              </a:rPr>
              <a:t>remove</a:t>
            </a:r>
            <a:r>
              <a:rPr lang="en" altLang="zh-TW" sz="1000" b="0" dirty="0">
                <a:solidFill>
                  <a:srgbClr val="24292F"/>
                </a:solidFill>
                <a:effectLst/>
                <a:latin typeface="Menlo" panose="020B0609030804020204" pitchFamily="49" charset="0"/>
              </a:rPr>
              <a:t>(</a:t>
            </a:r>
            <a:r>
              <a:rPr lang="en" altLang="zh-TW" sz="1000" b="0" dirty="0">
                <a:solidFill>
                  <a:srgbClr val="8250DF"/>
                </a:solidFill>
                <a:effectLst/>
                <a:latin typeface="Menlo" panose="020B0609030804020204" pitchFamily="49" charset="0"/>
              </a:rPr>
              <a:t>min</a:t>
            </a:r>
            <a:r>
              <a:rPr lang="en" altLang="zh-TW" sz="1000" b="0" dirty="0">
                <a:solidFill>
                  <a:srgbClr val="24292F"/>
                </a:solidFill>
                <a:effectLst/>
                <a:latin typeface="Menlo" panose="020B0609030804020204" pitchFamily="49" charset="0"/>
              </a:rPr>
              <a:t>(</a:t>
            </a:r>
            <a:r>
              <a:rPr lang="en" altLang="zh-TW" sz="1000" b="0" dirty="0" err="1">
                <a:solidFill>
                  <a:srgbClr val="24292F"/>
                </a:solidFill>
                <a:effectLst/>
                <a:latin typeface="Menlo" panose="020B0609030804020204" pitchFamily="49" charset="0"/>
              </a:rPr>
              <a:t>bic_new,</a:t>
            </a:r>
            <a:r>
              <a:rPr lang="en" altLang="zh-TW" sz="1000" b="0" dirty="0" err="1">
                <a:solidFill>
                  <a:srgbClr val="953800"/>
                </a:solidFill>
                <a:effectLst/>
                <a:latin typeface="Menlo" panose="020B0609030804020204" pitchFamily="49" charset="0"/>
              </a:rPr>
              <a:t>key</a:t>
            </a:r>
            <a:r>
              <a:rPr lang="en" altLang="zh-TW" sz="1000" b="0" dirty="0">
                <a:solidFill>
                  <a:srgbClr val="24292F"/>
                </a:solidFill>
                <a:effectLst/>
                <a:latin typeface="Menlo" panose="020B0609030804020204" pitchFamily="49" charset="0"/>
              </a:rPr>
              <a:t> </a:t>
            </a:r>
            <a:r>
              <a:rPr lang="en" altLang="zh-TW" sz="1000" b="0" dirty="0">
                <a:solidFill>
                  <a:srgbClr val="AC5E00"/>
                </a:solidFill>
                <a:effectLst/>
                <a:latin typeface="Menlo" panose="020B0609030804020204" pitchFamily="49" charset="0"/>
              </a:rPr>
              <a:t>=</a:t>
            </a:r>
            <a:r>
              <a:rPr lang="en" altLang="zh-TW" sz="1000" b="0" dirty="0">
                <a:solidFill>
                  <a:srgbClr val="24292F"/>
                </a:solidFill>
                <a:effectLst/>
                <a:latin typeface="Menlo" panose="020B0609030804020204" pitchFamily="49" charset="0"/>
              </a:rPr>
              <a:t> </a:t>
            </a:r>
            <a:r>
              <a:rPr lang="en" altLang="zh-TW" sz="1000" b="0" dirty="0" err="1">
                <a:solidFill>
                  <a:srgbClr val="24292F"/>
                </a:solidFill>
                <a:effectLst/>
                <a:latin typeface="Menlo" panose="020B0609030804020204" pitchFamily="49" charset="0"/>
              </a:rPr>
              <a:t>bic_new.</a:t>
            </a:r>
            <a:r>
              <a:rPr lang="en" altLang="zh-TW" sz="1000" b="0" dirty="0" err="1">
                <a:solidFill>
                  <a:srgbClr val="8250DF"/>
                </a:solidFill>
                <a:effectLst/>
                <a:latin typeface="Menlo" panose="020B0609030804020204" pitchFamily="49" charset="0"/>
              </a:rPr>
              <a:t>get</a:t>
            </a:r>
            <a:r>
              <a:rPr lang="en" altLang="zh-TW" sz="1000" b="0" dirty="0">
                <a:solidFill>
                  <a:srgbClr val="24292F"/>
                </a:solidFill>
                <a:effectLst/>
                <a:latin typeface="Menlo" panose="020B0609030804020204" pitchFamily="49" charset="0"/>
              </a:rPr>
              <a:t>))</a:t>
            </a:r>
          </a:p>
          <a:p>
            <a:r>
              <a:rPr lang="en" altLang="zh-TW" sz="1000" b="0" dirty="0">
                <a:solidFill>
                  <a:srgbClr val="AC5E00"/>
                </a:solidFill>
                <a:effectLst/>
                <a:latin typeface="Menlo" panose="020B0609030804020204" pitchFamily="49" charset="0"/>
              </a:rPr>
              <a:t>if</a:t>
            </a:r>
            <a:r>
              <a:rPr lang="en" altLang="zh-TW" sz="1000" b="0" dirty="0">
                <a:solidFill>
                  <a:srgbClr val="24292F"/>
                </a:solidFill>
                <a:effectLst/>
                <a:latin typeface="Menlo" panose="020B0609030804020204" pitchFamily="49" charset="0"/>
              </a:rPr>
              <a:t> </a:t>
            </a:r>
            <a:r>
              <a:rPr lang="en" altLang="zh-TW" sz="1000" b="0" dirty="0">
                <a:solidFill>
                  <a:srgbClr val="953800"/>
                </a:solidFill>
                <a:effectLst/>
                <a:latin typeface="Menlo" panose="020B0609030804020204" pitchFamily="49" charset="0"/>
              </a:rPr>
              <a:t>verbose</a:t>
            </a:r>
            <a:r>
              <a:rPr lang="en" altLang="zh-TW" sz="1000" b="0" dirty="0">
                <a:solidFill>
                  <a:srgbClr val="24292F"/>
                </a:solidFill>
                <a:effectLst/>
                <a:latin typeface="Menlo" panose="020B0609030804020204" pitchFamily="49" charset="0"/>
              </a:rPr>
              <a:t>:</a:t>
            </a:r>
          </a:p>
          <a:p>
            <a:r>
              <a:rPr lang="en" altLang="zh-TW" sz="1000" b="0" dirty="0">
                <a:solidFill>
                  <a:srgbClr val="8250DF"/>
                </a:solidFill>
                <a:effectLst/>
                <a:latin typeface="Menlo" panose="020B0609030804020204" pitchFamily="49" charset="0"/>
              </a:rPr>
              <a:t>print</a:t>
            </a:r>
            <a:r>
              <a:rPr lang="en" altLang="zh-TW" sz="1000" b="0" dirty="0">
                <a:solidFill>
                  <a:srgbClr val="24292F"/>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'Drop </a:t>
            </a:r>
            <a:r>
              <a:rPr lang="en" altLang="zh-TW" sz="1000" b="0" dirty="0">
                <a:solidFill>
                  <a:srgbClr val="0550AE"/>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 with BIC decrease by </a:t>
            </a:r>
            <a:r>
              <a:rPr lang="en" altLang="zh-TW" sz="1000" b="0" dirty="0">
                <a:solidFill>
                  <a:srgbClr val="0550AE"/>
                </a:solidFill>
                <a:effectLst/>
                <a:latin typeface="Menlo" panose="020B0609030804020204" pitchFamily="49" charset="0"/>
              </a:rPr>
              <a:t>{}</a:t>
            </a:r>
            <a:r>
              <a:rPr lang="en" altLang="zh-TW" sz="1000" b="0" dirty="0">
                <a:solidFill>
                  <a:srgbClr val="0A3069"/>
                </a:solidFill>
                <a:effectLst/>
                <a:latin typeface="Menlo" panose="020B0609030804020204" pitchFamily="49" charset="0"/>
              </a:rPr>
              <a:t>'</a:t>
            </a:r>
            <a:r>
              <a:rPr lang="en" altLang="zh-TW" sz="1000" b="0" dirty="0">
                <a:solidFill>
                  <a:srgbClr val="24292F"/>
                </a:solidFill>
                <a:effectLst/>
                <a:latin typeface="Menlo" panose="020B0609030804020204" pitchFamily="49" charset="0"/>
              </a:rPr>
              <a:t>.</a:t>
            </a:r>
            <a:r>
              <a:rPr lang="en" altLang="zh-TW" sz="1000" b="0" dirty="0">
                <a:solidFill>
                  <a:srgbClr val="8250DF"/>
                </a:solidFill>
                <a:effectLst/>
                <a:latin typeface="Menlo" panose="020B0609030804020204" pitchFamily="49" charset="0"/>
              </a:rPr>
              <a:t>format</a:t>
            </a:r>
            <a:r>
              <a:rPr lang="en" altLang="zh-TW" sz="1000" b="0" dirty="0">
                <a:solidFill>
                  <a:srgbClr val="24292F"/>
                </a:solidFill>
                <a:effectLst/>
                <a:latin typeface="Menlo" panose="020B0609030804020204" pitchFamily="49" charset="0"/>
              </a:rPr>
              <a:t>(</a:t>
            </a:r>
            <a:r>
              <a:rPr lang="en" altLang="zh-TW" sz="1000" b="0" dirty="0">
                <a:solidFill>
                  <a:srgbClr val="8250DF"/>
                </a:solidFill>
                <a:effectLst/>
                <a:latin typeface="Menlo" panose="020B0609030804020204" pitchFamily="49" charset="0"/>
              </a:rPr>
              <a:t>min</a:t>
            </a:r>
            <a:r>
              <a:rPr lang="en" altLang="zh-TW" sz="1000" b="0" dirty="0">
                <a:solidFill>
                  <a:srgbClr val="24292F"/>
                </a:solidFill>
                <a:effectLst/>
                <a:latin typeface="Menlo" panose="020B0609030804020204" pitchFamily="49" charset="0"/>
              </a:rPr>
              <a:t>(</a:t>
            </a:r>
            <a:r>
              <a:rPr lang="en" altLang="zh-TW" sz="1000" b="0" dirty="0" err="1">
                <a:solidFill>
                  <a:srgbClr val="24292F"/>
                </a:solidFill>
                <a:effectLst/>
                <a:latin typeface="Menlo" panose="020B0609030804020204" pitchFamily="49" charset="0"/>
              </a:rPr>
              <a:t>bic_new</a:t>
            </a:r>
            <a:r>
              <a:rPr lang="en" altLang="zh-TW" sz="1000" b="0" dirty="0">
                <a:solidFill>
                  <a:srgbClr val="24292F"/>
                </a:solidFill>
                <a:effectLst/>
                <a:latin typeface="Menlo" panose="020B0609030804020204" pitchFamily="49" charset="0"/>
              </a:rPr>
              <a:t>, </a:t>
            </a:r>
            <a:r>
              <a:rPr lang="en" altLang="zh-TW" sz="1000" b="0" dirty="0">
                <a:solidFill>
                  <a:srgbClr val="953800"/>
                </a:solidFill>
                <a:effectLst/>
                <a:latin typeface="Menlo" panose="020B0609030804020204" pitchFamily="49" charset="0"/>
              </a:rPr>
              <a:t>key</a:t>
            </a:r>
            <a:r>
              <a:rPr lang="en" altLang="zh-TW" sz="1000" b="0" dirty="0">
                <a:solidFill>
                  <a:srgbClr val="24292F"/>
                </a:solidFill>
                <a:effectLst/>
                <a:latin typeface="Menlo" panose="020B0609030804020204" pitchFamily="49" charset="0"/>
              </a:rPr>
              <a:t> </a:t>
            </a:r>
            <a:r>
              <a:rPr lang="en" altLang="zh-TW" sz="1000" b="0" dirty="0">
                <a:solidFill>
                  <a:srgbClr val="AC5E00"/>
                </a:solidFill>
                <a:effectLst/>
                <a:latin typeface="Menlo" panose="020B0609030804020204" pitchFamily="49" charset="0"/>
              </a:rPr>
              <a:t>=</a:t>
            </a:r>
            <a:r>
              <a:rPr lang="en" altLang="zh-TW" sz="1000" b="0" dirty="0">
                <a:solidFill>
                  <a:srgbClr val="24292F"/>
                </a:solidFill>
                <a:effectLst/>
                <a:latin typeface="Menlo" panose="020B0609030804020204" pitchFamily="49" charset="0"/>
              </a:rPr>
              <a:t> </a:t>
            </a:r>
            <a:r>
              <a:rPr lang="en" altLang="zh-TW" sz="1000" b="0" dirty="0" err="1">
                <a:solidFill>
                  <a:srgbClr val="24292F"/>
                </a:solidFill>
                <a:effectLst/>
                <a:latin typeface="Menlo" panose="020B0609030804020204" pitchFamily="49" charset="0"/>
              </a:rPr>
              <a:t>bic_new.</a:t>
            </a:r>
            <a:r>
              <a:rPr lang="en" altLang="zh-TW" sz="1000" b="0" dirty="0" err="1">
                <a:solidFill>
                  <a:srgbClr val="8250DF"/>
                </a:solidFill>
                <a:effectLst/>
                <a:latin typeface="Menlo" panose="020B0609030804020204" pitchFamily="49" charset="0"/>
              </a:rPr>
              <a:t>get</a:t>
            </a:r>
            <a:r>
              <a:rPr lang="en" altLang="zh-TW" sz="1000" b="0" dirty="0">
                <a:solidFill>
                  <a:srgbClr val="24292F"/>
                </a:solidFill>
                <a:effectLst/>
                <a:latin typeface="Menlo" panose="020B0609030804020204" pitchFamily="49" charset="0"/>
              </a:rPr>
              <a:t>), (</a:t>
            </a:r>
            <a:r>
              <a:rPr lang="en" altLang="zh-TW" sz="1000" b="0" dirty="0" err="1">
                <a:solidFill>
                  <a:srgbClr val="24292F"/>
                </a:solidFill>
                <a:effectLst/>
                <a:latin typeface="Menlo" panose="020B0609030804020204" pitchFamily="49" charset="0"/>
              </a:rPr>
              <a:t>bic</a:t>
            </a:r>
            <a:r>
              <a:rPr lang="en" altLang="zh-TW" sz="1000" b="0" dirty="0">
                <a:solidFill>
                  <a:srgbClr val="AC5E00"/>
                </a:solidFill>
                <a:effectLst/>
                <a:latin typeface="Menlo" panose="020B0609030804020204" pitchFamily="49" charset="0"/>
              </a:rPr>
              <a:t>-</a:t>
            </a:r>
            <a:r>
              <a:rPr lang="en" altLang="zh-TW" sz="1000" b="0" dirty="0">
                <a:solidFill>
                  <a:srgbClr val="8250DF"/>
                </a:solidFill>
                <a:effectLst/>
                <a:latin typeface="Menlo" panose="020B0609030804020204" pitchFamily="49" charset="0"/>
              </a:rPr>
              <a:t>min</a:t>
            </a:r>
            <a:r>
              <a:rPr lang="en" altLang="zh-TW" sz="1000" b="0" dirty="0">
                <a:solidFill>
                  <a:srgbClr val="24292F"/>
                </a:solidFill>
                <a:effectLst/>
                <a:latin typeface="Menlo" panose="020B0609030804020204" pitchFamily="49" charset="0"/>
              </a:rPr>
              <a:t>(</a:t>
            </a:r>
            <a:r>
              <a:rPr lang="en" altLang="zh-TW" sz="1000" b="0" dirty="0" err="1">
                <a:solidFill>
                  <a:srgbClr val="24292F"/>
                </a:solidFill>
                <a:effectLst/>
                <a:latin typeface="Menlo" panose="020B0609030804020204" pitchFamily="49" charset="0"/>
              </a:rPr>
              <a:t>bic_new.</a:t>
            </a:r>
            <a:r>
              <a:rPr lang="en" altLang="zh-TW" sz="1000" b="0" dirty="0" err="1">
                <a:solidFill>
                  <a:srgbClr val="8250DF"/>
                </a:solidFill>
                <a:effectLst/>
                <a:latin typeface="Menlo" panose="020B0609030804020204" pitchFamily="49" charset="0"/>
              </a:rPr>
              <a:t>values</a:t>
            </a:r>
            <a:r>
              <a:rPr lang="en" altLang="zh-TW" sz="1000" b="0" dirty="0">
                <a:solidFill>
                  <a:srgbClr val="24292F"/>
                </a:solidFill>
                <a:effectLst/>
                <a:latin typeface="Menlo" panose="020B0609030804020204" pitchFamily="49" charset="0"/>
              </a:rPr>
              <a:t>()))))</a:t>
            </a:r>
          </a:p>
          <a:p>
            <a:r>
              <a:rPr lang="en" altLang="zh-TW" sz="1000" b="0" dirty="0">
                <a:solidFill>
                  <a:srgbClr val="AC5E00"/>
                </a:solidFill>
                <a:effectLst/>
                <a:latin typeface="Menlo" panose="020B0609030804020204" pitchFamily="49" charset="0"/>
              </a:rPr>
              <a:t>if</a:t>
            </a:r>
            <a:r>
              <a:rPr lang="en" altLang="zh-TW" sz="1000" b="0" dirty="0">
                <a:solidFill>
                  <a:srgbClr val="24292F"/>
                </a:solidFill>
                <a:effectLst/>
                <a:latin typeface="Menlo" panose="020B0609030804020204" pitchFamily="49" charset="0"/>
              </a:rPr>
              <a:t> </a:t>
            </a:r>
            <a:r>
              <a:rPr lang="en" altLang="zh-TW" sz="1000" b="0" dirty="0">
                <a:solidFill>
                  <a:srgbClr val="AC5E00"/>
                </a:solidFill>
                <a:effectLst/>
                <a:latin typeface="Menlo" panose="020B0609030804020204" pitchFamily="49" charset="0"/>
              </a:rPr>
              <a:t>not</a:t>
            </a:r>
            <a:r>
              <a:rPr lang="en" altLang="zh-TW" sz="1000" b="0" dirty="0">
                <a:solidFill>
                  <a:srgbClr val="24292F"/>
                </a:solidFill>
                <a:effectLst/>
                <a:latin typeface="Menlo" panose="020B0609030804020204" pitchFamily="49" charset="0"/>
              </a:rPr>
              <a:t> changed:</a:t>
            </a:r>
          </a:p>
          <a:p>
            <a:r>
              <a:rPr lang="en" altLang="zh-TW" sz="1000" b="0" dirty="0">
                <a:solidFill>
                  <a:srgbClr val="AC5E00"/>
                </a:solidFill>
                <a:effectLst/>
                <a:latin typeface="Menlo" panose="020B0609030804020204" pitchFamily="49" charset="0"/>
              </a:rPr>
              <a:t>break</a:t>
            </a:r>
            <a:endParaRPr lang="en" altLang="zh-TW" sz="1000" b="0" dirty="0">
              <a:solidFill>
                <a:srgbClr val="24292F"/>
              </a:solidFill>
              <a:effectLst/>
              <a:latin typeface="Menlo" panose="020B0609030804020204" pitchFamily="49" charset="0"/>
            </a:endParaRPr>
          </a:p>
          <a:p>
            <a:br>
              <a:rPr lang="en" altLang="zh-TW" sz="1000" b="0" dirty="0">
                <a:solidFill>
                  <a:srgbClr val="24292F"/>
                </a:solidFill>
                <a:effectLst/>
                <a:latin typeface="Menlo" panose="020B0609030804020204" pitchFamily="49" charset="0"/>
              </a:rPr>
            </a:br>
            <a:r>
              <a:rPr lang="en" altLang="zh-TW" sz="1000" b="0" dirty="0">
                <a:solidFill>
                  <a:srgbClr val="6E7781"/>
                </a:solidFill>
                <a:effectLst/>
                <a:latin typeface="Menlo" panose="020B0609030804020204" pitchFamily="49" charset="0"/>
              </a:rPr>
              <a:t>#Logistic Regression</a:t>
            </a:r>
            <a:endParaRPr lang="en" altLang="zh-TW" sz="1000" b="0" dirty="0">
              <a:solidFill>
                <a:srgbClr val="24292F"/>
              </a:solidFill>
              <a:effectLst/>
              <a:latin typeface="Menlo" panose="020B0609030804020204" pitchFamily="49" charset="0"/>
            </a:endParaRPr>
          </a:p>
          <a:p>
            <a:r>
              <a:rPr lang="en" altLang="zh-TW" sz="1000" b="0" dirty="0" err="1">
                <a:solidFill>
                  <a:srgbClr val="24292F"/>
                </a:solidFill>
                <a:effectLst/>
                <a:latin typeface="Menlo" panose="020B0609030804020204" pitchFamily="49" charset="0"/>
              </a:rPr>
              <a:t>x_logistic</a:t>
            </a:r>
            <a:r>
              <a:rPr lang="en" altLang="zh-TW" sz="1000" b="0" dirty="0">
                <a:solidFill>
                  <a:srgbClr val="AC5E00"/>
                </a:solidFill>
                <a:effectLst/>
                <a:latin typeface="Menlo" panose="020B0609030804020204" pitchFamily="49" charset="0"/>
              </a:rPr>
              <a:t>=</a:t>
            </a:r>
            <a:r>
              <a:rPr lang="en" altLang="zh-TW" sz="1000" b="0" dirty="0" err="1">
                <a:solidFill>
                  <a:srgbClr val="953800"/>
                </a:solidFill>
                <a:effectLst/>
                <a:latin typeface="Menlo" panose="020B0609030804020204" pitchFamily="49" charset="0"/>
              </a:rPr>
              <a:t>sm</a:t>
            </a:r>
            <a:r>
              <a:rPr lang="en" altLang="zh-TW" sz="1000" b="0" dirty="0" err="1">
                <a:solidFill>
                  <a:srgbClr val="24292F"/>
                </a:solidFill>
                <a:effectLst/>
                <a:latin typeface="Menlo" panose="020B0609030804020204" pitchFamily="49" charset="0"/>
              </a:rPr>
              <a:t>.</a:t>
            </a:r>
            <a:r>
              <a:rPr lang="en" altLang="zh-TW" sz="1000" b="0" dirty="0" err="1">
                <a:solidFill>
                  <a:srgbClr val="8250DF"/>
                </a:solidFill>
                <a:effectLst/>
                <a:latin typeface="Menlo" panose="020B0609030804020204" pitchFamily="49" charset="0"/>
              </a:rPr>
              <a:t>add_constant</a:t>
            </a:r>
            <a:r>
              <a:rPr lang="en" altLang="zh-TW" sz="1000" b="0" dirty="0">
                <a:solidFill>
                  <a:srgbClr val="24292F"/>
                </a:solidFill>
                <a:effectLst/>
                <a:latin typeface="Menlo" panose="020B0609030804020204" pitchFamily="49" charset="0"/>
              </a:rPr>
              <a:t>(</a:t>
            </a:r>
            <a:r>
              <a:rPr lang="en" altLang="zh-TW" sz="1000" b="0" dirty="0" err="1">
                <a:solidFill>
                  <a:srgbClr val="953800"/>
                </a:solidFill>
                <a:effectLst/>
                <a:latin typeface="Menlo" panose="020B0609030804020204" pitchFamily="49" charset="0"/>
              </a:rPr>
              <a:t>X_train</a:t>
            </a:r>
            <a:r>
              <a:rPr lang="en" altLang="zh-TW" sz="1000" b="0" dirty="0">
                <a:solidFill>
                  <a:srgbClr val="24292F"/>
                </a:solidFill>
                <a:effectLst/>
                <a:latin typeface="Menlo" panose="020B0609030804020204" pitchFamily="49" charset="0"/>
              </a:rPr>
              <a:t>[included])</a:t>
            </a:r>
          </a:p>
          <a:p>
            <a:r>
              <a:rPr lang="en" altLang="zh-TW" sz="1000" b="0" dirty="0">
                <a:solidFill>
                  <a:srgbClr val="24292F"/>
                </a:solidFill>
                <a:effectLst/>
                <a:latin typeface="Menlo" panose="020B0609030804020204" pitchFamily="49" charset="0"/>
              </a:rPr>
              <a:t>logistic</a:t>
            </a:r>
            <a:r>
              <a:rPr lang="en" altLang="zh-TW" sz="1000" b="0" dirty="0">
                <a:solidFill>
                  <a:srgbClr val="AC5E00"/>
                </a:solidFill>
                <a:effectLst/>
                <a:latin typeface="Menlo" panose="020B0609030804020204" pitchFamily="49" charset="0"/>
              </a:rPr>
              <a:t>=</a:t>
            </a:r>
            <a:r>
              <a:rPr lang="en" altLang="zh-TW" sz="1000" b="0" dirty="0" err="1">
                <a:solidFill>
                  <a:srgbClr val="953800"/>
                </a:solidFill>
                <a:effectLst/>
                <a:latin typeface="Menlo" panose="020B0609030804020204" pitchFamily="49" charset="0"/>
              </a:rPr>
              <a:t>sm</a:t>
            </a:r>
            <a:r>
              <a:rPr lang="en" altLang="zh-TW" sz="1000" b="0" dirty="0" err="1">
                <a:solidFill>
                  <a:srgbClr val="24292F"/>
                </a:solidFill>
                <a:effectLst/>
                <a:latin typeface="Menlo" panose="020B0609030804020204" pitchFamily="49" charset="0"/>
              </a:rPr>
              <a:t>.</a:t>
            </a:r>
            <a:r>
              <a:rPr lang="en" altLang="zh-TW" sz="1000" b="0" dirty="0" err="1">
                <a:solidFill>
                  <a:srgbClr val="953800"/>
                </a:solidFill>
                <a:effectLst/>
                <a:latin typeface="Menlo" panose="020B0609030804020204" pitchFamily="49" charset="0"/>
              </a:rPr>
              <a:t>Logit</a:t>
            </a:r>
            <a:r>
              <a:rPr lang="en" altLang="zh-TW" sz="1000" b="0" dirty="0">
                <a:solidFill>
                  <a:srgbClr val="24292F"/>
                </a:solidFill>
                <a:effectLst/>
                <a:latin typeface="Menlo" panose="020B0609030804020204" pitchFamily="49" charset="0"/>
              </a:rPr>
              <a:t>(</a:t>
            </a:r>
            <a:r>
              <a:rPr lang="en" altLang="zh-TW" sz="1000" b="0" dirty="0" err="1">
                <a:solidFill>
                  <a:srgbClr val="953800"/>
                </a:solidFill>
                <a:effectLst/>
                <a:latin typeface="Menlo" panose="020B0609030804020204" pitchFamily="49" charset="0"/>
              </a:rPr>
              <a:t>y_train</a:t>
            </a:r>
            <a:r>
              <a:rPr lang="en" altLang="zh-TW" sz="1000" b="0" dirty="0" err="1">
                <a:solidFill>
                  <a:srgbClr val="24292F"/>
                </a:solidFill>
                <a:effectLst/>
                <a:latin typeface="Menlo" panose="020B0609030804020204" pitchFamily="49" charset="0"/>
              </a:rPr>
              <a:t>,x_logistic</a:t>
            </a:r>
            <a:r>
              <a:rPr lang="en" altLang="zh-TW" sz="1000" b="0" dirty="0">
                <a:solidFill>
                  <a:srgbClr val="24292F"/>
                </a:solidFill>
                <a:effectLst/>
                <a:latin typeface="Menlo" panose="020B0609030804020204" pitchFamily="49" charset="0"/>
              </a:rPr>
              <a:t>)</a:t>
            </a:r>
          </a:p>
          <a:p>
            <a:r>
              <a:rPr lang="en" altLang="zh-TW" sz="1000" b="0" dirty="0" err="1">
                <a:solidFill>
                  <a:srgbClr val="24292F"/>
                </a:solidFill>
                <a:effectLst/>
                <a:latin typeface="Menlo" panose="020B0609030804020204" pitchFamily="49" charset="0"/>
              </a:rPr>
              <a:t>logistic_model</a:t>
            </a:r>
            <a:r>
              <a:rPr lang="en" altLang="zh-TW" sz="1000" b="0" dirty="0">
                <a:solidFill>
                  <a:srgbClr val="AC5E00"/>
                </a:solidFill>
                <a:effectLst/>
                <a:latin typeface="Menlo" panose="020B0609030804020204" pitchFamily="49" charset="0"/>
              </a:rPr>
              <a:t>=</a:t>
            </a:r>
            <a:r>
              <a:rPr lang="en" altLang="zh-TW" sz="1000" b="0" dirty="0" err="1">
                <a:solidFill>
                  <a:srgbClr val="24292F"/>
                </a:solidFill>
                <a:effectLst/>
                <a:latin typeface="Menlo" panose="020B0609030804020204" pitchFamily="49" charset="0"/>
              </a:rPr>
              <a:t>logistic.</a:t>
            </a:r>
            <a:r>
              <a:rPr lang="en" altLang="zh-TW" sz="1000" b="0" dirty="0" err="1">
                <a:solidFill>
                  <a:srgbClr val="8250DF"/>
                </a:solidFill>
                <a:effectLst/>
                <a:latin typeface="Menlo" panose="020B0609030804020204" pitchFamily="49" charset="0"/>
              </a:rPr>
              <a:t>fit</a:t>
            </a:r>
            <a:r>
              <a:rPr lang="en" altLang="zh-TW" sz="1000" b="0" dirty="0">
                <a:solidFill>
                  <a:srgbClr val="24292F"/>
                </a:solidFill>
                <a:effectLst/>
                <a:latin typeface="Menlo" panose="020B0609030804020204" pitchFamily="49" charset="0"/>
              </a:rPr>
              <a:t>()</a:t>
            </a:r>
          </a:p>
          <a:p>
            <a:r>
              <a:rPr lang="en" altLang="zh-TW" sz="1000" b="0" dirty="0">
                <a:solidFill>
                  <a:srgbClr val="8250DF"/>
                </a:solidFill>
                <a:effectLst/>
                <a:latin typeface="Menlo" panose="020B0609030804020204" pitchFamily="49" charset="0"/>
              </a:rPr>
              <a:t>print</a:t>
            </a:r>
            <a:r>
              <a:rPr lang="en" altLang="zh-TW" sz="1000" b="0" dirty="0">
                <a:solidFill>
                  <a:srgbClr val="24292F"/>
                </a:solidFill>
                <a:effectLst/>
                <a:latin typeface="Menlo" panose="020B0609030804020204" pitchFamily="49" charset="0"/>
              </a:rPr>
              <a:t>(</a:t>
            </a:r>
            <a:r>
              <a:rPr lang="en" altLang="zh-TW" sz="1000" b="0" dirty="0" err="1">
                <a:solidFill>
                  <a:srgbClr val="24292F"/>
                </a:solidFill>
                <a:effectLst/>
                <a:latin typeface="Menlo" panose="020B0609030804020204" pitchFamily="49" charset="0"/>
              </a:rPr>
              <a:t>logistic_model.summary</a:t>
            </a:r>
            <a:r>
              <a:rPr lang="en" altLang="zh-TW" sz="1000" b="0" dirty="0">
                <a:solidFill>
                  <a:srgbClr val="24292F"/>
                </a:solidFill>
                <a:effectLst/>
                <a:latin typeface="Menlo" panose="020B0609030804020204" pitchFamily="49" charset="0"/>
              </a:rPr>
              <a:t>())</a:t>
            </a:r>
          </a:p>
        </p:txBody>
      </p:sp>
    </p:spTree>
    <p:extLst>
      <p:ext uri="{BB962C8B-B14F-4D97-AF65-F5344CB8AC3E}">
        <p14:creationId xmlns:p14="http://schemas.microsoft.com/office/powerpoint/2010/main" val="24308235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7C198A-3F68-6BD5-7401-62982B44162F}"/>
              </a:ext>
            </a:extLst>
          </p:cNvPr>
          <p:cNvSpPr>
            <a:spLocks noGrp="1"/>
          </p:cNvSpPr>
          <p:nvPr>
            <p:ph type="title"/>
          </p:nvPr>
        </p:nvSpPr>
        <p:spPr/>
        <p:txBody>
          <a:bodyPr>
            <a:normAutofit/>
          </a:bodyPr>
          <a:lstStyle/>
          <a:p>
            <a:r>
              <a:rPr kumimoji="1" lang="zh-TW" altLang="en-US" sz="3200" dirty="0">
                <a:solidFill>
                  <a:schemeClr val="tx1"/>
                </a:solidFill>
                <a:latin typeface="BiauKai" panose="02010601000101010101" pitchFamily="2" charset="-120"/>
                <a:ea typeface="BiauKai" panose="02010601000101010101" pitchFamily="2" charset="-120"/>
              </a:rPr>
              <a:t>程式碼解說</a:t>
            </a:r>
            <a:r>
              <a:rPr kumimoji="1" lang="en-US" altLang="zh-TW" sz="3200" dirty="0">
                <a:solidFill>
                  <a:schemeClr val="tx1"/>
                </a:solidFill>
                <a:latin typeface="BiauKai" panose="02010601000101010101" pitchFamily="2" charset="-120"/>
                <a:ea typeface="BiauKai" panose="02010601000101010101" pitchFamily="2" charset="-120"/>
              </a:rPr>
              <a:t> – Decision Tree</a:t>
            </a:r>
            <a:endParaRPr kumimoji="1" lang="zh-TW" altLang="en-US" sz="3200" dirty="0">
              <a:solidFill>
                <a:schemeClr val="tx1"/>
              </a:solidFill>
              <a:latin typeface="BiauKai" panose="02010601000101010101" pitchFamily="2" charset="-120"/>
              <a:ea typeface="BiauKai" panose="02010601000101010101" pitchFamily="2" charset="-120"/>
            </a:endParaRPr>
          </a:p>
        </p:txBody>
      </p:sp>
      <p:sp>
        <p:nvSpPr>
          <p:cNvPr id="3" name="文字方塊 2">
            <a:extLst>
              <a:ext uri="{FF2B5EF4-FFF2-40B4-BE49-F238E27FC236}">
                <a16:creationId xmlns:a16="http://schemas.microsoft.com/office/drawing/2014/main" id="{63EC817D-6FEC-D4BF-B506-990612C004D5}"/>
              </a:ext>
            </a:extLst>
          </p:cNvPr>
          <p:cNvSpPr txBox="1"/>
          <p:nvPr/>
        </p:nvSpPr>
        <p:spPr>
          <a:xfrm>
            <a:off x="2746260" y="1048101"/>
            <a:ext cx="3425938" cy="830997"/>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利用</a:t>
            </a:r>
            <a:r>
              <a:rPr lang="en-US" altLang="zh-TW" sz="2400" dirty="0" err="1">
                <a:solidFill>
                  <a:srgbClr val="6E7781"/>
                </a:solidFill>
                <a:latin typeface="BiauKai" panose="02010601000101010101" pitchFamily="2" charset="-120"/>
                <a:ea typeface="BiauKai" panose="02010601000101010101" pitchFamily="2" charset="-120"/>
              </a:rPr>
              <a:t>GridSearch</a:t>
            </a:r>
            <a:r>
              <a:rPr lang="zh-TW" altLang="en-US" sz="2400" dirty="0">
                <a:solidFill>
                  <a:srgbClr val="6E7781"/>
                </a:solidFill>
                <a:latin typeface="BiauKai" panose="02010601000101010101" pitchFamily="2" charset="-120"/>
                <a:ea typeface="BiauKai" panose="02010601000101010101" pitchFamily="2" charset="-120"/>
              </a:rPr>
              <a:t>找出最佳</a:t>
            </a:r>
            <a:endParaRPr lang="en-US" altLang="zh-TW" sz="2400" dirty="0">
              <a:solidFill>
                <a:srgbClr val="6E7781"/>
              </a:solidFill>
              <a:latin typeface="BiauKai" panose="02010601000101010101" pitchFamily="2" charset="-120"/>
              <a:ea typeface="BiauKai" panose="02010601000101010101" pitchFamily="2" charset="-120"/>
            </a:endParaRPr>
          </a:p>
          <a:p>
            <a:r>
              <a:rPr lang="zh-TW" altLang="en-US" sz="2400" dirty="0">
                <a:solidFill>
                  <a:srgbClr val="6E7781"/>
                </a:solidFill>
                <a:latin typeface="BiauKai" panose="02010601000101010101" pitchFamily="2" charset="-120"/>
                <a:ea typeface="BiauKai" panose="02010601000101010101" pitchFamily="2" charset="-120"/>
              </a:rPr>
              <a:t>預測參數</a:t>
            </a:r>
          </a:p>
        </p:txBody>
      </p:sp>
      <p:sp>
        <p:nvSpPr>
          <p:cNvPr id="4" name="矩形 3">
            <a:extLst>
              <a:ext uri="{FF2B5EF4-FFF2-40B4-BE49-F238E27FC236}">
                <a16:creationId xmlns:a16="http://schemas.microsoft.com/office/drawing/2014/main" id="{BD1E0E01-1AF8-4D13-91FB-8A21BBEE7437}"/>
              </a:ext>
            </a:extLst>
          </p:cNvPr>
          <p:cNvSpPr/>
          <p:nvPr/>
        </p:nvSpPr>
        <p:spPr>
          <a:xfrm>
            <a:off x="6172198" y="1095375"/>
            <a:ext cx="5410201" cy="5648325"/>
          </a:xfrm>
          <a:prstGeom prst="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 name="文字方塊 5">
            <a:extLst>
              <a:ext uri="{FF2B5EF4-FFF2-40B4-BE49-F238E27FC236}">
                <a16:creationId xmlns:a16="http://schemas.microsoft.com/office/drawing/2014/main" id="{1A1AC464-039A-91CF-F124-14C74D42BAB4}"/>
              </a:ext>
            </a:extLst>
          </p:cNvPr>
          <p:cNvSpPr txBox="1"/>
          <p:nvPr/>
        </p:nvSpPr>
        <p:spPr>
          <a:xfrm>
            <a:off x="1998516" y="2579333"/>
            <a:ext cx="4185761" cy="830997"/>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利用調整出來的參數進行建模</a:t>
            </a:r>
            <a:endParaRPr lang="en-US" altLang="zh-TW" sz="2400" dirty="0">
              <a:solidFill>
                <a:srgbClr val="6E7781"/>
              </a:solidFill>
              <a:latin typeface="BiauKai" panose="02010601000101010101" pitchFamily="2" charset="-120"/>
              <a:ea typeface="BiauKai" panose="02010601000101010101" pitchFamily="2" charset="-120"/>
            </a:endParaRPr>
          </a:p>
          <a:p>
            <a:r>
              <a:rPr lang="zh-TW" altLang="en-US" sz="2400" dirty="0">
                <a:solidFill>
                  <a:srgbClr val="6E7781"/>
                </a:solidFill>
                <a:latin typeface="BiauKai" panose="02010601000101010101" pitchFamily="2" charset="-120"/>
                <a:ea typeface="BiauKai" panose="02010601000101010101" pitchFamily="2" charset="-120"/>
              </a:rPr>
              <a:t>，並於訓練集上做測試</a:t>
            </a:r>
          </a:p>
        </p:txBody>
      </p:sp>
      <p:sp>
        <p:nvSpPr>
          <p:cNvPr id="7" name="文字方塊 6">
            <a:extLst>
              <a:ext uri="{FF2B5EF4-FFF2-40B4-BE49-F238E27FC236}">
                <a16:creationId xmlns:a16="http://schemas.microsoft.com/office/drawing/2014/main" id="{44640DE3-7686-A3F9-6B8B-26758EB8A29A}"/>
              </a:ext>
            </a:extLst>
          </p:cNvPr>
          <p:cNvSpPr txBox="1"/>
          <p:nvPr/>
        </p:nvSpPr>
        <p:spPr>
          <a:xfrm>
            <a:off x="2294213" y="4122854"/>
            <a:ext cx="3877985" cy="461665"/>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畫出混淆矩陣評估模型好壞</a:t>
            </a:r>
          </a:p>
        </p:txBody>
      </p:sp>
      <p:sp>
        <p:nvSpPr>
          <p:cNvPr id="8" name="文字方塊 7">
            <a:extLst>
              <a:ext uri="{FF2B5EF4-FFF2-40B4-BE49-F238E27FC236}">
                <a16:creationId xmlns:a16="http://schemas.microsoft.com/office/drawing/2014/main" id="{2F06D7E7-9094-2DB9-77D7-91A4EFD51019}"/>
              </a:ext>
            </a:extLst>
          </p:cNvPr>
          <p:cNvSpPr txBox="1"/>
          <p:nvPr/>
        </p:nvSpPr>
        <p:spPr>
          <a:xfrm>
            <a:off x="6172198" y="1095375"/>
            <a:ext cx="5410201" cy="5339923"/>
          </a:xfrm>
          <a:prstGeom prst="rect">
            <a:avLst/>
          </a:prstGeom>
          <a:noFill/>
        </p:spPr>
        <p:txBody>
          <a:bodyPr wrap="square" rtlCol="0">
            <a:spAutoFit/>
          </a:bodyPr>
          <a:lstStyle/>
          <a:p>
            <a:r>
              <a:rPr lang="en" altLang="zh-TW" sz="1100" b="0" dirty="0">
                <a:solidFill>
                  <a:srgbClr val="24292F"/>
                </a:solidFill>
                <a:effectLst/>
                <a:latin typeface="Menlo" panose="020B0609030804020204" pitchFamily="49" charset="0"/>
              </a:rPr>
              <a:t>parameter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a:solidFill>
                  <a:srgbClr val="0A3069"/>
                </a:solidFill>
                <a:effectLst/>
                <a:latin typeface="Menlo" panose="020B0609030804020204" pitchFamily="49" charset="0"/>
              </a:rPr>
              <a:t>'</a:t>
            </a:r>
            <a:r>
              <a:rPr lang="en" altLang="zh-TW" sz="1100" b="0" dirty="0" err="1">
                <a:solidFill>
                  <a:srgbClr val="0A3069"/>
                </a:solidFill>
                <a:effectLst/>
                <a:latin typeface="Menlo" panose="020B0609030804020204" pitchFamily="49" charset="0"/>
              </a:rPr>
              <a:t>max_depth</a:t>
            </a:r>
            <a:r>
              <a:rPr lang="en" altLang="zh-TW" sz="1100" b="0" dirty="0">
                <a:solidFill>
                  <a:srgbClr val="0A3069"/>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3</a:t>
            </a:r>
            <a:r>
              <a:rPr lang="en" altLang="zh-TW" sz="1100" b="0" dirty="0">
                <a:solidFill>
                  <a:srgbClr val="24292F"/>
                </a:solidFill>
                <a:effectLst/>
                <a:latin typeface="Menlo" panose="020B0609030804020204" pitchFamily="49" charset="0"/>
              </a:rPr>
              <a:t>, </a:t>
            </a:r>
            <a:r>
              <a:rPr lang="en" altLang="zh-TW" sz="1100" b="0" dirty="0">
                <a:solidFill>
                  <a:srgbClr val="0550AE"/>
                </a:solidFill>
                <a:effectLst/>
                <a:latin typeface="Menlo" panose="020B0609030804020204" pitchFamily="49" charset="0"/>
              </a:rPr>
              <a:t>4</a:t>
            </a:r>
            <a:r>
              <a:rPr lang="en" altLang="zh-TW" sz="1100" b="0" dirty="0">
                <a:solidFill>
                  <a:srgbClr val="24292F"/>
                </a:solidFill>
                <a:effectLst/>
                <a:latin typeface="Menlo" panose="020B0609030804020204" pitchFamily="49" charset="0"/>
              </a:rPr>
              <a:t>, </a:t>
            </a:r>
            <a:r>
              <a:rPr lang="en" altLang="zh-TW" sz="1100" b="0" dirty="0">
                <a:solidFill>
                  <a:srgbClr val="0550AE"/>
                </a:solidFill>
                <a:effectLst/>
                <a:latin typeface="Menlo" panose="020B0609030804020204" pitchFamily="49" charset="0"/>
              </a:rPr>
              <a:t>5</a:t>
            </a:r>
            <a:r>
              <a:rPr lang="en" altLang="zh-TW" sz="1100" b="0" dirty="0">
                <a:solidFill>
                  <a:srgbClr val="24292F"/>
                </a:solidFill>
                <a:effectLst/>
                <a:latin typeface="Menlo" panose="020B0609030804020204" pitchFamily="49" charset="0"/>
              </a:rPr>
              <a:t>, </a:t>
            </a:r>
            <a:r>
              <a:rPr lang="en" altLang="zh-TW" sz="1100" b="0" dirty="0">
                <a:solidFill>
                  <a:srgbClr val="0550AE"/>
                </a:solidFill>
                <a:effectLst/>
                <a:latin typeface="Menlo" panose="020B0609030804020204" pitchFamily="49" charset="0"/>
              </a:rPr>
              <a:t>6</a:t>
            </a:r>
            <a:r>
              <a:rPr lang="en" altLang="zh-TW" sz="1100" b="0" dirty="0">
                <a:solidFill>
                  <a:srgbClr val="24292F"/>
                </a:solidFill>
                <a:effectLst/>
                <a:latin typeface="Menlo" panose="020B0609030804020204" pitchFamily="49" charset="0"/>
              </a:rPr>
              <a:t>], </a:t>
            </a:r>
            <a:r>
              <a:rPr lang="en" altLang="zh-TW" sz="1100" b="0" dirty="0">
                <a:solidFill>
                  <a:srgbClr val="0A3069"/>
                </a:solidFill>
                <a:effectLst/>
                <a:latin typeface="Menlo" panose="020B0609030804020204" pitchFamily="49" charset="0"/>
              </a:rPr>
              <a:t>'</a:t>
            </a:r>
            <a:r>
              <a:rPr lang="en" altLang="zh-TW" sz="1100" b="0" dirty="0" err="1">
                <a:solidFill>
                  <a:srgbClr val="0A3069"/>
                </a:solidFill>
                <a:effectLst/>
                <a:latin typeface="Menlo" panose="020B0609030804020204" pitchFamily="49" charset="0"/>
              </a:rPr>
              <a:t>min_samples_leaf</a:t>
            </a:r>
            <a:r>
              <a:rPr lang="en" altLang="zh-TW" sz="1100" b="0" dirty="0">
                <a:solidFill>
                  <a:srgbClr val="0A3069"/>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2</a:t>
            </a:r>
            <a:r>
              <a:rPr lang="en" altLang="zh-TW" sz="1100" b="0" dirty="0">
                <a:solidFill>
                  <a:srgbClr val="24292F"/>
                </a:solidFill>
                <a:effectLst/>
                <a:latin typeface="Menlo" panose="020B0609030804020204" pitchFamily="49" charset="0"/>
              </a:rPr>
              <a:t>, </a:t>
            </a:r>
            <a:r>
              <a:rPr lang="en" altLang="zh-TW" sz="1100" b="0" dirty="0">
                <a:solidFill>
                  <a:srgbClr val="0550AE"/>
                </a:solidFill>
                <a:effectLst/>
                <a:latin typeface="Menlo" panose="020B0609030804020204" pitchFamily="49" charset="0"/>
              </a:rPr>
              <a:t>3</a:t>
            </a:r>
            <a:r>
              <a:rPr lang="en" altLang="zh-TW" sz="1100" b="0" dirty="0">
                <a:solidFill>
                  <a:srgbClr val="24292F"/>
                </a:solidFill>
                <a:effectLst/>
                <a:latin typeface="Menlo" panose="020B0609030804020204" pitchFamily="49" charset="0"/>
              </a:rPr>
              <a:t>, </a:t>
            </a:r>
            <a:r>
              <a:rPr lang="en" altLang="zh-TW" sz="1100" b="0" dirty="0">
                <a:solidFill>
                  <a:srgbClr val="0550AE"/>
                </a:solidFill>
                <a:effectLst/>
                <a:latin typeface="Menlo" panose="020B0609030804020204" pitchFamily="49" charset="0"/>
              </a:rPr>
              <a:t>5</a:t>
            </a:r>
            <a:r>
              <a:rPr lang="en" altLang="zh-TW" sz="1100" b="0" dirty="0">
                <a:solidFill>
                  <a:srgbClr val="24292F"/>
                </a:solidFill>
                <a:effectLst/>
                <a:latin typeface="Menlo" panose="020B0609030804020204" pitchFamily="49" charset="0"/>
              </a:rPr>
              <a:t>], </a:t>
            </a:r>
            <a:r>
              <a:rPr lang="en" altLang="zh-TW" sz="1100" b="0" dirty="0">
                <a:solidFill>
                  <a:srgbClr val="0A3069"/>
                </a:solidFill>
                <a:effectLst/>
                <a:latin typeface="Menlo" panose="020B0609030804020204" pitchFamily="49" charset="0"/>
              </a:rPr>
              <a:t>'</a:t>
            </a:r>
            <a:r>
              <a:rPr lang="en" altLang="zh-TW" sz="1100" b="0" dirty="0" err="1">
                <a:solidFill>
                  <a:srgbClr val="0A3069"/>
                </a:solidFill>
                <a:effectLst/>
                <a:latin typeface="Menlo" panose="020B0609030804020204" pitchFamily="49" charset="0"/>
              </a:rPr>
              <a:t>min_samples_split</a:t>
            </a:r>
            <a:r>
              <a:rPr lang="en" altLang="zh-TW" sz="1100" b="0" dirty="0">
                <a:solidFill>
                  <a:srgbClr val="0A3069"/>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2</a:t>
            </a:r>
            <a:r>
              <a:rPr lang="en" altLang="zh-TW" sz="1100" b="0" dirty="0">
                <a:solidFill>
                  <a:srgbClr val="24292F"/>
                </a:solidFill>
                <a:effectLst/>
                <a:latin typeface="Menlo" panose="020B0609030804020204" pitchFamily="49" charset="0"/>
              </a:rPr>
              <a:t>, </a:t>
            </a:r>
            <a:r>
              <a:rPr lang="en" altLang="zh-TW" sz="1100" b="0" dirty="0">
                <a:solidFill>
                  <a:srgbClr val="0550AE"/>
                </a:solidFill>
                <a:effectLst/>
                <a:latin typeface="Menlo" panose="020B0609030804020204" pitchFamily="49" charset="0"/>
              </a:rPr>
              <a:t>3</a:t>
            </a:r>
            <a:r>
              <a:rPr lang="en" altLang="zh-TW" sz="1100" b="0" dirty="0">
                <a:solidFill>
                  <a:srgbClr val="24292F"/>
                </a:solidFill>
                <a:effectLst/>
                <a:latin typeface="Menlo" panose="020B0609030804020204" pitchFamily="49" charset="0"/>
              </a:rPr>
              <a:t>, </a:t>
            </a:r>
            <a:r>
              <a:rPr lang="en" altLang="zh-TW" sz="1100" b="0" dirty="0">
                <a:solidFill>
                  <a:srgbClr val="0550AE"/>
                </a:solidFill>
                <a:effectLst/>
                <a:latin typeface="Menlo" panose="020B0609030804020204" pitchFamily="49" charset="0"/>
              </a:rPr>
              <a:t>5</a:t>
            </a:r>
            <a:r>
              <a:rPr lang="en" altLang="zh-TW" sz="1100" b="0" dirty="0">
                <a:solidFill>
                  <a:srgbClr val="24292F"/>
                </a:solidFill>
                <a:effectLst/>
                <a:latin typeface="Menlo" panose="020B0609030804020204" pitchFamily="49" charset="0"/>
              </a:rPr>
              <a:t>]}</a:t>
            </a:r>
          </a:p>
          <a:p>
            <a:r>
              <a:rPr lang="en" altLang="zh-TW" sz="1100" b="0" dirty="0" err="1">
                <a:solidFill>
                  <a:srgbClr val="24292F"/>
                </a:solidFill>
                <a:effectLst/>
                <a:latin typeface="Menlo" panose="020B0609030804020204" pitchFamily="49" charset="0"/>
              </a:rPr>
              <a:t>grid_result</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GridSearchCV</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DecisionTreeClassifier</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param_grid</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parameter, </a:t>
            </a:r>
            <a:r>
              <a:rPr lang="en" altLang="zh-TW" sz="1100" b="0" dirty="0">
                <a:solidFill>
                  <a:srgbClr val="953800"/>
                </a:solidFill>
                <a:effectLst/>
                <a:latin typeface="Menlo" panose="020B0609030804020204" pitchFamily="49" charset="0"/>
              </a:rPr>
              <a:t>cv</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cv, </a:t>
            </a:r>
            <a:r>
              <a:rPr lang="en" altLang="zh-TW" sz="1100" b="0" dirty="0">
                <a:solidFill>
                  <a:srgbClr val="953800"/>
                </a:solidFill>
                <a:effectLst/>
                <a:latin typeface="Menlo" panose="020B0609030804020204" pitchFamily="49" charset="0"/>
              </a:rPr>
              <a:t>verbose</a:t>
            </a:r>
            <a:r>
              <a:rPr lang="en" altLang="zh-TW" sz="1100" b="0" dirty="0">
                <a:solidFill>
                  <a:srgbClr val="AC5E00"/>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3</a:t>
            </a:r>
            <a:r>
              <a:rPr lang="en" altLang="zh-TW" sz="1100" b="0" dirty="0">
                <a:solidFill>
                  <a:srgbClr val="24292F"/>
                </a:solidFill>
                <a:effectLst/>
                <a:latin typeface="Menlo" panose="020B0609030804020204" pitchFamily="49" charset="0"/>
              </a:rPr>
              <a:t>, </a:t>
            </a:r>
            <a:r>
              <a:rPr lang="en" altLang="zh-TW" sz="1100" b="0" dirty="0">
                <a:solidFill>
                  <a:srgbClr val="953800"/>
                </a:solidFill>
                <a:effectLst/>
                <a:latin typeface="Menlo" panose="020B0609030804020204" pitchFamily="49" charset="0"/>
              </a:rPr>
              <a:t>scoring</a:t>
            </a:r>
            <a:r>
              <a:rPr lang="en" altLang="zh-TW" sz="1100" b="0" dirty="0">
                <a:solidFill>
                  <a:srgbClr val="AC5E00"/>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'recall'</a:t>
            </a:r>
            <a:r>
              <a:rPr lang="en" altLang="zh-TW" sz="1100" b="0" dirty="0">
                <a:solidFill>
                  <a:srgbClr val="24292F"/>
                </a:solidFill>
                <a:effectLst/>
                <a:latin typeface="Menlo" panose="020B0609030804020204" pitchFamily="49" charset="0"/>
              </a:rPr>
              <a:t>)</a:t>
            </a:r>
          </a:p>
          <a:p>
            <a:r>
              <a:rPr lang="en" altLang="zh-TW" sz="1100" b="0" dirty="0" err="1">
                <a:solidFill>
                  <a:srgbClr val="24292F"/>
                </a:solidFill>
                <a:effectLst/>
                <a:latin typeface="Menlo" panose="020B0609030804020204" pitchFamily="49" charset="0"/>
              </a:rPr>
              <a:t>grid_result.</a:t>
            </a:r>
            <a:r>
              <a:rPr lang="en" altLang="zh-TW" sz="1100" b="0" dirty="0" err="1">
                <a:solidFill>
                  <a:srgbClr val="8250DF"/>
                </a:solidFill>
                <a:effectLst/>
                <a:latin typeface="Menlo" panose="020B0609030804020204" pitchFamily="49" charset="0"/>
              </a:rPr>
              <a:t>fit</a:t>
            </a:r>
            <a:r>
              <a:rPr lang="en" altLang="zh-TW" sz="1100" b="0" dirty="0">
                <a:solidFill>
                  <a:srgbClr val="24292F"/>
                </a:solidFill>
                <a:effectLst/>
                <a:latin typeface="Menlo" panose="020B0609030804020204" pitchFamily="49" charset="0"/>
              </a:rPr>
              <a:t>(</a:t>
            </a:r>
            <a:r>
              <a:rPr lang="en" altLang="zh-TW" sz="1100" b="0" dirty="0" err="1">
                <a:solidFill>
                  <a:srgbClr val="24292F"/>
                </a:solidFill>
                <a:effectLst/>
                <a:latin typeface="Menlo" panose="020B0609030804020204" pitchFamily="49" charset="0"/>
              </a:rPr>
              <a:t>X_train</a:t>
            </a:r>
            <a:r>
              <a:rPr lang="en" altLang="zh-TW" sz="1100" b="0" dirty="0">
                <a:solidFill>
                  <a:srgbClr val="24292F"/>
                </a:solidFill>
                <a:effectLst/>
                <a:latin typeface="Menlo" panose="020B0609030804020204" pitchFamily="49" charset="0"/>
              </a:rPr>
              <a:t>[included], </a:t>
            </a:r>
            <a:r>
              <a:rPr lang="en" altLang="zh-TW" sz="1100" b="0" dirty="0" err="1">
                <a:solidFill>
                  <a:srgbClr val="24292F"/>
                </a:solidFill>
                <a:effectLst/>
                <a:latin typeface="Menlo" panose="020B0609030804020204" pitchFamily="49" charset="0"/>
              </a:rPr>
              <a:t>Y_train</a:t>
            </a:r>
            <a:r>
              <a:rPr lang="en" altLang="zh-TW" sz="1100" b="0" dirty="0">
                <a:solidFill>
                  <a:srgbClr val="24292F"/>
                </a:solidFill>
                <a:effectLst/>
                <a:latin typeface="Menlo" panose="020B0609030804020204" pitchFamily="49" charset="0"/>
              </a:rPr>
              <a:t>)</a:t>
            </a:r>
          </a:p>
          <a:p>
            <a:r>
              <a:rPr lang="en" altLang="zh-TW" sz="1100" b="0" dirty="0" err="1">
                <a:solidFill>
                  <a:srgbClr val="24292F"/>
                </a:solidFill>
                <a:effectLst/>
                <a:latin typeface="Menlo" panose="020B0609030804020204" pitchFamily="49" charset="0"/>
              </a:rPr>
              <a:t>best_para</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grid_result.best_params</a:t>
            </a:r>
            <a:r>
              <a:rPr lang="en" altLang="zh-TW" sz="1100" b="0" dirty="0">
                <a:solidFill>
                  <a:srgbClr val="24292F"/>
                </a:solidFill>
                <a:effectLst/>
                <a:latin typeface="Menlo" panose="020B0609030804020204" pitchFamily="49" charset="0"/>
              </a:rPr>
              <a:t>_</a:t>
            </a:r>
          </a:p>
          <a:p>
            <a:endParaRPr lang="en" altLang="zh-TW" sz="1100" b="0" dirty="0">
              <a:solidFill>
                <a:srgbClr val="24292F"/>
              </a:solidFill>
              <a:effectLst/>
              <a:latin typeface="Menlo" panose="020B0609030804020204" pitchFamily="49" charset="0"/>
            </a:endParaRPr>
          </a:p>
          <a:p>
            <a:endParaRPr lang="en" altLang="zh-TW" sz="1100" dirty="0">
              <a:solidFill>
                <a:srgbClr val="24292F"/>
              </a:solidFill>
              <a:latin typeface="Menlo" panose="020B0609030804020204" pitchFamily="49" charset="0"/>
            </a:endParaRPr>
          </a:p>
          <a:p>
            <a:br>
              <a:rPr lang="en" altLang="zh-TW" sz="1100" b="0" dirty="0">
                <a:solidFill>
                  <a:srgbClr val="24292F"/>
                </a:solidFill>
                <a:effectLst/>
                <a:latin typeface="Menlo" panose="020B0609030804020204" pitchFamily="49" charset="0"/>
              </a:rPr>
            </a:br>
            <a:r>
              <a:rPr lang="en" altLang="zh-TW" sz="1100" b="0" dirty="0">
                <a:solidFill>
                  <a:srgbClr val="24292F"/>
                </a:solidFill>
                <a:effectLst/>
                <a:latin typeface="Menlo" panose="020B0609030804020204" pitchFamily="49" charset="0"/>
              </a:rPr>
              <a:t>dc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DecisionTreeClassifier</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max_depth</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best_para</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a:t>
            </a:r>
            <a:r>
              <a:rPr lang="en" altLang="zh-TW" sz="1100" b="0" dirty="0" err="1">
                <a:solidFill>
                  <a:srgbClr val="0A3069"/>
                </a:solidFill>
                <a:effectLst/>
                <a:latin typeface="Menlo" panose="020B0609030804020204" pitchFamily="49" charset="0"/>
              </a:rPr>
              <a:t>max_depth</a:t>
            </a:r>
            <a:r>
              <a:rPr lang="en" altLang="zh-TW" sz="1100" b="0" dirty="0">
                <a:solidFill>
                  <a:srgbClr val="0A3069"/>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min_samples_leaf</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best_para</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a:t>
            </a:r>
            <a:r>
              <a:rPr lang="en" altLang="zh-TW" sz="1100" b="0" dirty="0" err="1">
                <a:solidFill>
                  <a:srgbClr val="0A3069"/>
                </a:solidFill>
                <a:effectLst/>
                <a:latin typeface="Menlo" panose="020B0609030804020204" pitchFamily="49" charset="0"/>
              </a:rPr>
              <a:t>min_samples_leaf</a:t>
            </a:r>
            <a:r>
              <a:rPr lang="en" altLang="zh-TW" sz="1100" b="0" dirty="0">
                <a:solidFill>
                  <a:srgbClr val="0A3069"/>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min_samples_split</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best_para</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a:t>
            </a:r>
            <a:r>
              <a:rPr lang="en" altLang="zh-TW" sz="1100" b="0" dirty="0" err="1">
                <a:solidFill>
                  <a:srgbClr val="0A3069"/>
                </a:solidFill>
                <a:effectLst/>
                <a:latin typeface="Menlo" panose="020B0609030804020204" pitchFamily="49" charset="0"/>
              </a:rPr>
              <a:t>min_samples_split</a:t>
            </a:r>
            <a:r>
              <a:rPr lang="en" altLang="zh-TW" sz="1100" b="0" dirty="0">
                <a:solidFill>
                  <a:srgbClr val="0A3069"/>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a:t>
            </a:r>
          </a:p>
          <a:p>
            <a:r>
              <a:rPr lang="en" altLang="zh-TW" sz="1100" b="0" dirty="0">
                <a:solidFill>
                  <a:srgbClr val="24292F"/>
                </a:solidFill>
                <a:effectLst/>
                <a:latin typeface="Menlo" panose="020B0609030804020204" pitchFamily="49" charset="0"/>
              </a:rPr>
              <a:t>dc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dc.</a:t>
            </a:r>
            <a:r>
              <a:rPr lang="en" altLang="zh-TW" sz="1100" b="0" dirty="0" err="1">
                <a:solidFill>
                  <a:srgbClr val="8250DF"/>
                </a:solidFill>
                <a:effectLst/>
                <a:latin typeface="Menlo" panose="020B0609030804020204" pitchFamily="49" charset="0"/>
              </a:rPr>
              <a:t>fit</a:t>
            </a:r>
            <a:r>
              <a:rPr lang="en" altLang="zh-TW" sz="1100" b="0" dirty="0">
                <a:solidFill>
                  <a:srgbClr val="24292F"/>
                </a:solidFill>
                <a:effectLst/>
                <a:latin typeface="Menlo" panose="020B0609030804020204" pitchFamily="49" charset="0"/>
              </a:rPr>
              <a:t>(</a:t>
            </a:r>
            <a:r>
              <a:rPr lang="en" altLang="zh-TW" sz="1100" b="0" dirty="0" err="1">
                <a:solidFill>
                  <a:srgbClr val="24292F"/>
                </a:solidFill>
                <a:effectLst/>
                <a:latin typeface="Menlo" panose="020B0609030804020204" pitchFamily="49" charset="0"/>
              </a:rPr>
              <a:t>X_train</a:t>
            </a:r>
            <a:r>
              <a:rPr lang="en" altLang="zh-TW" sz="1100" b="0" dirty="0">
                <a:solidFill>
                  <a:srgbClr val="24292F"/>
                </a:solidFill>
                <a:effectLst/>
                <a:latin typeface="Menlo" panose="020B0609030804020204" pitchFamily="49" charset="0"/>
              </a:rPr>
              <a:t>[included], </a:t>
            </a:r>
            <a:r>
              <a:rPr lang="en" altLang="zh-TW" sz="1100" b="0" dirty="0" err="1">
                <a:solidFill>
                  <a:srgbClr val="24292F"/>
                </a:solidFill>
                <a:effectLst/>
                <a:latin typeface="Menlo" panose="020B0609030804020204" pitchFamily="49" charset="0"/>
              </a:rPr>
              <a:t>Y_train</a:t>
            </a:r>
            <a:r>
              <a:rPr lang="en" altLang="zh-TW" sz="1100" b="0" dirty="0">
                <a:solidFill>
                  <a:srgbClr val="24292F"/>
                </a:solidFill>
                <a:effectLst/>
                <a:latin typeface="Menlo" panose="020B0609030804020204" pitchFamily="49" charset="0"/>
              </a:rPr>
              <a:t>)</a:t>
            </a:r>
          </a:p>
          <a:p>
            <a:r>
              <a:rPr lang="en" altLang="zh-TW" sz="1100" b="0" dirty="0" err="1">
                <a:solidFill>
                  <a:srgbClr val="24292F"/>
                </a:solidFill>
                <a:effectLst/>
                <a:latin typeface="Menlo" panose="020B0609030804020204" pitchFamily="49" charset="0"/>
              </a:rPr>
              <a:t>y_pred_grid</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dc.</a:t>
            </a:r>
            <a:r>
              <a:rPr lang="en" altLang="zh-TW" sz="1100" b="0" dirty="0" err="1">
                <a:solidFill>
                  <a:srgbClr val="8250DF"/>
                </a:solidFill>
                <a:effectLst/>
                <a:latin typeface="Menlo" panose="020B0609030804020204" pitchFamily="49" charset="0"/>
              </a:rPr>
              <a:t>predict</a:t>
            </a:r>
            <a:r>
              <a:rPr lang="en" altLang="zh-TW" sz="1100" b="0" dirty="0">
                <a:solidFill>
                  <a:srgbClr val="24292F"/>
                </a:solidFill>
                <a:effectLst/>
                <a:latin typeface="Menlo" panose="020B0609030804020204" pitchFamily="49" charset="0"/>
              </a:rPr>
              <a:t>(</a:t>
            </a:r>
            <a:r>
              <a:rPr lang="en" altLang="zh-TW" sz="1100" b="0" dirty="0" err="1">
                <a:solidFill>
                  <a:srgbClr val="24292F"/>
                </a:solidFill>
                <a:effectLst/>
                <a:latin typeface="Menlo" panose="020B0609030804020204" pitchFamily="49" charset="0"/>
              </a:rPr>
              <a:t>X_train</a:t>
            </a:r>
            <a:r>
              <a:rPr lang="en" altLang="zh-TW" sz="1100" b="0" dirty="0">
                <a:solidFill>
                  <a:srgbClr val="24292F"/>
                </a:solidFill>
                <a:effectLst/>
                <a:latin typeface="Menlo" panose="020B0609030804020204" pitchFamily="49" charset="0"/>
              </a:rPr>
              <a:t>[included])</a:t>
            </a:r>
          </a:p>
          <a:p>
            <a:endParaRPr lang="en" altLang="zh-TW" sz="1100" b="0" dirty="0">
              <a:solidFill>
                <a:srgbClr val="24292F"/>
              </a:solidFill>
              <a:effectLst/>
              <a:latin typeface="Menlo" panose="020B0609030804020204" pitchFamily="49" charset="0"/>
            </a:endParaRPr>
          </a:p>
          <a:p>
            <a:endParaRPr lang="en" altLang="zh-TW" sz="1100" dirty="0">
              <a:solidFill>
                <a:srgbClr val="24292F"/>
              </a:solidFill>
              <a:latin typeface="Menlo" panose="020B0609030804020204" pitchFamily="49" charset="0"/>
            </a:endParaRPr>
          </a:p>
          <a:p>
            <a:endParaRPr lang="en" altLang="zh-TW" sz="1100" b="0" dirty="0">
              <a:solidFill>
                <a:srgbClr val="24292F"/>
              </a:solidFill>
              <a:effectLst/>
              <a:latin typeface="Menlo" panose="020B0609030804020204" pitchFamily="49" charset="0"/>
            </a:endParaRPr>
          </a:p>
          <a:p>
            <a:br>
              <a:rPr lang="en" altLang="zh-TW" sz="1100" b="0" dirty="0">
                <a:solidFill>
                  <a:srgbClr val="24292F"/>
                </a:solidFill>
                <a:effectLst/>
                <a:latin typeface="Menlo" panose="020B0609030804020204" pitchFamily="49" charset="0"/>
              </a:rPr>
            </a:br>
            <a:r>
              <a:rPr lang="en" altLang="zh-TW" sz="1100" b="0" dirty="0" err="1">
                <a:solidFill>
                  <a:srgbClr val="24292F"/>
                </a:solidFill>
                <a:effectLst/>
                <a:latin typeface="Menlo" panose="020B0609030804020204" pitchFamily="49" charset="0"/>
              </a:rPr>
              <a:t>confusion_matrix</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metrics</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confusion_matrix</a:t>
            </a:r>
            <a:r>
              <a:rPr lang="en" altLang="zh-TW" sz="1100" b="0" dirty="0">
                <a:solidFill>
                  <a:srgbClr val="24292F"/>
                </a:solidFill>
                <a:effectLst/>
                <a:latin typeface="Menlo" panose="020B0609030804020204" pitchFamily="49" charset="0"/>
              </a:rPr>
              <a:t>(</a:t>
            </a:r>
            <a:r>
              <a:rPr lang="en" altLang="zh-TW" sz="1100" b="0" dirty="0" err="1">
                <a:solidFill>
                  <a:srgbClr val="24292F"/>
                </a:solidFill>
                <a:effectLst/>
                <a:latin typeface="Menlo" panose="020B0609030804020204" pitchFamily="49" charset="0"/>
              </a:rPr>
              <a:t>Y_train</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y_pred_grid</a:t>
            </a:r>
            <a:r>
              <a:rPr lang="en" altLang="zh-TW" sz="1100" b="0" dirty="0">
                <a:solidFill>
                  <a:srgbClr val="24292F"/>
                </a:solidFill>
                <a:effectLst/>
                <a:latin typeface="Menlo" panose="020B0609030804020204" pitchFamily="49" charset="0"/>
              </a:rPr>
              <a:t>)</a:t>
            </a:r>
          </a:p>
          <a:p>
            <a:r>
              <a:rPr lang="en" altLang="zh-TW" sz="1100" b="0" dirty="0" err="1">
                <a:solidFill>
                  <a:srgbClr val="24292F"/>
                </a:solidFill>
                <a:effectLst/>
                <a:latin typeface="Menlo" panose="020B0609030804020204" pitchFamily="49" charset="0"/>
              </a:rPr>
              <a:t>cm_display</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metrics</a:t>
            </a:r>
            <a:r>
              <a:rPr lang="en" altLang="zh-TW" sz="1100" b="0" dirty="0" err="1">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ConfusionMatrixDisplay</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confusion_matrix</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confusion_matrix</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display_labels</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a:solidFill>
                  <a:srgbClr val="0550AE"/>
                </a:solidFill>
                <a:effectLst/>
                <a:latin typeface="Menlo" panose="020B0609030804020204" pitchFamily="49" charset="0"/>
              </a:rPr>
              <a:t>False</a:t>
            </a:r>
            <a:r>
              <a:rPr lang="en" altLang="zh-TW" sz="1100" b="0" dirty="0">
                <a:solidFill>
                  <a:srgbClr val="24292F"/>
                </a:solidFill>
                <a:effectLst/>
                <a:latin typeface="Menlo" panose="020B0609030804020204" pitchFamily="49" charset="0"/>
              </a:rPr>
              <a:t>, </a:t>
            </a:r>
            <a:r>
              <a:rPr lang="en" altLang="zh-TW" sz="1100" b="0" dirty="0">
                <a:solidFill>
                  <a:srgbClr val="0550AE"/>
                </a:solidFill>
                <a:effectLst/>
                <a:latin typeface="Menlo" panose="020B0609030804020204" pitchFamily="49" charset="0"/>
              </a:rPr>
              <a:t>True</a:t>
            </a:r>
            <a:r>
              <a:rPr lang="en" altLang="zh-TW" sz="1100" b="0" dirty="0">
                <a:solidFill>
                  <a:srgbClr val="24292F"/>
                </a:solidFill>
                <a:effectLst/>
                <a:latin typeface="Menlo" panose="020B0609030804020204" pitchFamily="49" charset="0"/>
              </a:rPr>
              <a:t>])</a:t>
            </a:r>
          </a:p>
          <a:p>
            <a:r>
              <a:rPr lang="en" altLang="zh-TW" sz="1100" b="0" dirty="0" err="1">
                <a:solidFill>
                  <a:srgbClr val="24292F"/>
                </a:solidFill>
                <a:effectLst/>
                <a:latin typeface="Menlo" panose="020B0609030804020204" pitchFamily="49" charset="0"/>
              </a:rPr>
              <a:t>cm_display.</a:t>
            </a:r>
            <a:r>
              <a:rPr lang="en" altLang="zh-TW" sz="1100" b="0" dirty="0" err="1">
                <a:solidFill>
                  <a:srgbClr val="8250DF"/>
                </a:solidFill>
                <a:effectLst/>
                <a:latin typeface="Menlo" panose="020B0609030804020204" pitchFamily="49" charset="0"/>
              </a:rPr>
              <a:t>plot</a:t>
            </a:r>
            <a:r>
              <a:rPr lang="en" altLang="zh-TW" sz="1100" b="0" dirty="0">
                <a:solidFill>
                  <a:srgbClr val="24292F"/>
                </a:solidFill>
                <a:effectLst/>
                <a:latin typeface="Menlo" panose="020B0609030804020204" pitchFamily="49" charset="0"/>
              </a:rPr>
              <a:t>()</a:t>
            </a:r>
          </a:p>
          <a:p>
            <a:r>
              <a:rPr lang="en" altLang="zh-TW" sz="1100" b="0" dirty="0" err="1">
                <a:solidFill>
                  <a:srgbClr val="953800"/>
                </a:solidFill>
                <a:effectLst/>
                <a:latin typeface="Menlo" panose="020B0609030804020204" pitchFamily="49" charset="0"/>
              </a:rPr>
              <a:t>plt</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tick_params</a:t>
            </a:r>
            <a:r>
              <a:rPr lang="en" altLang="zh-TW" sz="1100" b="0" dirty="0">
                <a:solidFill>
                  <a:srgbClr val="24292F"/>
                </a:solidFill>
                <a:effectLst/>
                <a:latin typeface="Menlo" panose="020B0609030804020204" pitchFamily="49" charset="0"/>
              </a:rPr>
              <a:t>(</a:t>
            </a:r>
            <a:r>
              <a:rPr lang="en" altLang="zh-TW" sz="1100" b="0" dirty="0">
                <a:solidFill>
                  <a:srgbClr val="953800"/>
                </a:solidFill>
                <a:effectLst/>
                <a:latin typeface="Menlo" panose="020B0609030804020204" pitchFamily="49" charset="0"/>
              </a:rPr>
              <a:t>colors</a:t>
            </a:r>
            <a:r>
              <a:rPr lang="en" altLang="zh-TW" sz="1100" b="0" dirty="0">
                <a:solidFill>
                  <a:srgbClr val="AC5E00"/>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'black'</a:t>
            </a:r>
            <a:r>
              <a:rPr lang="en" altLang="zh-TW" sz="1100" b="0" dirty="0">
                <a:solidFill>
                  <a:srgbClr val="24292F"/>
                </a:solidFill>
                <a:effectLst/>
                <a:latin typeface="Menlo" panose="020B0609030804020204" pitchFamily="49" charset="0"/>
              </a:rPr>
              <a:t>, </a:t>
            </a:r>
            <a:r>
              <a:rPr lang="en" altLang="zh-TW" sz="1100" b="0" dirty="0">
                <a:solidFill>
                  <a:srgbClr val="953800"/>
                </a:solidFill>
                <a:effectLst/>
                <a:latin typeface="Menlo" panose="020B0609030804020204" pitchFamily="49" charset="0"/>
              </a:rPr>
              <a:t>which</a:t>
            </a:r>
            <a:r>
              <a:rPr lang="en" altLang="zh-TW" sz="1100" b="0" dirty="0">
                <a:solidFill>
                  <a:srgbClr val="AC5E00"/>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'both'</a:t>
            </a:r>
            <a:r>
              <a:rPr lang="en" altLang="zh-TW" sz="1100" b="0" dirty="0">
                <a:solidFill>
                  <a:srgbClr val="24292F"/>
                </a:solidFill>
                <a:effectLst/>
                <a:latin typeface="Menlo" panose="020B0609030804020204" pitchFamily="49" charset="0"/>
              </a:rPr>
              <a:t>)</a:t>
            </a:r>
          </a:p>
          <a:p>
            <a:r>
              <a:rPr lang="en" altLang="zh-TW" sz="1100" b="0" dirty="0" err="1">
                <a:solidFill>
                  <a:srgbClr val="953800"/>
                </a:solidFill>
                <a:effectLst/>
                <a:latin typeface="Menlo" panose="020B0609030804020204" pitchFamily="49" charset="0"/>
              </a:rPr>
              <a:t>plt</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show</a:t>
            </a:r>
            <a:r>
              <a:rPr lang="en" altLang="zh-TW" sz="1100" b="0" dirty="0">
                <a:solidFill>
                  <a:srgbClr val="24292F"/>
                </a:solidFill>
                <a:effectLst/>
                <a:latin typeface="Menlo" panose="020B0609030804020204" pitchFamily="49" charset="0"/>
              </a:rPr>
              <a:t>()</a:t>
            </a:r>
            <a:br>
              <a:rPr lang="en" altLang="zh-TW" sz="1100" b="0" dirty="0">
                <a:solidFill>
                  <a:srgbClr val="24292F"/>
                </a:solidFill>
                <a:effectLst/>
                <a:latin typeface="Menlo" panose="020B0609030804020204" pitchFamily="49" charset="0"/>
              </a:rPr>
            </a:br>
            <a:r>
              <a:rPr lang="en" altLang="zh-TW" sz="1100" b="0" dirty="0">
                <a:solidFill>
                  <a:srgbClr val="8250DF"/>
                </a:solidFill>
                <a:effectLst/>
                <a:latin typeface="Menlo" panose="020B0609030804020204" pitchFamily="49" charset="0"/>
              </a:rPr>
              <a:t>print</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'Accuracy = '</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metrics</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accuracy_score</a:t>
            </a:r>
            <a:r>
              <a:rPr lang="en" altLang="zh-TW" sz="1100" b="0" dirty="0">
                <a:solidFill>
                  <a:srgbClr val="24292F"/>
                </a:solidFill>
                <a:effectLst/>
                <a:latin typeface="Menlo" panose="020B0609030804020204" pitchFamily="49" charset="0"/>
              </a:rPr>
              <a:t>(</a:t>
            </a:r>
            <a:r>
              <a:rPr lang="en" altLang="zh-TW" sz="1100" b="0" dirty="0" err="1">
                <a:solidFill>
                  <a:srgbClr val="24292F"/>
                </a:solidFill>
                <a:effectLst/>
                <a:latin typeface="Menlo" panose="020B0609030804020204" pitchFamily="49" charset="0"/>
              </a:rPr>
              <a:t>Y_train</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y_pred_grid</a:t>
            </a:r>
            <a:r>
              <a:rPr lang="en" altLang="zh-TW" sz="1100" b="0" dirty="0">
                <a:solidFill>
                  <a:srgbClr val="24292F"/>
                </a:solidFill>
                <a:effectLst/>
                <a:latin typeface="Menlo" panose="020B0609030804020204" pitchFamily="49" charset="0"/>
              </a:rPr>
              <a:t>))</a:t>
            </a:r>
          </a:p>
          <a:p>
            <a:r>
              <a:rPr lang="en" altLang="zh-TW" sz="1100" b="0" dirty="0">
                <a:solidFill>
                  <a:srgbClr val="8250DF"/>
                </a:solidFill>
                <a:effectLst/>
                <a:latin typeface="Menlo" panose="020B0609030804020204" pitchFamily="49" charset="0"/>
              </a:rPr>
              <a:t>print</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'Precision = '</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metrics</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precision_score</a:t>
            </a:r>
            <a:r>
              <a:rPr lang="en" altLang="zh-TW" sz="1100" b="0" dirty="0">
                <a:solidFill>
                  <a:srgbClr val="24292F"/>
                </a:solidFill>
                <a:effectLst/>
                <a:latin typeface="Menlo" panose="020B0609030804020204" pitchFamily="49" charset="0"/>
              </a:rPr>
              <a:t>(</a:t>
            </a:r>
            <a:r>
              <a:rPr lang="en" altLang="zh-TW" sz="1100" b="0" dirty="0" err="1">
                <a:solidFill>
                  <a:srgbClr val="24292F"/>
                </a:solidFill>
                <a:effectLst/>
                <a:latin typeface="Menlo" panose="020B0609030804020204" pitchFamily="49" charset="0"/>
              </a:rPr>
              <a:t>Y_train</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y_pred_grid</a:t>
            </a:r>
            <a:r>
              <a:rPr lang="en" altLang="zh-TW" sz="1100" b="0" dirty="0">
                <a:solidFill>
                  <a:srgbClr val="24292F"/>
                </a:solidFill>
                <a:effectLst/>
                <a:latin typeface="Menlo" panose="020B0609030804020204" pitchFamily="49" charset="0"/>
              </a:rPr>
              <a:t>))</a:t>
            </a:r>
          </a:p>
          <a:p>
            <a:r>
              <a:rPr lang="en" altLang="zh-TW" sz="1100" b="0" dirty="0">
                <a:solidFill>
                  <a:srgbClr val="8250DF"/>
                </a:solidFill>
                <a:effectLst/>
                <a:latin typeface="Menlo" panose="020B0609030804020204" pitchFamily="49" charset="0"/>
              </a:rPr>
              <a:t>print</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'Recall = '</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metrics</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recall_score</a:t>
            </a:r>
            <a:r>
              <a:rPr lang="en" altLang="zh-TW" sz="1100" b="0" dirty="0">
                <a:solidFill>
                  <a:srgbClr val="24292F"/>
                </a:solidFill>
                <a:effectLst/>
                <a:latin typeface="Menlo" panose="020B0609030804020204" pitchFamily="49" charset="0"/>
              </a:rPr>
              <a:t>(</a:t>
            </a:r>
            <a:r>
              <a:rPr lang="en" altLang="zh-TW" sz="1100" b="0" dirty="0" err="1">
                <a:solidFill>
                  <a:srgbClr val="24292F"/>
                </a:solidFill>
                <a:effectLst/>
                <a:latin typeface="Menlo" panose="020B0609030804020204" pitchFamily="49" charset="0"/>
              </a:rPr>
              <a:t>Y_train</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y_pred_grid</a:t>
            </a:r>
            <a:r>
              <a:rPr lang="en" altLang="zh-TW" sz="1100" b="0" dirty="0">
                <a:solidFill>
                  <a:srgbClr val="24292F"/>
                </a:solidFill>
                <a:effectLst/>
                <a:latin typeface="Menlo" panose="020B0609030804020204" pitchFamily="49" charset="0"/>
              </a:rPr>
              <a:t>))</a:t>
            </a:r>
          </a:p>
          <a:p>
            <a:r>
              <a:rPr lang="en" altLang="zh-TW" sz="1100" b="0" dirty="0">
                <a:solidFill>
                  <a:srgbClr val="8250DF"/>
                </a:solidFill>
                <a:effectLst/>
                <a:latin typeface="Menlo" panose="020B0609030804020204" pitchFamily="49" charset="0"/>
              </a:rPr>
              <a:t>print</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'F1-score = '</a:t>
            </a:r>
            <a:r>
              <a:rPr lang="en" altLang="zh-TW" sz="1100" b="0" dirty="0">
                <a:solidFill>
                  <a:srgbClr val="24292F"/>
                </a:solidFill>
                <a:effectLst/>
                <a:latin typeface="Menlo" panose="020B0609030804020204" pitchFamily="49" charset="0"/>
              </a:rPr>
              <a:t>, </a:t>
            </a:r>
            <a:r>
              <a:rPr lang="en" altLang="zh-TW" sz="1100" b="0" dirty="0">
                <a:solidFill>
                  <a:srgbClr val="953800"/>
                </a:solidFill>
                <a:effectLst/>
                <a:latin typeface="Menlo" panose="020B0609030804020204" pitchFamily="49" charset="0"/>
              </a:rPr>
              <a:t>metrics</a:t>
            </a:r>
            <a:r>
              <a:rPr lang="en" altLang="zh-TW" sz="1100" b="0" dirty="0">
                <a:solidFill>
                  <a:srgbClr val="24292F"/>
                </a:solidFill>
                <a:effectLst/>
                <a:latin typeface="Menlo" panose="020B0609030804020204" pitchFamily="49" charset="0"/>
              </a:rPr>
              <a:t>.</a:t>
            </a:r>
            <a:r>
              <a:rPr lang="en" altLang="zh-TW" sz="1100" b="0" dirty="0">
                <a:solidFill>
                  <a:srgbClr val="8250DF"/>
                </a:solidFill>
                <a:effectLst/>
                <a:latin typeface="Menlo" panose="020B0609030804020204" pitchFamily="49" charset="0"/>
              </a:rPr>
              <a:t>f1_score</a:t>
            </a:r>
            <a:r>
              <a:rPr lang="en" altLang="zh-TW" sz="1100" b="0" dirty="0">
                <a:solidFill>
                  <a:srgbClr val="24292F"/>
                </a:solidFill>
                <a:effectLst/>
                <a:latin typeface="Menlo" panose="020B0609030804020204" pitchFamily="49" charset="0"/>
              </a:rPr>
              <a:t>(</a:t>
            </a:r>
            <a:r>
              <a:rPr lang="en" altLang="zh-TW" sz="1100" b="0" dirty="0" err="1">
                <a:solidFill>
                  <a:srgbClr val="24292F"/>
                </a:solidFill>
                <a:effectLst/>
                <a:latin typeface="Menlo" panose="020B0609030804020204" pitchFamily="49" charset="0"/>
              </a:rPr>
              <a:t>Y_train</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y_pred_grid</a:t>
            </a:r>
            <a:r>
              <a:rPr lang="en" altLang="zh-TW" sz="1100" b="0" dirty="0">
                <a:solidFill>
                  <a:srgbClr val="24292F"/>
                </a:solidFill>
                <a:effectLst/>
                <a:latin typeface="Menlo" panose="020B0609030804020204" pitchFamily="49" charset="0"/>
              </a:rPr>
              <a:t>))</a:t>
            </a:r>
          </a:p>
        </p:txBody>
      </p:sp>
    </p:spTree>
    <p:extLst>
      <p:ext uri="{BB962C8B-B14F-4D97-AF65-F5344CB8AC3E}">
        <p14:creationId xmlns:p14="http://schemas.microsoft.com/office/powerpoint/2010/main" val="24759537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7C198A-3F68-6BD5-7401-62982B44162F}"/>
              </a:ext>
            </a:extLst>
          </p:cNvPr>
          <p:cNvSpPr>
            <a:spLocks noGrp="1"/>
          </p:cNvSpPr>
          <p:nvPr>
            <p:ph type="title"/>
          </p:nvPr>
        </p:nvSpPr>
        <p:spPr/>
        <p:txBody>
          <a:bodyPr>
            <a:normAutofit/>
          </a:bodyPr>
          <a:lstStyle/>
          <a:p>
            <a:r>
              <a:rPr kumimoji="1" lang="zh-TW" altLang="en-US" sz="3200" dirty="0">
                <a:solidFill>
                  <a:schemeClr val="tx1"/>
                </a:solidFill>
                <a:latin typeface="BiauKai" panose="02010601000101010101" pitchFamily="2" charset="-120"/>
                <a:ea typeface="BiauKai" panose="02010601000101010101" pitchFamily="2" charset="-120"/>
              </a:rPr>
              <a:t>程式碼解說</a:t>
            </a:r>
            <a:r>
              <a:rPr kumimoji="1" lang="en-US" altLang="zh-TW" sz="3200" dirty="0">
                <a:solidFill>
                  <a:schemeClr val="tx1"/>
                </a:solidFill>
                <a:latin typeface="BiauKai" panose="02010601000101010101" pitchFamily="2" charset="-120"/>
                <a:ea typeface="BiauKai" panose="02010601000101010101" pitchFamily="2" charset="-120"/>
              </a:rPr>
              <a:t> – Decision Tree</a:t>
            </a:r>
            <a:endParaRPr kumimoji="1" lang="zh-TW" altLang="en-US" sz="3200" dirty="0">
              <a:solidFill>
                <a:schemeClr val="tx1"/>
              </a:solidFill>
              <a:latin typeface="BiauKai" panose="02010601000101010101" pitchFamily="2" charset="-120"/>
              <a:ea typeface="BiauKai" panose="02010601000101010101" pitchFamily="2" charset="-120"/>
            </a:endParaRPr>
          </a:p>
        </p:txBody>
      </p:sp>
      <p:sp>
        <p:nvSpPr>
          <p:cNvPr id="4" name="矩形 3">
            <a:extLst>
              <a:ext uri="{FF2B5EF4-FFF2-40B4-BE49-F238E27FC236}">
                <a16:creationId xmlns:a16="http://schemas.microsoft.com/office/drawing/2014/main" id="{BD1E0E01-1AF8-4D13-91FB-8A21BBEE7437}"/>
              </a:ext>
            </a:extLst>
          </p:cNvPr>
          <p:cNvSpPr/>
          <p:nvPr/>
        </p:nvSpPr>
        <p:spPr>
          <a:xfrm>
            <a:off x="6172198" y="1095375"/>
            <a:ext cx="5410201" cy="5648325"/>
          </a:xfrm>
          <a:prstGeom prst="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 name="文字方塊 5">
            <a:extLst>
              <a:ext uri="{FF2B5EF4-FFF2-40B4-BE49-F238E27FC236}">
                <a16:creationId xmlns:a16="http://schemas.microsoft.com/office/drawing/2014/main" id="{1A1AC464-039A-91CF-F124-14C74D42BAB4}"/>
              </a:ext>
            </a:extLst>
          </p:cNvPr>
          <p:cNvSpPr txBox="1"/>
          <p:nvPr/>
        </p:nvSpPr>
        <p:spPr>
          <a:xfrm>
            <a:off x="1986437" y="1053644"/>
            <a:ext cx="4185761" cy="830997"/>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利用調整出來的參數進行建模</a:t>
            </a:r>
            <a:endParaRPr lang="en-US" altLang="zh-TW" sz="2400" dirty="0">
              <a:solidFill>
                <a:srgbClr val="6E7781"/>
              </a:solidFill>
              <a:latin typeface="BiauKai" panose="02010601000101010101" pitchFamily="2" charset="-120"/>
              <a:ea typeface="BiauKai" panose="02010601000101010101" pitchFamily="2" charset="-120"/>
            </a:endParaRPr>
          </a:p>
          <a:p>
            <a:r>
              <a:rPr lang="zh-TW" altLang="en-US" sz="2400" dirty="0">
                <a:solidFill>
                  <a:srgbClr val="6E7781"/>
                </a:solidFill>
                <a:latin typeface="BiauKai" panose="02010601000101010101" pitchFamily="2" charset="-120"/>
                <a:ea typeface="BiauKai" panose="02010601000101010101" pitchFamily="2" charset="-120"/>
              </a:rPr>
              <a:t>，並於測試集上做測試</a:t>
            </a:r>
          </a:p>
        </p:txBody>
      </p:sp>
      <p:sp>
        <p:nvSpPr>
          <p:cNvPr id="7" name="文字方塊 6">
            <a:extLst>
              <a:ext uri="{FF2B5EF4-FFF2-40B4-BE49-F238E27FC236}">
                <a16:creationId xmlns:a16="http://schemas.microsoft.com/office/drawing/2014/main" id="{44640DE3-7686-A3F9-6B8B-26758EB8A29A}"/>
              </a:ext>
            </a:extLst>
          </p:cNvPr>
          <p:cNvSpPr txBox="1"/>
          <p:nvPr/>
        </p:nvSpPr>
        <p:spPr>
          <a:xfrm>
            <a:off x="2294213" y="2103160"/>
            <a:ext cx="3877985" cy="461665"/>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畫出混淆矩陣評估模型好壞</a:t>
            </a:r>
          </a:p>
        </p:txBody>
      </p:sp>
      <p:sp>
        <p:nvSpPr>
          <p:cNvPr id="8" name="文字方塊 7">
            <a:extLst>
              <a:ext uri="{FF2B5EF4-FFF2-40B4-BE49-F238E27FC236}">
                <a16:creationId xmlns:a16="http://schemas.microsoft.com/office/drawing/2014/main" id="{2F06D7E7-9094-2DB9-77D7-91A4EFD51019}"/>
              </a:ext>
            </a:extLst>
          </p:cNvPr>
          <p:cNvSpPr txBox="1"/>
          <p:nvPr/>
        </p:nvSpPr>
        <p:spPr>
          <a:xfrm>
            <a:off x="6172198" y="1095375"/>
            <a:ext cx="5410201" cy="5816977"/>
          </a:xfrm>
          <a:prstGeom prst="rect">
            <a:avLst/>
          </a:prstGeom>
          <a:noFill/>
        </p:spPr>
        <p:txBody>
          <a:bodyPr wrap="square" rtlCol="0">
            <a:spAutoFit/>
          </a:bodyPr>
          <a:lstStyle/>
          <a:p>
            <a:r>
              <a:rPr lang="en" altLang="zh-TW" sz="1200" b="0" dirty="0">
                <a:solidFill>
                  <a:srgbClr val="6E7781"/>
                </a:solidFill>
                <a:effectLst/>
                <a:latin typeface="Menlo" panose="020B0609030804020204" pitchFamily="49" charset="0"/>
              </a:rPr>
              <a:t># make prediction</a:t>
            </a:r>
            <a:endParaRPr lang="en" altLang="zh-TW" sz="1200" b="0" dirty="0">
              <a:solidFill>
                <a:srgbClr val="24292F"/>
              </a:solidFill>
              <a:effectLst/>
              <a:latin typeface="Menlo" panose="020B0609030804020204" pitchFamily="49" charset="0"/>
            </a:endParaRPr>
          </a:p>
          <a:p>
            <a:r>
              <a:rPr lang="en" altLang="zh-TW" sz="1200" b="0" dirty="0" err="1">
                <a:solidFill>
                  <a:srgbClr val="24292F"/>
                </a:solidFill>
                <a:effectLst/>
                <a:latin typeface="Menlo" panose="020B0609030804020204" pitchFamily="49" charset="0"/>
              </a:rPr>
              <a:t>y_predict</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dc.</a:t>
            </a:r>
            <a:r>
              <a:rPr lang="en" altLang="zh-TW" sz="1200" b="0" dirty="0" err="1">
                <a:solidFill>
                  <a:srgbClr val="8250DF"/>
                </a:solidFill>
                <a:effectLst/>
                <a:latin typeface="Menlo" panose="020B0609030804020204" pitchFamily="49" charset="0"/>
              </a:rPr>
              <a:t>predict</a:t>
            </a:r>
            <a:r>
              <a:rPr lang="en" altLang="zh-TW" sz="1200" b="0" dirty="0">
                <a:solidFill>
                  <a:srgbClr val="24292F"/>
                </a:solidFill>
                <a:effectLst/>
                <a:latin typeface="Menlo" panose="020B0609030804020204" pitchFamily="49" charset="0"/>
              </a:rPr>
              <a:t>(</a:t>
            </a:r>
            <a:r>
              <a:rPr lang="en" altLang="zh-TW" sz="1200" b="0" dirty="0" err="1">
                <a:solidFill>
                  <a:srgbClr val="24292F"/>
                </a:solidFill>
                <a:effectLst/>
                <a:latin typeface="Menlo" panose="020B0609030804020204" pitchFamily="49" charset="0"/>
              </a:rPr>
              <a:t>X_test</a:t>
            </a:r>
            <a:r>
              <a:rPr lang="en" altLang="zh-TW" sz="1200" b="0" dirty="0">
                <a:solidFill>
                  <a:srgbClr val="24292F"/>
                </a:solidFill>
                <a:effectLst/>
                <a:latin typeface="Menlo" panose="020B0609030804020204" pitchFamily="49" charset="0"/>
              </a:rPr>
              <a:t>[included])</a:t>
            </a:r>
          </a:p>
          <a:p>
            <a:r>
              <a:rPr lang="en" altLang="zh-TW" sz="1200" b="0" dirty="0">
                <a:solidFill>
                  <a:srgbClr val="6E7781"/>
                </a:solidFill>
                <a:effectLst/>
                <a:latin typeface="Menlo" panose="020B0609030804020204" pitchFamily="49" charset="0"/>
              </a:rPr>
              <a:t># plot confusion </a:t>
            </a:r>
            <a:r>
              <a:rPr lang="en" altLang="zh-TW" sz="1200" b="0" dirty="0" err="1">
                <a:solidFill>
                  <a:srgbClr val="6E7781"/>
                </a:solidFill>
                <a:effectLst/>
                <a:latin typeface="Menlo" panose="020B0609030804020204" pitchFamily="49" charset="0"/>
              </a:rPr>
              <a:t>matirx</a:t>
            </a:r>
            <a:endParaRPr lang="en" altLang="zh-TW" sz="1200" b="0" dirty="0">
              <a:solidFill>
                <a:srgbClr val="24292F"/>
              </a:solidFill>
              <a:effectLst/>
              <a:latin typeface="Menlo" panose="020B0609030804020204" pitchFamily="49" charset="0"/>
            </a:endParaRPr>
          </a:p>
          <a:p>
            <a:r>
              <a:rPr lang="en" altLang="zh-TW" sz="1200" b="0" dirty="0" err="1">
                <a:solidFill>
                  <a:srgbClr val="24292F"/>
                </a:solidFill>
                <a:effectLst/>
                <a:latin typeface="Menlo" panose="020B0609030804020204" pitchFamily="49" charset="0"/>
              </a:rPr>
              <a:t>confusion_matrix</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 </a:t>
            </a:r>
            <a:r>
              <a:rPr lang="en" altLang="zh-TW" sz="1200" b="0" dirty="0" err="1">
                <a:solidFill>
                  <a:srgbClr val="953800"/>
                </a:solidFill>
                <a:effectLst/>
                <a:latin typeface="Menlo" panose="020B0609030804020204" pitchFamily="49" charset="0"/>
              </a:rPr>
              <a:t>metrics</a:t>
            </a:r>
            <a:r>
              <a:rPr lang="en" altLang="zh-TW" sz="1200" b="0" dirty="0" err="1">
                <a:solidFill>
                  <a:srgbClr val="24292F"/>
                </a:solidFill>
                <a:effectLst/>
                <a:latin typeface="Menlo" panose="020B0609030804020204" pitchFamily="49" charset="0"/>
              </a:rPr>
              <a:t>.</a:t>
            </a:r>
            <a:r>
              <a:rPr lang="en" altLang="zh-TW" sz="1200" b="0" dirty="0" err="1">
                <a:solidFill>
                  <a:srgbClr val="8250DF"/>
                </a:solidFill>
                <a:effectLst/>
                <a:latin typeface="Menlo" panose="020B0609030804020204" pitchFamily="49" charset="0"/>
              </a:rPr>
              <a:t>confusion_matrix</a:t>
            </a:r>
            <a:r>
              <a:rPr lang="en" altLang="zh-TW" sz="1200" b="0" dirty="0">
                <a:solidFill>
                  <a:srgbClr val="24292F"/>
                </a:solidFill>
                <a:effectLst/>
                <a:latin typeface="Menlo" panose="020B0609030804020204" pitchFamily="49" charset="0"/>
              </a:rPr>
              <a:t>(</a:t>
            </a:r>
            <a:r>
              <a:rPr lang="en" altLang="zh-TW" sz="1200" b="0" dirty="0" err="1">
                <a:solidFill>
                  <a:srgbClr val="24292F"/>
                </a:solidFill>
                <a:effectLst/>
                <a:latin typeface="Menlo" panose="020B0609030804020204" pitchFamily="49" charset="0"/>
              </a:rPr>
              <a:t>Y_test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y_predict</a:t>
            </a:r>
            <a:r>
              <a:rPr lang="en" altLang="zh-TW" sz="1200" b="0" dirty="0">
                <a:solidFill>
                  <a:srgbClr val="24292F"/>
                </a:solidFill>
                <a:effectLst/>
                <a:latin typeface="Menlo" panose="020B0609030804020204" pitchFamily="49" charset="0"/>
              </a:rPr>
              <a:t>)</a:t>
            </a:r>
          </a:p>
          <a:p>
            <a:r>
              <a:rPr lang="en" altLang="zh-TW" sz="1200" b="0" dirty="0" err="1">
                <a:solidFill>
                  <a:srgbClr val="24292F"/>
                </a:solidFill>
                <a:effectLst/>
                <a:latin typeface="Menlo" panose="020B0609030804020204" pitchFamily="49" charset="0"/>
              </a:rPr>
              <a:t>cm_display</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 </a:t>
            </a:r>
            <a:r>
              <a:rPr lang="en" altLang="zh-TW" sz="1200" b="0" dirty="0" err="1">
                <a:solidFill>
                  <a:srgbClr val="953800"/>
                </a:solidFill>
                <a:effectLst/>
                <a:latin typeface="Menlo" panose="020B0609030804020204" pitchFamily="49" charset="0"/>
              </a:rPr>
              <a:t>metrics</a:t>
            </a:r>
            <a:r>
              <a:rPr lang="en" altLang="zh-TW" sz="1200" b="0" dirty="0" err="1">
                <a:solidFill>
                  <a:srgbClr val="24292F"/>
                </a:solidFill>
                <a:effectLst/>
                <a:latin typeface="Menlo" panose="020B0609030804020204" pitchFamily="49" charset="0"/>
              </a:rPr>
              <a:t>.</a:t>
            </a:r>
            <a:r>
              <a:rPr lang="en" altLang="zh-TW" sz="1200" b="0" dirty="0" err="1">
                <a:solidFill>
                  <a:srgbClr val="953800"/>
                </a:solidFill>
                <a:effectLst/>
                <a:latin typeface="Menlo" panose="020B0609030804020204" pitchFamily="49" charset="0"/>
              </a:rPr>
              <a:t>ConfusionMatrixDisplay</a:t>
            </a:r>
            <a:r>
              <a:rPr lang="en" altLang="zh-TW" sz="1200" b="0" dirty="0">
                <a:solidFill>
                  <a:srgbClr val="24292F"/>
                </a:solidFill>
                <a:effectLst/>
                <a:latin typeface="Menlo" panose="020B0609030804020204" pitchFamily="49" charset="0"/>
              </a:rPr>
              <a:t>(</a:t>
            </a:r>
            <a:r>
              <a:rPr lang="en" altLang="zh-TW" sz="1200" b="0" dirty="0" err="1">
                <a:solidFill>
                  <a:srgbClr val="953800"/>
                </a:solidFill>
                <a:effectLst/>
                <a:latin typeface="Menlo" panose="020B0609030804020204" pitchFamily="49" charset="0"/>
              </a:rPr>
              <a:t>confusion_matrix</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confusion_matrix</a:t>
            </a:r>
            <a:r>
              <a:rPr lang="en" altLang="zh-TW" sz="1200" b="0" dirty="0">
                <a:solidFill>
                  <a:srgbClr val="24292F"/>
                </a:solidFill>
                <a:effectLst/>
                <a:latin typeface="Menlo" panose="020B0609030804020204" pitchFamily="49" charset="0"/>
              </a:rPr>
              <a:t>, </a:t>
            </a:r>
            <a:r>
              <a:rPr lang="en" altLang="zh-TW" sz="1200" b="0" dirty="0" err="1">
                <a:solidFill>
                  <a:srgbClr val="953800"/>
                </a:solidFill>
                <a:effectLst/>
                <a:latin typeface="Menlo" panose="020B0609030804020204" pitchFamily="49" charset="0"/>
              </a:rPr>
              <a:t>display_labels</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False</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True</a:t>
            </a:r>
            <a:r>
              <a:rPr lang="en" altLang="zh-TW" sz="1200" b="0" dirty="0">
                <a:solidFill>
                  <a:srgbClr val="24292F"/>
                </a:solidFill>
                <a:effectLst/>
                <a:latin typeface="Menlo" panose="020B0609030804020204" pitchFamily="49" charset="0"/>
              </a:rPr>
              <a:t>])</a:t>
            </a:r>
          </a:p>
          <a:p>
            <a:r>
              <a:rPr lang="en" altLang="zh-TW" sz="1200" b="0" dirty="0" err="1">
                <a:solidFill>
                  <a:srgbClr val="24292F"/>
                </a:solidFill>
                <a:effectLst/>
                <a:latin typeface="Menlo" panose="020B0609030804020204" pitchFamily="49" charset="0"/>
              </a:rPr>
              <a:t>cm_display.</a:t>
            </a:r>
            <a:r>
              <a:rPr lang="en" altLang="zh-TW" sz="1200" b="0" dirty="0" err="1">
                <a:solidFill>
                  <a:srgbClr val="8250DF"/>
                </a:solidFill>
                <a:effectLst/>
                <a:latin typeface="Menlo" panose="020B0609030804020204" pitchFamily="49" charset="0"/>
              </a:rPr>
              <a:t>plot</a:t>
            </a:r>
            <a:r>
              <a:rPr lang="en" altLang="zh-TW" sz="1200" b="0" dirty="0">
                <a:solidFill>
                  <a:srgbClr val="24292F"/>
                </a:solidFill>
                <a:effectLst/>
                <a:latin typeface="Menlo" panose="020B0609030804020204" pitchFamily="49" charset="0"/>
              </a:rPr>
              <a:t>()</a:t>
            </a:r>
          </a:p>
          <a:p>
            <a:r>
              <a:rPr lang="en" altLang="zh-TW" sz="1200" b="0" dirty="0" err="1">
                <a:solidFill>
                  <a:srgbClr val="953800"/>
                </a:solidFill>
                <a:effectLst/>
                <a:latin typeface="Menlo" panose="020B0609030804020204" pitchFamily="49" charset="0"/>
              </a:rPr>
              <a:t>plt</a:t>
            </a:r>
            <a:r>
              <a:rPr lang="en" altLang="zh-TW" sz="1200" b="0" dirty="0" err="1">
                <a:solidFill>
                  <a:srgbClr val="24292F"/>
                </a:solidFill>
                <a:effectLst/>
                <a:latin typeface="Menlo" panose="020B0609030804020204" pitchFamily="49" charset="0"/>
              </a:rPr>
              <a:t>.</a:t>
            </a:r>
            <a:r>
              <a:rPr lang="en" altLang="zh-TW" sz="1200" b="0" dirty="0" err="1">
                <a:solidFill>
                  <a:srgbClr val="8250DF"/>
                </a:solidFill>
                <a:effectLst/>
                <a:latin typeface="Menlo" panose="020B0609030804020204" pitchFamily="49" charset="0"/>
              </a:rPr>
              <a:t>tick_params</a:t>
            </a:r>
            <a:r>
              <a:rPr lang="en" altLang="zh-TW" sz="1200" b="0" dirty="0">
                <a:solidFill>
                  <a:srgbClr val="24292F"/>
                </a:solidFill>
                <a:effectLst/>
                <a:latin typeface="Menlo" panose="020B0609030804020204" pitchFamily="49" charset="0"/>
              </a:rPr>
              <a:t>(</a:t>
            </a:r>
            <a:r>
              <a:rPr lang="en" altLang="zh-TW" sz="1200" b="0" dirty="0">
                <a:solidFill>
                  <a:srgbClr val="953800"/>
                </a:solidFill>
                <a:effectLst/>
                <a:latin typeface="Menlo" panose="020B0609030804020204" pitchFamily="49" charset="0"/>
              </a:rPr>
              <a:t>colors</a:t>
            </a:r>
            <a:r>
              <a:rPr lang="en" altLang="zh-TW" sz="1200" b="0" dirty="0">
                <a:solidFill>
                  <a:srgbClr val="AC5E00"/>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'black'</a:t>
            </a:r>
            <a:r>
              <a:rPr lang="en" altLang="zh-TW" sz="1200" b="0" dirty="0">
                <a:solidFill>
                  <a:srgbClr val="24292F"/>
                </a:solidFill>
                <a:effectLst/>
                <a:latin typeface="Menlo" panose="020B0609030804020204" pitchFamily="49" charset="0"/>
              </a:rPr>
              <a:t>, </a:t>
            </a:r>
            <a:r>
              <a:rPr lang="en" altLang="zh-TW" sz="1200" b="0" dirty="0">
                <a:solidFill>
                  <a:srgbClr val="953800"/>
                </a:solidFill>
                <a:effectLst/>
                <a:latin typeface="Menlo" panose="020B0609030804020204" pitchFamily="49" charset="0"/>
              </a:rPr>
              <a:t>which</a:t>
            </a:r>
            <a:r>
              <a:rPr lang="en" altLang="zh-TW" sz="1200" b="0" dirty="0">
                <a:solidFill>
                  <a:srgbClr val="AC5E00"/>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'both'</a:t>
            </a:r>
            <a:r>
              <a:rPr lang="en" altLang="zh-TW" sz="1200" b="0" dirty="0">
                <a:solidFill>
                  <a:srgbClr val="24292F"/>
                </a:solidFill>
                <a:effectLst/>
                <a:latin typeface="Menlo" panose="020B0609030804020204" pitchFamily="49" charset="0"/>
              </a:rPr>
              <a:t>)</a:t>
            </a:r>
          </a:p>
          <a:p>
            <a:r>
              <a:rPr lang="en" altLang="zh-TW" sz="1200" b="0" dirty="0" err="1">
                <a:solidFill>
                  <a:srgbClr val="953800"/>
                </a:solidFill>
                <a:effectLst/>
                <a:latin typeface="Menlo" panose="020B0609030804020204" pitchFamily="49" charset="0"/>
              </a:rPr>
              <a:t>plt</a:t>
            </a:r>
            <a:r>
              <a:rPr lang="en" altLang="zh-TW" sz="1200" b="0" dirty="0" err="1">
                <a:solidFill>
                  <a:srgbClr val="24292F"/>
                </a:solidFill>
                <a:effectLst/>
                <a:latin typeface="Menlo" panose="020B0609030804020204" pitchFamily="49" charset="0"/>
              </a:rPr>
              <a:t>.</a:t>
            </a:r>
            <a:r>
              <a:rPr lang="en" altLang="zh-TW" sz="1200" b="0" dirty="0" err="1">
                <a:solidFill>
                  <a:srgbClr val="8250DF"/>
                </a:solidFill>
                <a:effectLst/>
                <a:latin typeface="Menlo" panose="020B0609030804020204" pitchFamily="49" charset="0"/>
              </a:rPr>
              <a:t>show</a:t>
            </a:r>
            <a:r>
              <a:rPr lang="en" altLang="zh-TW" sz="1200" b="0" dirty="0">
                <a:solidFill>
                  <a:srgbClr val="24292F"/>
                </a:solidFill>
                <a:effectLst/>
                <a:latin typeface="Menlo" panose="020B0609030804020204" pitchFamily="49" charset="0"/>
              </a:rPr>
              <a:t>() </a:t>
            </a:r>
            <a:br>
              <a:rPr lang="en" altLang="zh-TW" sz="1200" b="0" dirty="0">
                <a:solidFill>
                  <a:srgbClr val="24292F"/>
                </a:solidFill>
                <a:effectLst/>
                <a:latin typeface="Menlo" panose="020B0609030804020204" pitchFamily="49" charset="0"/>
              </a:rPr>
            </a:br>
            <a:r>
              <a:rPr lang="en" altLang="zh-TW" sz="1200" b="0" dirty="0">
                <a:solidFill>
                  <a:srgbClr val="6E7781"/>
                </a:solidFill>
                <a:effectLst/>
                <a:latin typeface="Menlo" panose="020B0609030804020204" pitchFamily="49" charset="0"/>
              </a:rPr>
              <a:t># print score</a:t>
            </a:r>
            <a:endParaRPr lang="en" altLang="zh-TW" sz="1200" b="0" dirty="0">
              <a:solidFill>
                <a:srgbClr val="24292F"/>
              </a:solidFill>
              <a:effectLst/>
              <a:latin typeface="Menlo" panose="020B0609030804020204" pitchFamily="49" charset="0"/>
            </a:endParaRPr>
          </a:p>
          <a:p>
            <a:r>
              <a:rPr lang="en" altLang="zh-TW" sz="1200" b="0" dirty="0">
                <a:solidFill>
                  <a:srgbClr val="8250DF"/>
                </a:solidFill>
                <a:effectLst/>
                <a:latin typeface="Menlo" panose="020B0609030804020204" pitchFamily="49" charset="0"/>
              </a:rPr>
              <a:t>print</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'Accuracy = '</a:t>
            </a:r>
            <a:r>
              <a:rPr lang="en" altLang="zh-TW" sz="1200" b="0" dirty="0">
                <a:solidFill>
                  <a:srgbClr val="24292F"/>
                </a:solidFill>
                <a:effectLst/>
                <a:latin typeface="Menlo" panose="020B0609030804020204" pitchFamily="49" charset="0"/>
              </a:rPr>
              <a:t>,</a:t>
            </a:r>
            <a:r>
              <a:rPr lang="en" altLang="zh-TW" sz="1200" b="0" dirty="0" err="1">
                <a:solidFill>
                  <a:srgbClr val="953800"/>
                </a:solidFill>
                <a:effectLst/>
                <a:latin typeface="Menlo" panose="020B0609030804020204" pitchFamily="49" charset="0"/>
              </a:rPr>
              <a:t>metrics</a:t>
            </a:r>
            <a:r>
              <a:rPr lang="en" altLang="zh-TW" sz="1200" b="0" dirty="0" err="1">
                <a:solidFill>
                  <a:srgbClr val="24292F"/>
                </a:solidFill>
                <a:effectLst/>
                <a:latin typeface="Menlo" panose="020B0609030804020204" pitchFamily="49" charset="0"/>
              </a:rPr>
              <a:t>.</a:t>
            </a:r>
            <a:r>
              <a:rPr lang="en" altLang="zh-TW" sz="1200" b="0" dirty="0" err="1">
                <a:solidFill>
                  <a:srgbClr val="8250DF"/>
                </a:solidFill>
                <a:effectLst/>
                <a:latin typeface="Menlo" panose="020B0609030804020204" pitchFamily="49" charset="0"/>
              </a:rPr>
              <a:t>accuracy_score</a:t>
            </a:r>
            <a:r>
              <a:rPr lang="en" altLang="zh-TW" sz="1200" b="0" dirty="0">
                <a:solidFill>
                  <a:srgbClr val="24292F"/>
                </a:solidFill>
                <a:effectLst/>
                <a:latin typeface="Menlo" panose="020B0609030804020204" pitchFamily="49" charset="0"/>
              </a:rPr>
              <a:t>(</a:t>
            </a:r>
            <a:r>
              <a:rPr lang="en" altLang="zh-TW" sz="1200" b="0" dirty="0" err="1">
                <a:solidFill>
                  <a:srgbClr val="24292F"/>
                </a:solidFill>
                <a:effectLst/>
                <a:latin typeface="Menlo" panose="020B0609030804020204" pitchFamily="49" charset="0"/>
              </a:rPr>
              <a:t>Y_test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y_predict</a:t>
            </a:r>
            <a:r>
              <a:rPr lang="en" altLang="zh-TW" sz="1200" b="0" dirty="0">
                <a:solidFill>
                  <a:srgbClr val="24292F"/>
                </a:solidFill>
                <a:effectLst/>
                <a:latin typeface="Menlo" panose="020B0609030804020204" pitchFamily="49" charset="0"/>
              </a:rPr>
              <a:t>))</a:t>
            </a:r>
          </a:p>
          <a:p>
            <a:r>
              <a:rPr lang="en" altLang="zh-TW" sz="1200" b="0" dirty="0">
                <a:solidFill>
                  <a:srgbClr val="8250DF"/>
                </a:solidFill>
                <a:effectLst/>
                <a:latin typeface="Menlo" panose="020B0609030804020204" pitchFamily="49" charset="0"/>
              </a:rPr>
              <a:t>print</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'Precision = '</a:t>
            </a:r>
            <a:r>
              <a:rPr lang="en" altLang="zh-TW" sz="1200" b="0" dirty="0">
                <a:solidFill>
                  <a:srgbClr val="24292F"/>
                </a:solidFill>
                <a:effectLst/>
                <a:latin typeface="Menlo" panose="020B0609030804020204" pitchFamily="49" charset="0"/>
              </a:rPr>
              <a:t>, </a:t>
            </a:r>
            <a:r>
              <a:rPr lang="en" altLang="zh-TW" sz="1200" b="0" dirty="0" err="1">
                <a:solidFill>
                  <a:srgbClr val="953800"/>
                </a:solidFill>
                <a:effectLst/>
                <a:latin typeface="Menlo" panose="020B0609030804020204" pitchFamily="49" charset="0"/>
              </a:rPr>
              <a:t>metrics</a:t>
            </a:r>
            <a:r>
              <a:rPr lang="en" altLang="zh-TW" sz="1200" b="0" dirty="0" err="1">
                <a:solidFill>
                  <a:srgbClr val="24292F"/>
                </a:solidFill>
                <a:effectLst/>
                <a:latin typeface="Menlo" panose="020B0609030804020204" pitchFamily="49" charset="0"/>
              </a:rPr>
              <a:t>.</a:t>
            </a:r>
            <a:r>
              <a:rPr lang="en" altLang="zh-TW" sz="1200" b="0" dirty="0" err="1">
                <a:solidFill>
                  <a:srgbClr val="8250DF"/>
                </a:solidFill>
                <a:effectLst/>
                <a:latin typeface="Menlo" panose="020B0609030804020204" pitchFamily="49" charset="0"/>
              </a:rPr>
              <a:t>precision_score</a:t>
            </a:r>
            <a:r>
              <a:rPr lang="en" altLang="zh-TW" sz="1200" b="0" dirty="0">
                <a:solidFill>
                  <a:srgbClr val="24292F"/>
                </a:solidFill>
                <a:effectLst/>
                <a:latin typeface="Menlo" panose="020B0609030804020204" pitchFamily="49" charset="0"/>
              </a:rPr>
              <a:t>(</a:t>
            </a:r>
            <a:r>
              <a:rPr lang="en" altLang="zh-TW" sz="1200" b="0" dirty="0" err="1">
                <a:solidFill>
                  <a:srgbClr val="24292F"/>
                </a:solidFill>
                <a:effectLst/>
                <a:latin typeface="Menlo" panose="020B0609030804020204" pitchFamily="49" charset="0"/>
              </a:rPr>
              <a:t>Y_test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y_predict</a:t>
            </a:r>
            <a:r>
              <a:rPr lang="en" altLang="zh-TW" sz="1200" b="0" dirty="0">
                <a:solidFill>
                  <a:srgbClr val="24292F"/>
                </a:solidFill>
                <a:effectLst/>
                <a:latin typeface="Menlo" panose="020B0609030804020204" pitchFamily="49" charset="0"/>
              </a:rPr>
              <a:t>))</a:t>
            </a:r>
          </a:p>
          <a:p>
            <a:r>
              <a:rPr lang="en" altLang="zh-TW" sz="1200" b="0" dirty="0">
                <a:solidFill>
                  <a:srgbClr val="8250DF"/>
                </a:solidFill>
                <a:effectLst/>
                <a:latin typeface="Menlo" panose="020B0609030804020204" pitchFamily="49" charset="0"/>
              </a:rPr>
              <a:t>print</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'Recall = '</a:t>
            </a:r>
            <a:r>
              <a:rPr lang="en" altLang="zh-TW" sz="1200" b="0" dirty="0">
                <a:solidFill>
                  <a:srgbClr val="24292F"/>
                </a:solidFill>
                <a:effectLst/>
                <a:latin typeface="Menlo" panose="020B0609030804020204" pitchFamily="49" charset="0"/>
              </a:rPr>
              <a:t>,</a:t>
            </a:r>
            <a:r>
              <a:rPr lang="en" altLang="zh-TW" sz="1200" b="0" dirty="0" err="1">
                <a:solidFill>
                  <a:srgbClr val="953800"/>
                </a:solidFill>
                <a:effectLst/>
                <a:latin typeface="Menlo" panose="020B0609030804020204" pitchFamily="49" charset="0"/>
              </a:rPr>
              <a:t>metrics</a:t>
            </a:r>
            <a:r>
              <a:rPr lang="en" altLang="zh-TW" sz="1200" b="0" dirty="0" err="1">
                <a:solidFill>
                  <a:srgbClr val="24292F"/>
                </a:solidFill>
                <a:effectLst/>
                <a:latin typeface="Menlo" panose="020B0609030804020204" pitchFamily="49" charset="0"/>
              </a:rPr>
              <a:t>.</a:t>
            </a:r>
            <a:r>
              <a:rPr lang="en" altLang="zh-TW" sz="1200" b="0" dirty="0" err="1">
                <a:solidFill>
                  <a:srgbClr val="8250DF"/>
                </a:solidFill>
                <a:effectLst/>
                <a:latin typeface="Menlo" panose="020B0609030804020204" pitchFamily="49" charset="0"/>
              </a:rPr>
              <a:t>recall_score</a:t>
            </a:r>
            <a:r>
              <a:rPr lang="en" altLang="zh-TW" sz="1200" b="0" dirty="0">
                <a:solidFill>
                  <a:srgbClr val="24292F"/>
                </a:solidFill>
                <a:effectLst/>
                <a:latin typeface="Menlo" panose="020B0609030804020204" pitchFamily="49" charset="0"/>
              </a:rPr>
              <a:t>(</a:t>
            </a:r>
            <a:r>
              <a:rPr lang="en" altLang="zh-TW" sz="1200" b="0" dirty="0" err="1">
                <a:solidFill>
                  <a:srgbClr val="24292F"/>
                </a:solidFill>
                <a:effectLst/>
                <a:latin typeface="Menlo" panose="020B0609030804020204" pitchFamily="49" charset="0"/>
              </a:rPr>
              <a:t>Y_test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y_predict</a:t>
            </a:r>
            <a:r>
              <a:rPr lang="en" altLang="zh-TW" sz="1200" b="0" dirty="0">
                <a:solidFill>
                  <a:srgbClr val="24292F"/>
                </a:solidFill>
                <a:effectLst/>
                <a:latin typeface="Menlo" panose="020B0609030804020204" pitchFamily="49" charset="0"/>
              </a:rPr>
              <a:t>))</a:t>
            </a:r>
          </a:p>
          <a:p>
            <a:r>
              <a:rPr lang="en" altLang="zh-TW" sz="1200" b="0" dirty="0">
                <a:solidFill>
                  <a:srgbClr val="8250DF"/>
                </a:solidFill>
                <a:effectLst/>
                <a:latin typeface="Menlo" panose="020B0609030804020204" pitchFamily="49" charset="0"/>
              </a:rPr>
              <a:t>print</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'F1-score = '</a:t>
            </a:r>
            <a:r>
              <a:rPr lang="en" altLang="zh-TW" sz="1200" b="0" dirty="0">
                <a:solidFill>
                  <a:srgbClr val="24292F"/>
                </a:solidFill>
                <a:effectLst/>
                <a:latin typeface="Menlo" panose="020B0609030804020204" pitchFamily="49" charset="0"/>
              </a:rPr>
              <a:t>, </a:t>
            </a:r>
            <a:r>
              <a:rPr lang="en" altLang="zh-TW" sz="1200" b="0" dirty="0">
                <a:solidFill>
                  <a:srgbClr val="953800"/>
                </a:solidFill>
                <a:effectLst/>
                <a:latin typeface="Menlo" panose="020B0609030804020204" pitchFamily="49" charset="0"/>
              </a:rPr>
              <a:t>metrics</a:t>
            </a:r>
            <a:r>
              <a:rPr lang="en" altLang="zh-TW" sz="1200" b="0" dirty="0">
                <a:solidFill>
                  <a:srgbClr val="24292F"/>
                </a:solidFill>
                <a:effectLst/>
                <a:latin typeface="Menlo" panose="020B0609030804020204" pitchFamily="49" charset="0"/>
              </a:rPr>
              <a:t>.</a:t>
            </a:r>
            <a:r>
              <a:rPr lang="en" altLang="zh-TW" sz="1200" b="0" dirty="0">
                <a:solidFill>
                  <a:srgbClr val="8250DF"/>
                </a:solidFill>
                <a:effectLst/>
                <a:latin typeface="Menlo" panose="020B0609030804020204" pitchFamily="49" charset="0"/>
              </a:rPr>
              <a:t>f1_score</a:t>
            </a:r>
            <a:r>
              <a:rPr lang="en" altLang="zh-TW" sz="1200" b="0" dirty="0">
                <a:solidFill>
                  <a:srgbClr val="24292F"/>
                </a:solidFill>
                <a:effectLst/>
                <a:latin typeface="Menlo" panose="020B0609030804020204" pitchFamily="49" charset="0"/>
              </a:rPr>
              <a:t>(</a:t>
            </a:r>
            <a:r>
              <a:rPr lang="en" altLang="zh-TW" sz="1200" b="0" dirty="0" err="1">
                <a:solidFill>
                  <a:srgbClr val="24292F"/>
                </a:solidFill>
                <a:effectLst/>
                <a:latin typeface="Menlo" panose="020B0609030804020204" pitchFamily="49" charset="0"/>
              </a:rPr>
              <a:t>Y_test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y_predict</a:t>
            </a:r>
            <a:r>
              <a:rPr lang="en" altLang="zh-TW" sz="1200" b="0" dirty="0">
                <a:solidFill>
                  <a:srgbClr val="24292F"/>
                </a:solidFill>
                <a:effectLst/>
                <a:latin typeface="Menlo" panose="020B0609030804020204" pitchFamily="49" charset="0"/>
              </a:rPr>
              <a:t>))</a:t>
            </a:r>
          </a:p>
          <a:p>
            <a:r>
              <a:rPr lang="en" altLang="zh-TW" sz="1200" b="0" dirty="0">
                <a:solidFill>
                  <a:srgbClr val="8250DF"/>
                </a:solidFill>
                <a:effectLst/>
                <a:latin typeface="Menlo" panose="020B0609030804020204" pitchFamily="49" charset="0"/>
              </a:rPr>
              <a:t>print</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'RMSE = '</a:t>
            </a:r>
            <a:r>
              <a:rPr lang="en" altLang="zh-TW" sz="1200" b="0" dirty="0">
                <a:solidFill>
                  <a:srgbClr val="24292F"/>
                </a:solidFill>
                <a:effectLst/>
                <a:latin typeface="Menlo" panose="020B0609030804020204" pitchFamily="49" charset="0"/>
              </a:rPr>
              <a:t>, </a:t>
            </a:r>
            <a:r>
              <a:rPr lang="en" altLang="zh-TW" sz="1200" b="0" dirty="0" err="1">
                <a:solidFill>
                  <a:srgbClr val="953800"/>
                </a:solidFill>
                <a:effectLst/>
                <a:latin typeface="Menlo" panose="020B0609030804020204" pitchFamily="49" charset="0"/>
              </a:rPr>
              <a:t>np</a:t>
            </a:r>
            <a:r>
              <a:rPr lang="en" altLang="zh-TW" sz="1200" b="0" dirty="0" err="1">
                <a:solidFill>
                  <a:srgbClr val="24292F"/>
                </a:solidFill>
                <a:effectLst/>
                <a:latin typeface="Menlo" panose="020B0609030804020204" pitchFamily="49" charset="0"/>
              </a:rPr>
              <a:t>.sqrt</a:t>
            </a:r>
            <a:r>
              <a:rPr lang="en" altLang="zh-TW" sz="1200" b="0" dirty="0">
                <a:solidFill>
                  <a:srgbClr val="24292F"/>
                </a:solidFill>
                <a:effectLst/>
                <a:latin typeface="Menlo" panose="020B0609030804020204" pitchFamily="49" charset="0"/>
              </a:rPr>
              <a:t>(</a:t>
            </a:r>
            <a:r>
              <a:rPr lang="en" altLang="zh-TW" sz="1200" b="0" dirty="0" err="1">
                <a:solidFill>
                  <a:srgbClr val="8250DF"/>
                </a:solidFill>
                <a:effectLst/>
                <a:latin typeface="Menlo" panose="020B0609030804020204" pitchFamily="49" charset="0"/>
              </a:rPr>
              <a:t>mean_squared_error</a:t>
            </a:r>
            <a:r>
              <a:rPr lang="en" altLang="zh-TW" sz="1200" b="0" dirty="0">
                <a:solidFill>
                  <a:srgbClr val="24292F"/>
                </a:solidFill>
                <a:effectLst/>
                <a:latin typeface="Menlo" panose="020B0609030804020204" pitchFamily="49" charset="0"/>
              </a:rPr>
              <a:t>(</a:t>
            </a:r>
            <a:r>
              <a:rPr lang="en" altLang="zh-TW" sz="1200" b="0" dirty="0" err="1">
                <a:solidFill>
                  <a:srgbClr val="24292F"/>
                </a:solidFill>
                <a:effectLst/>
                <a:latin typeface="Menlo" panose="020B0609030804020204" pitchFamily="49" charset="0"/>
              </a:rPr>
              <a:t>Y_test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y_predict</a:t>
            </a:r>
            <a:r>
              <a:rPr lang="en" altLang="zh-TW" sz="1200" b="0" dirty="0">
                <a:solidFill>
                  <a:srgbClr val="24292F"/>
                </a:solidFill>
                <a:effectLst/>
                <a:latin typeface="Menlo" panose="020B0609030804020204" pitchFamily="49" charset="0"/>
              </a:rPr>
              <a:t>)))</a:t>
            </a:r>
          </a:p>
          <a:p>
            <a:endParaRPr lang="en" altLang="zh-TW" sz="1200" b="0" dirty="0">
              <a:solidFill>
                <a:srgbClr val="24292F"/>
              </a:solidFill>
              <a:effectLst/>
              <a:latin typeface="Menlo" panose="020B0609030804020204" pitchFamily="49" charset="0"/>
            </a:endParaRPr>
          </a:p>
          <a:p>
            <a:r>
              <a:rPr lang="en" altLang="zh-TW" sz="1200" b="0" dirty="0">
                <a:solidFill>
                  <a:srgbClr val="24292F"/>
                </a:solidFill>
                <a:effectLst/>
                <a:latin typeface="Menlo" panose="020B0609030804020204" pitchFamily="49" charset="0"/>
              </a:rPr>
              <a:t>imp </a:t>
            </a:r>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dc.feature_importances</a:t>
            </a:r>
            <a:r>
              <a:rPr lang="en" altLang="zh-TW" sz="1200" b="0" dirty="0">
                <a:solidFill>
                  <a:srgbClr val="24292F"/>
                </a:solidFill>
                <a:effectLst/>
                <a:latin typeface="Menlo" panose="020B0609030804020204" pitchFamily="49" charset="0"/>
              </a:rPr>
              <a:t>_</a:t>
            </a:r>
          </a:p>
          <a:p>
            <a:r>
              <a:rPr lang="en" altLang="zh-TW" sz="1200" b="0" dirty="0">
                <a:solidFill>
                  <a:srgbClr val="24292F"/>
                </a:solidFill>
                <a:effectLst/>
                <a:latin typeface="Menlo" panose="020B0609030804020204" pitchFamily="49" charset="0"/>
              </a:rPr>
              <a:t>feature </a:t>
            </a:r>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dc.feature_names_in</a:t>
            </a:r>
            <a:r>
              <a:rPr lang="en" altLang="zh-TW" sz="1200" b="0" dirty="0">
                <a:solidFill>
                  <a:srgbClr val="24292F"/>
                </a:solidFill>
                <a:effectLst/>
                <a:latin typeface="Menlo" panose="020B0609030804020204" pitchFamily="49" charset="0"/>
              </a:rPr>
              <a:t>_</a:t>
            </a:r>
          </a:p>
          <a:p>
            <a:r>
              <a:rPr lang="en" altLang="zh-TW" sz="1200" b="0" dirty="0" err="1">
                <a:solidFill>
                  <a:srgbClr val="24292F"/>
                </a:solidFill>
                <a:effectLst/>
                <a:latin typeface="Menlo" panose="020B0609030804020204" pitchFamily="49" charset="0"/>
              </a:rPr>
              <a:t>df_imp</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 </a:t>
            </a:r>
            <a:r>
              <a:rPr lang="en" altLang="zh-TW" sz="1200" b="0" dirty="0" err="1">
                <a:solidFill>
                  <a:srgbClr val="953800"/>
                </a:solidFill>
                <a:effectLst/>
                <a:latin typeface="Menlo" panose="020B0609030804020204" pitchFamily="49" charset="0"/>
              </a:rPr>
              <a:t>pd</a:t>
            </a:r>
            <a:r>
              <a:rPr lang="en" altLang="zh-TW" sz="1200" b="0" dirty="0" err="1">
                <a:solidFill>
                  <a:srgbClr val="24292F"/>
                </a:solidFill>
                <a:effectLst/>
                <a:latin typeface="Menlo" panose="020B0609030804020204" pitchFamily="49" charset="0"/>
              </a:rPr>
              <a:t>.</a:t>
            </a:r>
            <a:r>
              <a:rPr lang="en" altLang="zh-TW" sz="1200" b="0" dirty="0" err="1">
                <a:solidFill>
                  <a:srgbClr val="953800"/>
                </a:solidFill>
                <a:effectLst/>
                <a:latin typeface="Menlo" panose="020B0609030804020204" pitchFamily="49" charset="0"/>
              </a:rPr>
              <a:t>DataFrame</a:t>
            </a:r>
            <a:r>
              <a:rPr lang="en" altLang="zh-TW" sz="1200" b="0" dirty="0">
                <a:solidFill>
                  <a:srgbClr val="24292F"/>
                </a:solidFill>
                <a:effectLst/>
                <a:latin typeface="Menlo" panose="020B0609030804020204" pitchFamily="49" charset="0"/>
              </a:rPr>
              <a:t>()</a:t>
            </a:r>
          </a:p>
          <a:p>
            <a:r>
              <a:rPr lang="en" altLang="zh-TW" sz="1200" b="0" dirty="0" err="1">
                <a:solidFill>
                  <a:srgbClr val="24292F"/>
                </a:solidFill>
                <a:effectLst/>
                <a:latin typeface="Menlo" panose="020B0609030804020204" pitchFamily="49" charset="0"/>
              </a:rPr>
              <a:t>df_imp</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'feature'</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 feature</a:t>
            </a:r>
          </a:p>
          <a:p>
            <a:r>
              <a:rPr lang="en" altLang="zh-TW" sz="1200" b="0" dirty="0" err="1">
                <a:solidFill>
                  <a:srgbClr val="24292F"/>
                </a:solidFill>
                <a:effectLst/>
                <a:latin typeface="Menlo" panose="020B0609030804020204" pitchFamily="49" charset="0"/>
              </a:rPr>
              <a:t>df_imp</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'importance'</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 imp</a:t>
            </a:r>
          </a:p>
          <a:p>
            <a:r>
              <a:rPr lang="en" altLang="zh-TW" sz="1200" b="0" dirty="0" err="1">
                <a:solidFill>
                  <a:srgbClr val="24292F"/>
                </a:solidFill>
                <a:effectLst/>
                <a:latin typeface="Menlo" panose="020B0609030804020204" pitchFamily="49" charset="0"/>
              </a:rPr>
              <a:t>df_imp.</a:t>
            </a:r>
            <a:r>
              <a:rPr lang="en" altLang="zh-TW" sz="1200" b="0" dirty="0" err="1">
                <a:solidFill>
                  <a:srgbClr val="8250DF"/>
                </a:solidFill>
                <a:effectLst/>
                <a:latin typeface="Menlo" panose="020B0609030804020204" pitchFamily="49" charset="0"/>
              </a:rPr>
              <a:t>set_index</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'feature'</a:t>
            </a:r>
            <a:r>
              <a:rPr lang="en" altLang="zh-TW" sz="1200" b="0" dirty="0">
                <a:solidFill>
                  <a:srgbClr val="24292F"/>
                </a:solidFill>
                <a:effectLst/>
                <a:latin typeface="Menlo" panose="020B0609030804020204" pitchFamily="49" charset="0"/>
              </a:rPr>
              <a:t>, </a:t>
            </a:r>
            <a:r>
              <a:rPr lang="en" altLang="zh-TW" sz="1200" b="0" dirty="0" err="1">
                <a:solidFill>
                  <a:srgbClr val="953800"/>
                </a:solidFill>
                <a:effectLst/>
                <a:latin typeface="Menlo" panose="020B0609030804020204" pitchFamily="49" charset="0"/>
              </a:rPr>
              <a:t>inplace</a:t>
            </a:r>
            <a:r>
              <a:rPr lang="en" altLang="zh-TW" sz="1200" b="0" dirty="0">
                <a:solidFill>
                  <a:srgbClr val="AC5E00"/>
                </a:solidFill>
                <a:effectLst/>
                <a:latin typeface="Menlo" panose="020B0609030804020204" pitchFamily="49" charset="0"/>
              </a:rPr>
              <a:t>=</a:t>
            </a:r>
            <a:r>
              <a:rPr lang="en" altLang="zh-TW" sz="1200" b="0" dirty="0">
                <a:solidFill>
                  <a:srgbClr val="0550AE"/>
                </a:solidFill>
                <a:effectLst/>
                <a:latin typeface="Menlo" panose="020B0609030804020204" pitchFamily="49" charset="0"/>
              </a:rPr>
              <a:t>True</a:t>
            </a:r>
            <a:r>
              <a:rPr lang="en" altLang="zh-TW" sz="1200" b="0" dirty="0">
                <a:solidFill>
                  <a:srgbClr val="24292F"/>
                </a:solidFill>
                <a:effectLst/>
                <a:latin typeface="Menlo" panose="020B0609030804020204" pitchFamily="49" charset="0"/>
              </a:rPr>
              <a:t>)</a:t>
            </a:r>
          </a:p>
          <a:p>
            <a:r>
              <a:rPr lang="en" altLang="zh-TW" sz="1200" b="0" dirty="0" err="1">
                <a:solidFill>
                  <a:srgbClr val="24292F"/>
                </a:solidFill>
                <a:effectLst/>
                <a:latin typeface="Menlo" panose="020B0609030804020204" pitchFamily="49" charset="0"/>
              </a:rPr>
              <a:t>df_imp.</a:t>
            </a:r>
            <a:r>
              <a:rPr lang="en" altLang="zh-TW" sz="1200" b="0" dirty="0" err="1">
                <a:solidFill>
                  <a:srgbClr val="8250DF"/>
                </a:solidFill>
                <a:effectLst/>
                <a:latin typeface="Menlo" panose="020B0609030804020204" pitchFamily="49" charset="0"/>
              </a:rPr>
              <a:t>sort_values</a:t>
            </a:r>
            <a:r>
              <a:rPr lang="en" altLang="zh-TW" sz="1200" b="0" dirty="0">
                <a:solidFill>
                  <a:srgbClr val="24292F"/>
                </a:solidFill>
                <a:effectLst/>
                <a:latin typeface="Menlo" panose="020B0609030804020204" pitchFamily="49" charset="0"/>
              </a:rPr>
              <a:t>(</a:t>
            </a:r>
            <a:r>
              <a:rPr lang="en" altLang="zh-TW" sz="1200" b="0" dirty="0">
                <a:solidFill>
                  <a:srgbClr val="953800"/>
                </a:solidFill>
                <a:effectLst/>
                <a:latin typeface="Menlo" panose="020B0609030804020204" pitchFamily="49" charset="0"/>
              </a:rPr>
              <a:t>ascending</a:t>
            </a:r>
            <a:r>
              <a:rPr lang="en" altLang="zh-TW" sz="1200" b="0" dirty="0">
                <a:solidFill>
                  <a:srgbClr val="AC5E00"/>
                </a:solidFill>
                <a:effectLst/>
                <a:latin typeface="Menlo" panose="020B0609030804020204" pitchFamily="49" charset="0"/>
              </a:rPr>
              <a:t>=</a:t>
            </a:r>
            <a:r>
              <a:rPr lang="en" altLang="zh-TW" sz="1200" b="0" dirty="0">
                <a:solidFill>
                  <a:srgbClr val="0550AE"/>
                </a:solidFill>
                <a:effectLst/>
                <a:latin typeface="Menlo" panose="020B0609030804020204" pitchFamily="49" charset="0"/>
              </a:rPr>
              <a:t>True</a:t>
            </a:r>
            <a:r>
              <a:rPr lang="en" altLang="zh-TW" sz="1200" b="0" dirty="0">
                <a:solidFill>
                  <a:srgbClr val="24292F"/>
                </a:solidFill>
                <a:effectLst/>
                <a:latin typeface="Menlo" panose="020B0609030804020204" pitchFamily="49" charset="0"/>
              </a:rPr>
              <a:t>, </a:t>
            </a:r>
            <a:r>
              <a:rPr lang="en" altLang="zh-TW" sz="1200" b="0" dirty="0">
                <a:solidFill>
                  <a:srgbClr val="953800"/>
                </a:solidFill>
                <a:effectLst/>
                <a:latin typeface="Menlo" panose="020B0609030804020204" pitchFamily="49" charset="0"/>
              </a:rPr>
              <a:t>by</a:t>
            </a:r>
            <a:r>
              <a:rPr lang="en" altLang="zh-TW" sz="1200" b="0" dirty="0">
                <a:solidFill>
                  <a:srgbClr val="AC5E00"/>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'importance'</a:t>
            </a:r>
            <a:r>
              <a:rPr lang="en" altLang="zh-TW" sz="1200" b="0" dirty="0">
                <a:solidFill>
                  <a:srgbClr val="24292F"/>
                </a:solidFill>
                <a:effectLst/>
                <a:latin typeface="Menlo" panose="020B0609030804020204" pitchFamily="49" charset="0"/>
              </a:rPr>
              <a:t>).</a:t>
            </a:r>
            <a:r>
              <a:rPr lang="en" altLang="zh-TW" sz="1200" b="0" dirty="0" err="1">
                <a:solidFill>
                  <a:srgbClr val="24292F"/>
                </a:solidFill>
                <a:effectLst/>
                <a:latin typeface="Menlo" panose="020B0609030804020204" pitchFamily="49" charset="0"/>
              </a:rPr>
              <a:t>plot.</a:t>
            </a:r>
            <a:r>
              <a:rPr lang="en" altLang="zh-TW" sz="1200" b="0" dirty="0" err="1">
                <a:solidFill>
                  <a:srgbClr val="8250DF"/>
                </a:solidFill>
                <a:effectLst/>
                <a:latin typeface="Menlo" panose="020B0609030804020204" pitchFamily="49" charset="0"/>
              </a:rPr>
              <a:t>barh</a:t>
            </a:r>
            <a:r>
              <a:rPr lang="en" altLang="zh-TW" sz="1200" b="0" dirty="0">
                <a:solidFill>
                  <a:srgbClr val="24292F"/>
                </a:solidFill>
                <a:effectLst/>
                <a:latin typeface="Menlo" panose="020B0609030804020204" pitchFamily="49" charset="0"/>
              </a:rPr>
              <a:t>()</a:t>
            </a:r>
          </a:p>
          <a:p>
            <a:endParaRPr lang="en" altLang="zh-TW" sz="1200" b="0" dirty="0">
              <a:solidFill>
                <a:srgbClr val="24292F"/>
              </a:solidFill>
              <a:effectLst/>
              <a:latin typeface="Menlo" panose="020B0609030804020204" pitchFamily="49" charset="0"/>
            </a:endParaRPr>
          </a:p>
        </p:txBody>
      </p:sp>
      <p:sp>
        <p:nvSpPr>
          <p:cNvPr id="5" name="文字方塊 4">
            <a:extLst>
              <a:ext uri="{FF2B5EF4-FFF2-40B4-BE49-F238E27FC236}">
                <a16:creationId xmlns:a16="http://schemas.microsoft.com/office/drawing/2014/main" id="{213D9C4B-9F2A-FF3A-E632-DD5E32BD0EA2}"/>
              </a:ext>
            </a:extLst>
          </p:cNvPr>
          <p:cNvSpPr txBox="1"/>
          <p:nvPr/>
        </p:nvSpPr>
        <p:spPr>
          <a:xfrm>
            <a:off x="4140873" y="5090318"/>
            <a:ext cx="2031325" cy="461665"/>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找出重要特徵</a:t>
            </a:r>
          </a:p>
        </p:txBody>
      </p:sp>
    </p:spTree>
    <p:extLst>
      <p:ext uri="{BB962C8B-B14F-4D97-AF65-F5344CB8AC3E}">
        <p14:creationId xmlns:p14="http://schemas.microsoft.com/office/powerpoint/2010/main" val="15463330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7C198A-3F68-6BD5-7401-62982B44162F}"/>
              </a:ext>
            </a:extLst>
          </p:cNvPr>
          <p:cNvSpPr>
            <a:spLocks noGrp="1"/>
          </p:cNvSpPr>
          <p:nvPr>
            <p:ph type="title"/>
          </p:nvPr>
        </p:nvSpPr>
        <p:spPr/>
        <p:txBody>
          <a:bodyPr>
            <a:normAutofit/>
          </a:bodyPr>
          <a:lstStyle/>
          <a:p>
            <a:r>
              <a:rPr kumimoji="1" lang="zh-TW" altLang="en-US" sz="3200" dirty="0">
                <a:solidFill>
                  <a:schemeClr val="tx1"/>
                </a:solidFill>
                <a:latin typeface="BiauKai" panose="02010601000101010101" pitchFamily="2" charset="-120"/>
                <a:ea typeface="BiauKai" panose="02010601000101010101" pitchFamily="2" charset="-120"/>
              </a:rPr>
              <a:t>程式碼解說</a:t>
            </a:r>
            <a:r>
              <a:rPr kumimoji="1" lang="en-US" altLang="zh-TW" sz="3200" dirty="0">
                <a:solidFill>
                  <a:schemeClr val="tx1"/>
                </a:solidFill>
                <a:latin typeface="BiauKai" panose="02010601000101010101" pitchFamily="2" charset="-120"/>
                <a:ea typeface="BiauKai" panose="02010601000101010101" pitchFamily="2" charset="-120"/>
              </a:rPr>
              <a:t> – Random Forest</a:t>
            </a:r>
            <a:endParaRPr kumimoji="1" lang="zh-TW" altLang="en-US" sz="3200" dirty="0">
              <a:solidFill>
                <a:schemeClr val="tx1"/>
              </a:solidFill>
              <a:latin typeface="BiauKai" panose="02010601000101010101" pitchFamily="2" charset="-120"/>
              <a:ea typeface="BiauKai" panose="02010601000101010101" pitchFamily="2" charset="-120"/>
            </a:endParaRPr>
          </a:p>
        </p:txBody>
      </p:sp>
      <p:sp>
        <p:nvSpPr>
          <p:cNvPr id="3" name="文字方塊 2">
            <a:extLst>
              <a:ext uri="{FF2B5EF4-FFF2-40B4-BE49-F238E27FC236}">
                <a16:creationId xmlns:a16="http://schemas.microsoft.com/office/drawing/2014/main" id="{63EC817D-6FEC-D4BF-B506-990612C004D5}"/>
              </a:ext>
            </a:extLst>
          </p:cNvPr>
          <p:cNvSpPr txBox="1"/>
          <p:nvPr/>
        </p:nvSpPr>
        <p:spPr>
          <a:xfrm>
            <a:off x="2746260" y="1048101"/>
            <a:ext cx="3425938" cy="830997"/>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利用</a:t>
            </a:r>
            <a:r>
              <a:rPr lang="en-US" altLang="zh-TW" sz="2400" dirty="0" err="1">
                <a:solidFill>
                  <a:srgbClr val="6E7781"/>
                </a:solidFill>
                <a:latin typeface="BiauKai" panose="02010601000101010101" pitchFamily="2" charset="-120"/>
                <a:ea typeface="BiauKai" panose="02010601000101010101" pitchFamily="2" charset="-120"/>
              </a:rPr>
              <a:t>GridSearch</a:t>
            </a:r>
            <a:r>
              <a:rPr lang="zh-TW" altLang="en-US" sz="2400" dirty="0">
                <a:solidFill>
                  <a:srgbClr val="6E7781"/>
                </a:solidFill>
                <a:latin typeface="BiauKai" panose="02010601000101010101" pitchFamily="2" charset="-120"/>
                <a:ea typeface="BiauKai" panose="02010601000101010101" pitchFamily="2" charset="-120"/>
              </a:rPr>
              <a:t>找出最佳</a:t>
            </a:r>
            <a:endParaRPr lang="en-US" altLang="zh-TW" sz="2400" dirty="0">
              <a:solidFill>
                <a:srgbClr val="6E7781"/>
              </a:solidFill>
              <a:latin typeface="BiauKai" panose="02010601000101010101" pitchFamily="2" charset="-120"/>
              <a:ea typeface="BiauKai" panose="02010601000101010101" pitchFamily="2" charset="-120"/>
            </a:endParaRPr>
          </a:p>
          <a:p>
            <a:r>
              <a:rPr lang="zh-TW" altLang="en-US" sz="2400" dirty="0">
                <a:solidFill>
                  <a:srgbClr val="6E7781"/>
                </a:solidFill>
                <a:latin typeface="BiauKai" panose="02010601000101010101" pitchFamily="2" charset="-120"/>
                <a:ea typeface="BiauKai" panose="02010601000101010101" pitchFamily="2" charset="-120"/>
              </a:rPr>
              <a:t>預測參數</a:t>
            </a:r>
          </a:p>
        </p:txBody>
      </p:sp>
      <p:sp>
        <p:nvSpPr>
          <p:cNvPr id="4" name="矩形 3">
            <a:extLst>
              <a:ext uri="{FF2B5EF4-FFF2-40B4-BE49-F238E27FC236}">
                <a16:creationId xmlns:a16="http://schemas.microsoft.com/office/drawing/2014/main" id="{BD1E0E01-1AF8-4D13-91FB-8A21BBEE7437}"/>
              </a:ext>
            </a:extLst>
          </p:cNvPr>
          <p:cNvSpPr/>
          <p:nvPr/>
        </p:nvSpPr>
        <p:spPr>
          <a:xfrm>
            <a:off x="6172198" y="1095375"/>
            <a:ext cx="5410201" cy="5648325"/>
          </a:xfrm>
          <a:prstGeom prst="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 name="文字方塊 5">
            <a:extLst>
              <a:ext uri="{FF2B5EF4-FFF2-40B4-BE49-F238E27FC236}">
                <a16:creationId xmlns:a16="http://schemas.microsoft.com/office/drawing/2014/main" id="{1A1AC464-039A-91CF-F124-14C74D42BAB4}"/>
              </a:ext>
            </a:extLst>
          </p:cNvPr>
          <p:cNvSpPr txBox="1"/>
          <p:nvPr/>
        </p:nvSpPr>
        <p:spPr>
          <a:xfrm>
            <a:off x="1986437" y="3291857"/>
            <a:ext cx="4185761" cy="830997"/>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利用調整出來的參數進行建模</a:t>
            </a:r>
            <a:endParaRPr lang="en-US" altLang="zh-TW" sz="2400" dirty="0">
              <a:solidFill>
                <a:srgbClr val="6E7781"/>
              </a:solidFill>
              <a:latin typeface="BiauKai" panose="02010601000101010101" pitchFamily="2" charset="-120"/>
              <a:ea typeface="BiauKai" panose="02010601000101010101" pitchFamily="2" charset="-120"/>
            </a:endParaRPr>
          </a:p>
          <a:p>
            <a:r>
              <a:rPr lang="zh-TW" altLang="en-US" sz="2400" dirty="0">
                <a:solidFill>
                  <a:srgbClr val="6E7781"/>
                </a:solidFill>
                <a:latin typeface="BiauKai" panose="02010601000101010101" pitchFamily="2" charset="-120"/>
                <a:ea typeface="BiauKai" panose="02010601000101010101" pitchFamily="2" charset="-120"/>
              </a:rPr>
              <a:t>，並於訓練集上做測試</a:t>
            </a:r>
          </a:p>
        </p:txBody>
      </p:sp>
      <p:sp>
        <p:nvSpPr>
          <p:cNvPr id="7" name="文字方塊 6">
            <a:extLst>
              <a:ext uri="{FF2B5EF4-FFF2-40B4-BE49-F238E27FC236}">
                <a16:creationId xmlns:a16="http://schemas.microsoft.com/office/drawing/2014/main" id="{44640DE3-7686-A3F9-6B8B-26758EB8A29A}"/>
              </a:ext>
            </a:extLst>
          </p:cNvPr>
          <p:cNvSpPr txBox="1"/>
          <p:nvPr/>
        </p:nvSpPr>
        <p:spPr>
          <a:xfrm>
            <a:off x="2294213" y="4971611"/>
            <a:ext cx="3877985" cy="461665"/>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畫出混淆矩陣評估模型好壞</a:t>
            </a:r>
          </a:p>
        </p:txBody>
      </p:sp>
      <p:sp>
        <p:nvSpPr>
          <p:cNvPr id="8" name="文字方塊 7">
            <a:extLst>
              <a:ext uri="{FF2B5EF4-FFF2-40B4-BE49-F238E27FC236}">
                <a16:creationId xmlns:a16="http://schemas.microsoft.com/office/drawing/2014/main" id="{2F06D7E7-9094-2DB9-77D7-91A4EFD51019}"/>
              </a:ext>
            </a:extLst>
          </p:cNvPr>
          <p:cNvSpPr txBox="1"/>
          <p:nvPr/>
        </p:nvSpPr>
        <p:spPr>
          <a:xfrm>
            <a:off x="6172198" y="1095375"/>
            <a:ext cx="5410201" cy="5339923"/>
          </a:xfrm>
          <a:prstGeom prst="rect">
            <a:avLst/>
          </a:prstGeom>
          <a:noFill/>
        </p:spPr>
        <p:txBody>
          <a:bodyPr wrap="square" rtlCol="0">
            <a:spAutoFit/>
          </a:bodyPr>
          <a:lstStyle/>
          <a:p>
            <a:r>
              <a:rPr lang="en" altLang="zh-TW" sz="1100" b="0" dirty="0" err="1">
                <a:solidFill>
                  <a:srgbClr val="24292F"/>
                </a:solidFill>
                <a:effectLst/>
                <a:latin typeface="Menlo" panose="020B0609030804020204" pitchFamily="49" charset="0"/>
              </a:rPr>
              <a:t>param_grid</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a:solidFill>
                  <a:srgbClr val="0A3069"/>
                </a:solidFill>
                <a:effectLst/>
                <a:latin typeface="Menlo" panose="020B0609030804020204" pitchFamily="49" charset="0"/>
              </a:rPr>
              <a:t>'</a:t>
            </a:r>
            <a:r>
              <a:rPr lang="en" altLang="zh-TW" sz="1100" b="0" dirty="0" err="1">
                <a:solidFill>
                  <a:srgbClr val="0A3069"/>
                </a:solidFill>
                <a:effectLst/>
                <a:latin typeface="Menlo" panose="020B0609030804020204" pitchFamily="49" charset="0"/>
              </a:rPr>
              <a:t>n_estimators</a:t>
            </a:r>
            <a:r>
              <a:rPr lang="en" altLang="zh-TW" sz="1100" b="0" dirty="0">
                <a:solidFill>
                  <a:srgbClr val="0A3069"/>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200</a:t>
            </a:r>
            <a:r>
              <a:rPr lang="en" altLang="zh-TW" sz="1100" b="0" dirty="0">
                <a:solidFill>
                  <a:srgbClr val="24292F"/>
                </a:solidFill>
                <a:effectLst/>
                <a:latin typeface="Menlo" panose="020B0609030804020204" pitchFamily="49" charset="0"/>
              </a:rPr>
              <a:t>, </a:t>
            </a:r>
            <a:r>
              <a:rPr lang="en" altLang="zh-TW" sz="1100" b="0" dirty="0">
                <a:solidFill>
                  <a:srgbClr val="0550AE"/>
                </a:solidFill>
                <a:effectLst/>
                <a:latin typeface="Menlo" panose="020B0609030804020204" pitchFamily="49" charset="0"/>
              </a:rPr>
              <a:t>300</a:t>
            </a:r>
            <a:r>
              <a:rPr lang="en" altLang="zh-TW" sz="1100" b="0" dirty="0">
                <a:solidFill>
                  <a:srgbClr val="24292F"/>
                </a:solidFill>
                <a:effectLst/>
                <a:latin typeface="Menlo" panose="020B0609030804020204" pitchFamily="49" charset="0"/>
              </a:rPr>
              <a:t>], </a:t>
            </a:r>
            <a:r>
              <a:rPr lang="en" altLang="zh-TW" sz="1100" b="0" dirty="0">
                <a:solidFill>
                  <a:srgbClr val="0A3069"/>
                </a:solidFill>
                <a:effectLst/>
                <a:latin typeface="Menlo" panose="020B0609030804020204" pitchFamily="49" charset="0"/>
              </a:rPr>
              <a:t>'</a:t>
            </a:r>
            <a:r>
              <a:rPr lang="en" altLang="zh-TW" sz="1100" b="0" dirty="0" err="1">
                <a:solidFill>
                  <a:srgbClr val="0A3069"/>
                </a:solidFill>
                <a:effectLst/>
                <a:latin typeface="Menlo" panose="020B0609030804020204" pitchFamily="49" charset="0"/>
              </a:rPr>
              <a:t>max_depth</a:t>
            </a:r>
            <a:r>
              <a:rPr lang="en" altLang="zh-TW" sz="1100" b="0" dirty="0">
                <a:solidFill>
                  <a:srgbClr val="0A3069"/>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5</a:t>
            </a:r>
            <a:r>
              <a:rPr lang="en" altLang="zh-TW" sz="1100" b="0" dirty="0">
                <a:solidFill>
                  <a:srgbClr val="24292F"/>
                </a:solidFill>
                <a:effectLst/>
                <a:latin typeface="Menlo" panose="020B0609030804020204" pitchFamily="49" charset="0"/>
              </a:rPr>
              <a:t>]}</a:t>
            </a:r>
          </a:p>
          <a:p>
            <a:r>
              <a:rPr lang="en" altLang="zh-TW" sz="1100" b="0" dirty="0" err="1">
                <a:solidFill>
                  <a:srgbClr val="24292F"/>
                </a:solidFill>
                <a:effectLst/>
                <a:latin typeface="Menlo" panose="020B0609030804020204" pitchFamily="49" charset="0"/>
              </a:rPr>
              <a:t>rf_param</a:t>
            </a:r>
            <a:r>
              <a:rPr lang="en" altLang="zh-TW" sz="1100" b="0" dirty="0">
                <a:solidFill>
                  <a:srgbClr val="AC5E00"/>
                </a:solidFill>
                <a:effectLst/>
                <a:latin typeface="Menlo" panose="020B0609030804020204" pitchFamily="49" charset="0"/>
              </a:rPr>
              <a:t>=</a:t>
            </a:r>
            <a:r>
              <a:rPr lang="en" altLang="zh-TW" sz="1100" b="0" dirty="0" err="1">
                <a:solidFill>
                  <a:srgbClr val="24292F"/>
                </a:solidFill>
                <a:effectLst/>
                <a:latin typeface="Menlo" panose="020B0609030804020204" pitchFamily="49" charset="0"/>
              </a:rPr>
              <a:t>GridSearchCV</a:t>
            </a:r>
            <a:r>
              <a:rPr lang="en" altLang="zh-TW" sz="1100" b="0" dirty="0">
                <a:solidFill>
                  <a:srgbClr val="24292F"/>
                </a:solidFill>
                <a:effectLst/>
                <a:latin typeface="Menlo" panose="020B0609030804020204" pitchFamily="49" charset="0"/>
              </a:rPr>
              <a:t>(</a:t>
            </a:r>
            <a:r>
              <a:rPr lang="en" altLang="zh-TW" sz="1100" b="0" dirty="0" err="1">
                <a:solidFill>
                  <a:srgbClr val="24292F"/>
                </a:solidFill>
                <a:effectLst/>
                <a:latin typeface="Menlo" panose="020B0609030804020204" pitchFamily="49" charset="0"/>
              </a:rPr>
              <a:t>RandomForestClassifier</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param_grid</a:t>
            </a:r>
            <a:r>
              <a:rPr lang="en" altLang="zh-TW" sz="1100" b="0" dirty="0">
                <a:solidFill>
                  <a:srgbClr val="24292F"/>
                </a:solidFill>
                <a:effectLst/>
                <a:latin typeface="Menlo" panose="020B0609030804020204" pitchFamily="49" charset="0"/>
              </a:rPr>
              <a:t>, </a:t>
            </a:r>
            <a:r>
              <a:rPr lang="en" altLang="zh-TW" sz="1100" b="0" dirty="0">
                <a:solidFill>
                  <a:srgbClr val="953800"/>
                </a:solidFill>
                <a:effectLst/>
                <a:latin typeface="Menlo" panose="020B0609030804020204" pitchFamily="49" charset="0"/>
              </a:rPr>
              <a:t>cv</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cv, </a:t>
            </a:r>
            <a:r>
              <a:rPr lang="en" altLang="zh-TW" sz="1100" b="0" dirty="0">
                <a:solidFill>
                  <a:srgbClr val="953800"/>
                </a:solidFill>
                <a:effectLst/>
                <a:latin typeface="Menlo" panose="020B0609030804020204" pitchFamily="49" charset="0"/>
              </a:rPr>
              <a:t>verbose</a:t>
            </a:r>
            <a:r>
              <a:rPr lang="en" altLang="zh-TW" sz="1100" b="0" dirty="0">
                <a:solidFill>
                  <a:srgbClr val="AC5E00"/>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3</a:t>
            </a:r>
            <a:r>
              <a:rPr lang="en" altLang="zh-TW" sz="1100" b="0" dirty="0">
                <a:solidFill>
                  <a:srgbClr val="24292F"/>
                </a:solidFill>
                <a:effectLst/>
                <a:latin typeface="Menlo" panose="020B0609030804020204" pitchFamily="49" charset="0"/>
              </a:rPr>
              <a:t>, </a:t>
            </a:r>
            <a:r>
              <a:rPr lang="en" altLang="zh-TW" sz="1100" b="0" dirty="0">
                <a:solidFill>
                  <a:srgbClr val="953800"/>
                </a:solidFill>
                <a:effectLst/>
                <a:latin typeface="Menlo" panose="020B0609030804020204" pitchFamily="49" charset="0"/>
              </a:rPr>
              <a:t>scoring</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a:solidFill>
                  <a:srgbClr val="0A3069"/>
                </a:solidFill>
                <a:effectLst/>
                <a:latin typeface="Menlo" panose="020B0609030804020204" pitchFamily="49" charset="0"/>
              </a:rPr>
              <a:t>'recall'</a:t>
            </a:r>
            <a:r>
              <a:rPr lang="en" altLang="zh-TW" sz="1100" b="0" dirty="0">
                <a:solidFill>
                  <a:srgbClr val="24292F"/>
                </a:solidFill>
                <a:effectLst/>
                <a:latin typeface="Menlo" panose="020B0609030804020204" pitchFamily="49" charset="0"/>
              </a:rPr>
              <a:t>)</a:t>
            </a:r>
          </a:p>
          <a:p>
            <a:r>
              <a:rPr lang="en" altLang="zh-TW" sz="1100" b="0" dirty="0" err="1">
                <a:solidFill>
                  <a:srgbClr val="24292F"/>
                </a:solidFill>
                <a:effectLst/>
                <a:latin typeface="Menlo" panose="020B0609030804020204" pitchFamily="49" charset="0"/>
              </a:rPr>
              <a:t>rf_param.fit</a:t>
            </a:r>
            <a:r>
              <a:rPr lang="en" altLang="zh-TW" sz="1100" b="0" dirty="0">
                <a:solidFill>
                  <a:srgbClr val="24292F"/>
                </a:solidFill>
                <a:effectLst/>
                <a:latin typeface="Menlo" panose="020B0609030804020204" pitchFamily="49" charset="0"/>
              </a:rPr>
              <a:t>(</a:t>
            </a:r>
            <a:r>
              <a:rPr lang="en" altLang="zh-TW" sz="1100" b="0" dirty="0" err="1">
                <a:solidFill>
                  <a:srgbClr val="24292F"/>
                </a:solidFill>
                <a:effectLst/>
                <a:latin typeface="Menlo" panose="020B0609030804020204" pitchFamily="49" charset="0"/>
              </a:rPr>
              <a:t>X_train</a:t>
            </a:r>
            <a:r>
              <a:rPr lang="en" altLang="zh-TW" sz="1100" b="0" dirty="0">
                <a:solidFill>
                  <a:srgbClr val="24292F"/>
                </a:solidFill>
                <a:effectLst/>
                <a:latin typeface="Menlo" panose="020B0609030804020204" pitchFamily="49" charset="0"/>
              </a:rPr>
              <a:t>[included],</a:t>
            </a:r>
            <a:r>
              <a:rPr lang="en" altLang="zh-TW" sz="1100" b="0" dirty="0" err="1">
                <a:solidFill>
                  <a:srgbClr val="24292F"/>
                </a:solidFill>
                <a:effectLst/>
                <a:latin typeface="Menlo" panose="020B0609030804020204" pitchFamily="49" charset="0"/>
              </a:rPr>
              <a:t>Y_train</a:t>
            </a:r>
            <a:r>
              <a:rPr lang="en" altLang="zh-TW" sz="1100" b="0" dirty="0">
                <a:solidFill>
                  <a:srgbClr val="24292F"/>
                </a:solidFill>
                <a:effectLst/>
                <a:latin typeface="Menlo" panose="020B0609030804020204" pitchFamily="49" charset="0"/>
              </a:rPr>
              <a:t>)</a:t>
            </a:r>
          </a:p>
          <a:p>
            <a:r>
              <a:rPr lang="en" altLang="zh-TW" sz="1100" b="0" dirty="0" err="1">
                <a:solidFill>
                  <a:srgbClr val="24292F"/>
                </a:solidFill>
                <a:effectLst/>
                <a:latin typeface="Menlo" panose="020B0609030804020204" pitchFamily="49" charset="0"/>
              </a:rPr>
              <a:t>best_parameters</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rf_param.best_estimator_.</a:t>
            </a:r>
            <a:r>
              <a:rPr lang="en" altLang="zh-TW" sz="1100" b="0" dirty="0" err="1">
                <a:solidFill>
                  <a:srgbClr val="24292F"/>
                </a:solidFill>
                <a:effectLst/>
                <a:latin typeface="Menlo" panose="020B0609030804020204" pitchFamily="49" charset="0"/>
              </a:rPr>
              <a:t>get_params</a:t>
            </a:r>
            <a:r>
              <a:rPr lang="en" altLang="zh-TW" sz="1100" b="0" dirty="0">
                <a:solidFill>
                  <a:srgbClr val="24292F"/>
                </a:solidFill>
                <a:effectLst/>
                <a:latin typeface="Menlo" panose="020B0609030804020204" pitchFamily="49" charset="0"/>
              </a:rPr>
              <a:t>()</a:t>
            </a:r>
          </a:p>
          <a:p>
            <a:r>
              <a:rPr lang="en" altLang="zh-TW" sz="1100" b="0" dirty="0" err="1">
                <a:solidFill>
                  <a:srgbClr val="24292F"/>
                </a:solidFill>
                <a:effectLst/>
                <a:latin typeface="Menlo" panose="020B0609030804020204" pitchFamily="49" charset="0"/>
              </a:rPr>
              <a:t>rd</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RandomForestClassifier</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n_estimators</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best_parameters</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a:t>
            </a:r>
            <a:r>
              <a:rPr lang="en" altLang="zh-TW" sz="1100" b="0" dirty="0" err="1">
                <a:solidFill>
                  <a:srgbClr val="0A3069"/>
                </a:solidFill>
                <a:effectLst/>
                <a:latin typeface="Menlo" panose="020B0609030804020204" pitchFamily="49" charset="0"/>
              </a:rPr>
              <a:t>n_estimators</a:t>
            </a:r>
            <a:r>
              <a:rPr lang="en" altLang="zh-TW" sz="1100" b="0" dirty="0">
                <a:solidFill>
                  <a:srgbClr val="0A3069"/>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max_depth</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best_parameters</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a:t>
            </a:r>
            <a:r>
              <a:rPr lang="en" altLang="zh-TW" sz="1100" b="0" dirty="0" err="1">
                <a:solidFill>
                  <a:srgbClr val="0A3069"/>
                </a:solidFill>
                <a:effectLst/>
                <a:latin typeface="Menlo" panose="020B0609030804020204" pitchFamily="49" charset="0"/>
              </a:rPr>
              <a:t>max_depth</a:t>
            </a:r>
            <a:r>
              <a:rPr lang="en" altLang="zh-TW" sz="1100" b="0" dirty="0">
                <a:solidFill>
                  <a:srgbClr val="0A3069"/>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a:solidFill>
                  <a:srgbClr val="953800"/>
                </a:solidFill>
                <a:effectLst/>
                <a:latin typeface="Menlo" panose="020B0609030804020204" pitchFamily="49" charset="0"/>
              </a:rPr>
              <a:t>criterion</a:t>
            </a:r>
            <a:r>
              <a:rPr lang="en" altLang="zh-TW" sz="1100" b="0" dirty="0">
                <a:solidFill>
                  <a:srgbClr val="AC5E00"/>
                </a:solidFill>
                <a:effectLst/>
                <a:latin typeface="Menlo" panose="020B0609030804020204" pitchFamily="49" charset="0"/>
              </a:rPr>
              <a:t>=</a:t>
            </a:r>
            <a:r>
              <a:rPr lang="en" altLang="zh-TW" sz="1100" b="0" dirty="0" err="1">
                <a:solidFill>
                  <a:srgbClr val="24292F"/>
                </a:solidFill>
                <a:effectLst/>
                <a:latin typeface="Menlo" panose="020B0609030804020204" pitchFamily="49" charset="0"/>
              </a:rPr>
              <a:t>best_parameters</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'criterion'</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random_state</a:t>
            </a:r>
            <a:r>
              <a:rPr lang="en" altLang="zh-TW" sz="1100" b="0" dirty="0">
                <a:solidFill>
                  <a:srgbClr val="AC5E00"/>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1</a:t>
            </a:r>
            <a:r>
              <a:rPr lang="en" altLang="zh-TW" sz="1100" b="0" dirty="0">
                <a:solidFill>
                  <a:srgbClr val="24292F"/>
                </a:solidFill>
                <a:effectLst/>
                <a:latin typeface="Menlo" panose="020B0609030804020204" pitchFamily="49" charset="0"/>
              </a:rPr>
              <a:t>)</a:t>
            </a:r>
          </a:p>
          <a:p>
            <a:r>
              <a:rPr lang="en" altLang="zh-TW" sz="1100" b="0" dirty="0" err="1">
                <a:solidFill>
                  <a:srgbClr val="24292F"/>
                </a:solidFill>
                <a:effectLst/>
                <a:latin typeface="Menlo" panose="020B0609030804020204" pitchFamily="49" charset="0"/>
              </a:rPr>
              <a:t>rd</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RandomForestClassifier</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n_estimators</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a:solidFill>
                  <a:srgbClr val="0550AE"/>
                </a:solidFill>
                <a:effectLst/>
                <a:latin typeface="Menlo" panose="020B0609030804020204" pitchFamily="49" charset="0"/>
              </a:rPr>
              <a:t>100</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max_depth</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a:solidFill>
                  <a:srgbClr val="0550AE"/>
                </a:solidFill>
                <a:effectLst/>
                <a:latin typeface="Menlo" panose="020B0609030804020204" pitchFamily="49" charset="0"/>
              </a:rPr>
              <a:t>5</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random_state</a:t>
            </a:r>
            <a:r>
              <a:rPr lang="en" altLang="zh-TW" sz="1100" b="0" dirty="0">
                <a:solidFill>
                  <a:srgbClr val="AC5E00"/>
                </a:solidFill>
                <a:effectLst/>
                <a:latin typeface="Menlo" panose="020B0609030804020204" pitchFamily="49" charset="0"/>
              </a:rPr>
              <a:t>=</a:t>
            </a:r>
            <a:r>
              <a:rPr lang="en" altLang="zh-TW" sz="1100" b="0" dirty="0">
                <a:solidFill>
                  <a:srgbClr val="0550AE"/>
                </a:solidFill>
                <a:effectLst/>
                <a:latin typeface="Menlo" panose="020B0609030804020204" pitchFamily="49" charset="0"/>
              </a:rPr>
              <a:t>1</a:t>
            </a:r>
            <a:r>
              <a:rPr lang="en" altLang="zh-TW" sz="1100" b="0" dirty="0">
                <a:solidFill>
                  <a:srgbClr val="24292F"/>
                </a:solidFill>
                <a:effectLst/>
                <a:latin typeface="Menlo" panose="020B0609030804020204" pitchFamily="49" charset="0"/>
              </a:rPr>
              <a:t>)</a:t>
            </a:r>
          </a:p>
          <a:p>
            <a:r>
              <a:rPr lang="en" altLang="zh-TW" sz="1100" b="0" dirty="0" err="1">
                <a:solidFill>
                  <a:srgbClr val="24292F"/>
                </a:solidFill>
                <a:effectLst/>
                <a:latin typeface="Menlo" panose="020B0609030804020204" pitchFamily="49" charset="0"/>
              </a:rPr>
              <a:t>rd.</a:t>
            </a:r>
            <a:r>
              <a:rPr lang="en" altLang="zh-TW" sz="1100" b="0" dirty="0" err="1">
                <a:solidFill>
                  <a:srgbClr val="8250DF"/>
                </a:solidFill>
                <a:effectLst/>
                <a:latin typeface="Menlo" panose="020B0609030804020204" pitchFamily="49" charset="0"/>
              </a:rPr>
              <a:t>fit</a:t>
            </a:r>
            <a:r>
              <a:rPr lang="en" altLang="zh-TW" sz="1100" b="0" dirty="0">
                <a:solidFill>
                  <a:srgbClr val="24292F"/>
                </a:solidFill>
                <a:effectLst/>
                <a:latin typeface="Menlo" panose="020B0609030804020204" pitchFamily="49" charset="0"/>
              </a:rPr>
              <a:t>(</a:t>
            </a:r>
            <a:r>
              <a:rPr lang="en" altLang="zh-TW" sz="1100" b="0" dirty="0" err="1">
                <a:solidFill>
                  <a:srgbClr val="24292F"/>
                </a:solidFill>
                <a:effectLst/>
                <a:latin typeface="Menlo" panose="020B0609030804020204" pitchFamily="49" charset="0"/>
              </a:rPr>
              <a:t>X_train</a:t>
            </a:r>
            <a:r>
              <a:rPr lang="en" altLang="zh-TW" sz="1100" b="0" dirty="0">
                <a:solidFill>
                  <a:srgbClr val="24292F"/>
                </a:solidFill>
                <a:effectLst/>
                <a:latin typeface="Menlo" panose="020B0609030804020204" pitchFamily="49" charset="0"/>
              </a:rPr>
              <a:t>[included],</a:t>
            </a:r>
            <a:r>
              <a:rPr lang="en" altLang="zh-TW" sz="1100" b="0" dirty="0" err="1">
                <a:solidFill>
                  <a:srgbClr val="24292F"/>
                </a:solidFill>
                <a:effectLst/>
                <a:latin typeface="Menlo" panose="020B0609030804020204" pitchFamily="49" charset="0"/>
              </a:rPr>
              <a:t>Y_train</a:t>
            </a:r>
            <a:r>
              <a:rPr lang="en" altLang="zh-TW" sz="1100" b="0" dirty="0">
                <a:solidFill>
                  <a:srgbClr val="24292F"/>
                </a:solidFill>
                <a:effectLst/>
                <a:latin typeface="Menlo" panose="020B0609030804020204" pitchFamily="49" charset="0"/>
              </a:rPr>
              <a:t>)</a:t>
            </a:r>
          </a:p>
          <a:p>
            <a:br>
              <a:rPr lang="en" altLang="zh-TW" sz="1100" b="0" dirty="0">
                <a:solidFill>
                  <a:srgbClr val="24292F"/>
                </a:solidFill>
                <a:effectLst/>
                <a:latin typeface="Menlo" panose="020B0609030804020204" pitchFamily="49" charset="0"/>
              </a:rPr>
            </a:br>
            <a:r>
              <a:rPr lang="en" altLang="zh-TW" sz="1100" b="0" dirty="0">
                <a:solidFill>
                  <a:srgbClr val="6E7781"/>
                </a:solidFill>
                <a:effectLst/>
                <a:latin typeface="Menlo" panose="020B0609030804020204" pitchFamily="49" charset="0"/>
              </a:rPr>
              <a:t># make prediction</a:t>
            </a:r>
            <a:endParaRPr lang="en" altLang="zh-TW" sz="1100" b="0" dirty="0">
              <a:solidFill>
                <a:srgbClr val="24292F"/>
              </a:solidFill>
              <a:effectLst/>
              <a:latin typeface="Menlo" panose="020B0609030804020204" pitchFamily="49" charset="0"/>
            </a:endParaRPr>
          </a:p>
          <a:p>
            <a:r>
              <a:rPr lang="en" altLang="zh-TW" sz="1100" b="0" dirty="0" err="1">
                <a:solidFill>
                  <a:srgbClr val="24292F"/>
                </a:solidFill>
                <a:effectLst/>
                <a:latin typeface="Menlo" panose="020B0609030804020204" pitchFamily="49" charset="0"/>
              </a:rPr>
              <a:t>y_predict</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rd.</a:t>
            </a:r>
            <a:r>
              <a:rPr lang="en" altLang="zh-TW" sz="1100" b="0" dirty="0" err="1">
                <a:solidFill>
                  <a:srgbClr val="8250DF"/>
                </a:solidFill>
                <a:effectLst/>
                <a:latin typeface="Menlo" panose="020B0609030804020204" pitchFamily="49" charset="0"/>
              </a:rPr>
              <a:t>predict</a:t>
            </a:r>
            <a:r>
              <a:rPr lang="en" altLang="zh-TW" sz="1100" b="0" dirty="0">
                <a:solidFill>
                  <a:srgbClr val="24292F"/>
                </a:solidFill>
                <a:effectLst/>
                <a:latin typeface="Menlo" panose="020B0609030804020204" pitchFamily="49" charset="0"/>
              </a:rPr>
              <a:t>(</a:t>
            </a:r>
            <a:r>
              <a:rPr lang="en" altLang="zh-TW" sz="1100" b="0" dirty="0" err="1">
                <a:solidFill>
                  <a:srgbClr val="24292F"/>
                </a:solidFill>
                <a:effectLst/>
                <a:latin typeface="Menlo" panose="020B0609030804020204" pitchFamily="49" charset="0"/>
              </a:rPr>
              <a:t>X_train</a:t>
            </a:r>
            <a:r>
              <a:rPr lang="en" altLang="zh-TW" sz="1100" b="0" dirty="0">
                <a:solidFill>
                  <a:srgbClr val="24292F"/>
                </a:solidFill>
                <a:effectLst/>
                <a:latin typeface="Menlo" panose="020B0609030804020204" pitchFamily="49" charset="0"/>
              </a:rPr>
              <a:t>[included])</a:t>
            </a:r>
          </a:p>
          <a:p>
            <a:r>
              <a:rPr lang="en" altLang="zh-TW" sz="1100" b="0" dirty="0">
                <a:solidFill>
                  <a:srgbClr val="6E7781"/>
                </a:solidFill>
                <a:effectLst/>
                <a:latin typeface="Menlo" panose="020B0609030804020204" pitchFamily="49" charset="0"/>
              </a:rPr>
              <a:t># plot confusion </a:t>
            </a:r>
            <a:r>
              <a:rPr lang="en" altLang="zh-TW" sz="1100" b="0" dirty="0" err="1">
                <a:solidFill>
                  <a:srgbClr val="6E7781"/>
                </a:solidFill>
                <a:effectLst/>
                <a:latin typeface="Menlo" panose="020B0609030804020204" pitchFamily="49" charset="0"/>
              </a:rPr>
              <a:t>matirx</a:t>
            </a:r>
            <a:endParaRPr lang="en" altLang="zh-TW" sz="1100" b="0" dirty="0">
              <a:solidFill>
                <a:srgbClr val="24292F"/>
              </a:solidFill>
              <a:effectLst/>
              <a:latin typeface="Menlo" panose="020B0609030804020204" pitchFamily="49" charset="0"/>
            </a:endParaRPr>
          </a:p>
          <a:p>
            <a:r>
              <a:rPr lang="en" altLang="zh-TW" sz="1100" b="0" dirty="0" err="1">
                <a:solidFill>
                  <a:srgbClr val="24292F"/>
                </a:solidFill>
                <a:effectLst/>
                <a:latin typeface="Menlo" panose="020B0609030804020204" pitchFamily="49" charset="0"/>
              </a:rPr>
              <a:t>confusion_matrix</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metrics</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confusion_matrix</a:t>
            </a:r>
            <a:r>
              <a:rPr lang="en" altLang="zh-TW" sz="1100" b="0" dirty="0">
                <a:solidFill>
                  <a:srgbClr val="24292F"/>
                </a:solidFill>
                <a:effectLst/>
                <a:latin typeface="Menlo" panose="020B0609030804020204" pitchFamily="49" charset="0"/>
              </a:rPr>
              <a:t>(</a:t>
            </a:r>
            <a:r>
              <a:rPr lang="en" altLang="zh-TW" sz="1100" b="0" dirty="0" err="1">
                <a:solidFill>
                  <a:srgbClr val="24292F"/>
                </a:solidFill>
                <a:effectLst/>
                <a:latin typeface="Menlo" panose="020B0609030804020204" pitchFamily="49" charset="0"/>
              </a:rPr>
              <a:t>Y_train</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y_predict</a:t>
            </a:r>
            <a:r>
              <a:rPr lang="en" altLang="zh-TW" sz="1100" b="0" dirty="0">
                <a:solidFill>
                  <a:srgbClr val="24292F"/>
                </a:solidFill>
                <a:effectLst/>
                <a:latin typeface="Menlo" panose="020B0609030804020204" pitchFamily="49" charset="0"/>
              </a:rPr>
              <a:t>)</a:t>
            </a:r>
          </a:p>
          <a:p>
            <a:r>
              <a:rPr lang="en" altLang="zh-TW" sz="1100" b="0" dirty="0" err="1">
                <a:solidFill>
                  <a:srgbClr val="24292F"/>
                </a:solidFill>
                <a:effectLst/>
                <a:latin typeface="Menlo" panose="020B0609030804020204" pitchFamily="49" charset="0"/>
              </a:rPr>
              <a:t>cm_display</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metrics</a:t>
            </a:r>
            <a:r>
              <a:rPr lang="en" altLang="zh-TW" sz="1100" b="0" dirty="0" err="1">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ConfusionMatrixDisplay</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confusion_matrix</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confusion_matrix</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display_labels</a:t>
            </a:r>
            <a:r>
              <a:rPr lang="en" altLang="zh-TW" sz="1100" b="0" dirty="0">
                <a:solidFill>
                  <a:srgbClr val="24292F"/>
                </a:solidFill>
                <a:effectLst/>
                <a:latin typeface="Menlo" panose="020B0609030804020204" pitchFamily="49" charset="0"/>
              </a:rPr>
              <a:t> </a:t>
            </a:r>
            <a:r>
              <a:rPr lang="en" altLang="zh-TW" sz="1100" b="0" dirty="0">
                <a:solidFill>
                  <a:srgbClr val="AC5E00"/>
                </a:solidFill>
                <a:effectLst/>
                <a:latin typeface="Menlo" panose="020B0609030804020204" pitchFamily="49" charset="0"/>
              </a:rPr>
              <a:t>=</a:t>
            </a:r>
            <a:r>
              <a:rPr lang="en" altLang="zh-TW" sz="1100" b="0" dirty="0">
                <a:solidFill>
                  <a:srgbClr val="24292F"/>
                </a:solidFill>
                <a:effectLst/>
                <a:latin typeface="Menlo" panose="020B0609030804020204" pitchFamily="49" charset="0"/>
              </a:rPr>
              <a:t> [</a:t>
            </a:r>
            <a:r>
              <a:rPr lang="en" altLang="zh-TW" sz="1100" b="0" dirty="0">
                <a:solidFill>
                  <a:srgbClr val="0550AE"/>
                </a:solidFill>
                <a:effectLst/>
                <a:latin typeface="Menlo" panose="020B0609030804020204" pitchFamily="49" charset="0"/>
              </a:rPr>
              <a:t>False</a:t>
            </a:r>
            <a:r>
              <a:rPr lang="en" altLang="zh-TW" sz="1100" b="0" dirty="0">
                <a:solidFill>
                  <a:srgbClr val="24292F"/>
                </a:solidFill>
                <a:effectLst/>
                <a:latin typeface="Menlo" panose="020B0609030804020204" pitchFamily="49" charset="0"/>
              </a:rPr>
              <a:t>, </a:t>
            </a:r>
            <a:r>
              <a:rPr lang="en" altLang="zh-TW" sz="1100" b="0" dirty="0">
                <a:solidFill>
                  <a:srgbClr val="0550AE"/>
                </a:solidFill>
                <a:effectLst/>
                <a:latin typeface="Menlo" panose="020B0609030804020204" pitchFamily="49" charset="0"/>
              </a:rPr>
              <a:t>True</a:t>
            </a:r>
            <a:r>
              <a:rPr lang="en" altLang="zh-TW" sz="1100" b="0" dirty="0">
                <a:solidFill>
                  <a:srgbClr val="24292F"/>
                </a:solidFill>
                <a:effectLst/>
                <a:latin typeface="Menlo" panose="020B0609030804020204" pitchFamily="49" charset="0"/>
              </a:rPr>
              <a:t>])</a:t>
            </a:r>
          </a:p>
          <a:p>
            <a:r>
              <a:rPr lang="en" altLang="zh-TW" sz="1100" b="0" dirty="0" err="1">
                <a:solidFill>
                  <a:srgbClr val="24292F"/>
                </a:solidFill>
                <a:effectLst/>
                <a:latin typeface="Menlo" panose="020B0609030804020204" pitchFamily="49" charset="0"/>
              </a:rPr>
              <a:t>cm_display.</a:t>
            </a:r>
            <a:r>
              <a:rPr lang="en" altLang="zh-TW" sz="1100" b="0" dirty="0" err="1">
                <a:solidFill>
                  <a:srgbClr val="8250DF"/>
                </a:solidFill>
                <a:effectLst/>
                <a:latin typeface="Menlo" panose="020B0609030804020204" pitchFamily="49" charset="0"/>
              </a:rPr>
              <a:t>plot</a:t>
            </a:r>
            <a:r>
              <a:rPr lang="en" altLang="zh-TW" sz="1100" b="0" dirty="0">
                <a:solidFill>
                  <a:srgbClr val="24292F"/>
                </a:solidFill>
                <a:effectLst/>
                <a:latin typeface="Menlo" panose="020B0609030804020204" pitchFamily="49" charset="0"/>
              </a:rPr>
              <a:t>()</a:t>
            </a:r>
          </a:p>
          <a:p>
            <a:r>
              <a:rPr lang="en" altLang="zh-TW" sz="1100" b="0" dirty="0" err="1">
                <a:solidFill>
                  <a:srgbClr val="953800"/>
                </a:solidFill>
                <a:effectLst/>
                <a:latin typeface="Menlo" panose="020B0609030804020204" pitchFamily="49" charset="0"/>
              </a:rPr>
              <a:t>plt</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tick_params</a:t>
            </a:r>
            <a:r>
              <a:rPr lang="en" altLang="zh-TW" sz="1100" b="0" dirty="0">
                <a:solidFill>
                  <a:srgbClr val="24292F"/>
                </a:solidFill>
                <a:effectLst/>
                <a:latin typeface="Menlo" panose="020B0609030804020204" pitchFamily="49" charset="0"/>
              </a:rPr>
              <a:t>(</a:t>
            </a:r>
            <a:r>
              <a:rPr lang="en" altLang="zh-TW" sz="1100" b="0" dirty="0">
                <a:solidFill>
                  <a:srgbClr val="953800"/>
                </a:solidFill>
                <a:effectLst/>
                <a:latin typeface="Menlo" panose="020B0609030804020204" pitchFamily="49" charset="0"/>
              </a:rPr>
              <a:t>colors</a:t>
            </a:r>
            <a:r>
              <a:rPr lang="en" altLang="zh-TW" sz="1100" b="0" dirty="0">
                <a:solidFill>
                  <a:srgbClr val="AC5E00"/>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'white'</a:t>
            </a:r>
            <a:r>
              <a:rPr lang="en" altLang="zh-TW" sz="1100" b="0" dirty="0">
                <a:solidFill>
                  <a:srgbClr val="24292F"/>
                </a:solidFill>
                <a:effectLst/>
                <a:latin typeface="Menlo" panose="020B0609030804020204" pitchFamily="49" charset="0"/>
              </a:rPr>
              <a:t>, </a:t>
            </a:r>
            <a:r>
              <a:rPr lang="en" altLang="zh-TW" sz="1100" b="0" dirty="0">
                <a:solidFill>
                  <a:srgbClr val="953800"/>
                </a:solidFill>
                <a:effectLst/>
                <a:latin typeface="Menlo" panose="020B0609030804020204" pitchFamily="49" charset="0"/>
              </a:rPr>
              <a:t>which</a:t>
            </a:r>
            <a:r>
              <a:rPr lang="en" altLang="zh-TW" sz="1100" b="0" dirty="0">
                <a:solidFill>
                  <a:srgbClr val="AC5E00"/>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'both'</a:t>
            </a:r>
            <a:r>
              <a:rPr lang="en" altLang="zh-TW" sz="1100" b="0" dirty="0">
                <a:solidFill>
                  <a:srgbClr val="24292F"/>
                </a:solidFill>
                <a:effectLst/>
                <a:latin typeface="Menlo" panose="020B0609030804020204" pitchFamily="49" charset="0"/>
              </a:rPr>
              <a:t>)</a:t>
            </a:r>
          </a:p>
          <a:p>
            <a:r>
              <a:rPr lang="en" altLang="zh-TW" sz="1100" b="0" dirty="0" err="1">
                <a:solidFill>
                  <a:srgbClr val="953800"/>
                </a:solidFill>
                <a:effectLst/>
                <a:latin typeface="Menlo" panose="020B0609030804020204" pitchFamily="49" charset="0"/>
              </a:rPr>
              <a:t>plt</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show</a:t>
            </a:r>
            <a:r>
              <a:rPr lang="en" altLang="zh-TW" sz="1100" b="0" dirty="0">
                <a:solidFill>
                  <a:srgbClr val="24292F"/>
                </a:solidFill>
                <a:effectLst/>
                <a:latin typeface="Menlo" panose="020B0609030804020204" pitchFamily="49" charset="0"/>
              </a:rPr>
              <a:t>() </a:t>
            </a:r>
          </a:p>
          <a:p>
            <a:br>
              <a:rPr lang="en" altLang="zh-TW" sz="1100" b="0" dirty="0">
                <a:solidFill>
                  <a:srgbClr val="24292F"/>
                </a:solidFill>
                <a:effectLst/>
                <a:latin typeface="Menlo" panose="020B0609030804020204" pitchFamily="49" charset="0"/>
              </a:rPr>
            </a:br>
            <a:r>
              <a:rPr lang="en" altLang="zh-TW" sz="1100" b="0" dirty="0">
                <a:solidFill>
                  <a:srgbClr val="6E7781"/>
                </a:solidFill>
                <a:effectLst/>
                <a:latin typeface="Menlo" panose="020B0609030804020204" pitchFamily="49" charset="0"/>
              </a:rPr>
              <a:t># print score</a:t>
            </a:r>
            <a:endParaRPr lang="en" altLang="zh-TW" sz="1100" b="0" dirty="0">
              <a:solidFill>
                <a:srgbClr val="24292F"/>
              </a:solidFill>
              <a:effectLst/>
              <a:latin typeface="Menlo" panose="020B0609030804020204" pitchFamily="49" charset="0"/>
            </a:endParaRPr>
          </a:p>
          <a:p>
            <a:r>
              <a:rPr lang="en" altLang="zh-TW" sz="1100" b="0" dirty="0">
                <a:solidFill>
                  <a:srgbClr val="8250DF"/>
                </a:solidFill>
                <a:effectLst/>
                <a:latin typeface="Menlo" panose="020B0609030804020204" pitchFamily="49" charset="0"/>
              </a:rPr>
              <a:t>print</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'Accuracy = '</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metrics</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accuracy_score</a:t>
            </a:r>
            <a:r>
              <a:rPr lang="en" altLang="zh-TW" sz="1100" b="0" dirty="0">
                <a:solidFill>
                  <a:srgbClr val="24292F"/>
                </a:solidFill>
                <a:effectLst/>
                <a:latin typeface="Menlo" panose="020B0609030804020204" pitchFamily="49" charset="0"/>
              </a:rPr>
              <a:t>(</a:t>
            </a:r>
            <a:r>
              <a:rPr lang="en" altLang="zh-TW" sz="1100" b="0" dirty="0" err="1">
                <a:solidFill>
                  <a:srgbClr val="24292F"/>
                </a:solidFill>
                <a:effectLst/>
                <a:latin typeface="Menlo" panose="020B0609030804020204" pitchFamily="49" charset="0"/>
              </a:rPr>
              <a:t>Y_train</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y_predict</a:t>
            </a:r>
            <a:r>
              <a:rPr lang="en" altLang="zh-TW" sz="1100" b="0" dirty="0">
                <a:solidFill>
                  <a:srgbClr val="24292F"/>
                </a:solidFill>
                <a:effectLst/>
                <a:latin typeface="Menlo" panose="020B0609030804020204" pitchFamily="49" charset="0"/>
              </a:rPr>
              <a:t>))</a:t>
            </a:r>
          </a:p>
          <a:p>
            <a:r>
              <a:rPr lang="en" altLang="zh-TW" sz="1100" b="0" dirty="0">
                <a:solidFill>
                  <a:srgbClr val="8250DF"/>
                </a:solidFill>
                <a:effectLst/>
                <a:latin typeface="Menlo" panose="020B0609030804020204" pitchFamily="49" charset="0"/>
              </a:rPr>
              <a:t>print</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'Precision = '</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metrics</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precision_score</a:t>
            </a:r>
            <a:r>
              <a:rPr lang="en" altLang="zh-TW" sz="1100" b="0" dirty="0">
                <a:solidFill>
                  <a:srgbClr val="24292F"/>
                </a:solidFill>
                <a:effectLst/>
                <a:latin typeface="Menlo" panose="020B0609030804020204" pitchFamily="49" charset="0"/>
              </a:rPr>
              <a:t>(</a:t>
            </a:r>
            <a:r>
              <a:rPr lang="en" altLang="zh-TW" sz="1100" b="0" dirty="0" err="1">
                <a:solidFill>
                  <a:srgbClr val="24292F"/>
                </a:solidFill>
                <a:effectLst/>
                <a:latin typeface="Menlo" panose="020B0609030804020204" pitchFamily="49" charset="0"/>
              </a:rPr>
              <a:t>Y_train</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y_predict</a:t>
            </a:r>
            <a:r>
              <a:rPr lang="en" altLang="zh-TW" sz="1100" b="0" dirty="0">
                <a:solidFill>
                  <a:srgbClr val="24292F"/>
                </a:solidFill>
                <a:effectLst/>
                <a:latin typeface="Menlo" panose="020B0609030804020204" pitchFamily="49" charset="0"/>
              </a:rPr>
              <a:t>))</a:t>
            </a:r>
          </a:p>
          <a:p>
            <a:r>
              <a:rPr lang="en" altLang="zh-TW" sz="1100" b="0" dirty="0">
                <a:solidFill>
                  <a:srgbClr val="8250DF"/>
                </a:solidFill>
                <a:effectLst/>
                <a:latin typeface="Menlo" panose="020B0609030804020204" pitchFamily="49" charset="0"/>
              </a:rPr>
              <a:t>print</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'Recall = '</a:t>
            </a:r>
            <a:r>
              <a:rPr lang="en" altLang="zh-TW" sz="1100" b="0" dirty="0">
                <a:solidFill>
                  <a:srgbClr val="24292F"/>
                </a:solidFill>
                <a:effectLst/>
                <a:latin typeface="Menlo" panose="020B0609030804020204" pitchFamily="49" charset="0"/>
              </a:rPr>
              <a:t>,</a:t>
            </a:r>
            <a:r>
              <a:rPr lang="en" altLang="zh-TW" sz="1100" b="0" dirty="0" err="1">
                <a:solidFill>
                  <a:srgbClr val="953800"/>
                </a:solidFill>
                <a:effectLst/>
                <a:latin typeface="Menlo" panose="020B0609030804020204" pitchFamily="49" charset="0"/>
              </a:rPr>
              <a:t>metrics</a:t>
            </a:r>
            <a:r>
              <a:rPr lang="en" altLang="zh-TW" sz="1100" b="0" dirty="0" err="1">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recall_score</a:t>
            </a:r>
            <a:r>
              <a:rPr lang="en" altLang="zh-TW" sz="1100" b="0" dirty="0">
                <a:solidFill>
                  <a:srgbClr val="24292F"/>
                </a:solidFill>
                <a:effectLst/>
                <a:latin typeface="Menlo" panose="020B0609030804020204" pitchFamily="49" charset="0"/>
              </a:rPr>
              <a:t>(</a:t>
            </a:r>
            <a:r>
              <a:rPr lang="en" altLang="zh-TW" sz="1100" b="0" dirty="0" err="1">
                <a:solidFill>
                  <a:srgbClr val="24292F"/>
                </a:solidFill>
                <a:effectLst/>
                <a:latin typeface="Menlo" panose="020B0609030804020204" pitchFamily="49" charset="0"/>
              </a:rPr>
              <a:t>Y_train</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y_predict</a:t>
            </a:r>
            <a:r>
              <a:rPr lang="en" altLang="zh-TW" sz="1100" b="0" dirty="0">
                <a:solidFill>
                  <a:srgbClr val="24292F"/>
                </a:solidFill>
                <a:effectLst/>
                <a:latin typeface="Menlo" panose="020B0609030804020204" pitchFamily="49" charset="0"/>
              </a:rPr>
              <a:t>))</a:t>
            </a:r>
          </a:p>
          <a:p>
            <a:r>
              <a:rPr lang="en" altLang="zh-TW" sz="1100" b="0" dirty="0">
                <a:solidFill>
                  <a:srgbClr val="8250DF"/>
                </a:solidFill>
                <a:effectLst/>
                <a:latin typeface="Menlo" panose="020B0609030804020204" pitchFamily="49" charset="0"/>
              </a:rPr>
              <a:t>print</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'F1-score = '</a:t>
            </a:r>
            <a:r>
              <a:rPr lang="en" altLang="zh-TW" sz="1100" b="0" dirty="0">
                <a:solidFill>
                  <a:srgbClr val="24292F"/>
                </a:solidFill>
                <a:effectLst/>
                <a:latin typeface="Menlo" panose="020B0609030804020204" pitchFamily="49" charset="0"/>
              </a:rPr>
              <a:t>, </a:t>
            </a:r>
            <a:r>
              <a:rPr lang="en" altLang="zh-TW" sz="1100" b="0" dirty="0">
                <a:solidFill>
                  <a:srgbClr val="953800"/>
                </a:solidFill>
                <a:effectLst/>
                <a:latin typeface="Menlo" panose="020B0609030804020204" pitchFamily="49" charset="0"/>
              </a:rPr>
              <a:t>metrics</a:t>
            </a:r>
            <a:r>
              <a:rPr lang="en" altLang="zh-TW" sz="1100" b="0" dirty="0">
                <a:solidFill>
                  <a:srgbClr val="24292F"/>
                </a:solidFill>
                <a:effectLst/>
                <a:latin typeface="Menlo" panose="020B0609030804020204" pitchFamily="49" charset="0"/>
              </a:rPr>
              <a:t>.</a:t>
            </a:r>
            <a:r>
              <a:rPr lang="en" altLang="zh-TW" sz="1100" b="0" dirty="0">
                <a:solidFill>
                  <a:srgbClr val="8250DF"/>
                </a:solidFill>
                <a:effectLst/>
                <a:latin typeface="Menlo" panose="020B0609030804020204" pitchFamily="49" charset="0"/>
              </a:rPr>
              <a:t>f1_score</a:t>
            </a:r>
            <a:r>
              <a:rPr lang="en" altLang="zh-TW" sz="1100" b="0" dirty="0">
                <a:solidFill>
                  <a:srgbClr val="24292F"/>
                </a:solidFill>
                <a:effectLst/>
                <a:latin typeface="Menlo" panose="020B0609030804020204" pitchFamily="49" charset="0"/>
              </a:rPr>
              <a:t>(</a:t>
            </a:r>
            <a:r>
              <a:rPr lang="en" altLang="zh-TW" sz="1100" b="0" dirty="0" err="1">
                <a:solidFill>
                  <a:srgbClr val="24292F"/>
                </a:solidFill>
                <a:effectLst/>
                <a:latin typeface="Menlo" panose="020B0609030804020204" pitchFamily="49" charset="0"/>
              </a:rPr>
              <a:t>Y_train</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y_predict</a:t>
            </a:r>
            <a:r>
              <a:rPr lang="en" altLang="zh-TW" sz="1100" b="0" dirty="0">
                <a:solidFill>
                  <a:srgbClr val="24292F"/>
                </a:solidFill>
                <a:effectLst/>
                <a:latin typeface="Menlo" panose="020B0609030804020204" pitchFamily="49" charset="0"/>
              </a:rPr>
              <a:t>))</a:t>
            </a:r>
          </a:p>
          <a:p>
            <a:r>
              <a:rPr lang="en" altLang="zh-TW" sz="1100" b="0" dirty="0">
                <a:solidFill>
                  <a:srgbClr val="8250DF"/>
                </a:solidFill>
                <a:effectLst/>
                <a:latin typeface="Menlo" panose="020B0609030804020204" pitchFamily="49" charset="0"/>
              </a:rPr>
              <a:t>print</a:t>
            </a:r>
            <a:r>
              <a:rPr lang="en" altLang="zh-TW" sz="1100" b="0" dirty="0">
                <a:solidFill>
                  <a:srgbClr val="24292F"/>
                </a:solidFill>
                <a:effectLst/>
                <a:latin typeface="Menlo" panose="020B0609030804020204" pitchFamily="49" charset="0"/>
              </a:rPr>
              <a:t>(</a:t>
            </a:r>
            <a:r>
              <a:rPr lang="en" altLang="zh-TW" sz="1100" b="0" dirty="0">
                <a:solidFill>
                  <a:srgbClr val="0A3069"/>
                </a:solidFill>
                <a:effectLst/>
                <a:latin typeface="Menlo" panose="020B0609030804020204" pitchFamily="49" charset="0"/>
              </a:rPr>
              <a:t>'RMSE = '</a:t>
            </a:r>
            <a:r>
              <a:rPr lang="en" altLang="zh-TW" sz="1100" b="0" dirty="0">
                <a:solidFill>
                  <a:srgbClr val="24292F"/>
                </a:solidFill>
                <a:effectLst/>
                <a:latin typeface="Menlo" panose="020B0609030804020204" pitchFamily="49" charset="0"/>
              </a:rPr>
              <a:t>, </a:t>
            </a:r>
            <a:r>
              <a:rPr lang="en" altLang="zh-TW" sz="1100" b="0" dirty="0" err="1">
                <a:solidFill>
                  <a:srgbClr val="953800"/>
                </a:solidFill>
                <a:effectLst/>
                <a:latin typeface="Menlo" panose="020B0609030804020204" pitchFamily="49" charset="0"/>
              </a:rPr>
              <a:t>np</a:t>
            </a:r>
            <a:r>
              <a:rPr lang="en" altLang="zh-TW" sz="1100" b="0" dirty="0" err="1">
                <a:solidFill>
                  <a:srgbClr val="24292F"/>
                </a:solidFill>
                <a:effectLst/>
                <a:latin typeface="Menlo" panose="020B0609030804020204" pitchFamily="49" charset="0"/>
              </a:rPr>
              <a:t>.sqrt</a:t>
            </a:r>
            <a:r>
              <a:rPr lang="en" altLang="zh-TW" sz="1100" b="0" dirty="0">
                <a:solidFill>
                  <a:srgbClr val="24292F"/>
                </a:solidFill>
                <a:effectLst/>
                <a:latin typeface="Menlo" panose="020B0609030804020204" pitchFamily="49" charset="0"/>
              </a:rPr>
              <a:t>(</a:t>
            </a:r>
            <a:r>
              <a:rPr lang="en" altLang="zh-TW" sz="1100" b="0" dirty="0" err="1">
                <a:solidFill>
                  <a:srgbClr val="8250DF"/>
                </a:solidFill>
                <a:effectLst/>
                <a:latin typeface="Menlo" panose="020B0609030804020204" pitchFamily="49" charset="0"/>
              </a:rPr>
              <a:t>mean_squared_error</a:t>
            </a:r>
            <a:r>
              <a:rPr lang="en" altLang="zh-TW" sz="1100" b="0" dirty="0">
                <a:solidFill>
                  <a:srgbClr val="24292F"/>
                </a:solidFill>
                <a:effectLst/>
                <a:latin typeface="Menlo" panose="020B0609030804020204" pitchFamily="49" charset="0"/>
              </a:rPr>
              <a:t>(</a:t>
            </a:r>
            <a:r>
              <a:rPr lang="en" altLang="zh-TW" sz="1100" b="0" dirty="0" err="1">
                <a:solidFill>
                  <a:srgbClr val="24292F"/>
                </a:solidFill>
                <a:effectLst/>
                <a:latin typeface="Menlo" panose="020B0609030804020204" pitchFamily="49" charset="0"/>
              </a:rPr>
              <a:t>Y_train</a:t>
            </a:r>
            <a:r>
              <a:rPr lang="en" altLang="zh-TW" sz="1100" b="0" dirty="0">
                <a:solidFill>
                  <a:srgbClr val="24292F"/>
                </a:solidFill>
                <a:effectLst/>
                <a:latin typeface="Menlo" panose="020B0609030804020204" pitchFamily="49" charset="0"/>
              </a:rPr>
              <a:t>, </a:t>
            </a:r>
            <a:r>
              <a:rPr lang="en" altLang="zh-TW" sz="1100" b="0" dirty="0" err="1">
                <a:solidFill>
                  <a:srgbClr val="24292F"/>
                </a:solidFill>
                <a:effectLst/>
                <a:latin typeface="Menlo" panose="020B0609030804020204" pitchFamily="49" charset="0"/>
              </a:rPr>
              <a:t>y_predict</a:t>
            </a:r>
            <a:r>
              <a:rPr lang="en" altLang="zh-TW" sz="1100" b="0" dirty="0">
                <a:solidFill>
                  <a:srgbClr val="24292F"/>
                </a:solidFill>
                <a:effectLst/>
                <a:latin typeface="Menlo" panose="020B0609030804020204" pitchFamily="49" charset="0"/>
              </a:rPr>
              <a:t>)))</a:t>
            </a:r>
          </a:p>
        </p:txBody>
      </p:sp>
    </p:spTree>
    <p:extLst>
      <p:ext uri="{BB962C8B-B14F-4D97-AF65-F5344CB8AC3E}">
        <p14:creationId xmlns:p14="http://schemas.microsoft.com/office/powerpoint/2010/main" val="28787516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7C198A-3F68-6BD5-7401-62982B44162F}"/>
              </a:ext>
            </a:extLst>
          </p:cNvPr>
          <p:cNvSpPr>
            <a:spLocks noGrp="1"/>
          </p:cNvSpPr>
          <p:nvPr>
            <p:ph type="title"/>
          </p:nvPr>
        </p:nvSpPr>
        <p:spPr/>
        <p:txBody>
          <a:bodyPr>
            <a:normAutofit/>
          </a:bodyPr>
          <a:lstStyle/>
          <a:p>
            <a:r>
              <a:rPr kumimoji="1" lang="zh-TW" altLang="en-US" sz="3200" dirty="0">
                <a:solidFill>
                  <a:schemeClr val="tx1"/>
                </a:solidFill>
                <a:latin typeface="BiauKai" panose="02010601000101010101" pitchFamily="2" charset="-120"/>
                <a:ea typeface="BiauKai" panose="02010601000101010101" pitchFamily="2" charset="-120"/>
              </a:rPr>
              <a:t>程式碼解說</a:t>
            </a:r>
            <a:r>
              <a:rPr kumimoji="1" lang="en-US" altLang="zh-TW" sz="3200" dirty="0">
                <a:solidFill>
                  <a:schemeClr val="tx1"/>
                </a:solidFill>
                <a:latin typeface="BiauKai" panose="02010601000101010101" pitchFamily="2" charset="-120"/>
                <a:ea typeface="BiauKai" panose="02010601000101010101" pitchFamily="2" charset="-120"/>
              </a:rPr>
              <a:t> – Random Forest</a:t>
            </a:r>
            <a:endParaRPr kumimoji="1" lang="zh-TW" altLang="en-US" sz="3200" dirty="0">
              <a:solidFill>
                <a:schemeClr val="tx1"/>
              </a:solidFill>
              <a:latin typeface="BiauKai" panose="02010601000101010101" pitchFamily="2" charset="-120"/>
              <a:ea typeface="BiauKai" panose="02010601000101010101" pitchFamily="2" charset="-120"/>
            </a:endParaRPr>
          </a:p>
        </p:txBody>
      </p:sp>
      <p:sp>
        <p:nvSpPr>
          <p:cNvPr id="4" name="矩形 3">
            <a:extLst>
              <a:ext uri="{FF2B5EF4-FFF2-40B4-BE49-F238E27FC236}">
                <a16:creationId xmlns:a16="http://schemas.microsoft.com/office/drawing/2014/main" id="{BD1E0E01-1AF8-4D13-91FB-8A21BBEE7437}"/>
              </a:ext>
            </a:extLst>
          </p:cNvPr>
          <p:cNvSpPr/>
          <p:nvPr/>
        </p:nvSpPr>
        <p:spPr>
          <a:xfrm>
            <a:off x="6172198" y="1095375"/>
            <a:ext cx="5410201" cy="5648325"/>
          </a:xfrm>
          <a:prstGeom prst="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 name="文字方塊 5">
            <a:extLst>
              <a:ext uri="{FF2B5EF4-FFF2-40B4-BE49-F238E27FC236}">
                <a16:creationId xmlns:a16="http://schemas.microsoft.com/office/drawing/2014/main" id="{1A1AC464-039A-91CF-F124-14C74D42BAB4}"/>
              </a:ext>
            </a:extLst>
          </p:cNvPr>
          <p:cNvSpPr txBox="1"/>
          <p:nvPr/>
        </p:nvSpPr>
        <p:spPr>
          <a:xfrm>
            <a:off x="1986437" y="1053644"/>
            <a:ext cx="4185761" cy="830997"/>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利用調整出來的參數進行建模</a:t>
            </a:r>
            <a:endParaRPr lang="en-US" altLang="zh-TW" sz="2400" dirty="0">
              <a:solidFill>
                <a:srgbClr val="6E7781"/>
              </a:solidFill>
              <a:latin typeface="BiauKai" panose="02010601000101010101" pitchFamily="2" charset="-120"/>
              <a:ea typeface="BiauKai" panose="02010601000101010101" pitchFamily="2" charset="-120"/>
            </a:endParaRPr>
          </a:p>
          <a:p>
            <a:r>
              <a:rPr lang="zh-TW" altLang="en-US" sz="2400" dirty="0">
                <a:solidFill>
                  <a:srgbClr val="6E7781"/>
                </a:solidFill>
                <a:latin typeface="BiauKai" panose="02010601000101010101" pitchFamily="2" charset="-120"/>
                <a:ea typeface="BiauKai" panose="02010601000101010101" pitchFamily="2" charset="-120"/>
              </a:rPr>
              <a:t>，並於測試集上做測試</a:t>
            </a:r>
          </a:p>
        </p:txBody>
      </p:sp>
      <p:sp>
        <p:nvSpPr>
          <p:cNvPr id="7" name="文字方塊 6">
            <a:extLst>
              <a:ext uri="{FF2B5EF4-FFF2-40B4-BE49-F238E27FC236}">
                <a16:creationId xmlns:a16="http://schemas.microsoft.com/office/drawing/2014/main" id="{44640DE3-7686-A3F9-6B8B-26758EB8A29A}"/>
              </a:ext>
            </a:extLst>
          </p:cNvPr>
          <p:cNvSpPr txBox="1"/>
          <p:nvPr/>
        </p:nvSpPr>
        <p:spPr>
          <a:xfrm>
            <a:off x="2294213" y="2188221"/>
            <a:ext cx="3877985" cy="461665"/>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畫出混淆矩陣評估模型好壞</a:t>
            </a:r>
          </a:p>
        </p:txBody>
      </p:sp>
      <p:sp>
        <p:nvSpPr>
          <p:cNvPr id="8" name="文字方塊 7">
            <a:extLst>
              <a:ext uri="{FF2B5EF4-FFF2-40B4-BE49-F238E27FC236}">
                <a16:creationId xmlns:a16="http://schemas.microsoft.com/office/drawing/2014/main" id="{2F06D7E7-9094-2DB9-77D7-91A4EFD51019}"/>
              </a:ext>
            </a:extLst>
          </p:cNvPr>
          <p:cNvSpPr txBox="1"/>
          <p:nvPr/>
        </p:nvSpPr>
        <p:spPr>
          <a:xfrm>
            <a:off x="6172198" y="1095375"/>
            <a:ext cx="5410201" cy="6001643"/>
          </a:xfrm>
          <a:prstGeom prst="rect">
            <a:avLst/>
          </a:prstGeom>
          <a:noFill/>
        </p:spPr>
        <p:txBody>
          <a:bodyPr wrap="square" rtlCol="0">
            <a:spAutoFit/>
          </a:bodyPr>
          <a:lstStyle/>
          <a:p>
            <a:r>
              <a:rPr lang="en" altLang="zh-TW" sz="1200" b="0" dirty="0">
                <a:solidFill>
                  <a:srgbClr val="6E7781"/>
                </a:solidFill>
                <a:effectLst/>
                <a:latin typeface="Menlo" panose="020B0609030804020204" pitchFamily="49" charset="0"/>
              </a:rPr>
              <a:t># make prediction</a:t>
            </a:r>
            <a:endParaRPr lang="en" altLang="zh-TW" sz="1200" b="0" dirty="0">
              <a:solidFill>
                <a:srgbClr val="24292F"/>
              </a:solidFill>
              <a:effectLst/>
              <a:latin typeface="Menlo" panose="020B0609030804020204" pitchFamily="49" charset="0"/>
            </a:endParaRPr>
          </a:p>
          <a:p>
            <a:r>
              <a:rPr lang="en" altLang="zh-TW" sz="1200" b="0" dirty="0" err="1">
                <a:solidFill>
                  <a:srgbClr val="24292F"/>
                </a:solidFill>
                <a:effectLst/>
                <a:latin typeface="Menlo" panose="020B0609030804020204" pitchFamily="49" charset="0"/>
              </a:rPr>
              <a:t>y_predict</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rd.</a:t>
            </a:r>
            <a:r>
              <a:rPr lang="en" altLang="zh-TW" sz="1200" b="0" dirty="0" err="1">
                <a:solidFill>
                  <a:srgbClr val="8250DF"/>
                </a:solidFill>
                <a:effectLst/>
                <a:latin typeface="Menlo" panose="020B0609030804020204" pitchFamily="49" charset="0"/>
              </a:rPr>
              <a:t>predict</a:t>
            </a:r>
            <a:r>
              <a:rPr lang="en" altLang="zh-TW" sz="1200" b="0" dirty="0">
                <a:solidFill>
                  <a:srgbClr val="24292F"/>
                </a:solidFill>
                <a:effectLst/>
                <a:latin typeface="Menlo" panose="020B0609030804020204" pitchFamily="49" charset="0"/>
              </a:rPr>
              <a:t>(</a:t>
            </a:r>
            <a:r>
              <a:rPr lang="en" altLang="zh-TW" sz="1200" b="0" dirty="0" err="1">
                <a:solidFill>
                  <a:srgbClr val="24292F"/>
                </a:solidFill>
                <a:effectLst/>
                <a:latin typeface="Menlo" panose="020B0609030804020204" pitchFamily="49" charset="0"/>
              </a:rPr>
              <a:t>X_test</a:t>
            </a:r>
            <a:r>
              <a:rPr lang="en" altLang="zh-TW" sz="1200" b="0" dirty="0">
                <a:solidFill>
                  <a:srgbClr val="24292F"/>
                </a:solidFill>
                <a:effectLst/>
                <a:latin typeface="Menlo" panose="020B0609030804020204" pitchFamily="49" charset="0"/>
              </a:rPr>
              <a:t>[included])</a:t>
            </a:r>
            <a:br>
              <a:rPr lang="en" altLang="zh-TW" sz="1200" b="0" dirty="0">
                <a:solidFill>
                  <a:srgbClr val="24292F"/>
                </a:solidFill>
                <a:effectLst/>
                <a:latin typeface="Menlo" panose="020B0609030804020204" pitchFamily="49" charset="0"/>
              </a:rPr>
            </a:br>
            <a:r>
              <a:rPr lang="en" altLang="zh-TW" sz="1200" b="0" dirty="0">
                <a:solidFill>
                  <a:srgbClr val="6E7781"/>
                </a:solidFill>
                <a:effectLst/>
                <a:latin typeface="Menlo" panose="020B0609030804020204" pitchFamily="49" charset="0"/>
              </a:rPr>
              <a:t># plot confusion </a:t>
            </a:r>
            <a:r>
              <a:rPr lang="en" altLang="zh-TW" sz="1200" b="0" dirty="0" err="1">
                <a:solidFill>
                  <a:srgbClr val="6E7781"/>
                </a:solidFill>
                <a:effectLst/>
                <a:latin typeface="Menlo" panose="020B0609030804020204" pitchFamily="49" charset="0"/>
              </a:rPr>
              <a:t>matirx</a:t>
            </a:r>
            <a:endParaRPr lang="en" altLang="zh-TW" sz="1200" b="0" dirty="0">
              <a:solidFill>
                <a:srgbClr val="24292F"/>
              </a:solidFill>
              <a:effectLst/>
              <a:latin typeface="Menlo" panose="020B0609030804020204" pitchFamily="49" charset="0"/>
            </a:endParaRPr>
          </a:p>
          <a:p>
            <a:r>
              <a:rPr lang="en" altLang="zh-TW" sz="1200" b="0" dirty="0" err="1">
                <a:solidFill>
                  <a:srgbClr val="24292F"/>
                </a:solidFill>
                <a:effectLst/>
                <a:latin typeface="Menlo" panose="020B0609030804020204" pitchFamily="49" charset="0"/>
              </a:rPr>
              <a:t>confusion_matrix</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 </a:t>
            </a:r>
            <a:r>
              <a:rPr lang="en" altLang="zh-TW" sz="1200" b="0" dirty="0" err="1">
                <a:solidFill>
                  <a:srgbClr val="953800"/>
                </a:solidFill>
                <a:effectLst/>
                <a:latin typeface="Menlo" panose="020B0609030804020204" pitchFamily="49" charset="0"/>
              </a:rPr>
              <a:t>metrics</a:t>
            </a:r>
            <a:r>
              <a:rPr lang="en" altLang="zh-TW" sz="1200" b="0" dirty="0" err="1">
                <a:solidFill>
                  <a:srgbClr val="24292F"/>
                </a:solidFill>
                <a:effectLst/>
                <a:latin typeface="Menlo" panose="020B0609030804020204" pitchFamily="49" charset="0"/>
              </a:rPr>
              <a:t>.</a:t>
            </a:r>
            <a:r>
              <a:rPr lang="en" altLang="zh-TW" sz="1200" b="0" dirty="0" err="1">
                <a:solidFill>
                  <a:srgbClr val="8250DF"/>
                </a:solidFill>
                <a:effectLst/>
                <a:latin typeface="Menlo" panose="020B0609030804020204" pitchFamily="49" charset="0"/>
              </a:rPr>
              <a:t>confusion_matrix</a:t>
            </a:r>
            <a:r>
              <a:rPr lang="en" altLang="zh-TW" sz="1200" b="0" dirty="0">
                <a:solidFill>
                  <a:srgbClr val="24292F"/>
                </a:solidFill>
                <a:effectLst/>
                <a:latin typeface="Menlo" panose="020B0609030804020204" pitchFamily="49" charset="0"/>
              </a:rPr>
              <a:t>(</a:t>
            </a:r>
            <a:r>
              <a:rPr lang="en" altLang="zh-TW" sz="1200" b="0" dirty="0" err="1">
                <a:solidFill>
                  <a:srgbClr val="24292F"/>
                </a:solidFill>
                <a:effectLst/>
                <a:latin typeface="Menlo" panose="020B0609030804020204" pitchFamily="49" charset="0"/>
              </a:rPr>
              <a:t>Y_test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y_predict</a:t>
            </a:r>
            <a:r>
              <a:rPr lang="en" altLang="zh-TW" sz="1200" b="0" dirty="0">
                <a:solidFill>
                  <a:srgbClr val="24292F"/>
                </a:solidFill>
                <a:effectLst/>
                <a:latin typeface="Menlo" panose="020B0609030804020204" pitchFamily="49" charset="0"/>
              </a:rPr>
              <a:t>)</a:t>
            </a:r>
          </a:p>
          <a:p>
            <a:r>
              <a:rPr lang="en" altLang="zh-TW" sz="1200" b="0" dirty="0" err="1">
                <a:solidFill>
                  <a:srgbClr val="24292F"/>
                </a:solidFill>
                <a:effectLst/>
                <a:latin typeface="Menlo" panose="020B0609030804020204" pitchFamily="49" charset="0"/>
              </a:rPr>
              <a:t>cm_display</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 </a:t>
            </a:r>
            <a:r>
              <a:rPr lang="en" altLang="zh-TW" sz="1200" b="0" dirty="0" err="1">
                <a:solidFill>
                  <a:srgbClr val="953800"/>
                </a:solidFill>
                <a:effectLst/>
                <a:latin typeface="Menlo" panose="020B0609030804020204" pitchFamily="49" charset="0"/>
              </a:rPr>
              <a:t>metrics</a:t>
            </a:r>
            <a:r>
              <a:rPr lang="en" altLang="zh-TW" sz="1200" b="0" dirty="0" err="1">
                <a:solidFill>
                  <a:srgbClr val="24292F"/>
                </a:solidFill>
                <a:effectLst/>
                <a:latin typeface="Menlo" panose="020B0609030804020204" pitchFamily="49" charset="0"/>
              </a:rPr>
              <a:t>.</a:t>
            </a:r>
            <a:r>
              <a:rPr lang="en" altLang="zh-TW" sz="1200" b="0" dirty="0" err="1">
                <a:solidFill>
                  <a:srgbClr val="953800"/>
                </a:solidFill>
                <a:effectLst/>
                <a:latin typeface="Menlo" panose="020B0609030804020204" pitchFamily="49" charset="0"/>
              </a:rPr>
              <a:t>ConfusionMatrixDisplay</a:t>
            </a:r>
            <a:r>
              <a:rPr lang="en" altLang="zh-TW" sz="1200" b="0" dirty="0">
                <a:solidFill>
                  <a:srgbClr val="24292F"/>
                </a:solidFill>
                <a:effectLst/>
                <a:latin typeface="Menlo" panose="020B0609030804020204" pitchFamily="49" charset="0"/>
              </a:rPr>
              <a:t>(</a:t>
            </a:r>
            <a:r>
              <a:rPr lang="en" altLang="zh-TW" sz="1200" b="0" dirty="0" err="1">
                <a:solidFill>
                  <a:srgbClr val="953800"/>
                </a:solidFill>
                <a:effectLst/>
                <a:latin typeface="Menlo" panose="020B0609030804020204" pitchFamily="49" charset="0"/>
              </a:rPr>
              <a:t>confusion_matrix</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confusion_matrix</a:t>
            </a:r>
            <a:r>
              <a:rPr lang="en" altLang="zh-TW" sz="1200" b="0" dirty="0">
                <a:solidFill>
                  <a:srgbClr val="24292F"/>
                </a:solidFill>
                <a:effectLst/>
                <a:latin typeface="Menlo" panose="020B0609030804020204" pitchFamily="49" charset="0"/>
              </a:rPr>
              <a:t>, </a:t>
            </a:r>
            <a:r>
              <a:rPr lang="en" altLang="zh-TW" sz="1200" b="0" dirty="0" err="1">
                <a:solidFill>
                  <a:srgbClr val="953800"/>
                </a:solidFill>
                <a:effectLst/>
                <a:latin typeface="Menlo" panose="020B0609030804020204" pitchFamily="49" charset="0"/>
              </a:rPr>
              <a:t>display_labels</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False</a:t>
            </a:r>
            <a:r>
              <a:rPr lang="en" altLang="zh-TW" sz="1200" b="0" dirty="0">
                <a:solidFill>
                  <a:srgbClr val="24292F"/>
                </a:solidFill>
                <a:effectLst/>
                <a:latin typeface="Menlo" panose="020B0609030804020204" pitchFamily="49" charset="0"/>
              </a:rPr>
              <a:t>, </a:t>
            </a:r>
            <a:r>
              <a:rPr lang="en" altLang="zh-TW" sz="1200" b="0" dirty="0">
                <a:solidFill>
                  <a:srgbClr val="0550AE"/>
                </a:solidFill>
                <a:effectLst/>
                <a:latin typeface="Menlo" panose="020B0609030804020204" pitchFamily="49" charset="0"/>
              </a:rPr>
              <a:t>True</a:t>
            </a:r>
            <a:r>
              <a:rPr lang="en" altLang="zh-TW" sz="1200" b="0" dirty="0">
                <a:solidFill>
                  <a:srgbClr val="24292F"/>
                </a:solidFill>
                <a:effectLst/>
                <a:latin typeface="Menlo" panose="020B0609030804020204" pitchFamily="49" charset="0"/>
              </a:rPr>
              <a:t>])</a:t>
            </a:r>
          </a:p>
          <a:p>
            <a:r>
              <a:rPr lang="en" altLang="zh-TW" sz="1200" b="0" dirty="0" err="1">
                <a:solidFill>
                  <a:srgbClr val="24292F"/>
                </a:solidFill>
                <a:effectLst/>
                <a:latin typeface="Menlo" panose="020B0609030804020204" pitchFamily="49" charset="0"/>
              </a:rPr>
              <a:t>cm_display.</a:t>
            </a:r>
            <a:r>
              <a:rPr lang="en" altLang="zh-TW" sz="1200" b="0" dirty="0" err="1">
                <a:solidFill>
                  <a:srgbClr val="8250DF"/>
                </a:solidFill>
                <a:effectLst/>
                <a:latin typeface="Menlo" panose="020B0609030804020204" pitchFamily="49" charset="0"/>
              </a:rPr>
              <a:t>plot</a:t>
            </a:r>
            <a:r>
              <a:rPr lang="en" altLang="zh-TW" sz="1200" b="0" dirty="0">
                <a:solidFill>
                  <a:srgbClr val="24292F"/>
                </a:solidFill>
                <a:effectLst/>
                <a:latin typeface="Menlo" panose="020B0609030804020204" pitchFamily="49" charset="0"/>
              </a:rPr>
              <a:t>()</a:t>
            </a:r>
          </a:p>
          <a:p>
            <a:r>
              <a:rPr lang="en" altLang="zh-TW" sz="1200" b="0" dirty="0" err="1">
                <a:solidFill>
                  <a:srgbClr val="953800"/>
                </a:solidFill>
                <a:effectLst/>
                <a:latin typeface="Menlo" panose="020B0609030804020204" pitchFamily="49" charset="0"/>
              </a:rPr>
              <a:t>plt</a:t>
            </a:r>
            <a:r>
              <a:rPr lang="en" altLang="zh-TW" sz="1200" b="0" dirty="0" err="1">
                <a:solidFill>
                  <a:srgbClr val="24292F"/>
                </a:solidFill>
                <a:effectLst/>
                <a:latin typeface="Menlo" panose="020B0609030804020204" pitchFamily="49" charset="0"/>
              </a:rPr>
              <a:t>.</a:t>
            </a:r>
            <a:r>
              <a:rPr lang="en" altLang="zh-TW" sz="1200" b="0" dirty="0" err="1">
                <a:solidFill>
                  <a:srgbClr val="8250DF"/>
                </a:solidFill>
                <a:effectLst/>
                <a:latin typeface="Menlo" panose="020B0609030804020204" pitchFamily="49" charset="0"/>
              </a:rPr>
              <a:t>tick_params</a:t>
            </a:r>
            <a:r>
              <a:rPr lang="en" altLang="zh-TW" sz="1200" b="0" dirty="0">
                <a:solidFill>
                  <a:srgbClr val="24292F"/>
                </a:solidFill>
                <a:effectLst/>
                <a:latin typeface="Menlo" panose="020B0609030804020204" pitchFamily="49" charset="0"/>
              </a:rPr>
              <a:t>(</a:t>
            </a:r>
            <a:r>
              <a:rPr lang="en" altLang="zh-TW" sz="1200" b="0" dirty="0">
                <a:solidFill>
                  <a:srgbClr val="953800"/>
                </a:solidFill>
                <a:effectLst/>
                <a:latin typeface="Menlo" panose="020B0609030804020204" pitchFamily="49" charset="0"/>
              </a:rPr>
              <a:t>colors</a:t>
            </a:r>
            <a:r>
              <a:rPr lang="en" altLang="zh-TW" sz="1200" b="0" dirty="0">
                <a:solidFill>
                  <a:srgbClr val="AC5E00"/>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'white'</a:t>
            </a:r>
            <a:r>
              <a:rPr lang="en" altLang="zh-TW" sz="1200" b="0" dirty="0">
                <a:solidFill>
                  <a:srgbClr val="24292F"/>
                </a:solidFill>
                <a:effectLst/>
                <a:latin typeface="Menlo" panose="020B0609030804020204" pitchFamily="49" charset="0"/>
              </a:rPr>
              <a:t>, </a:t>
            </a:r>
            <a:r>
              <a:rPr lang="en" altLang="zh-TW" sz="1200" b="0" dirty="0">
                <a:solidFill>
                  <a:srgbClr val="953800"/>
                </a:solidFill>
                <a:effectLst/>
                <a:latin typeface="Menlo" panose="020B0609030804020204" pitchFamily="49" charset="0"/>
              </a:rPr>
              <a:t>which</a:t>
            </a:r>
            <a:r>
              <a:rPr lang="en" altLang="zh-TW" sz="1200" b="0" dirty="0">
                <a:solidFill>
                  <a:srgbClr val="AC5E00"/>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'both'</a:t>
            </a:r>
            <a:r>
              <a:rPr lang="en" altLang="zh-TW" sz="1200" b="0" dirty="0">
                <a:solidFill>
                  <a:srgbClr val="24292F"/>
                </a:solidFill>
                <a:effectLst/>
                <a:latin typeface="Menlo" panose="020B0609030804020204" pitchFamily="49" charset="0"/>
              </a:rPr>
              <a:t>)</a:t>
            </a:r>
          </a:p>
          <a:p>
            <a:r>
              <a:rPr lang="en" altLang="zh-TW" sz="1200" b="0" dirty="0" err="1">
                <a:solidFill>
                  <a:srgbClr val="953800"/>
                </a:solidFill>
                <a:effectLst/>
                <a:latin typeface="Menlo" panose="020B0609030804020204" pitchFamily="49" charset="0"/>
              </a:rPr>
              <a:t>plt</a:t>
            </a:r>
            <a:r>
              <a:rPr lang="en" altLang="zh-TW" sz="1200" b="0" dirty="0" err="1">
                <a:solidFill>
                  <a:srgbClr val="24292F"/>
                </a:solidFill>
                <a:effectLst/>
                <a:latin typeface="Menlo" panose="020B0609030804020204" pitchFamily="49" charset="0"/>
              </a:rPr>
              <a:t>.</a:t>
            </a:r>
            <a:r>
              <a:rPr lang="en" altLang="zh-TW" sz="1200" b="0" dirty="0" err="1">
                <a:solidFill>
                  <a:srgbClr val="8250DF"/>
                </a:solidFill>
                <a:effectLst/>
                <a:latin typeface="Menlo" panose="020B0609030804020204" pitchFamily="49" charset="0"/>
              </a:rPr>
              <a:t>show</a:t>
            </a:r>
            <a:r>
              <a:rPr lang="en" altLang="zh-TW" sz="1200" b="0" dirty="0">
                <a:solidFill>
                  <a:srgbClr val="24292F"/>
                </a:solidFill>
                <a:effectLst/>
                <a:latin typeface="Menlo" panose="020B0609030804020204" pitchFamily="49" charset="0"/>
              </a:rPr>
              <a:t>() </a:t>
            </a:r>
            <a:br>
              <a:rPr lang="en" altLang="zh-TW" sz="1200" b="0" dirty="0">
                <a:solidFill>
                  <a:srgbClr val="24292F"/>
                </a:solidFill>
                <a:effectLst/>
                <a:latin typeface="Menlo" panose="020B0609030804020204" pitchFamily="49" charset="0"/>
              </a:rPr>
            </a:br>
            <a:r>
              <a:rPr lang="en" altLang="zh-TW" sz="1200" b="0" dirty="0">
                <a:solidFill>
                  <a:srgbClr val="6E7781"/>
                </a:solidFill>
                <a:effectLst/>
                <a:latin typeface="Menlo" panose="020B0609030804020204" pitchFamily="49" charset="0"/>
              </a:rPr>
              <a:t># print score</a:t>
            </a:r>
            <a:endParaRPr lang="en" altLang="zh-TW" sz="1200" b="0" dirty="0">
              <a:solidFill>
                <a:srgbClr val="24292F"/>
              </a:solidFill>
              <a:effectLst/>
              <a:latin typeface="Menlo" panose="020B0609030804020204" pitchFamily="49" charset="0"/>
            </a:endParaRPr>
          </a:p>
          <a:p>
            <a:r>
              <a:rPr lang="en" altLang="zh-TW" sz="1200" b="0" dirty="0">
                <a:solidFill>
                  <a:srgbClr val="8250DF"/>
                </a:solidFill>
                <a:effectLst/>
                <a:latin typeface="Menlo" panose="020B0609030804020204" pitchFamily="49" charset="0"/>
              </a:rPr>
              <a:t>print</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'Accuracy = '</a:t>
            </a:r>
            <a:r>
              <a:rPr lang="en" altLang="zh-TW" sz="1200" b="0" dirty="0">
                <a:solidFill>
                  <a:srgbClr val="24292F"/>
                </a:solidFill>
                <a:effectLst/>
                <a:latin typeface="Menlo" panose="020B0609030804020204" pitchFamily="49" charset="0"/>
              </a:rPr>
              <a:t>,</a:t>
            </a:r>
            <a:r>
              <a:rPr lang="en" altLang="zh-TW" sz="1200" b="0" dirty="0" err="1">
                <a:solidFill>
                  <a:srgbClr val="953800"/>
                </a:solidFill>
                <a:effectLst/>
                <a:latin typeface="Menlo" panose="020B0609030804020204" pitchFamily="49" charset="0"/>
              </a:rPr>
              <a:t>metrics</a:t>
            </a:r>
            <a:r>
              <a:rPr lang="en" altLang="zh-TW" sz="1200" b="0" dirty="0" err="1">
                <a:solidFill>
                  <a:srgbClr val="24292F"/>
                </a:solidFill>
                <a:effectLst/>
                <a:latin typeface="Menlo" panose="020B0609030804020204" pitchFamily="49" charset="0"/>
              </a:rPr>
              <a:t>.</a:t>
            </a:r>
            <a:r>
              <a:rPr lang="en" altLang="zh-TW" sz="1200" b="0" dirty="0" err="1">
                <a:solidFill>
                  <a:srgbClr val="8250DF"/>
                </a:solidFill>
                <a:effectLst/>
                <a:latin typeface="Menlo" panose="020B0609030804020204" pitchFamily="49" charset="0"/>
              </a:rPr>
              <a:t>accuracy_score</a:t>
            </a:r>
            <a:r>
              <a:rPr lang="en" altLang="zh-TW" sz="1200" b="0" dirty="0">
                <a:solidFill>
                  <a:srgbClr val="24292F"/>
                </a:solidFill>
                <a:effectLst/>
                <a:latin typeface="Menlo" panose="020B0609030804020204" pitchFamily="49" charset="0"/>
              </a:rPr>
              <a:t>(</a:t>
            </a:r>
            <a:r>
              <a:rPr lang="en" altLang="zh-TW" sz="1200" b="0" dirty="0" err="1">
                <a:solidFill>
                  <a:srgbClr val="24292F"/>
                </a:solidFill>
                <a:effectLst/>
                <a:latin typeface="Menlo" panose="020B0609030804020204" pitchFamily="49" charset="0"/>
              </a:rPr>
              <a:t>Y_test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y_predict</a:t>
            </a:r>
            <a:r>
              <a:rPr lang="en" altLang="zh-TW" sz="1200" b="0" dirty="0">
                <a:solidFill>
                  <a:srgbClr val="24292F"/>
                </a:solidFill>
                <a:effectLst/>
                <a:latin typeface="Menlo" panose="020B0609030804020204" pitchFamily="49" charset="0"/>
              </a:rPr>
              <a:t>))</a:t>
            </a:r>
          </a:p>
          <a:p>
            <a:r>
              <a:rPr lang="en" altLang="zh-TW" sz="1200" b="0" dirty="0">
                <a:solidFill>
                  <a:srgbClr val="8250DF"/>
                </a:solidFill>
                <a:effectLst/>
                <a:latin typeface="Menlo" panose="020B0609030804020204" pitchFamily="49" charset="0"/>
              </a:rPr>
              <a:t>print</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'Precision = '</a:t>
            </a:r>
            <a:r>
              <a:rPr lang="en" altLang="zh-TW" sz="1200" b="0" dirty="0">
                <a:solidFill>
                  <a:srgbClr val="24292F"/>
                </a:solidFill>
                <a:effectLst/>
                <a:latin typeface="Menlo" panose="020B0609030804020204" pitchFamily="49" charset="0"/>
              </a:rPr>
              <a:t>, </a:t>
            </a:r>
            <a:r>
              <a:rPr lang="en" altLang="zh-TW" sz="1200" b="0" dirty="0" err="1">
                <a:solidFill>
                  <a:srgbClr val="953800"/>
                </a:solidFill>
                <a:effectLst/>
                <a:latin typeface="Menlo" panose="020B0609030804020204" pitchFamily="49" charset="0"/>
              </a:rPr>
              <a:t>metrics</a:t>
            </a:r>
            <a:r>
              <a:rPr lang="en" altLang="zh-TW" sz="1200" b="0" dirty="0" err="1">
                <a:solidFill>
                  <a:srgbClr val="24292F"/>
                </a:solidFill>
                <a:effectLst/>
                <a:latin typeface="Menlo" panose="020B0609030804020204" pitchFamily="49" charset="0"/>
              </a:rPr>
              <a:t>.</a:t>
            </a:r>
            <a:r>
              <a:rPr lang="en" altLang="zh-TW" sz="1200" b="0" dirty="0" err="1">
                <a:solidFill>
                  <a:srgbClr val="8250DF"/>
                </a:solidFill>
                <a:effectLst/>
                <a:latin typeface="Menlo" panose="020B0609030804020204" pitchFamily="49" charset="0"/>
              </a:rPr>
              <a:t>precision_score</a:t>
            </a:r>
            <a:r>
              <a:rPr lang="en" altLang="zh-TW" sz="1200" b="0" dirty="0">
                <a:solidFill>
                  <a:srgbClr val="24292F"/>
                </a:solidFill>
                <a:effectLst/>
                <a:latin typeface="Menlo" panose="020B0609030804020204" pitchFamily="49" charset="0"/>
              </a:rPr>
              <a:t>(</a:t>
            </a:r>
            <a:r>
              <a:rPr lang="en" altLang="zh-TW" sz="1200" b="0" dirty="0" err="1">
                <a:solidFill>
                  <a:srgbClr val="24292F"/>
                </a:solidFill>
                <a:effectLst/>
                <a:latin typeface="Menlo" panose="020B0609030804020204" pitchFamily="49" charset="0"/>
              </a:rPr>
              <a:t>Y_test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y_predict</a:t>
            </a:r>
            <a:r>
              <a:rPr lang="en" altLang="zh-TW" sz="1200" b="0" dirty="0">
                <a:solidFill>
                  <a:srgbClr val="24292F"/>
                </a:solidFill>
                <a:effectLst/>
                <a:latin typeface="Menlo" panose="020B0609030804020204" pitchFamily="49" charset="0"/>
              </a:rPr>
              <a:t>))</a:t>
            </a:r>
          </a:p>
          <a:p>
            <a:r>
              <a:rPr lang="en" altLang="zh-TW" sz="1200" b="0" dirty="0">
                <a:solidFill>
                  <a:srgbClr val="8250DF"/>
                </a:solidFill>
                <a:effectLst/>
                <a:latin typeface="Menlo" panose="020B0609030804020204" pitchFamily="49" charset="0"/>
              </a:rPr>
              <a:t>print</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'Recall = '</a:t>
            </a:r>
            <a:r>
              <a:rPr lang="en" altLang="zh-TW" sz="1200" b="0" dirty="0">
                <a:solidFill>
                  <a:srgbClr val="24292F"/>
                </a:solidFill>
                <a:effectLst/>
                <a:latin typeface="Menlo" panose="020B0609030804020204" pitchFamily="49" charset="0"/>
              </a:rPr>
              <a:t>,</a:t>
            </a:r>
            <a:r>
              <a:rPr lang="en" altLang="zh-TW" sz="1200" b="0" dirty="0" err="1">
                <a:solidFill>
                  <a:srgbClr val="953800"/>
                </a:solidFill>
                <a:effectLst/>
                <a:latin typeface="Menlo" panose="020B0609030804020204" pitchFamily="49" charset="0"/>
              </a:rPr>
              <a:t>metrics</a:t>
            </a:r>
            <a:r>
              <a:rPr lang="en" altLang="zh-TW" sz="1200" b="0" dirty="0" err="1">
                <a:solidFill>
                  <a:srgbClr val="24292F"/>
                </a:solidFill>
                <a:effectLst/>
                <a:latin typeface="Menlo" panose="020B0609030804020204" pitchFamily="49" charset="0"/>
              </a:rPr>
              <a:t>.</a:t>
            </a:r>
            <a:r>
              <a:rPr lang="en" altLang="zh-TW" sz="1200" b="0" dirty="0" err="1">
                <a:solidFill>
                  <a:srgbClr val="8250DF"/>
                </a:solidFill>
                <a:effectLst/>
                <a:latin typeface="Menlo" panose="020B0609030804020204" pitchFamily="49" charset="0"/>
              </a:rPr>
              <a:t>recall_score</a:t>
            </a:r>
            <a:r>
              <a:rPr lang="en" altLang="zh-TW" sz="1200" b="0" dirty="0">
                <a:solidFill>
                  <a:srgbClr val="24292F"/>
                </a:solidFill>
                <a:effectLst/>
                <a:latin typeface="Menlo" panose="020B0609030804020204" pitchFamily="49" charset="0"/>
              </a:rPr>
              <a:t>(</a:t>
            </a:r>
            <a:r>
              <a:rPr lang="en" altLang="zh-TW" sz="1200" b="0" dirty="0" err="1">
                <a:solidFill>
                  <a:srgbClr val="24292F"/>
                </a:solidFill>
                <a:effectLst/>
                <a:latin typeface="Menlo" panose="020B0609030804020204" pitchFamily="49" charset="0"/>
              </a:rPr>
              <a:t>Y_test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y_predict</a:t>
            </a:r>
            <a:r>
              <a:rPr lang="en" altLang="zh-TW" sz="1200" b="0" dirty="0">
                <a:solidFill>
                  <a:srgbClr val="24292F"/>
                </a:solidFill>
                <a:effectLst/>
                <a:latin typeface="Menlo" panose="020B0609030804020204" pitchFamily="49" charset="0"/>
              </a:rPr>
              <a:t>))</a:t>
            </a:r>
          </a:p>
          <a:p>
            <a:r>
              <a:rPr lang="en" altLang="zh-TW" sz="1200" b="0" dirty="0">
                <a:solidFill>
                  <a:srgbClr val="8250DF"/>
                </a:solidFill>
                <a:effectLst/>
                <a:latin typeface="Menlo" panose="020B0609030804020204" pitchFamily="49" charset="0"/>
              </a:rPr>
              <a:t>print</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'F1-score = '</a:t>
            </a:r>
            <a:r>
              <a:rPr lang="en" altLang="zh-TW" sz="1200" b="0" dirty="0">
                <a:solidFill>
                  <a:srgbClr val="24292F"/>
                </a:solidFill>
                <a:effectLst/>
                <a:latin typeface="Menlo" panose="020B0609030804020204" pitchFamily="49" charset="0"/>
              </a:rPr>
              <a:t>, </a:t>
            </a:r>
            <a:r>
              <a:rPr lang="en" altLang="zh-TW" sz="1200" b="0" dirty="0">
                <a:solidFill>
                  <a:srgbClr val="953800"/>
                </a:solidFill>
                <a:effectLst/>
                <a:latin typeface="Menlo" panose="020B0609030804020204" pitchFamily="49" charset="0"/>
              </a:rPr>
              <a:t>metrics</a:t>
            </a:r>
            <a:r>
              <a:rPr lang="en" altLang="zh-TW" sz="1200" b="0" dirty="0">
                <a:solidFill>
                  <a:srgbClr val="24292F"/>
                </a:solidFill>
                <a:effectLst/>
                <a:latin typeface="Menlo" panose="020B0609030804020204" pitchFamily="49" charset="0"/>
              </a:rPr>
              <a:t>.</a:t>
            </a:r>
            <a:r>
              <a:rPr lang="en" altLang="zh-TW" sz="1200" b="0" dirty="0">
                <a:solidFill>
                  <a:srgbClr val="8250DF"/>
                </a:solidFill>
                <a:effectLst/>
                <a:latin typeface="Menlo" panose="020B0609030804020204" pitchFamily="49" charset="0"/>
              </a:rPr>
              <a:t>f1_score</a:t>
            </a:r>
            <a:r>
              <a:rPr lang="en" altLang="zh-TW" sz="1200" b="0" dirty="0">
                <a:solidFill>
                  <a:srgbClr val="24292F"/>
                </a:solidFill>
                <a:effectLst/>
                <a:latin typeface="Menlo" panose="020B0609030804020204" pitchFamily="49" charset="0"/>
              </a:rPr>
              <a:t>(</a:t>
            </a:r>
            <a:r>
              <a:rPr lang="en" altLang="zh-TW" sz="1200" b="0" dirty="0" err="1">
                <a:solidFill>
                  <a:srgbClr val="24292F"/>
                </a:solidFill>
                <a:effectLst/>
                <a:latin typeface="Menlo" panose="020B0609030804020204" pitchFamily="49" charset="0"/>
              </a:rPr>
              <a:t>Y_test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y_predict</a:t>
            </a:r>
            <a:r>
              <a:rPr lang="en" altLang="zh-TW" sz="1200" b="0" dirty="0">
                <a:solidFill>
                  <a:srgbClr val="24292F"/>
                </a:solidFill>
                <a:effectLst/>
                <a:latin typeface="Menlo" panose="020B0609030804020204" pitchFamily="49" charset="0"/>
              </a:rPr>
              <a:t>))</a:t>
            </a:r>
          </a:p>
          <a:p>
            <a:r>
              <a:rPr lang="en" altLang="zh-TW" sz="1200" b="0" dirty="0">
                <a:solidFill>
                  <a:srgbClr val="8250DF"/>
                </a:solidFill>
                <a:effectLst/>
                <a:latin typeface="Menlo" panose="020B0609030804020204" pitchFamily="49" charset="0"/>
              </a:rPr>
              <a:t>print</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'RMSE = '</a:t>
            </a:r>
            <a:r>
              <a:rPr lang="en" altLang="zh-TW" sz="1200" b="0" dirty="0">
                <a:solidFill>
                  <a:srgbClr val="24292F"/>
                </a:solidFill>
                <a:effectLst/>
                <a:latin typeface="Menlo" panose="020B0609030804020204" pitchFamily="49" charset="0"/>
              </a:rPr>
              <a:t>, </a:t>
            </a:r>
            <a:r>
              <a:rPr lang="en" altLang="zh-TW" sz="1200" b="0" dirty="0" err="1">
                <a:solidFill>
                  <a:srgbClr val="953800"/>
                </a:solidFill>
                <a:effectLst/>
                <a:latin typeface="Menlo" panose="020B0609030804020204" pitchFamily="49" charset="0"/>
              </a:rPr>
              <a:t>np</a:t>
            </a:r>
            <a:r>
              <a:rPr lang="en" altLang="zh-TW" sz="1200" b="0" dirty="0" err="1">
                <a:solidFill>
                  <a:srgbClr val="24292F"/>
                </a:solidFill>
                <a:effectLst/>
                <a:latin typeface="Menlo" panose="020B0609030804020204" pitchFamily="49" charset="0"/>
              </a:rPr>
              <a:t>.sqrt</a:t>
            </a:r>
            <a:r>
              <a:rPr lang="en" altLang="zh-TW" sz="1200" b="0" dirty="0">
                <a:solidFill>
                  <a:srgbClr val="24292F"/>
                </a:solidFill>
                <a:effectLst/>
                <a:latin typeface="Menlo" panose="020B0609030804020204" pitchFamily="49" charset="0"/>
              </a:rPr>
              <a:t>(</a:t>
            </a:r>
            <a:r>
              <a:rPr lang="en" altLang="zh-TW" sz="1200" b="0" dirty="0" err="1">
                <a:solidFill>
                  <a:srgbClr val="8250DF"/>
                </a:solidFill>
                <a:effectLst/>
                <a:latin typeface="Menlo" panose="020B0609030804020204" pitchFamily="49" charset="0"/>
              </a:rPr>
              <a:t>mean_squared_error</a:t>
            </a:r>
            <a:r>
              <a:rPr lang="en" altLang="zh-TW" sz="1200" b="0" dirty="0">
                <a:solidFill>
                  <a:srgbClr val="24292F"/>
                </a:solidFill>
                <a:effectLst/>
                <a:latin typeface="Menlo" panose="020B0609030804020204" pitchFamily="49" charset="0"/>
              </a:rPr>
              <a:t>(</a:t>
            </a:r>
            <a:r>
              <a:rPr lang="en" altLang="zh-TW" sz="1200" b="0" dirty="0" err="1">
                <a:solidFill>
                  <a:srgbClr val="24292F"/>
                </a:solidFill>
                <a:effectLst/>
                <a:latin typeface="Menlo" panose="020B0609030804020204" pitchFamily="49" charset="0"/>
              </a:rPr>
              <a:t>Y_test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y_predict</a:t>
            </a:r>
            <a:r>
              <a:rPr lang="en" altLang="zh-TW" sz="1200" b="0" dirty="0">
                <a:solidFill>
                  <a:srgbClr val="24292F"/>
                </a:solidFill>
                <a:effectLst/>
                <a:latin typeface="Menlo" panose="020B0609030804020204" pitchFamily="49" charset="0"/>
              </a:rPr>
              <a:t>)))</a:t>
            </a:r>
          </a:p>
          <a:p>
            <a:endParaRPr lang="en" altLang="zh-TW" sz="1200" dirty="0">
              <a:solidFill>
                <a:srgbClr val="24292F"/>
              </a:solidFill>
              <a:latin typeface="Menlo" panose="020B0609030804020204" pitchFamily="49" charset="0"/>
            </a:endParaRPr>
          </a:p>
          <a:p>
            <a:r>
              <a:rPr lang="en" altLang="zh-TW" sz="1200" b="0" dirty="0">
                <a:solidFill>
                  <a:srgbClr val="24292F"/>
                </a:solidFill>
                <a:effectLst/>
                <a:latin typeface="Menlo" panose="020B0609030804020204" pitchFamily="49" charset="0"/>
              </a:rPr>
              <a:t>imp </a:t>
            </a:r>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rd.feature_importances</a:t>
            </a:r>
            <a:r>
              <a:rPr lang="en" altLang="zh-TW" sz="1200" b="0" dirty="0">
                <a:solidFill>
                  <a:srgbClr val="24292F"/>
                </a:solidFill>
                <a:effectLst/>
                <a:latin typeface="Menlo" panose="020B0609030804020204" pitchFamily="49" charset="0"/>
              </a:rPr>
              <a:t>_</a:t>
            </a:r>
          </a:p>
          <a:p>
            <a:r>
              <a:rPr lang="en" altLang="zh-TW" sz="1200" b="0" dirty="0">
                <a:solidFill>
                  <a:srgbClr val="24292F"/>
                </a:solidFill>
                <a:effectLst/>
                <a:latin typeface="Menlo" panose="020B0609030804020204" pitchFamily="49" charset="0"/>
              </a:rPr>
              <a:t>feature </a:t>
            </a:r>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 </a:t>
            </a:r>
            <a:r>
              <a:rPr lang="en" altLang="zh-TW" sz="1200" b="0" dirty="0" err="1">
                <a:solidFill>
                  <a:srgbClr val="24292F"/>
                </a:solidFill>
                <a:effectLst/>
                <a:latin typeface="Menlo" panose="020B0609030804020204" pitchFamily="49" charset="0"/>
              </a:rPr>
              <a:t>rd.feature_names_in</a:t>
            </a:r>
            <a:r>
              <a:rPr lang="en" altLang="zh-TW" sz="1200" b="0" dirty="0">
                <a:solidFill>
                  <a:srgbClr val="24292F"/>
                </a:solidFill>
                <a:effectLst/>
                <a:latin typeface="Menlo" panose="020B0609030804020204" pitchFamily="49" charset="0"/>
              </a:rPr>
              <a:t>_</a:t>
            </a:r>
          </a:p>
          <a:p>
            <a:r>
              <a:rPr lang="en" altLang="zh-TW" sz="1200" b="0" dirty="0" err="1">
                <a:solidFill>
                  <a:srgbClr val="24292F"/>
                </a:solidFill>
                <a:effectLst/>
                <a:latin typeface="Menlo" panose="020B0609030804020204" pitchFamily="49" charset="0"/>
              </a:rPr>
              <a:t>df_imp</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 </a:t>
            </a:r>
            <a:r>
              <a:rPr lang="en" altLang="zh-TW" sz="1200" b="0" dirty="0" err="1">
                <a:solidFill>
                  <a:srgbClr val="953800"/>
                </a:solidFill>
                <a:effectLst/>
                <a:latin typeface="Menlo" panose="020B0609030804020204" pitchFamily="49" charset="0"/>
              </a:rPr>
              <a:t>pd</a:t>
            </a:r>
            <a:r>
              <a:rPr lang="en" altLang="zh-TW" sz="1200" b="0" dirty="0" err="1">
                <a:solidFill>
                  <a:srgbClr val="24292F"/>
                </a:solidFill>
                <a:effectLst/>
                <a:latin typeface="Menlo" panose="020B0609030804020204" pitchFamily="49" charset="0"/>
              </a:rPr>
              <a:t>.</a:t>
            </a:r>
            <a:r>
              <a:rPr lang="en" altLang="zh-TW" sz="1200" b="0" dirty="0" err="1">
                <a:solidFill>
                  <a:srgbClr val="953800"/>
                </a:solidFill>
                <a:effectLst/>
                <a:latin typeface="Menlo" panose="020B0609030804020204" pitchFamily="49" charset="0"/>
              </a:rPr>
              <a:t>DataFrame</a:t>
            </a:r>
            <a:r>
              <a:rPr lang="en" altLang="zh-TW" sz="1200" b="0" dirty="0">
                <a:solidFill>
                  <a:srgbClr val="24292F"/>
                </a:solidFill>
                <a:effectLst/>
                <a:latin typeface="Menlo" panose="020B0609030804020204" pitchFamily="49" charset="0"/>
              </a:rPr>
              <a:t>()</a:t>
            </a:r>
          </a:p>
          <a:p>
            <a:r>
              <a:rPr lang="en" altLang="zh-TW" sz="1200" b="0" dirty="0" err="1">
                <a:solidFill>
                  <a:srgbClr val="24292F"/>
                </a:solidFill>
                <a:effectLst/>
                <a:latin typeface="Menlo" panose="020B0609030804020204" pitchFamily="49" charset="0"/>
              </a:rPr>
              <a:t>df_imp</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'feature'</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 feature</a:t>
            </a:r>
          </a:p>
          <a:p>
            <a:r>
              <a:rPr lang="en" altLang="zh-TW" sz="1200" b="0" dirty="0" err="1">
                <a:solidFill>
                  <a:srgbClr val="24292F"/>
                </a:solidFill>
                <a:effectLst/>
                <a:latin typeface="Menlo" panose="020B0609030804020204" pitchFamily="49" charset="0"/>
              </a:rPr>
              <a:t>df_imp</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'importance'</a:t>
            </a:r>
            <a:r>
              <a:rPr lang="en" altLang="zh-TW" sz="1200" b="0" dirty="0">
                <a:solidFill>
                  <a:srgbClr val="24292F"/>
                </a:solidFill>
                <a:effectLst/>
                <a:latin typeface="Menlo" panose="020B0609030804020204" pitchFamily="49" charset="0"/>
              </a:rPr>
              <a:t>] </a:t>
            </a:r>
            <a:r>
              <a:rPr lang="en" altLang="zh-TW" sz="1200" b="0" dirty="0">
                <a:solidFill>
                  <a:srgbClr val="AC5E00"/>
                </a:solidFill>
                <a:effectLst/>
                <a:latin typeface="Menlo" panose="020B0609030804020204" pitchFamily="49" charset="0"/>
              </a:rPr>
              <a:t>=</a:t>
            </a:r>
            <a:r>
              <a:rPr lang="en" altLang="zh-TW" sz="1200" b="0" dirty="0">
                <a:solidFill>
                  <a:srgbClr val="24292F"/>
                </a:solidFill>
                <a:effectLst/>
                <a:latin typeface="Menlo" panose="020B0609030804020204" pitchFamily="49" charset="0"/>
              </a:rPr>
              <a:t> imp</a:t>
            </a:r>
          </a:p>
          <a:p>
            <a:r>
              <a:rPr lang="en" altLang="zh-TW" sz="1200" b="0" dirty="0" err="1">
                <a:solidFill>
                  <a:srgbClr val="24292F"/>
                </a:solidFill>
                <a:effectLst/>
                <a:latin typeface="Menlo" panose="020B0609030804020204" pitchFamily="49" charset="0"/>
              </a:rPr>
              <a:t>df_imp.</a:t>
            </a:r>
            <a:r>
              <a:rPr lang="en" altLang="zh-TW" sz="1200" b="0" dirty="0" err="1">
                <a:solidFill>
                  <a:srgbClr val="8250DF"/>
                </a:solidFill>
                <a:effectLst/>
                <a:latin typeface="Menlo" panose="020B0609030804020204" pitchFamily="49" charset="0"/>
              </a:rPr>
              <a:t>set_index</a:t>
            </a:r>
            <a:r>
              <a:rPr lang="en" altLang="zh-TW" sz="1200" b="0" dirty="0">
                <a:solidFill>
                  <a:srgbClr val="24292F"/>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'feature'</a:t>
            </a:r>
            <a:r>
              <a:rPr lang="en" altLang="zh-TW" sz="1200" b="0" dirty="0">
                <a:solidFill>
                  <a:srgbClr val="24292F"/>
                </a:solidFill>
                <a:effectLst/>
                <a:latin typeface="Menlo" panose="020B0609030804020204" pitchFamily="49" charset="0"/>
              </a:rPr>
              <a:t>, </a:t>
            </a:r>
            <a:r>
              <a:rPr lang="en" altLang="zh-TW" sz="1200" b="0" dirty="0" err="1">
                <a:solidFill>
                  <a:srgbClr val="953800"/>
                </a:solidFill>
                <a:effectLst/>
                <a:latin typeface="Menlo" panose="020B0609030804020204" pitchFamily="49" charset="0"/>
              </a:rPr>
              <a:t>inplace</a:t>
            </a:r>
            <a:r>
              <a:rPr lang="en" altLang="zh-TW" sz="1200" b="0" dirty="0">
                <a:solidFill>
                  <a:srgbClr val="AC5E00"/>
                </a:solidFill>
                <a:effectLst/>
                <a:latin typeface="Menlo" panose="020B0609030804020204" pitchFamily="49" charset="0"/>
              </a:rPr>
              <a:t>=</a:t>
            </a:r>
            <a:r>
              <a:rPr lang="en" altLang="zh-TW" sz="1200" b="0" dirty="0">
                <a:solidFill>
                  <a:srgbClr val="0550AE"/>
                </a:solidFill>
                <a:effectLst/>
                <a:latin typeface="Menlo" panose="020B0609030804020204" pitchFamily="49" charset="0"/>
              </a:rPr>
              <a:t>True</a:t>
            </a:r>
            <a:r>
              <a:rPr lang="en" altLang="zh-TW" sz="1200" b="0" dirty="0">
                <a:solidFill>
                  <a:srgbClr val="24292F"/>
                </a:solidFill>
                <a:effectLst/>
                <a:latin typeface="Menlo" panose="020B0609030804020204" pitchFamily="49" charset="0"/>
              </a:rPr>
              <a:t>)</a:t>
            </a:r>
          </a:p>
          <a:p>
            <a:r>
              <a:rPr lang="en" altLang="zh-TW" sz="1200" b="0" dirty="0" err="1">
                <a:solidFill>
                  <a:srgbClr val="24292F"/>
                </a:solidFill>
                <a:effectLst/>
                <a:latin typeface="Menlo" panose="020B0609030804020204" pitchFamily="49" charset="0"/>
              </a:rPr>
              <a:t>df_imp.</a:t>
            </a:r>
            <a:r>
              <a:rPr lang="en" altLang="zh-TW" sz="1200" b="0" dirty="0" err="1">
                <a:solidFill>
                  <a:srgbClr val="8250DF"/>
                </a:solidFill>
                <a:effectLst/>
                <a:latin typeface="Menlo" panose="020B0609030804020204" pitchFamily="49" charset="0"/>
              </a:rPr>
              <a:t>sort_values</a:t>
            </a:r>
            <a:r>
              <a:rPr lang="en" altLang="zh-TW" sz="1200" b="0" dirty="0">
                <a:solidFill>
                  <a:srgbClr val="24292F"/>
                </a:solidFill>
                <a:effectLst/>
                <a:latin typeface="Menlo" panose="020B0609030804020204" pitchFamily="49" charset="0"/>
              </a:rPr>
              <a:t>(</a:t>
            </a:r>
            <a:r>
              <a:rPr lang="en" altLang="zh-TW" sz="1200" b="0" dirty="0">
                <a:solidFill>
                  <a:srgbClr val="953800"/>
                </a:solidFill>
                <a:effectLst/>
                <a:latin typeface="Menlo" panose="020B0609030804020204" pitchFamily="49" charset="0"/>
              </a:rPr>
              <a:t>ascending</a:t>
            </a:r>
            <a:r>
              <a:rPr lang="en" altLang="zh-TW" sz="1200" b="0" dirty="0">
                <a:solidFill>
                  <a:srgbClr val="AC5E00"/>
                </a:solidFill>
                <a:effectLst/>
                <a:latin typeface="Menlo" panose="020B0609030804020204" pitchFamily="49" charset="0"/>
              </a:rPr>
              <a:t>=</a:t>
            </a:r>
            <a:r>
              <a:rPr lang="en" altLang="zh-TW" sz="1200" b="0" dirty="0">
                <a:solidFill>
                  <a:srgbClr val="0550AE"/>
                </a:solidFill>
                <a:effectLst/>
                <a:latin typeface="Menlo" panose="020B0609030804020204" pitchFamily="49" charset="0"/>
              </a:rPr>
              <a:t>True</a:t>
            </a:r>
            <a:r>
              <a:rPr lang="en" altLang="zh-TW" sz="1200" b="0" dirty="0">
                <a:solidFill>
                  <a:srgbClr val="24292F"/>
                </a:solidFill>
                <a:effectLst/>
                <a:latin typeface="Menlo" panose="020B0609030804020204" pitchFamily="49" charset="0"/>
              </a:rPr>
              <a:t>, </a:t>
            </a:r>
            <a:r>
              <a:rPr lang="en" altLang="zh-TW" sz="1200" b="0" dirty="0">
                <a:solidFill>
                  <a:srgbClr val="953800"/>
                </a:solidFill>
                <a:effectLst/>
                <a:latin typeface="Menlo" panose="020B0609030804020204" pitchFamily="49" charset="0"/>
              </a:rPr>
              <a:t>by</a:t>
            </a:r>
            <a:r>
              <a:rPr lang="en" altLang="zh-TW" sz="1200" b="0" dirty="0">
                <a:solidFill>
                  <a:srgbClr val="AC5E00"/>
                </a:solidFill>
                <a:effectLst/>
                <a:latin typeface="Menlo" panose="020B0609030804020204" pitchFamily="49" charset="0"/>
              </a:rPr>
              <a:t>=</a:t>
            </a:r>
            <a:r>
              <a:rPr lang="en" altLang="zh-TW" sz="1200" b="0" dirty="0">
                <a:solidFill>
                  <a:srgbClr val="0A3069"/>
                </a:solidFill>
                <a:effectLst/>
                <a:latin typeface="Menlo" panose="020B0609030804020204" pitchFamily="49" charset="0"/>
              </a:rPr>
              <a:t>'importance'</a:t>
            </a:r>
            <a:r>
              <a:rPr lang="en" altLang="zh-TW" sz="1200" b="0" dirty="0">
                <a:solidFill>
                  <a:srgbClr val="24292F"/>
                </a:solidFill>
                <a:effectLst/>
                <a:latin typeface="Menlo" panose="020B0609030804020204" pitchFamily="49" charset="0"/>
              </a:rPr>
              <a:t>).</a:t>
            </a:r>
            <a:r>
              <a:rPr lang="en" altLang="zh-TW" sz="1200" b="0" dirty="0" err="1">
                <a:solidFill>
                  <a:srgbClr val="24292F"/>
                </a:solidFill>
                <a:effectLst/>
                <a:latin typeface="Menlo" panose="020B0609030804020204" pitchFamily="49" charset="0"/>
              </a:rPr>
              <a:t>plot.</a:t>
            </a:r>
            <a:r>
              <a:rPr lang="en" altLang="zh-TW" sz="1200" b="0" dirty="0" err="1">
                <a:solidFill>
                  <a:srgbClr val="8250DF"/>
                </a:solidFill>
                <a:effectLst/>
                <a:latin typeface="Menlo" panose="020B0609030804020204" pitchFamily="49" charset="0"/>
              </a:rPr>
              <a:t>barh</a:t>
            </a:r>
            <a:r>
              <a:rPr lang="en" altLang="zh-TW" sz="1200" b="0" dirty="0">
                <a:solidFill>
                  <a:srgbClr val="24292F"/>
                </a:solidFill>
                <a:effectLst/>
                <a:latin typeface="Menlo" panose="020B0609030804020204" pitchFamily="49" charset="0"/>
              </a:rPr>
              <a:t>()</a:t>
            </a:r>
          </a:p>
          <a:p>
            <a:endParaRPr lang="en" altLang="zh-TW" sz="1200" b="0" dirty="0">
              <a:solidFill>
                <a:srgbClr val="24292F"/>
              </a:solidFill>
              <a:effectLst/>
              <a:latin typeface="Menlo" panose="020B0609030804020204" pitchFamily="49" charset="0"/>
            </a:endParaRPr>
          </a:p>
        </p:txBody>
      </p:sp>
      <p:sp>
        <p:nvSpPr>
          <p:cNvPr id="5" name="文字方塊 4">
            <a:extLst>
              <a:ext uri="{FF2B5EF4-FFF2-40B4-BE49-F238E27FC236}">
                <a16:creationId xmlns:a16="http://schemas.microsoft.com/office/drawing/2014/main" id="{213D9C4B-9F2A-FF3A-E632-DD5E32BD0EA2}"/>
              </a:ext>
            </a:extLst>
          </p:cNvPr>
          <p:cNvSpPr txBox="1"/>
          <p:nvPr/>
        </p:nvSpPr>
        <p:spPr>
          <a:xfrm>
            <a:off x="4079317" y="5103914"/>
            <a:ext cx="2031325" cy="461665"/>
          </a:xfrm>
          <a:prstGeom prst="rect">
            <a:avLst/>
          </a:prstGeom>
          <a:noFill/>
        </p:spPr>
        <p:txBody>
          <a:bodyPr wrap="none" rtlCol="0">
            <a:spAutoFit/>
          </a:bodyPr>
          <a:lstStyle/>
          <a:p>
            <a:r>
              <a:rPr lang="zh-TW" altLang="en-US" sz="2400" dirty="0">
                <a:solidFill>
                  <a:srgbClr val="6E7781"/>
                </a:solidFill>
                <a:latin typeface="BiauKai" panose="02010601000101010101" pitchFamily="2" charset="-120"/>
                <a:ea typeface="BiauKai" panose="02010601000101010101" pitchFamily="2" charset="-120"/>
              </a:rPr>
              <a:t>找出重要特徵</a:t>
            </a:r>
          </a:p>
        </p:txBody>
      </p:sp>
    </p:spTree>
    <p:extLst>
      <p:ext uri="{BB962C8B-B14F-4D97-AF65-F5344CB8AC3E}">
        <p14:creationId xmlns:p14="http://schemas.microsoft.com/office/powerpoint/2010/main" val="35224346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ACBABB0-B933-447B-B3C9-DCB7B810727D}"/>
              </a:ext>
            </a:extLst>
          </p:cNvPr>
          <p:cNvSpPr txBox="1">
            <a:spLocks/>
          </p:cNvSpPr>
          <p:nvPr/>
        </p:nvSpPr>
        <p:spPr>
          <a:xfrm>
            <a:off x="585313" y="225330"/>
            <a:ext cx="10515600" cy="673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a:lstStyle>
          <a:p>
            <a:r>
              <a:rPr lang="en-US" altLang="zh-TW"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LGBM</a:t>
            </a:r>
            <a:r>
              <a:rPr lang="zh-TW" altLang="en" sz="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 sz="3200" b="1" dirty="0">
                <a:ln w="6350">
                  <a:noFill/>
                </a:ln>
                <a:solidFill>
                  <a:srgbClr val="0000FF"/>
                </a:solidFill>
                <a:ea typeface="標楷體" panose="03000509000000000000" pitchFamily="65" charset="-120"/>
              </a:rPr>
              <a:t>（</a:t>
            </a:r>
            <a:r>
              <a:rPr lang="en" altLang="zh-TW" sz="3200" b="1" dirty="0">
                <a:ln w="6350">
                  <a:noFill/>
                </a:ln>
                <a:solidFill>
                  <a:srgbClr val="0000FF"/>
                </a:solidFill>
                <a:ea typeface="標楷體" panose="03000509000000000000" pitchFamily="65" charset="-120"/>
              </a:rPr>
              <a:t>Light Gradient Boosting Machine</a:t>
            </a:r>
            <a:r>
              <a:rPr lang="zh-TW" altLang="en" sz="3200" b="1" dirty="0">
                <a:ln w="6350">
                  <a:noFill/>
                </a:ln>
                <a:solidFill>
                  <a:srgbClr val="0000FF"/>
                </a:solidFill>
                <a:ea typeface="標楷體" panose="03000509000000000000" pitchFamily="65" charset="-120"/>
              </a:rPr>
              <a:t>）</a:t>
            </a:r>
            <a:endParaRPr lang="en-US" altLang="zh-TW" sz="3200" b="1" dirty="0">
              <a:ln w="6350">
                <a:noFill/>
              </a:ln>
              <a:solidFill>
                <a:srgbClr val="0000FF"/>
              </a:solidFill>
              <a:ea typeface="標楷體" panose="03000509000000000000" pitchFamily="65" charset="-120"/>
            </a:endParaRPr>
          </a:p>
        </p:txBody>
      </p:sp>
      <p:sp>
        <p:nvSpPr>
          <p:cNvPr id="6" name="投影片編號版面配置區 2">
            <a:extLst>
              <a:ext uri="{FF2B5EF4-FFF2-40B4-BE49-F238E27FC236}">
                <a16:creationId xmlns:a16="http://schemas.microsoft.com/office/drawing/2014/main" id="{2867813F-1612-C804-EF02-CA746590B018}"/>
              </a:ext>
            </a:extLst>
          </p:cNvPr>
          <p:cNvSpPr>
            <a:spLocks noGrp="1"/>
          </p:cNvSpPr>
          <p:nvPr>
            <p:ph type="sldNum" sz="quarter" idx="12"/>
          </p:nvPr>
        </p:nvSpPr>
        <p:spPr>
          <a:xfrm>
            <a:off x="9220200" y="6329896"/>
            <a:ext cx="2743200" cy="365125"/>
          </a:xfrm>
        </p:spPr>
        <p:txBody>
          <a:bodyPr/>
          <a:lstStyle/>
          <a:p>
            <a:fld id="{3A27E2FF-DAC8-438B-8546-A5A4CBA171F6}" type="slidenum">
              <a:rPr lang="zh-TW" altLang="en-US" smtClean="0"/>
              <a:pPr/>
              <a:t>67</a:t>
            </a:fld>
            <a:endParaRPr lang="zh-TW" altLang="en-US" dirty="0"/>
          </a:p>
        </p:txBody>
      </p:sp>
      <p:sp>
        <p:nvSpPr>
          <p:cNvPr id="7" name="矩形 6">
            <a:extLst>
              <a:ext uri="{FF2B5EF4-FFF2-40B4-BE49-F238E27FC236}">
                <a16:creationId xmlns:a16="http://schemas.microsoft.com/office/drawing/2014/main" id="{C6D4C82D-2053-126B-50F2-2593A316B66C}"/>
              </a:ext>
            </a:extLst>
          </p:cNvPr>
          <p:cNvSpPr/>
          <p:nvPr/>
        </p:nvSpPr>
        <p:spPr>
          <a:xfrm>
            <a:off x="310268" y="965517"/>
            <a:ext cx="6768535" cy="5667153"/>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285750" indent="-285750" algn="just">
              <a:lnSpc>
                <a:spcPts val="3000"/>
              </a:lnSpc>
              <a:buFont typeface="Arial" panose="020B0604020202020204" pitchFamily="34" charset="0"/>
              <a:buChar char="•"/>
            </a:pP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由</a:t>
            </a: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Microsoft</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team (2017)</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發表的論文</a:t>
            </a: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LightGBM: A Highly Efficient Gradient Boosting Decision Tree”</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提出。</a:t>
            </a:r>
            <a:endPar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lnSpc>
                <a:spcPts val="3000"/>
              </a:lnSpc>
              <a:buFont typeface="Arial" panose="020B0604020202020204" pitchFamily="34" charset="0"/>
              <a:buChar char="•"/>
            </a:pP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LightGBM</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leaf-wise tree</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演算法，因此在迭代過程中能更快地收斂，但在使用上較容易過擬合。</a:t>
            </a:r>
            <a:endPar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lnSpc>
                <a:spcPts val="3000"/>
              </a:lnSpc>
              <a:buFont typeface="Arial" panose="020B0604020202020204" pitchFamily="34" charset="0"/>
              <a:buChar char="•"/>
            </a:pP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LGBM</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實現</a:t>
            </a: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GBDT</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算法的框架，支持高效率的並行訓練，具有更快的訓練速度、更低的內存消耗、更好的準確率、支持分佈式可以</a:t>
            </a:r>
            <a:r>
              <a:rPr lang="zh-TW" altLang="en-US" sz="1600" dirty="0">
                <a:solidFill>
                  <a:schemeClr val="tx1"/>
                </a:solidFill>
                <a:latin typeface="BiauKai" panose="02010601000101010101" pitchFamily="2" charset="-120"/>
                <a:ea typeface="BiauKai" panose="02010601000101010101" pitchFamily="2" charset="-120"/>
                <a:cs typeface="Times New Roman" panose="02020603050405020304" pitchFamily="18" charset="0"/>
              </a:rPr>
              <a:t>快速處理大量數據等優點。</a:t>
            </a:r>
            <a:endParaRPr lang="en-US" altLang="zh-TW" sz="1600" dirty="0">
              <a:solidFill>
                <a:schemeClr val="tx1"/>
              </a:solidFill>
              <a:latin typeface="BiauKai" panose="02010601000101010101" pitchFamily="2" charset="-120"/>
              <a:ea typeface="BiauKai" panose="02010601000101010101" pitchFamily="2" charset="-120"/>
              <a:cs typeface="Times New Roman" panose="02020603050405020304" pitchFamily="18" charset="0"/>
            </a:endParaRPr>
          </a:p>
          <a:p>
            <a:pPr marL="285750" indent="-285750" algn="just">
              <a:lnSpc>
                <a:spcPts val="3000"/>
              </a:lnSpc>
              <a:buFont typeface="Arial" panose="020B0604020202020204" pitchFamily="34" charset="0"/>
              <a:buChar char="•"/>
            </a:pPr>
            <a:r>
              <a:rPr lang="zh-TW" altLang="en-US" sz="1600" dirty="0">
                <a:solidFill>
                  <a:schemeClr val="tx1"/>
                </a:solidFill>
                <a:latin typeface="BiauKai" panose="02010601000101010101" pitchFamily="2" charset="-120"/>
                <a:ea typeface="BiauKai" panose="02010601000101010101" pitchFamily="2" charset="-120"/>
                <a:cs typeface="Times New Roman" panose="02020603050405020304" pitchFamily="18" charset="0"/>
              </a:rPr>
              <a:t>使用</a:t>
            </a:r>
            <a:r>
              <a:rPr lang="en" altLang="zh-TW" sz="1600" dirty="0">
                <a:solidFill>
                  <a:schemeClr val="tx1"/>
                </a:solidFill>
                <a:latin typeface="BiauKai" panose="02010601000101010101" pitchFamily="2" charset="-120"/>
                <a:ea typeface="BiauKai" panose="02010601000101010101" pitchFamily="2" charset="-120"/>
                <a:cs typeface="Times New Roman" panose="02020603050405020304" pitchFamily="18" charset="0"/>
              </a:rPr>
              <a:t>GOSS(</a:t>
            </a:r>
            <a:r>
              <a:rPr lang="zh-TW" altLang="en-US" sz="1600" b="0" i="0" dirty="0">
                <a:solidFill>
                  <a:srgbClr val="000000"/>
                </a:solidFill>
                <a:effectLst/>
                <a:latin typeface="BiauKai" panose="02010601000101010101" pitchFamily="2" charset="-120"/>
                <a:ea typeface="BiauKai" panose="02010601000101010101" pitchFamily="2" charset="-120"/>
              </a:rPr>
              <a:t>單邊梯度抽樣</a:t>
            </a:r>
            <a:r>
              <a:rPr lang="en" altLang="zh-TW" sz="1600" dirty="0">
                <a:solidFill>
                  <a:schemeClr val="tx1"/>
                </a:solidFill>
                <a:latin typeface="BiauKai" panose="02010601000101010101" pitchFamily="2" charset="-120"/>
                <a:ea typeface="BiauKai" panose="02010601000101010101" pitchFamily="2" charset="-120"/>
                <a:cs typeface="Times New Roman" panose="02020603050405020304" pitchFamily="18" charset="0"/>
              </a:rPr>
              <a:t>)</a:t>
            </a:r>
            <a:r>
              <a:rPr lang="zh-TW" altLang="en-US" sz="1600" dirty="0">
                <a:solidFill>
                  <a:schemeClr val="tx1"/>
                </a:solidFill>
                <a:latin typeface="BiauKai" panose="02010601000101010101" pitchFamily="2" charset="-120"/>
                <a:ea typeface="BiauKai" panose="02010601000101010101" pitchFamily="2" charset="-120"/>
                <a:cs typeface="Times New Roman" panose="02020603050405020304" pitchFamily="18" charset="0"/>
              </a:rPr>
              <a:t>：</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減少大量只具有小梯度的數據，使得在計算信息增益時，利用剩下的具有高梯度的數據即可。</a:t>
            </a:r>
            <a:endPar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lnSpc>
                <a:spcPts val="3000"/>
              </a:lnSpc>
              <a:buFont typeface="Arial" panose="020B0604020202020204" pitchFamily="34" charset="0"/>
              <a:buChar char="•"/>
            </a:pP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利用</a:t>
            </a:r>
            <a:r>
              <a:rPr lang="en"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Histogram</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算法，把連續的浮點特徵值離散化，根據離散化後的值作為索引在直方圖中累積統計量，尋找最優的分割點。</a:t>
            </a:r>
          </a:p>
        </p:txBody>
      </p:sp>
      <p:pic>
        <p:nvPicPr>
          <p:cNvPr id="4" name="圖片 3">
            <a:extLst>
              <a:ext uri="{FF2B5EF4-FFF2-40B4-BE49-F238E27FC236}">
                <a16:creationId xmlns:a16="http://schemas.microsoft.com/office/drawing/2014/main" id="{8CEF659A-12F7-4617-7AE7-8057EAC45EEA}"/>
              </a:ext>
            </a:extLst>
          </p:cNvPr>
          <p:cNvPicPr>
            <a:picLocks noChangeAspect="1"/>
          </p:cNvPicPr>
          <p:nvPr/>
        </p:nvPicPr>
        <p:blipFill>
          <a:blip r:embed="rId2"/>
          <a:stretch>
            <a:fillRect/>
          </a:stretch>
        </p:blipFill>
        <p:spPr>
          <a:xfrm>
            <a:off x="7342376" y="965767"/>
            <a:ext cx="4520963" cy="1877007"/>
          </a:xfrm>
          <a:prstGeom prst="rect">
            <a:avLst/>
          </a:prstGeom>
        </p:spPr>
      </p:pic>
      <p:pic>
        <p:nvPicPr>
          <p:cNvPr id="8" name="圖片 7">
            <a:extLst>
              <a:ext uri="{FF2B5EF4-FFF2-40B4-BE49-F238E27FC236}">
                <a16:creationId xmlns:a16="http://schemas.microsoft.com/office/drawing/2014/main" id="{1A92D1F7-F4EB-F5E4-D314-FBD2A7EB509B}"/>
              </a:ext>
            </a:extLst>
          </p:cNvPr>
          <p:cNvPicPr>
            <a:picLocks noChangeAspect="1"/>
          </p:cNvPicPr>
          <p:nvPr/>
        </p:nvPicPr>
        <p:blipFill>
          <a:blip r:embed="rId3"/>
          <a:stretch>
            <a:fillRect/>
          </a:stretch>
        </p:blipFill>
        <p:spPr>
          <a:xfrm>
            <a:off x="7725299" y="2910111"/>
            <a:ext cx="3643627" cy="3804037"/>
          </a:xfrm>
          <a:prstGeom prst="rect">
            <a:avLst/>
          </a:prstGeom>
        </p:spPr>
      </p:pic>
    </p:spTree>
    <p:extLst>
      <p:ext uri="{BB962C8B-B14F-4D97-AF65-F5344CB8AC3E}">
        <p14:creationId xmlns:p14="http://schemas.microsoft.com/office/powerpoint/2010/main" val="1891185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字方塊 8">
            <a:extLst>
              <a:ext uri="{FF2B5EF4-FFF2-40B4-BE49-F238E27FC236}">
                <a16:creationId xmlns:a16="http://schemas.microsoft.com/office/drawing/2014/main" id="{18925E66-E3DF-C942-8491-DBD8B08E4CFB}"/>
              </a:ext>
            </a:extLst>
          </p:cNvPr>
          <p:cNvSpPr txBox="1"/>
          <p:nvPr/>
        </p:nvSpPr>
        <p:spPr>
          <a:xfrm>
            <a:off x="471322" y="980136"/>
            <a:ext cx="5406841" cy="646459"/>
          </a:xfrm>
          <a:prstGeom prst="rect">
            <a:avLst/>
          </a:prstGeom>
          <a:noFill/>
        </p:spPr>
        <p:txBody>
          <a:bodyPr wrap="square" rtlCol="0">
            <a:spAutoFit/>
          </a:bodyPr>
          <a:lstStyle/>
          <a:p>
            <a:pPr marL="285750" indent="-285750" algn="just">
              <a:lnSpc>
                <a:spcPct val="150000"/>
              </a:lnSpc>
              <a:buFont typeface="Wingdings" pitchFamily="2" charset="2"/>
              <a:buChar char="l"/>
            </a:pPr>
            <a:r>
              <a:rPr kumimoji="1" lang="zh-TW" altLang="en-US" sz="2800" b="1" u="sng" dirty="0">
                <a:solidFill>
                  <a:srgbClr val="0000FF"/>
                </a:solidFill>
                <a:latin typeface="標楷體" panose="03000509000000000000" pitchFamily="65" charset="-120"/>
                <a:ea typeface="標楷體" panose="03000509000000000000" pitchFamily="65" charset="-120"/>
                <a:cs typeface="Times New Roman" panose="02020603050405020304" pitchFamily="18" charset="0"/>
              </a:rPr>
              <a:t>研究動機</a:t>
            </a:r>
            <a:endParaRPr kumimoji="1" lang="zh-TW" altLang="zh-TW" sz="2800" b="1" u="sng" dirty="0">
              <a:solidFill>
                <a:srgbClr val="0000FF"/>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10" name="矩形 9">
            <a:extLst>
              <a:ext uri="{FF2B5EF4-FFF2-40B4-BE49-F238E27FC236}">
                <a16:creationId xmlns:a16="http://schemas.microsoft.com/office/drawing/2014/main" id="{1659F0E5-3618-354E-9D5E-3807EA3367BA}"/>
              </a:ext>
            </a:extLst>
          </p:cNvPr>
          <p:cNvSpPr/>
          <p:nvPr/>
        </p:nvSpPr>
        <p:spPr>
          <a:xfrm>
            <a:off x="357351" y="1796598"/>
            <a:ext cx="5738649" cy="4730326"/>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457200" indent="-457200">
              <a:buFont typeface="+mj-lt"/>
              <a:buAutoNum type="arabicPeriod"/>
            </a:pPr>
            <a:r>
              <a:rPr lang="zh-TW" altLang="en-US" sz="2000" b="1"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監理</a:t>
            </a:r>
            <a:r>
              <a:rPr lang="en-US" altLang="zh-TW" sz="2000" b="1"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b="1"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法遵科技</a:t>
            </a:r>
            <a:endParaRPr lang="en-US" altLang="zh-TW" sz="2000" b="1"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buClr>
                <a:prstClr val="black"/>
              </a:buClr>
              <a:buFont typeface="Arial" panose="020B0604020202020204" pitchFamily="34" charset="0"/>
              <a:buChar char="•"/>
            </a:pPr>
            <a:r>
              <a:rPr lang="zh-TW" altLang="en-US" sz="2000" dirty="0">
                <a:ln w="6350">
                  <a:noFill/>
                </a:ln>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對監理機關而言，監管科技是運用科技來增加監理的效率與降低成本；對業者而言，法遵科技利用新科技</a:t>
            </a:r>
            <a:r>
              <a:rPr lang="en-US" altLang="zh-TW" sz="2000" dirty="0">
                <a:ln w="6350">
                  <a:noFill/>
                </a:ln>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n w="6350">
                  <a:noFill/>
                </a:ln>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人工智慧、演算法、生物辨識、雲端計算與區塊鏈等</a:t>
            </a:r>
            <a:r>
              <a:rPr lang="en-US" altLang="zh-TW" sz="2000" dirty="0">
                <a:ln w="6350">
                  <a:noFill/>
                </a:ln>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n w="6350">
                  <a:noFill/>
                </a:ln>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與分析方法提供遵循法令及監管的有效解決方案。</a:t>
            </a:r>
            <a:endParaRPr lang="en-US" altLang="zh-TW" sz="2000" dirty="0">
              <a:ln w="6350">
                <a:noFill/>
              </a:ln>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lvl="1">
              <a:buClr>
                <a:prstClr val="black"/>
              </a:buClr>
            </a:pPr>
            <a:endParaRPr lang="en-US" altLang="zh-TW" sz="2000" dirty="0">
              <a:ln w="6350">
                <a:noFill/>
              </a:ln>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Clr>
                <a:srgbClr val="FF0000"/>
              </a:buClr>
              <a:buFont typeface="+mj-lt"/>
              <a:buAutoNum type="arabicPeriod"/>
            </a:pPr>
            <a:r>
              <a:rPr lang="en-US" altLang="zh-TW" sz="2000" b="1"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From “Know Your Customer (KYC)” to “Know Your Data (KYD)”</a:t>
            </a:r>
            <a:r>
              <a:rPr lang="en-US" altLang="zh-TW" sz="2000"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p>
          <a:p>
            <a:pPr marL="742950" lvl="1" indent="-285750">
              <a:buClr>
                <a:prstClr val="black"/>
              </a:buClr>
              <a:buFont typeface="Arial" panose="020B0604020202020204" pitchFamily="34" charset="0"/>
              <a:buChar char="•"/>
            </a:pPr>
            <a:r>
              <a:rPr lang="en" altLang="zh-TW" sz="2000" dirty="0">
                <a:ln w="6350">
                  <a:noFill/>
                </a:ln>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RegTech</a:t>
            </a:r>
            <a:r>
              <a:rPr lang="zh-TW" altLang="en-US" sz="2000" dirty="0">
                <a:ln w="6350">
                  <a:noFill/>
                </a:ln>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在應用已經從</a:t>
            </a:r>
            <a:r>
              <a:rPr lang="en-US" altLang="zh-TW" sz="2000" b="1"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b="1"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了解您的客戶</a:t>
            </a:r>
            <a:r>
              <a:rPr lang="en-US" altLang="zh-TW" sz="2000" b="1"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(KYC)</a:t>
            </a:r>
            <a:r>
              <a:rPr lang="zh-TW" altLang="en-US" sz="2000" b="1"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n w="6350">
                  <a:noFill/>
                </a:ln>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改變成</a:t>
            </a:r>
            <a:r>
              <a:rPr lang="en-US" altLang="zh-TW" sz="2000" b="1"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b="1"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了解您的數據”</a:t>
            </a:r>
            <a:r>
              <a:rPr lang="en-US" altLang="zh-TW" sz="2000" b="1"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en" altLang="zh-TW" sz="2000" b="1" dirty="0">
                <a:ln w="6350">
                  <a:noFill/>
                </a:ln>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KYD)”</a:t>
            </a:r>
            <a:r>
              <a:rPr lang="zh-TW" altLang="en" sz="2000" dirty="0">
                <a:ln w="6350">
                  <a:noFill/>
                </a:ln>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a:ln w="6350">
                <a:noFill/>
              </a:ln>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buClr>
                <a:prstClr val="black"/>
              </a:buClr>
              <a:buFont typeface="Arial" panose="020B0604020202020204" pitchFamily="34" charset="0"/>
              <a:buChar char="•"/>
            </a:pPr>
            <a:r>
              <a:rPr lang="zh-TW" altLang="en-US" sz="2000" dirty="0">
                <a:ln w="6350">
                  <a:noFill/>
                </a:ln>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金融機構開始將風險和監管視為可以透過技術解決的數據分析和預測問題。</a:t>
            </a:r>
          </a:p>
          <a:p>
            <a:pPr marL="285750" indent="-285750">
              <a:buClr>
                <a:prstClr val="black"/>
              </a:buClr>
              <a:buFont typeface="Arial" panose="020B0604020202020204" pitchFamily="34" charset="0"/>
              <a:buChar char="•"/>
            </a:pPr>
            <a:endParaRPr lang="zh-TW" altLang="en-US" sz="2000" dirty="0">
              <a:ln w="6350">
                <a:noFill/>
              </a:ln>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endParaRPr kumimoji="1" lang="zh-TW" altLang="en-US" sz="2000" dirty="0">
              <a:solidFill>
                <a:schemeClr val="tx1"/>
              </a:solidFill>
            </a:endParaRPr>
          </a:p>
        </p:txBody>
      </p:sp>
      <p:sp>
        <p:nvSpPr>
          <p:cNvPr id="8" name="矩形 7">
            <a:extLst>
              <a:ext uri="{FF2B5EF4-FFF2-40B4-BE49-F238E27FC236}">
                <a16:creationId xmlns:a16="http://schemas.microsoft.com/office/drawing/2014/main" id="{77A46716-4CDB-43B1-815C-B99AE36749BD}"/>
              </a:ext>
            </a:extLst>
          </p:cNvPr>
          <p:cNvSpPr/>
          <p:nvPr/>
        </p:nvSpPr>
        <p:spPr>
          <a:xfrm>
            <a:off x="6262727" y="1796598"/>
            <a:ext cx="5560359" cy="4730326"/>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457200" indent="-457200">
              <a:lnSpc>
                <a:spcPct val="150000"/>
              </a:lnSpc>
              <a:buFont typeface="+mj-lt"/>
              <a:buAutoNum type="arabicPeriod"/>
            </a:pPr>
            <a:r>
              <a:rPr lang="zh-TW" altLang="en-US" sz="2000" dirty="0">
                <a:solidFill>
                  <a:schemeClr val="tx1"/>
                </a:solidFill>
                <a:latin typeface="BiauKai" panose="02010601000101010101" pitchFamily="2" charset="-120"/>
                <a:ea typeface="BiauKai" panose="02010601000101010101" pitchFamily="2" charset="-120"/>
                <a:cs typeface="Times New Roman" panose="02020603050405020304" pitchFamily="18" charset="0"/>
              </a:rPr>
              <a:t>利用機器學習方法，建構信用卡詐欺之預測模型，</a:t>
            </a:r>
            <a:r>
              <a:rPr lang="zh-TW" altLang="en-US" sz="2000" dirty="0">
                <a:solidFill>
                  <a:schemeClr val="tx1"/>
                </a:solidFill>
                <a:effectLst/>
                <a:latin typeface="BiauKai" panose="02010601000101010101" pitchFamily="2" charset="-120"/>
                <a:ea typeface="BiauKai" panose="02010601000101010101" pitchFamily="2" charset="-120"/>
              </a:rPr>
              <a:t>提供風險評估預測系統以降低風險。</a:t>
            </a:r>
            <a:endParaRPr lang="en-US" altLang="zh-TW" sz="2000" dirty="0">
              <a:solidFill>
                <a:schemeClr val="tx1"/>
              </a:solidFill>
              <a:latin typeface="BiauKai" panose="02010601000101010101" pitchFamily="2" charset="-120"/>
              <a:ea typeface="BiauKai" panose="02010601000101010101" pitchFamily="2" charset="-120"/>
              <a:cs typeface="Times New Roman" panose="02020603050405020304" pitchFamily="18" charset="0"/>
            </a:endParaRPr>
          </a:p>
          <a:p>
            <a:pPr marL="457200" indent="-457200">
              <a:lnSpc>
                <a:spcPct val="150000"/>
              </a:lnSpc>
              <a:buFont typeface="+mj-lt"/>
              <a:buAutoNum type="arabicPeriod"/>
            </a:pPr>
            <a:r>
              <a:rPr lang="zh-TW" altLang="en-US" sz="2000" dirty="0">
                <a:solidFill>
                  <a:schemeClr val="tx1"/>
                </a:solidFill>
                <a:latin typeface="BiauKai" panose="02010601000101010101" pitchFamily="2" charset="-120"/>
                <a:ea typeface="BiauKai" panose="02010601000101010101" pitchFamily="2" charset="-120"/>
                <a:cs typeface="Times New Roman" panose="02020603050405020304" pitchFamily="18" charset="0"/>
              </a:rPr>
              <a:t>利用</a:t>
            </a:r>
            <a:r>
              <a:rPr lang="en" altLang="zh-TW" sz="2000" dirty="0">
                <a:solidFill>
                  <a:schemeClr val="tx1"/>
                </a:solidFill>
                <a:latin typeface="BiauKai" panose="02010601000101010101" pitchFamily="2" charset="-120"/>
                <a:ea typeface="BiauKai" panose="02010601000101010101" pitchFamily="2" charset="-120"/>
                <a:cs typeface="Times New Roman" panose="02020603050405020304" pitchFamily="18" charset="0"/>
              </a:rPr>
              <a:t>AI</a:t>
            </a:r>
            <a:r>
              <a:rPr lang="zh-TW" altLang="en-US" sz="2000" dirty="0">
                <a:solidFill>
                  <a:schemeClr val="tx1"/>
                </a:solidFill>
                <a:latin typeface="BiauKai" panose="02010601000101010101" pitchFamily="2" charset="-120"/>
                <a:ea typeface="BiauKai" panose="02010601000101010101" pitchFamily="2" charset="-120"/>
                <a:cs typeface="Times New Roman" panose="02020603050405020304" pitchFamily="18" charset="0"/>
              </a:rPr>
              <a:t>更快速辨別詐欺活動，提醒消費者可能遇到的詐欺行為，並即時偵測詐欺或資料外洩發生的時間地點。</a:t>
            </a:r>
          </a:p>
          <a:p>
            <a:pPr marL="342900" indent="-342900" algn="just">
              <a:lnSpc>
                <a:spcPct val="150000"/>
              </a:lnSpc>
              <a:buFont typeface="+mj-lt"/>
              <a:buAutoNum type="arabicPeriod"/>
            </a:pPr>
            <a:endParaRPr lang="en-US" altLang="zh-TW" sz="2000" dirty="0">
              <a:solidFill>
                <a:schemeClr val="tx1"/>
              </a:solidFill>
              <a:latin typeface="BiauKai" panose="02010601000101010101" pitchFamily="2" charset="-120"/>
              <a:ea typeface="BiauKai" panose="02010601000101010101" pitchFamily="2" charset="-120"/>
              <a:cs typeface="Times New Roman" panose="02020603050405020304" pitchFamily="18" charset="0"/>
            </a:endParaRPr>
          </a:p>
          <a:p>
            <a:pPr marL="342900" indent="-342900" algn="just">
              <a:lnSpc>
                <a:spcPct val="150000"/>
              </a:lnSpc>
              <a:buFont typeface="+mj-lt"/>
              <a:buAutoNum type="arabicPeriod"/>
            </a:pPr>
            <a:endParaRPr lang="en-US" altLang="zh-TW" sz="2000" dirty="0">
              <a:solidFill>
                <a:schemeClr val="tx1"/>
              </a:solidFill>
              <a:latin typeface="BiauKai" panose="02010601000101010101" pitchFamily="2" charset="-120"/>
              <a:ea typeface="BiauKai" panose="02010601000101010101" pitchFamily="2" charset="-120"/>
              <a:cs typeface="Times New Roman" panose="02020603050405020304" pitchFamily="18" charset="0"/>
            </a:endParaRPr>
          </a:p>
        </p:txBody>
      </p:sp>
      <p:sp>
        <p:nvSpPr>
          <p:cNvPr id="11" name="文字方塊 10">
            <a:extLst>
              <a:ext uri="{FF2B5EF4-FFF2-40B4-BE49-F238E27FC236}">
                <a16:creationId xmlns:a16="http://schemas.microsoft.com/office/drawing/2014/main" id="{04446CFD-1FCE-4CD2-988A-CFDD35D7DAC4}"/>
              </a:ext>
            </a:extLst>
          </p:cNvPr>
          <p:cNvSpPr txBox="1"/>
          <p:nvPr/>
        </p:nvSpPr>
        <p:spPr>
          <a:xfrm>
            <a:off x="6192260" y="980136"/>
            <a:ext cx="5406841" cy="646459"/>
          </a:xfrm>
          <a:prstGeom prst="rect">
            <a:avLst/>
          </a:prstGeom>
          <a:noFill/>
        </p:spPr>
        <p:txBody>
          <a:bodyPr wrap="square" rtlCol="0">
            <a:spAutoFit/>
          </a:bodyPr>
          <a:lstStyle/>
          <a:p>
            <a:pPr marL="285750" indent="-285750" algn="just">
              <a:lnSpc>
                <a:spcPct val="150000"/>
              </a:lnSpc>
              <a:buFont typeface="Wingdings" pitchFamily="2" charset="2"/>
              <a:buChar char="l"/>
            </a:pPr>
            <a:r>
              <a:rPr kumimoji="1" lang="zh-TW" altLang="en-US" sz="2800" b="1" u="sng" dirty="0">
                <a:solidFill>
                  <a:srgbClr val="0000FF"/>
                </a:solidFill>
                <a:latin typeface="標楷體" panose="03000509000000000000" pitchFamily="65" charset="-120"/>
                <a:ea typeface="標楷體" panose="03000509000000000000" pitchFamily="65" charset="-120"/>
                <a:cs typeface="Times New Roman" panose="02020603050405020304" pitchFamily="18" charset="0"/>
              </a:rPr>
              <a:t>研究目的</a:t>
            </a:r>
            <a:endParaRPr kumimoji="1" lang="zh-TW" altLang="zh-TW" sz="2800" b="1" u="sng" dirty="0">
              <a:solidFill>
                <a:srgbClr val="0000FF"/>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7" name="Title 1">
            <a:extLst>
              <a:ext uri="{FF2B5EF4-FFF2-40B4-BE49-F238E27FC236}">
                <a16:creationId xmlns:a16="http://schemas.microsoft.com/office/drawing/2014/main" id="{452DF747-B5E1-2157-5122-7D0AB5415910}"/>
              </a:ext>
            </a:extLst>
          </p:cNvPr>
          <p:cNvSpPr txBox="1">
            <a:spLocks/>
          </p:cNvSpPr>
          <p:nvPr/>
        </p:nvSpPr>
        <p:spPr>
          <a:xfrm>
            <a:off x="471322" y="307036"/>
            <a:ext cx="10515600" cy="6731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90000"/>
              </a:lnSpc>
              <a:spcBef>
                <a:spcPct val="0"/>
              </a:spcBef>
            </a:pPr>
            <a:r>
              <a:rPr lang="zh-TW" altLang="en-US"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研究動機與目的</a:t>
            </a:r>
          </a:p>
        </p:txBody>
      </p:sp>
      <p:sp>
        <p:nvSpPr>
          <p:cNvPr id="2" name="投影片編號版面配置區 2">
            <a:extLst>
              <a:ext uri="{FF2B5EF4-FFF2-40B4-BE49-F238E27FC236}">
                <a16:creationId xmlns:a16="http://schemas.microsoft.com/office/drawing/2014/main" id="{314F554A-3DF0-62DF-762B-CCACDDF188A2}"/>
              </a:ext>
            </a:extLst>
          </p:cNvPr>
          <p:cNvSpPr txBox="1">
            <a:spLocks/>
          </p:cNvSpPr>
          <p:nvPr/>
        </p:nvSpPr>
        <p:spPr>
          <a:xfrm>
            <a:off x="9220200" y="6329896"/>
            <a:ext cx="2743200" cy="365125"/>
          </a:xfrm>
          <a:prstGeom prst="rect">
            <a:avLst/>
          </a:prstGeom>
        </p:spPr>
        <p:txBody>
          <a:bodyPr/>
          <a:ls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A27E2FF-DAC8-438B-8546-A5A4CBA171F6}" type="slidenum">
              <a:rPr lang="zh-TW" altLang="en-US" sz="2000">
                <a:solidFill>
                  <a:schemeClr val="tx1">
                    <a:tint val="75000"/>
                  </a:schemeClr>
                </a:solidFill>
                <a:latin typeface="Times New Roman" panose="02020603050405020304" pitchFamily="18" charset="0"/>
                <a:cs typeface="Times New Roman" panose="02020603050405020304" pitchFamily="18" charset="0"/>
              </a:rPr>
              <a:pPr algn="r"/>
              <a:t>7</a:t>
            </a:fld>
            <a:endParaRPr lang="zh-TW" altLang="en-US" sz="2000" dirty="0">
              <a:solidFill>
                <a:schemeClr val="tx1">
                  <a:tint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5436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35FF-C5CF-C784-F5C5-88BF095C2E7F}"/>
              </a:ext>
            </a:extLst>
          </p:cNvPr>
          <p:cNvSpPr>
            <a:spLocks noGrp="1"/>
          </p:cNvSpPr>
          <p:nvPr>
            <p:ph type="title"/>
          </p:nvPr>
        </p:nvSpPr>
        <p:spPr>
          <a:xfrm>
            <a:off x="230899" y="162979"/>
            <a:ext cx="10515600" cy="673100"/>
          </a:xfrm>
        </p:spPr>
        <p:txBody>
          <a:bodyPr>
            <a:normAutofit/>
          </a:bodyPr>
          <a:lstStyle/>
          <a:p>
            <a:r>
              <a:rPr lang="zh-TW" altLang="en-US" sz="32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研究架構</a:t>
            </a:r>
            <a:endParaRPr lang="en-TW" sz="3200" dirty="0"/>
          </a:p>
        </p:txBody>
      </p:sp>
      <p:sp>
        <p:nvSpPr>
          <p:cNvPr id="3" name="投影片編號版面配置區 2">
            <a:extLst>
              <a:ext uri="{FF2B5EF4-FFF2-40B4-BE49-F238E27FC236}">
                <a16:creationId xmlns:a16="http://schemas.microsoft.com/office/drawing/2014/main" id="{085A6427-C72B-3A38-1E40-67AEDAED31C7}"/>
              </a:ext>
            </a:extLst>
          </p:cNvPr>
          <p:cNvSpPr>
            <a:spLocks noGrp="1"/>
          </p:cNvSpPr>
          <p:nvPr>
            <p:ph type="sldNum" sz="quarter" idx="12"/>
          </p:nvPr>
        </p:nvSpPr>
        <p:spPr>
          <a:xfrm>
            <a:off x="9220200" y="6329896"/>
            <a:ext cx="2743200" cy="365125"/>
          </a:xfrm>
        </p:spPr>
        <p:txBody>
          <a:bodyPr/>
          <a:lstStyle/>
          <a:p>
            <a:fld id="{3A27E2FF-DAC8-438B-8546-A5A4CBA171F6}" type="slidenum">
              <a:rPr lang="zh-TW" altLang="en-US" smtClean="0"/>
              <a:pPr/>
              <a:t>8</a:t>
            </a:fld>
            <a:endParaRPr lang="zh-TW" altLang="en-US" dirty="0"/>
          </a:p>
        </p:txBody>
      </p:sp>
      <p:graphicFrame>
        <p:nvGraphicFramePr>
          <p:cNvPr id="6" name="資料庫圖表 5">
            <a:extLst>
              <a:ext uri="{FF2B5EF4-FFF2-40B4-BE49-F238E27FC236}">
                <a16:creationId xmlns:a16="http://schemas.microsoft.com/office/drawing/2014/main" id="{F1700C95-F5F1-F8B7-0120-6048F25921AE}"/>
              </a:ext>
            </a:extLst>
          </p:cNvPr>
          <p:cNvGraphicFramePr/>
          <p:nvPr>
            <p:extLst>
              <p:ext uri="{D42A27DB-BD31-4B8C-83A1-F6EECF244321}">
                <p14:modId xmlns:p14="http://schemas.microsoft.com/office/powerpoint/2010/main" val="2532357303"/>
              </p:ext>
            </p:extLst>
          </p:nvPr>
        </p:nvGraphicFramePr>
        <p:xfrm>
          <a:off x="-128239" y="1700755"/>
          <a:ext cx="12448478" cy="4527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0785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35C6CBDE-8386-15C2-BD72-83CF2F84BB76}"/>
              </a:ext>
            </a:extLst>
          </p:cNvPr>
          <p:cNvSpPr txBox="1">
            <a:spLocks/>
          </p:cNvSpPr>
          <p:nvPr/>
        </p:nvSpPr>
        <p:spPr>
          <a:xfrm>
            <a:off x="183475" y="2854417"/>
            <a:ext cx="4387451" cy="88765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gn="ctr">
              <a:lnSpc>
                <a:spcPct val="150000"/>
              </a:lnSpc>
              <a:spcBef>
                <a:spcPts val="0"/>
              </a:spcBef>
              <a:buFont typeface="Wingdings" pitchFamily="2" charset="2"/>
              <a:buChar char="v"/>
            </a:pPr>
            <a:r>
              <a:rPr lang="zh-TW" altLang="en-US" sz="3600" b="1" dirty="0">
                <a:solidFill>
                  <a:srgbClr val="FF0000"/>
                </a:solidFill>
                <a:latin typeface="標楷體" panose="03000509000000000000" pitchFamily="65" charset="-120"/>
                <a:ea typeface="標楷體" panose="03000509000000000000" pitchFamily="65" charset="-120"/>
              </a:rPr>
              <a:t>二、研究方法</a:t>
            </a:r>
            <a:endParaRPr lang="zh-TW" altLang="en-US" sz="3600" dirty="0">
              <a:solidFill>
                <a:srgbClr val="FF0000"/>
              </a:solidFill>
            </a:endParaRPr>
          </a:p>
        </p:txBody>
      </p:sp>
      <p:sp>
        <p:nvSpPr>
          <p:cNvPr id="5" name="矩形 3">
            <a:extLst>
              <a:ext uri="{FF2B5EF4-FFF2-40B4-BE49-F238E27FC236}">
                <a16:creationId xmlns:a16="http://schemas.microsoft.com/office/drawing/2014/main" id="{92F14375-3FD5-C27A-FC2A-F99A1DDC33C9}"/>
              </a:ext>
            </a:extLst>
          </p:cNvPr>
          <p:cNvSpPr/>
          <p:nvPr/>
        </p:nvSpPr>
        <p:spPr>
          <a:xfrm>
            <a:off x="4320405" y="1998145"/>
            <a:ext cx="4387451" cy="2597442"/>
          </a:xfrm>
          <a:prstGeom prst="rect">
            <a:avLst/>
          </a:prstGeom>
        </p:spPr>
        <p:txBody>
          <a:bodyPr wrap="square">
            <a:spAutoFit/>
          </a:bodyPr>
          <a:lstStyle/>
          <a:p>
            <a:pPr marL="457200" indent="-457200">
              <a:lnSpc>
                <a:spcPct val="150000"/>
              </a:lnSpc>
              <a:buClr>
                <a:prstClr val="black"/>
              </a:buClr>
              <a:buFont typeface="Arial" panose="020B0604020202020204" pitchFamily="34" charset="0"/>
              <a:buChar char="•"/>
            </a:pPr>
            <a:r>
              <a:rPr lang="zh-TW" altLang="en-US"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資料編碼方法</a:t>
            </a:r>
            <a:endParaRPr lang="en-US" altLang="zh-TW"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lnSpc>
                <a:spcPct val="150000"/>
              </a:lnSpc>
              <a:buClr>
                <a:prstClr val="black"/>
              </a:buClr>
              <a:buFont typeface="Arial" panose="020B0604020202020204" pitchFamily="34" charset="0"/>
              <a:buChar char="•"/>
            </a:pPr>
            <a:r>
              <a:rPr lang="zh-TW" altLang="en-US"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不平衡資料處理方法</a:t>
            </a:r>
            <a:endParaRPr lang="en-US" altLang="zh-TW"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lnSpc>
                <a:spcPct val="150000"/>
              </a:lnSpc>
              <a:buClr>
                <a:prstClr val="black"/>
              </a:buClr>
              <a:buFont typeface="Arial" panose="020B0604020202020204" pitchFamily="34" charset="0"/>
              <a:buChar char="•"/>
            </a:pPr>
            <a:r>
              <a:rPr lang="zh-TW" altLang="en-US"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重要特徵選取</a:t>
            </a:r>
            <a:r>
              <a:rPr lang="en-US" altLang="zh-TW"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(BIC)</a:t>
            </a:r>
          </a:p>
          <a:p>
            <a:pPr marL="457200" indent="-457200">
              <a:lnSpc>
                <a:spcPct val="150000"/>
              </a:lnSpc>
              <a:buClr>
                <a:prstClr val="black"/>
              </a:buClr>
              <a:buFont typeface="Arial" panose="020B0604020202020204" pitchFamily="34" charset="0"/>
              <a:buChar char="•"/>
            </a:pPr>
            <a:r>
              <a:rPr lang="zh-TW" altLang="en-US"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過擬合概述</a:t>
            </a:r>
            <a:r>
              <a:rPr lang="en-US" altLang="zh-TW"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(Overfitting)</a:t>
            </a:r>
          </a:p>
        </p:txBody>
      </p:sp>
      <p:sp>
        <p:nvSpPr>
          <p:cNvPr id="2" name="投影片編號版面配置區 2">
            <a:extLst>
              <a:ext uri="{FF2B5EF4-FFF2-40B4-BE49-F238E27FC236}">
                <a16:creationId xmlns:a16="http://schemas.microsoft.com/office/drawing/2014/main" id="{B92AC65E-41C8-DF35-FD46-8D24713417DC}"/>
              </a:ext>
            </a:extLst>
          </p:cNvPr>
          <p:cNvSpPr>
            <a:spLocks noGrp="1"/>
          </p:cNvSpPr>
          <p:nvPr>
            <p:ph type="sldNum" sz="quarter" idx="12"/>
          </p:nvPr>
        </p:nvSpPr>
        <p:spPr>
          <a:xfrm>
            <a:off x="9220200" y="6329896"/>
            <a:ext cx="2743200" cy="365125"/>
          </a:xfrm>
        </p:spPr>
        <p:txBody>
          <a:bodyPr/>
          <a:lstStyle/>
          <a:p>
            <a:fld id="{3A27E2FF-DAC8-438B-8546-A5A4CBA171F6}" type="slidenum">
              <a:rPr lang="zh-TW" altLang="en-US" smtClean="0"/>
              <a:pPr/>
              <a:t>9</a:t>
            </a:fld>
            <a:endParaRPr lang="zh-TW" altLang="en-US" dirty="0"/>
          </a:p>
        </p:txBody>
      </p:sp>
      <p:sp>
        <p:nvSpPr>
          <p:cNvPr id="3" name="矩形 3">
            <a:extLst>
              <a:ext uri="{FF2B5EF4-FFF2-40B4-BE49-F238E27FC236}">
                <a16:creationId xmlns:a16="http://schemas.microsoft.com/office/drawing/2014/main" id="{2DF205C8-5336-20CC-E56A-03FEF7691F96}"/>
              </a:ext>
            </a:extLst>
          </p:cNvPr>
          <p:cNvSpPr/>
          <p:nvPr/>
        </p:nvSpPr>
        <p:spPr>
          <a:xfrm>
            <a:off x="8707856" y="1674979"/>
            <a:ext cx="3954035" cy="3243773"/>
          </a:xfrm>
          <a:prstGeom prst="rect">
            <a:avLst/>
          </a:prstGeom>
        </p:spPr>
        <p:txBody>
          <a:bodyPr wrap="square">
            <a:spAutoFit/>
          </a:bodyPr>
          <a:lstStyle/>
          <a:p>
            <a:pPr marL="457200" indent="-457200">
              <a:lnSpc>
                <a:spcPct val="150000"/>
              </a:lnSpc>
              <a:buClr>
                <a:prstClr val="black"/>
              </a:buClr>
              <a:buFont typeface="Arial" panose="020B0604020202020204" pitchFamily="34" charset="0"/>
              <a:buChar char="•"/>
            </a:pPr>
            <a:r>
              <a:rPr lang="zh-TW" altLang="en-US"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邏吉斯迴歸</a:t>
            </a:r>
            <a:endParaRPr lang="en-US" altLang="zh-TW"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lnSpc>
                <a:spcPct val="150000"/>
              </a:lnSpc>
              <a:buClr>
                <a:prstClr val="black"/>
              </a:buClr>
              <a:buFont typeface="Arial" panose="020B0604020202020204" pitchFamily="34" charset="0"/>
              <a:buChar char="•"/>
            </a:pPr>
            <a:r>
              <a:rPr lang="zh-TW" altLang="en-US"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決策樹</a:t>
            </a:r>
            <a:endParaRPr lang="en-US" altLang="zh-TW"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lnSpc>
                <a:spcPct val="150000"/>
              </a:lnSpc>
              <a:buClr>
                <a:prstClr val="black"/>
              </a:buClr>
              <a:buFont typeface="Arial" panose="020B0604020202020204" pitchFamily="34" charset="0"/>
              <a:buChar char="•"/>
            </a:pPr>
            <a:r>
              <a:rPr lang="zh-TW" altLang="en-US"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隨機森林</a:t>
            </a:r>
            <a:endParaRPr lang="en-US" altLang="zh-TW"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lnSpc>
                <a:spcPct val="150000"/>
              </a:lnSpc>
              <a:buClr>
                <a:prstClr val="black"/>
              </a:buClr>
              <a:buFont typeface="Arial" panose="020B0604020202020204" pitchFamily="34" charset="0"/>
              <a:buChar char="•"/>
            </a:pPr>
            <a:r>
              <a:rPr lang="zh-TW" altLang="en-US"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混淆矩陣</a:t>
            </a:r>
            <a:endParaRPr lang="en-US" altLang="zh-TW"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lnSpc>
                <a:spcPct val="150000"/>
              </a:lnSpc>
              <a:buClr>
                <a:prstClr val="black"/>
              </a:buClr>
              <a:buFont typeface="Arial" panose="020B0604020202020204" pitchFamily="34" charset="0"/>
              <a:buChar char="•"/>
            </a:pPr>
            <a:r>
              <a:rPr lang="zh-TW" altLang="en-US"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特徵分數的計算</a:t>
            </a:r>
            <a:endParaRPr lang="en-US" altLang="zh-TW" sz="2800" b="1" dirty="0">
              <a:ln w="6350">
                <a:noFill/>
              </a:ln>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878023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26873</TotalTime>
  <Words>13021</Words>
  <Application>Microsoft Macintosh PowerPoint</Application>
  <PresentationFormat>寬螢幕</PresentationFormat>
  <Paragraphs>1354</Paragraphs>
  <Slides>67</Slides>
  <Notes>17</Notes>
  <HiddenSlides>1</HiddenSlides>
  <MMClips>0</MMClips>
  <ScaleCrop>false</ScaleCrop>
  <HeadingPairs>
    <vt:vector size="6" baseType="variant">
      <vt:variant>
        <vt:lpstr>使用字型</vt:lpstr>
      </vt:variant>
      <vt:variant>
        <vt:i4>15</vt:i4>
      </vt:variant>
      <vt:variant>
        <vt:lpstr>佈景主題</vt:lpstr>
      </vt:variant>
      <vt:variant>
        <vt:i4>1</vt:i4>
      </vt:variant>
      <vt:variant>
        <vt:lpstr>投影片標題</vt:lpstr>
      </vt:variant>
      <vt:variant>
        <vt:i4>67</vt:i4>
      </vt:variant>
    </vt:vector>
  </HeadingPairs>
  <TitlesOfParts>
    <vt:vector size="83" baseType="lpstr">
      <vt:lpstr>微軟正黑體</vt:lpstr>
      <vt:lpstr>新細明體</vt:lpstr>
      <vt:lpstr>標楷體</vt:lpstr>
      <vt:lpstr>BiauKai</vt:lpstr>
      <vt:lpstr>EYInterstate</vt:lpstr>
      <vt:lpstr>EYInterstate Light</vt:lpstr>
      <vt:lpstr>PingFang SC</vt:lpstr>
      <vt:lpstr>sohne</vt:lpstr>
      <vt:lpstr>Arial</vt:lpstr>
      <vt:lpstr>Calibri</vt:lpstr>
      <vt:lpstr>Calibri Light</vt:lpstr>
      <vt:lpstr>Cambria Math</vt:lpstr>
      <vt:lpstr>Menlo</vt:lpstr>
      <vt:lpstr>Times New Roman</vt:lpstr>
      <vt:lpstr>Wingdings</vt:lpstr>
      <vt:lpstr>Office Theme</vt:lpstr>
      <vt:lpstr>個案II: 信用卡詐欺分析  Case II: Credit Card Fraud Analysis</vt:lpstr>
      <vt:lpstr>目錄</vt:lpstr>
      <vt:lpstr>PowerPoint 簡報</vt:lpstr>
      <vt:lpstr>研究背景</vt:lpstr>
      <vt:lpstr> 信用卡詐欺類型</vt:lpstr>
      <vt:lpstr>信用卡詐欺案例範例</vt:lpstr>
      <vt:lpstr>PowerPoint 簡報</vt:lpstr>
      <vt:lpstr>研究架構</vt:lpstr>
      <vt:lpstr>PowerPoint 簡報</vt:lpstr>
      <vt:lpstr>Encoding One-Hot encoding / Label encoding / Frequency encoding</vt:lpstr>
      <vt:lpstr>不平衡資料處理 SMOTE 法 : 合成少數樣本之過採樣方法</vt:lpstr>
      <vt:lpstr>特徵選取 Feature importance</vt:lpstr>
      <vt:lpstr>過擬合(Overfitting)</vt:lpstr>
      <vt:lpstr>過擬合(Overfitting)(續) 解決方法</vt:lpstr>
      <vt:lpstr>Logistic Regression</vt:lpstr>
      <vt:lpstr>Decision Tree</vt:lpstr>
      <vt:lpstr>PowerPoint 簡報</vt:lpstr>
      <vt:lpstr>PowerPoint 簡報</vt:lpstr>
      <vt:lpstr>PowerPoint 簡報</vt:lpstr>
      <vt:lpstr>PowerPoint 簡報</vt:lpstr>
      <vt:lpstr>PowerPoint 簡報</vt:lpstr>
      <vt:lpstr>PowerPoint 簡報</vt:lpstr>
      <vt:lpstr>資料處理步驟</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變數表</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程式碼解說 – 匯入package</vt:lpstr>
      <vt:lpstr>程式碼解說</vt:lpstr>
      <vt:lpstr>程式碼解說 –處理缺失值</vt:lpstr>
      <vt:lpstr>程式碼解說 –填補缺失值</vt:lpstr>
      <vt:lpstr>程式碼解說 –刪除影響後續建模之變數</vt:lpstr>
      <vt:lpstr>程式碼解說 – 篩選類別與連續之變數</vt:lpstr>
      <vt:lpstr>程式碼解說 –Frequency Encoding</vt:lpstr>
      <vt:lpstr>程式碼解說 – 利用VIF處理共線性問題</vt:lpstr>
      <vt:lpstr>程式碼解說 – 資料切分、標準化與平衡</vt:lpstr>
      <vt:lpstr>程式碼解說 –Logistic Regression with BIC backward selection</vt:lpstr>
      <vt:lpstr>程式碼解說 – Decision Tree</vt:lpstr>
      <vt:lpstr>程式碼解說 – Decision Tree</vt:lpstr>
      <vt:lpstr>程式碼解說 – Random Forest</vt:lpstr>
      <vt:lpstr>程式碼解說 – Random Forest</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1291</cp:revision>
  <dcterms:created xsi:type="dcterms:W3CDTF">2022-10-13T05:26:12Z</dcterms:created>
  <dcterms:modified xsi:type="dcterms:W3CDTF">2022-12-22T01:48:23Z</dcterms:modified>
</cp:coreProperties>
</file>