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Raleway"/>
      <p:regular r:id="rId46"/>
      <p:bold r:id="rId47"/>
      <p:italic r:id="rId48"/>
      <p:boldItalic r:id="rId49"/>
    </p:embeddedFont>
    <p:embeddedFont>
      <p:font typeface="Lato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Raleway-regular.fntdata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aleway-italic.fntdata"/><Relationship Id="rId47" Type="http://schemas.openxmlformats.org/officeDocument/2006/relationships/font" Target="fonts/Raleway-bold.fntdata"/><Relationship Id="rId49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Lato-bold.fntdata"/><Relationship Id="rId50" Type="http://schemas.openxmlformats.org/officeDocument/2006/relationships/font" Target="fonts/Lato-regular.fntdata"/><Relationship Id="rId53" Type="http://schemas.openxmlformats.org/officeDocument/2006/relationships/font" Target="fonts/Lato-boldItalic.fntdata"/><Relationship Id="rId52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cbf7ade7ee_0_1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cbf7ade7ee_0_1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cbf7ade7ee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cbf7ade7ee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cbf7ade7e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cbf7ade7e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bf7ade7ee_0_7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cbf7ade7ee_0_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cbf7ade7ee_0_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cbf7ade7ee_0_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cbf7ade7ee_0_7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cbf7ade7ee_0_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cbf7ade7ee_0_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cbf7ade7ee_0_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cbf7ade7ee_0_1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cbf7ade7ee_0_1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cbf7ade7ee_0_1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cbf7ade7ee_0_1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cbf7ade7ee_0_1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cbf7ade7ee_0_1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cbf7ade7e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cbf7ade7e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be52173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be52173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cbf7ade7ee_0_1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cbf7ade7ee_0_1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cbf7ade7ee_0_1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cbf7ade7ee_0_1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cbf7ade7ee_0_1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cbf7ade7ee_0_1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cbf7ade7ee_0_1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cbf7ade7ee_0_1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cbf7ade7e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cbf7ade7e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cbf7ade7ee_0_1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cbf7ade7ee_0_1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cbf7ade7ee_0_1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cbf7ade7ee_0_1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cbf7ade7ee_0_1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cbf7ade7ee_0_1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cbf7ade7ee_0_1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cbf7ade7ee_0_1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cbf7ade7e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cbf7ade7e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bf7ade7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cbf7ade7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cbf7ade7ee_0_1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cbf7ade7ee_0_1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cbf7ade7ee_0_1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cbf7ade7ee_0_1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cbf7ade7ee_0_1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cbf7ade7ee_0_1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cbf7ade7ee_0_1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cbf7ade7ee_0_1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cbf7ade7ee_0_1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cbf7ade7ee_0_1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cbf7ade7ee_0_1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cbf7ade7ee_0_1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cbf7ade7ee_0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cbf7ade7ee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cbf7ade7ee_0_1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cbf7ade7ee_0_1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cc20564e39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cc20564e39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cbf7ade7ee_0_1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cbf7ade7ee_0_1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bf7ade7e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bf7ade7e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cc00e0c5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cc00e0c5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cbf7ade7ee_0_1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cbf7ade7ee_0_1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cbf7ade7ee_0_1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cbf7ade7ee_0_1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cbf7ade7ee_0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cbf7ade7ee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cbf7ade7ee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cbf7ade7ee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cbf7ade7ee_0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cbf7ade7ee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j4ucDSXeIyCqPrcb72uRfL-Qxk1KbJiC/view" TargetMode="External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it8q8GBeSI6-w6pBa5IiDFfe_t9HjG3C/view" TargetMode="External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rive.google.com/file/d/1QKqQNQCkZlrgJzjqocTI6kBsIwcrIqsW/view" TargetMode="External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rive.google.com/file/d/1aUnklVN2a_-MZM1VxqbCSaKjQX0iEtAm/view" TargetMode="External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drive.google.com/file/d/1T0e_IcUDmmcm7UiuPKyvEAEkvBfjJc1p/view" TargetMode="External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drive.google.com/file/d/1l3tHl_vpR8qEqc_iPZb42Z-viLklIbuy/view" TargetMode="External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drive.google.com/file/d/1dJA87iOJbkUeyh5GYEzKzG8xFLVMsOL7/view" TargetMode="External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drive.google.com/file/d/1XUCzF7JsJCgVib3a7CiLf-aTBxujvFXO/view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drive.google.com/file/d/1pvX_TcLX0mWD0GbH9oDP0gfI0dbys_dv/view" TargetMode="External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drive.google.com/file/d/1e2-DdlZ5wb7mwdNEgv28tWv9RxPTs1mv/view" TargetMode="External"/><Relationship Id="rId4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drive.google.com/file/d/1IXCo9wt355De62iecK_zjRzyZ1Unl6fW/view" TargetMode="External"/><Relationship Id="rId4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drive.google.com/file/d/1-Fzd1ymR5ZuUEwN4d_vmBmMnGGw-l4eA/view" TargetMode="External"/><Relationship Id="rId4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drive.google.com/file/d/1TvFOXDSjTLyv0LB3ZLG9QgUTGVG0k0EZ/view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FIhywC5g4lHu-p681dXiyGPsIUuZ2CEb/view" TargetMode="External"/><Relationship Id="rId4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 Project #2 - Procedure &amp; Output Analysis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87"/>
              <a:t>Ahmed Sharif,  Anmol Talwar,  Ashish Maharjan,  Benjamin Zhong,  Constantinos Cleanthous</a:t>
            </a:r>
            <a:endParaRPr sz="298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681525" y="513175"/>
            <a:ext cx="8806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[Project2].[AddForeignKeysToStarSchemaData] continued.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1297500" y="1448100"/>
            <a:ext cx="7038900" cy="35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24923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8426"/>
              <a:buAutoNum type="arabicPeriod"/>
            </a:pPr>
            <a:r>
              <a:rPr lang="en" sz="2225"/>
              <a:t>   </a:t>
            </a:r>
            <a:r>
              <a:rPr lang="en" sz="3793"/>
              <a:t>     ,ProductStandardCost,SalesAmount,OrderDate,MonthName,[Year],CustomerName,</a:t>
            </a:r>
            <a:endParaRPr sz="3793"/>
          </a:p>
          <a:p>
            <a:pPr indent="-28881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3793"/>
              <a:t>        MaritalStatus,Gender,Education,Occupation,TerritoryRegion,TerritoryCountry,</a:t>
            </a:r>
            <a:endParaRPr sz="3793"/>
          </a:p>
          <a:p>
            <a:pPr indent="-28881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3793"/>
              <a:t>        TerritoryGroup)</a:t>
            </a:r>
            <a:endParaRPr sz="3793"/>
          </a:p>
          <a:p>
            <a:pPr indent="-28881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3793"/>
              <a:t>    SELECT</a:t>
            </a:r>
            <a:endParaRPr sz="3793"/>
          </a:p>
          <a:p>
            <a:pPr indent="-28881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3793"/>
              <a:t>        NEXT VALUE FOR [Project2].[DataSequenceKey], old.SalesManager, old.Occupation, DT.TerritoryKey, DP.ProductKey,</a:t>
            </a:r>
            <a:endParaRPr sz="3793"/>
          </a:p>
          <a:p>
            <a:pPr indent="-28881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3793"/>
              <a:t>        DC.CustomerKey, old.ProductCategory, old.SalesManager, old.ProductSubcategory,</a:t>
            </a:r>
            <a:endParaRPr sz="3793"/>
          </a:p>
          <a:p>
            <a:pPr indent="-28881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3793"/>
              <a:t>        old.ProductCode, old.ProductName, old.Color, old.ModelName, old.OrderQuantity, old.UnitPrice,</a:t>
            </a:r>
            <a:endParaRPr sz="3793"/>
          </a:p>
          <a:p>
            <a:pPr indent="-28881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3793"/>
              <a:t>        old.ProductStandardCost, old.SalesAmount, old.OrderDate, old.MonthName, [Year], old.CustomerName,</a:t>
            </a:r>
            <a:endParaRPr sz="3793"/>
          </a:p>
          <a:p>
            <a:pPr indent="-28881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3793"/>
              <a:t>        old.MaritalStatus, old.Gender, old.Education, old.Occupation, old.TerritoryRegion, old.TerritoryCountry,</a:t>
            </a:r>
            <a:endParaRPr sz="3793"/>
          </a:p>
          <a:p>
            <a:pPr indent="-28881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3793"/>
              <a:t>        old.TerritoryGroup</a:t>
            </a:r>
            <a:endParaRPr sz="3793"/>
          </a:p>
          <a:p>
            <a:pPr indent="-28881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3793"/>
              <a:t>    FROM</a:t>
            </a:r>
            <a:endParaRPr sz="3793"/>
          </a:p>
          <a:p>
            <a:pPr indent="-28881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3793"/>
              <a:t>        FileUpload.OriginallyLoadedData AS old</a:t>
            </a:r>
            <a:endParaRPr sz="3793"/>
          </a:p>
          <a:p>
            <a:pPr indent="-28881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3793"/>
              <a:t>        INNER JOIN [CH01-01-Dimension].[SalesManagers] AS SM</a:t>
            </a:r>
            <a:endParaRPr sz="3793"/>
          </a:p>
          <a:p>
            <a:pPr indent="-28881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3793"/>
              <a:t>        ON SM.SalesManagerKey = old.SalesManager</a:t>
            </a:r>
            <a:endParaRPr sz="3793"/>
          </a:p>
          <a:p>
            <a:pPr indent="-28881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3793"/>
              <a:t>        INNER JOIN [CH01-01-Dimension].[DimOccupation] AS DO</a:t>
            </a:r>
            <a:endParaRPr sz="3793"/>
          </a:p>
          <a:p>
            <a:pPr indent="-28881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3793"/>
              <a:t>        ON DO.Occupation = old.Occupation</a:t>
            </a:r>
            <a:endParaRPr sz="3793"/>
          </a:p>
          <a:p>
            <a:pPr indent="-28881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3793"/>
              <a:t>        INNER JOIN [CH01-01-Dimension].[DimTerritory] as DT ON </a:t>
            </a:r>
            <a:endParaRPr sz="3793"/>
          </a:p>
          <a:p>
            <a:pPr indent="-28881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3793"/>
              <a:t>        DT.TerritoryGroup = old.TerritoryGroup AND</a:t>
            </a:r>
            <a:endParaRPr sz="3793"/>
          </a:p>
          <a:p>
            <a:pPr indent="-28881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3793"/>
              <a:t>            DT.TerritoryCountry = old.TerritoryCountry AND</a:t>
            </a:r>
            <a:endParaRPr sz="3793"/>
          </a:p>
          <a:p>
            <a:pPr indent="-28881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3793"/>
              <a:t>            DT.TerritoryRegion = old.TerritoryRegion</a:t>
            </a:r>
            <a:endParaRPr sz="3793"/>
          </a:p>
          <a:p>
            <a:pPr indent="-28881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3793"/>
              <a:t>        INNER JOIN [CH01-01-Dimension].[DimProduct] AS DP ON </a:t>
            </a:r>
            <a:endParaRPr sz="3793"/>
          </a:p>
          <a:p>
            <a:pPr indent="-28881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3793"/>
              <a:t>        DP.ProductName = old.ProductName</a:t>
            </a:r>
            <a:endParaRPr sz="3793"/>
          </a:p>
          <a:p>
            <a:pPr indent="-28881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3793"/>
              <a:t>        INNER JOIN [CH01-01-Dimension].[DimCustomer] AS DC ON</a:t>
            </a:r>
            <a:endParaRPr sz="3793"/>
          </a:p>
          <a:p>
            <a:pPr indent="-28881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3793"/>
              <a:t>        DC.CustomerName = old.CustomerName;</a:t>
            </a:r>
            <a:endParaRPr sz="3793"/>
          </a:p>
          <a:p>
            <a:pPr indent="-28881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t/>
            </a:r>
            <a:endParaRPr sz="3793"/>
          </a:p>
          <a:p>
            <a:pPr indent="-28881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3793"/>
              <a:t>    EXEC Process.usp_TrackWorkFlow @WorkFlowStepDescription = 'Loaded the Fact.Data table with data', @GroupMemberUserAuthorizationKey = @UserAuthorizationKey, @WorkFlowStepTableRowCount = @@ROWCOUNT;</a:t>
            </a:r>
            <a:endParaRPr sz="3793"/>
          </a:p>
          <a:p>
            <a:pPr indent="-28881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3793"/>
              <a:t>END</a:t>
            </a:r>
            <a:endParaRPr sz="3793"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3600"/>
              <a:t>GO</a:t>
            </a:r>
            <a:endParaRPr sz="3600"/>
          </a:p>
          <a:p>
            <a:pPr indent="-24923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Anmol Talwar- Individual Execution Time and Stored Procedures Worked 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797700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Start Date - 4/4/2024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End Date - 4/14/2024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Collaborated With - Constantinos Cleanthous</a:t>
            </a:r>
            <a:endParaRPr/>
          </a:p>
        </p:txBody>
      </p:sp>
      <p:sp>
        <p:nvSpPr>
          <p:cNvPr id="152" name="Google Shape;152;p23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Stored Procedures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[Project2].[Load_DimCustomer]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[Project2].[Load_DimMaritalStatus]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[Project2].[Load_DimGender]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[Project2].[Load_DimOccupation]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[Project2].[CreateDimProduct_DimProductCategory_DimProductSubCategoryAndLoadData]</a:t>
            </a:r>
            <a:endParaRPr/>
          </a:p>
        </p:txBody>
      </p:sp>
      <p:pic>
        <p:nvPicPr>
          <p:cNvPr id="153" name="Google Shape;153;p23" title="Anmol's Analysis Slide 11-12 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727650" y="79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Procedure: [Project2].[Load_DimCustomer]</a:t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926000" y="1287075"/>
            <a:ext cx="7688700" cy="3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733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5"/>
              <a:buAutoNum type="arabicPeriod"/>
            </a:pPr>
            <a:r>
              <a:rPr lang="en" sz="925"/>
              <a:t> ALTER TABLE [CH01-01-Dimension].[DimCustomer]</a:t>
            </a:r>
            <a:endParaRPr sz="925"/>
          </a:p>
          <a:p>
            <a:pPr indent="-28733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5"/>
              <a:buAutoNum type="arabicPeriod"/>
            </a:pPr>
            <a:r>
              <a:rPr lang="en" sz="925"/>
              <a:t>    ADD [UserAuthorizationKey] INT NULL;</a:t>
            </a:r>
            <a:endParaRPr sz="925"/>
          </a:p>
          <a:p>
            <a:pPr indent="-28733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5"/>
              <a:buAutoNum type="arabicPeriod"/>
            </a:pPr>
            <a:r>
              <a:rPr lang="en" sz="925"/>
              <a:t>DROP PROCEDURE IF EXISTS [Project2].[Load_DimCustomer]</a:t>
            </a:r>
            <a:endParaRPr sz="925"/>
          </a:p>
          <a:p>
            <a:pPr indent="-28733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5"/>
              <a:buAutoNum type="arabicPeriod"/>
            </a:pPr>
            <a:r>
              <a:rPr lang="en" sz="925"/>
              <a:t>GO</a:t>
            </a:r>
            <a:endParaRPr sz="925"/>
          </a:p>
          <a:p>
            <a:pPr indent="-28733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5"/>
              <a:buAutoNum type="arabicPeriod"/>
            </a:pPr>
            <a:r>
              <a:rPr lang="en" sz="925"/>
              <a:t>CREATE PROCEDURE [Project2].[Load_DimCustomer]</a:t>
            </a:r>
            <a:endParaRPr sz="925"/>
          </a:p>
          <a:p>
            <a:pPr indent="-28733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5"/>
              <a:buAutoNum type="arabicPeriod"/>
            </a:pPr>
            <a:r>
              <a:rPr lang="en" sz="925"/>
              <a:t>    @UserAuthorizationKey INT</a:t>
            </a:r>
            <a:endParaRPr sz="925"/>
          </a:p>
          <a:p>
            <a:pPr indent="-28733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5"/>
              <a:buAutoNum type="arabicPeriod"/>
            </a:pPr>
            <a:r>
              <a:rPr lang="en" sz="925"/>
              <a:t>AS</a:t>
            </a:r>
            <a:endParaRPr sz="925"/>
          </a:p>
          <a:p>
            <a:pPr indent="-28733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5"/>
              <a:buAutoNum type="arabicPeriod"/>
            </a:pPr>
            <a:r>
              <a:rPr lang="en" sz="925"/>
              <a:t>BEGIN</a:t>
            </a:r>
            <a:endParaRPr sz="925"/>
          </a:p>
          <a:p>
            <a:pPr indent="-28733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5"/>
              <a:buAutoNum type="arabicPeriod"/>
            </a:pPr>
            <a:r>
              <a:rPr lang="en" sz="925"/>
              <a:t>    SET NOCOUNT ON;</a:t>
            </a:r>
            <a:endParaRPr sz="925"/>
          </a:p>
          <a:p>
            <a:pPr indent="-28733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5"/>
              <a:buAutoNum type="arabicPeriod"/>
            </a:pPr>
            <a:r>
              <a:rPr lang="en" sz="925"/>
              <a:t>    DECLARE @WorkFlowStepTableRowCount INT; -- Declare the variable here</a:t>
            </a:r>
            <a:endParaRPr sz="925"/>
          </a:p>
          <a:p>
            <a:pPr indent="-28733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5"/>
              <a:buAutoNum type="arabicPeriod"/>
            </a:pPr>
            <a:r>
              <a:rPr lang="en" sz="925"/>
              <a:t>    -- Insert into the customer table including the user auth key</a:t>
            </a:r>
            <a:endParaRPr sz="925"/>
          </a:p>
          <a:p>
            <a:pPr indent="-28733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5"/>
              <a:buAutoNum type="arabicPeriod"/>
            </a:pPr>
            <a:r>
              <a:rPr lang="en" sz="925"/>
              <a:t>    INSERT INTO [CH01-01-Dimension].[DimCustomer]</a:t>
            </a:r>
            <a:endParaRPr sz="925"/>
          </a:p>
          <a:p>
            <a:pPr indent="-28733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5"/>
              <a:buAutoNum type="arabicPeriod"/>
            </a:pPr>
            <a:r>
              <a:rPr lang="en" sz="925"/>
              <a:t>        (CustomerKey, CustomerName, UserAuthorizationKey)</a:t>
            </a:r>
            <a:endParaRPr sz="925"/>
          </a:p>
          <a:p>
            <a:pPr indent="-28733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5"/>
              <a:buAutoNum type="arabicPeriod"/>
            </a:pPr>
            <a:r>
              <a:rPr lang="en" sz="925"/>
              <a:t>    SELECT</a:t>
            </a:r>
            <a:endParaRPr sz="925"/>
          </a:p>
          <a:p>
            <a:pPr indent="-28733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5"/>
              <a:buAutoNum type="arabicPeriod"/>
            </a:pPr>
            <a:r>
              <a:rPr lang="en" sz="925"/>
              <a:t>        NEXT VALUE FOR [Project2].[DimCustomerSequenceKeys] AS CustomerKey,</a:t>
            </a:r>
            <a:endParaRPr sz="925"/>
          </a:p>
          <a:p>
            <a:pPr indent="-28733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5"/>
              <a:buAutoNum type="arabicPeriod"/>
            </a:pPr>
            <a:r>
              <a:rPr lang="en" sz="925"/>
              <a:t>        C.CustomerName,</a:t>
            </a:r>
            <a:endParaRPr sz="925"/>
          </a:p>
          <a:p>
            <a:pPr indent="-28733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5"/>
              <a:buAutoNum type="arabicPeriod"/>
            </a:pPr>
            <a:r>
              <a:rPr lang="en" sz="925"/>
              <a:t>        @UserAuthorizationKey</a:t>
            </a:r>
            <a:endParaRPr sz="925"/>
          </a:p>
          <a:p>
            <a:pPr indent="-28733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5"/>
              <a:buAutoNum type="arabicPeriod"/>
            </a:pPr>
            <a:r>
              <a:rPr lang="en" sz="925"/>
              <a:t>    FROM (SELECT DISTINCT CustomerName</a:t>
            </a:r>
            <a:endParaRPr sz="925"/>
          </a:p>
          <a:p>
            <a:pPr indent="-28733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5"/>
              <a:buAutoNum type="arabicPeriod"/>
            </a:pPr>
            <a:r>
              <a:rPr lang="en" sz="925"/>
              <a:t>          FROM FileUpload.OriginallyLoadedData) AS C;</a:t>
            </a:r>
            <a:endParaRPr sz="925"/>
          </a:p>
          <a:p>
            <a:pPr indent="-28733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5"/>
              <a:buAutoNum type="arabicPeriod"/>
            </a:pPr>
            <a:r>
              <a:rPr lang="en" sz="925"/>
              <a:t>    -- Get the row count after the insert</a:t>
            </a:r>
            <a:endParaRPr sz="925"/>
          </a:p>
          <a:p>
            <a:pPr indent="-28733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5"/>
              <a:buAutoNum type="arabicPeriod"/>
            </a:pPr>
            <a:r>
              <a:rPr lang="en" sz="925"/>
              <a:t>    SELECT @WorkFlowStepTableRowCount = @@ROWCOUNT;</a:t>
            </a:r>
            <a:endParaRPr sz="925"/>
          </a:p>
          <a:p>
            <a:pPr indent="-28733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5"/>
              <a:buAutoNum type="arabicPeriod"/>
            </a:pPr>
            <a:r>
              <a:rPr lang="en" sz="925"/>
              <a:t>    -- Insert the user into the Process.WorkFlowTable</a:t>
            </a:r>
            <a:endParaRPr sz="925"/>
          </a:p>
          <a:p>
            <a:pPr indent="-28733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5"/>
              <a:buAutoNum type="arabicPeriod"/>
            </a:pPr>
            <a:r>
              <a:rPr lang="en" sz="925"/>
              <a:t>    EXEC Process.usp_TrackWorkFlow @GroupMemberUserAuthorizationKey = @UserAuthorizationKey, @WorkFlowStepDescription = 'Loading data into DimCustomer table', @WorkFlowStepTableRowCount = @WorkFlowStepTableRowCount; -- Pass the variable here</a:t>
            </a:r>
            <a:endParaRPr sz="925"/>
          </a:p>
          <a:p>
            <a:pPr indent="-28733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5"/>
              <a:buAutoNum type="arabicPeriod"/>
            </a:pPr>
            <a:r>
              <a:rPr lang="en" sz="925"/>
              <a:t>END</a:t>
            </a:r>
            <a:endParaRPr sz="925"/>
          </a:p>
          <a:p>
            <a:pPr indent="-28733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5"/>
              <a:buAutoNum type="arabicPeriod"/>
            </a:pPr>
            <a:r>
              <a:rPr lang="en" sz="925"/>
              <a:t>GO</a:t>
            </a:r>
            <a:endParaRPr sz="925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727650" y="404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Procedure: [Project2].[Load_DimMaritalStatus]</a:t>
            </a:r>
            <a:endParaRPr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1461475" y="890325"/>
            <a:ext cx="7038900" cy="42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733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25"/>
              <a:buAutoNum type="arabicPeriod"/>
            </a:pPr>
            <a:r>
              <a:rPr lang="en" sz="925"/>
              <a:t>IF NOT EXISTS (</a:t>
            </a:r>
            <a:endParaRPr sz="925"/>
          </a:p>
          <a:p>
            <a:pPr indent="-28733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25"/>
              <a:buAutoNum type="arabicPeriod"/>
            </a:pPr>
            <a:r>
              <a:rPr lang="en" sz="925"/>
              <a:t>    SELECT 1</a:t>
            </a:r>
            <a:endParaRPr sz="925"/>
          </a:p>
          <a:p>
            <a:pPr indent="-28733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25"/>
              <a:buAutoNum type="arabicPeriod"/>
            </a:pPr>
            <a:r>
              <a:rPr lang="en" sz="925"/>
              <a:t>    FROM INFORMATION_SCHEMA.COLUMNS</a:t>
            </a:r>
            <a:endParaRPr sz="925"/>
          </a:p>
          <a:p>
            <a:pPr indent="-28733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25"/>
              <a:buAutoNum type="arabicPeriod"/>
            </a:pPr>
            <a:r>
              <a:rPr lang="en" sz="925"/>
              <a:t>    WHERE TABLE_SCHEMA = 'CH01-01-Dimension'</a:t>
            </a:r>
            <a:endParaRPr sz="925"/>
          </a:p>
          <a:p>
            <a:pPr indent="-28733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25"/>
              <a:buAutoNum type="arabicPeriod"/>
            </a:pPr>
            <a:r>
              <a:rPr lang="en" sz="925"/>
              <a:t>    AND TABLE_NAME = 'DimMaritalStatus'</a:t>
            </a:r>
            <a:endParaRPr sz="925"/>
          </a:p>
          <a:p>
            <a:pPr indent="-28733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25"/>
              <a:buAutoNum type="arabicPeriod"/>
            </a:pPr>
            <a:r>
              <a:rPr lang="en" sz="925"/>
              <a:t>    AND COLUMN_NAME = 'UserAuthorizationKey' )</a:t>
            </a:r>
            <a:endParaRPr sz="925"/>
          </a:p>
          <a:p>
            <a:pPr indent="-28733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25"/>
              <a:buAutoNum type="arabicPeriod"/>
            </a:pPr>
            <a:r>
              <a:rPr lang="en" sz="925"/>
              <a:t>BEGIN</a:t>
            </a:r>
            <a:endParaRPr sz="925"/>
          </a:p>
          <a:p>
            <a:pPr indent="-28733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25"/>
              <a:buAutoNum type="arabicPeriod"/>
            </a:pPr>
            <a:r>
              <a:rPr lang="en" sz="925"/>
              <a:t>    ALTER TABLE [CH01-01-Dimension].[DimMaritalStatus]</a:t>
            </a:r>
            <a:endParaRPr sz="925"/>
          </a:p>
          <a:p>
            <a:pPr indent="-28733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25"/>
              <a:buAutoNum type="arabicPeriod"/>
            </a:pPr>
            <a:r>
              <a:rPr lang="en" sz="925"/>
              <a:t>    ADD [UserAuthorizationKey] INT NULL;</a:t>
            </a:r>
            <a:endParaRPr sz="925"/>
          </a:p>
          <a:p>
            <a:pPr indent="-28733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25"/>
              <a:buAutoNum type="arabicPeriod"/>
            </a:pPr>
            <a:r>
              <a:rPr lang="en" sz="925"/>
              <a:t>END;</a:t>
            </a:r>
            <a:endParaRPr sz="925"/>
          </a:p>
          <a:p>
            <a:pPr indent="-28733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25"/>
              <a:buAutoNum type="arabicPeriod"/>
            </a:pPr>
            <a:r>
              <a:rPr lang="en" sz="925"/>
              <a:t>DROP PROCEDURE IF EXISTS [Project2].[Load_DimMaritalStatus];</a:t>
            </a:r>
            <a:endParaRPr sz="925"/>
          </a:p>
          <a:p>
            <a:pPr indent="-28733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25"/>
              <a:buAutoNum type="arabicPeriod"/>
            </a:pPr>
            <a:r>
              <a:rPr lang="en" sz="925"/>
              <a:t>GO</a:t>
            </a:r>
            <a:endParaRPr sz="925"/>
          </a:p>
          <a:p>
            <a:pPr indent="-28733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25"/>
              <a:buAutoNum type="arabicPeriod"/>
            </a:pPr>
            <a:r>
              <a:rPr lang="en" sz="925"/>
              <a:t>CREATE PROCEDURE [Project2].[Load_DimMaritalStatus]</a:t>
            </a:r>
            <a:endParaRPr sz="925"/>
          </a:p>
          <a:p>
            <a:pPr indent="-28733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25"/>
              <a:buAutoNum type="arabicPeriod"/>
            </a:pPr>
            <a:r>
              <a:rPr lang="en" sz="925"/>
              <a:t>    @UserAuthorizationKey INT</a:t>
            </a:r>
            <a:endParaRPr sz="925"/>
          </a:p>
          <a:p>
            <a:pPr indent="-28733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25"/>
              <a:buAutoNum type="arabicPeriod"/>
            </a:pPr>
            <a:r>
              <a:rPr lang="en" sz="925"/>
              <a:t>AS</a:t>
            </a:r>
            <a:endParaRPr sz="925"/>
          </a:p>
          <a:p>
            <a:pPr indent="-28733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25"/>
              <a:buAutoNum type="arabicPeriod"/>
            </a:pPr>
            <a:r>
              <a:rPr lang="en" sz="925"/>
              <a:t>BEGIN</a:t>
            </a:r>
            <a:endParaRPr sz="925"/>
          </a:p>
          <a:p>
            <a:pPr indent="-28733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25"/>
              <a:buAutoNum type="arabicPeriod"/>
            </a:pPr>
            <a:r>
              <a:rPr lang="en" sz="925"/>
              <a:t>    DECLARE @WorkFlowStepTableRowCount INT;</a:t>
            </a:r>
            <a:endParaRPr sz="925"/>
          </a:p>
          <a:p>
            <a:pPr indent="-28733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25"/>
              <a:buAutoNum type="arabicPeriod"/>
            </a:pPr>
            <a:r>
              <a:rPr lang="en" sz="925"/>
              <a:t>    INSERT INTO [CH01-01-Dimension].[DimMaritalStatus]</a:t>
            </a:r>
            <a:endParaRPr sz="925"/>
          </a:p>
          <a:p>
            <a:pPr indent="-28733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25"/>
              <a:buAutoNum type="arabicPeriod"/>
            </a:pPr>
            <a:r>
              <a:rPr lang="en" sz="925"/>
              <a:t>        (MaritalStatus, MaritalStatusDescription, UserAuthorizationKey)</a:t>
            </a:r>
            <a:endParaRPr sz="925"/>
          </a:p>
          <a:p>
            <a:pPr indent="-28733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25"/>
              <a:buAutoNum type="arabicPeriod"/>
            </a:pPr>
            <a:r>
              <a:rPr lang="en" sz="925"/>
              <a:t>    SELECT DISTINCT old.MaritalStatus,</a:t>
            </a:r>
            <a:endParaRPr sz="925"/>
          </a:p>
          <a:p>
            <a:pPr indent="-28733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25"/>
              <a:buAutoNum type="arabicPeriod"/>
            </a:pPr>
            <a:r>
              <a:rPr lang="en" sz="925"/>
              <a:t>        CASE</a:t>
            </a:r>
            <a:endParaRPr sz="925"/>
          </a:p>
          <a:p>
            <a:pPr indent="-28733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25"/>
              <a:buAutoNum type="arabicPeriod"/>
            </a:pPr>
            <a:r>
              <a:rPr lang="en" sz="925"/>
              <a:t>            WHEN old.MaritalStatus = 'M' THEN 'Married'</a:t>
            </a:r>
            <a:endParaRPr sz="925"/>
          </a:p>
          <a:p>
            <a:pPr indent="-28733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25"/>
              <a:buAutoNum type="arabicPeriod"/>
            </a:pPr>
            <a:r>
              <a:rPr lang="en" sz="925"/>
              <a:t>            WHEN old.MaritalStatus = 'S' THEN 'Single'</a:t>
            </a:r>
            <a:endParaRPr sz="925"/>
          </a:p>
          <a:p>
            <a:pPr indent="-28733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25"/>
              <a:buAutoNum type="arabicPeriod"/>
            </a:pPr>
            <a:r>
              <a:rPr lang="en" sz="925"/>
              <a:t>        END AS MaritalStatusDescription,</a:t>
            </a:r>
            <a:endParaRPr sz="925"/>
          </a:p>
          <a:p>
            <a:pPr indent="-28733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25"/>
              <a:buAutoNum type="arabicPeriod"/>
            </a:pPr>
            <a:r>
              <a:rPr lang="en" sz="925"/>
              <a:t>        @UserAuthorizationKey</a:t>
            </a:r>
            <a:endParaRPr sz="925"/>
          </a:p>
          <a:p>
            <a:pPr indent="-28733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25"/>
              <a:buAutoNum type="arabicPeriod"/>
            </a:pPr>
            <a:r>
              <a:rPr lang="en" sz="925"/>
              <a:t>    FROM FileUpload.OriginallyLoadedData AS old;</a:t>
            </a:r>
            <a:endParaRPr sz="925"/>
          </a:p>
          <a:p>
            <a:pPr indent="-28733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25"/>
              <a:buAutoNum type="arabicPeriod"/>
            </a:pPr>
            <a:r>
              <a:rPr lang="en" sz="925"/>
              <a:t>    SET @WorkFlowStepTableRowCount = @@ROWCOUNT;</a:t>
            </a:r>
            <a:endParaRPr sz="925"/>
          </a:p>
          <a:p>
            <a:pPr indent="-28733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25"/>
              <a:buAutoNum type="arabicPeriod"/>
            </a:pPr>
            <a:r>
              <a:rPr lang="en" sz="925"/>
              <a:t>    EXEC Process.usp_TrackWorkFlow @GroupMemberUserAuthorizationKey = @UserAuthorizationKey, @WorkFlowStepDescription =  'Loading Data into the DimMaritalStatus Table', @WorkFlowStepTableRowCount = 2;</a:t>
            </a:r>
            <a:endParaRPr sz="9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rPr lang="en" sz="825"/>
              <a:t>END</a:t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rPr lang="en" sz="825"/>
              <a:t>GO</a:t>
            </a:r>
            <a:endParaRPr sz="825"/>
          </a:p>
        </p:txBody>
      </p:sp>
      <p:pic>
        <p:nvPicPr>
          <p:cNvPr id="166" name="Google Shape;166;p25" title="Anmol's Analysis Slide 13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923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727650" y="780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Procedure: [Project2].[Load_DimGender]</a:t>
            </a:r>
            <a:endParaRPr/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913650" y="1441200"/>
            <a:ext cx="7688700" cy="34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36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25"/>
              <a:buAutoNum type="arabicPeriod"/>
            </a:pPr>
            <a:r>
              <a:rPr lang="en" sz="1025"/>
              <a:t>ALTER TABLE [CH01-01-Dimension].[DimGender]</a:t>
            </a:r>
            <a:endParaRPr sz="1025"/>
          </a:p>
          <a:p>
            <a:pPr indent="-2936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25"/>
              <a:buAutoNum type="arabicPeriod"/>
            </a:pPr>
            <a:r>
              <a:rPr lang="en" sz="1025"/>
              <a:t>ADD [UserAuthorizationKey] INT NULL;</a:t>
            </a:r>
            <a:endParaRPr sz="1025"/>
          </a:p>
          <a:p>
            <a:pPr indent="-2936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25"/>
              <a:buAutoNum type="arabicPeriod"/>
            </a:pPr>
            <a:r>
              <a:rPr lang="en" sz="1025"/>
              <a:t>DROP PROCEDURE IF EXISTS [Project2].[Load_DimGender];</a:t>
            </a:r>
            <a:endParaRPr sz="1025"/>
          </a:p>
          <a:p>
            <a:pPr indent="-2936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25"/>
              <a:buAutoNum type="arabicPeriod"/>
            </a:pPr>
            <a:r>
              <a:rPr lang="en" sz="1025"/>
              <a:t>GO</a:t>
            </a:r>
            <a:endParaRPr sz="1025"/>
          </a:p>
          <a:p>
            <a:pPr indent="-2936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25"/>
              <a:buAutoNum type="arabicPeriod"/>
            </a:pPr>
            <a:r>
              <a:rPr lang="en" sz="1025"/>
              <a:t>CREATE PROCEDURE [Project2].[Load_DimGender]</a:t>
            </a:r>
            <a:endParaRPr sz="1025"/>
          </a:p>
          <a:p>
            <a:pPr indent="-2936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25"/>
              <a:buAutoNum type="arabicPeriod"/>
            </a:pPr>
            <a:r>
              <a:rPr lang="en" sz="1025"/>
              <a:t>    @UserAuthorizationKey INT</a:t>
            </a:r>
            <a:endParaRPr sz="1025"/>
          </a:p>
          <a:p>
            <a:pPr indent="-2936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25"/>
              <a:buAutoNum type="arabicPeriod"/>
            </a:pPr>
            <a:r>
              <a:rPr lang="en" sz="1025"/>
              <a:t>AS</a:t>
            </a:r>
            <a:endParaRPr sz="1025"/>
          </a:p>
          <a:p>
            <a:pPr indent="-2936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25"/>
              <a:buAutoNum type="arabicPeriod"/>
            </a:pPr>
            <a:r>
              <a:rPr lang="en" sz="1025"/>
              <a:t>BEGIN</a:t>
            </a:r>
            <a:endParaRPr sz="1025"/>
          </a:p>
          <a:p>
            <a:pPr indent="-2936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25"/>
              <a:buAutoNum type="arabicPeriod"/>
            </a:pPr>
            <a:r>
              <a:rPr lang="en" sz="1025"/>
              <a:t>    DECLARE @WorkFlowStepTableRowCount INT; -- Declare the variable here</a:t>
            </a:r>
            <a:endParaRPr sz="1025"/>
          </a:p>
          <a:p>
            <a:pPr indent="-2936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25"/>
              <a:buAutoNum type="arabicPeriod"/>
            </a:pPr>
            <a:r>
              <a:rPr lang="en" sz="1025"/>
              <a:t>    INSERT INTO [CH01-01-Dimension].[DimGender] (Gender, GenderDescription, UserAuthorizationKey)</a:t>
            </a:r>
            <a:endParaRPr sz="1025"/>
          </a:p>
          <a:p>
            <a:pPr indent="-2936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25"/>
              <a:buAutoNum type="arabicPeriod"/>
            </a:pPr>
            <a:r>
              <a:rPr lang="en" sz="1025"/>
              <a:t>    SELECT DISTINCT old.Gender,</a:t>
            </a:r>
            <a:endParaRPr sz="1025"/>
          </a:p>
          <a:p>
            <a:pPr indent="-2936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25"/>
              <a:buAutoNum type="arabicPeriod"/>
            </a:pPr>
            <a:r>
              <a:rPr lang="en" sz="1025"/>
              <a:t>        CASE</a:t>
            </a:r>
            <a:endParaRPr sz="1025"/>
          </a:p>
          <a:p>
            <a:pPr indent="-2936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25"/>
              <a:buAutoNum type="arabicPeriod"/>
            </a:pPr>
            <a:r>
              <a:rPr lang="en" sz="1025"/>
              <a:t>            WHEN old.Gender = 'M' THEN 'Male'</a:t>
            </a:r>
            <a:endParaRPr sz="1025"/>
          </a:p>
          <a:p>
            <a:pPr indent="-2936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25"/>
              <a:buAutoNum type="arabicPeriod"/>
            </a:pPr>
            <a:r>
              <a:rPr lang="en" sz="1025"/>
              <a:t>            WHEN old.Gender = 'F' THEN 'Female'</a:t>
            </a:r>
            <a:endParaRPr sz="1025"/>
          </a:p>
          <a:p>
            <a:pPr indent="-2936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25"/>
              <a:buAutoNum type="arabicPeriod"/>
            </a:pPr>
            <a:r>
              <a:rPr lang="en" sz="1025"/>
              <a:t>        END AS GenderDescription,</a:t>
            </a:r>
            <a:endParaRPr sz="1025"/>
          </a:p>
          <a:p>
            <a:pPr indent="-2936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25"/>
              <a:buAutoNum type="arabicPeriod"/>
            </a:pPr>
            <a:r>
              <a:rPr lang="en" sz="1025"/>
              <a:t>        @UserAuthorizationKey</a:t>
            </a:r>
            <a:endParaRPr sz="1025"/>
          </a:p>
          <a:p>
            <a:pPr indent="-2936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25"/>
              <a:buAutoNum type="arabicPeriod"/>
            </a:pPr>
            <a:r>
              <a:rPr lang="en" sz="1025"/>
              <a:t>    FROM FileUpload.OriginallyLoadedData AS old;</a:t>
            </a:r>
            <a:endParaRPr sz="1025"/>
          </a:p>
          <a:p>
            <a:pPr indent="-2936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25"/>
              <a:buAutoNum type="arabicPeriod"/>
            </a:pPr>
            <a:r>
              <a:rPr lang="en" sz="1025"/>
              <a:t>    EXEC Process.usp_TrackWorkFlow @GroupMemberUserAuthorizationKey = @UserAuthorizationKey, @WorkFlowStepDescription = 'Loading Gender data into Gender Table', @WorkFlowStepTableRowCount = @@ROWCOUNT; -- Assign value to the variable</a:t>
            </a:r>
            <a:endParaRPr sz="1025"/>
          </a:p>
          <a:p>
            <a:pPr indent="-2936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25"/>
              <a:buAutoNum type="arabicPeriod"/>
            </a:pPr>
            <a:r>
              <a:rPr lang="en" sz="1025"/>
              <a:t>END</a:t>
            </a:r>
            <a:endParaRPr sz="1025"/>
          </a:p>
          <a:p>
            <a:pPr indent="-2936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25"/>
              <a:buAutoNum type="arabicPeriod"/>
            </a:pPr>
            <a:r>
              <a:rPr lang="en" sz="1025"/>
              <a:t>GO</a:t>
            </a:r>
            <a:endParaRPr sz="1025"/>
          </a:p>
        </p:txBody>
      </p:sp>
      <p:pic>
        <p:nvPicPr>
          <p:cNvPr id="173" name="Google Shape;173;p26" title="Anmol's Analysis Slide 14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1207250" y="576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Procedure: [Project2].[Load_DimOccupation]</a:t>
            </a:r>
            <a:endParaRPr/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1207250" y="1238225"/>
            <a:ext cx="7688700" cy="36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IF NOT EXISTS (SELECT 1 FROM INFORMATION_SCHEMA.COLUMNS WHERE TABLE_NAME = 'DimOccupation' AND COLUMN_NAME = 'UserAuthorizationKey')</a:t>
            </a:r>
            <a:endParaRPr sz="900"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BEGIN</a:t>
            </a:r>
            <a:endParaRPr sz="900"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    ALTER TABLE [CH01-01-Dimension].[DimOccupation]</a:t>
            </a:r>
            <a:endParaRPr sz="900"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    ADD [UserAuthorizationKey] INT NULL;</a:t>
            </a:r>
            <a:endParaRPr sz="900"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END;</a:t>
            </a:r>
            <a:endParaRPr sz="900"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GO</a:t>
            </a:r>
            <a:endParaRPr sz="900"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DROP PROCEDURE IF EXISTS [Project2].[Load_DimOccupation];</a:t>
            </a:r>
            <a:endParaRPr sz="900"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GO</a:t>
            </a:r>
            <a:endParaRPr sz="900"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CREATE PROCEDURE [Project2].[Load_DimOccupation]</a:t>
            </a:r>
            <a:endParaRPr sz="900"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    @UserAuthorizationKey INT</a:t>
            </a:r>
            <a:endParaRPr sz="900"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AS</a:t>
            </a:r>
            <a:endParaRPr sz="900"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BEGIN</a:t>
            </a:r>
            <a:endParaRPr sz="900"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    DECLARE @WorkFlowStepTableRowCount INT;</a:t>
            </a:r>
            <a:endParaRPr sz="900"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    INSERT INTO [CH01-01-Dimension].[DimOccupation]</a:t>
            </a:r>
            <a:endParaRPr sz="900"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        (OccupationKey, Occupation, UserAuthorizationKey)</a:t>
            </a:r>
            <a:endParaRPr sz="900"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    SELECT</a:t>
            </a:r>
            <a:endParaRPr sz="900"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        NEXT VALUE FOR [Project2].[DimOccupationSequenceKeys],</a:t>
            </a:r>
            <a:endParaRPr sz="900"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        O.Occupation,</a:t>
            </a:r>
            <a:endParaRPr sz="900"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        @UserAuthorizationKey</a:t>
            </a:r>
            <a:endParaRPr sz="900"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    FROM (SELECT DISTINCT Occupation</a:t>
            </a:r>
            <a:endParaRPr sz="900"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        FROM FileUpload.OriginallyLoadedData) AS O;</a:t>
            </a:r>
            <a:endParaRPr sz="900"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    EXEC Process.usp_TrackWorkFlow </a:t>
            </a:r>
            <a:endParaRPr sz="900"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        @WorkFlowStepDescription = 'Loading data into the DimOccupation Table', </a:t>
            </a:r>
            <a:endParaRPr sz="900"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        @GroupMemberUserAuthorizationKey = @UserAuthorizationKey, </a:t>
            </a:r>
            <a:endParaRPr sz="900"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        @WorkFlowStepTableRowCount = @@ROWCOUNT;</a:t>
            </a:r>
            <a:endParaRPr sz="900"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END</a:t>
            </a:r>
            <a:endParaRPr sz="900"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GO</a:t>
            </a:r>
            <a:endParaRPr sz="9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180" name="Google Shape;180;p27" title="Anmol's Analysis Slide 15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42150" y="327900"/>
            <a:ext cx="9144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Procedure:[Project2].[CreateDimProduct_DimProductCategory_DimProductSubCategoryAndLoadData]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42150" y="1274600"/>
            <a:ext cx="4574400" cy="36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715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DROP PROCEDURE IF EXISTS [Project2].[CreateDimProduct_DimProductCategory_DimProductSubCategoryAndLoadData]</a:t>
            </a:r>
            <a:endParaRPr sz="900"/>
          </a:p>
          <a:p>
            <a:pPr indent="-5715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GO</a:t>
            </a:r>
            <a:endParaRPr sz="900"/>
          </a:p>
          <a:p>
            <a:pPr indent="-5715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t/>
            </a:r>
            <a:endParaRPr sz="900"/>
          </a:p>
          <a:p>
            <a:pPr indent="-5715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CREATE PROCEDURE [Project2].[CreateDimProduct_DimProductCategory_DimProductSubCategoryAndLoadData]</a:t>
            </a:r>
            <a:endParaRPr sz="900"/>
          </a:p>
          <a:p>
            <a:pPr indent="-5715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    @UserAuthorizationKey INT</a:t>
            </a:r>
            <a:endParaRPr sz="900"/>
          </a:p>
          <a:p>
            <a:pPr indent="-5715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t/>
            </a:r>
            <a:endParaRPr sz="900"/>
          </a:p>
          <a:p>
            <a:pPr indent="-5715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AS</a:t>
            </a:r>
            <a:endParaRPr sz="900"/>
          </a:p>
          <a:p>
            <a:pPr indent="-5715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BEGIN</a:t>
            </a:r>
            <a:endParaRPr sz="900"/>
          </a:p>
          <a:p>
            <a:pPr indent="-5715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t/>
            </a:r>
            <a:endParaRPr sz="900"/>
          </a:p>
          <a:p>
            <a:pPr indent="-5715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    ------------*******GRANDPARENT TABLE - DimProduct </a:t>
            </a:r>
            <a:r>
              <a:rPr lang="en" sz="900"/>
              <a:t>*******  ------------</a:t>
            </a:r>
            <a:endParaRPr sz="900"/>
          </a:p>
          <a:p>
            <a:pPr indent="-5715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t/>
            </a:r>
            <a:endParaRPr sz="900"/>
          </a:p>
          <a:p>
            <a:pPr indent="-5715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    -- Used to create the Primary Key value</a:t>
            </a:r>
            <a:endParaRPr sz="900"/>
          </a:p>
          <a:p>
            <a:pPr indent="-5715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    CREATE SEQUENCE [Project2].[ProductCategorySubcategorySequenceKey]</a:t>
            </a:r>
            <a:endParaRPr sz="900"/>
          </a:p>
          <a:p>
            <a:pPr indent="-5715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         START WITH 1</a:t>
            </a:r>
            <a:endParaRPr sz="900"/>
          </a:p>
          <a:p>
            <a:pPr indent="-5715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         INCREMENT BY 1</a:t>
            </a:r>
            <a:endParaRPr sz="900"/>
          </a:p>
          <a:p>
            <a:pPr indent="-5715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         MINVALUE 1</a:t>
            </a:r>
            <a:endParaRPr sz="900"/>
          </a:p>
          <a:p>
            <a:pPr indent="-5715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         MAXVALUE 2147483647</a:t>
            </a:r>
            <a:endParaRPr sz="900"/>
          </a:p>
          <a:p>
            <a:pPr indent="-5715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         CACHE </a:t>
            </a:r>
            <a:endParaRPr sz="900"/>
          </a:p>
          <a:p>
            <a:pPr indent="-5715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t/>
            </a:r>
            <a:endParaRPr sz="900"/>
          </a:p>
          <a:p>
            <a:pPr indent="-5715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    -- GRANDPARENT TABLE</a:t>
            </a:r>
            <a:endParaRPr sz="900"/>
          </a:p>
          <a:p>
            <a:pPr indent="-5715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    CREATE TABLE [CH01-01-Dimension].[DimProductSubcategory]</a:t>
            </a:r>
            <a:endParaRPr sz="900"/>
          </a:p>
          <a:p>
            <a:pPr indent="-5715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    (</a:t>
            </a:r>
            <a:endParaRPr sz="900"/>
          </a:p>
          <a:p>
            <a:pPr indent="-5715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        ProductSubcategoryKey INT NOT NULL PRIMARY KEY,</a:t>
            </a:r>
            <a:endParaRPr sz="900"/>
          </a:p>
          <a:p>
            <a:pPr indent="-5715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        ProductSubcategory VARCHAR(20) NULL</a:t>
            </a:r>
            <a:endParaRPr sz="900"/>
          </a:p>
          <a:p>
            <a:pPr indent="-5715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    );</a:t>
            </a:r>
            <a:endParaRPr sz="9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87" name="Google Shape;187;p28"/>
          <p:cNvSpPr txBox="1"/>
          <p:nvPr/>
        </p:nvSpPr>
        <p:spPr>
          <a:xfrm>
            <a:off x="4737350" y="1260575"/>
            <a:ext cx="440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842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20"/>
              <a:buFont typeface="Lato"/>
              <a:buAutoNum type="arabicPeriod"/>
            </a:pPr>
            <a:r>
              <a:rPr lang="en" sz="92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-- Insert the data from the FileUpload</a:t>
            </a:r>
            <a:endParaRPr sz="92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5842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20"/>
              <a:buFont typeface="Lato"/>
              <a:buAutoNum type="arabicPeriod"/>
            </a:pPr>
            <a:r>
              <a:rPr lang="en" sz="92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INSERT INTO [CH01-01-Dimension].[DimProductSubcategory]</a:t>
            </a:r>
            <a:endParaRPr sz="92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5842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20"/>
              <a:buFont typeface="Lato"/>
              <a:buAutoNum type="arabicPeriod"/>
            </a:pPr>
            <a:r>
              <a:rPr lang="en" sz="92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(ProductSubcategoryKey, ProductSubcategory)</a:t>
            </a:r>
            <a:endParaRPr sz="92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5842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20"/>
              <a:buFont typeface="Lato"/>
              <a:buAutoNum type="arabicPeriod"/>
            </a:pPr>
            <a:r>
              <a:rPr lang="en" sz="92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SELECT</a:t>
            </a:r>
            <a:endParaRPr sz="92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5842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20"/>
              <a:buFont typeface="Lato"/>
              <a:buAutoNum type="arabicPeriod"/>
            </a:pPr>
            <a:r>
              <a:rPr lang="en" sz="92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NEXT VALUE FOR [Project2].[ProductCategorySubcategorySequenceKey],</a:t>
            </a:r>
            <a:endParaRPr sz="92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5842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20"/>
              <a:buFont typeface="Lato"/>
              <a:buAutoNum type="arabicPeriod"/>
            </a:pPr>
            <a:r>
              <a:rPr lang="en" sz="92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OLD.ProductSubcategory</a:t>
            </a:r>
            <a:endParaRPr sz="92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5842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20"/>
              <a:buFont typeface="Lato"/>
              <a:buAutoNum type="arabicPeriod"/>
            </a:pPr>
            <a:r>
              <a:rPr lang="en" sz="92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FROM</a:t>
            </a:r>
            <a:endParaRPr sz="92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5842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20"/>
              <a:buFont typeface="Lato"/>
              <a:buAutoNum type="arabicPeriod"/>
            </a:pPr>
            <a:r>
              <a:rPr lang="en" sz="92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(SELECT</a:t>
            </a:r>
            <a:endParaRPr sz="92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5842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20"/>
              <a:buFont typeface="Lato"/>
              <a:buAutoNum type="arabicPeriod"/>
            </a:pPr>
            <a:r>
              <a:rPr lang="en" sz="92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    DISTINCT ProductSubcategory</a:t>
            </a:r>
            <a:endParaRPr sz="92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5842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20"/>
              <a:buFont typeface="Lato"/>
              <a:buAutoNum type="arabicPeriod"/>
            </a:pPr>
            <a:r>
              <a:rPr lang="en" sz="92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FROM FileUpload.OriginallyLoadedData</a:t>
            </a:r>
            <a:endParaRPr sz="92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5842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20"/>
              <a:buFont typeface="Lato"/>
              <a:buAutoNum type="arabicPeriod"/>
            </a:pPr>
            <a:r>
              <a:rPr lang="en" sz="92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) AS OLD</a:t>
            </a:r>
            <a:endParaRPr sz="92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8" name="Google Shape;188;p28" title="Anmol's Analysis Slide 16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50" y="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0" y="105400"/>
            <a:ext cx="91440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40"/>
              <a:t>Procedure:[Project2].[CreateDimProduct_DimProductCategory_DimProductSubCategoryAndLoadData] Parent Table con.</a:t>
            </a:r>
            <a:endParaRPr sz="20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40"/>
          </a:p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127900" y="1186775"/>
            <a:ext cx="4012200" cy="38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051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18"/>
              <a:buAutoNum type="arabicPeriod"/>
            </a:pPr>
            <a:r>
              <a:rPr lang="en" sz="817"/>
              <a:t>--------****** PARENT TABLE - DimProductCategory ******--------</a:t>
            </a:r>
            <a:endParaRPr sz="817"/>
          </a:p>
          <a:p>
            <a:pPr indent="-28051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18"/>
              <a:buAutoNum type="arabicPeriod"/>
            </a:pPr>
            <a:r>
              <a:t/>
            </a:r>
            <a:endParaRPr sz="817"/>
          </a:p>
          <a:p>
            <a:pPr indent="-28051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18"/>
              <a:buAutoNum type="arabicPeriod"/>
            </a:pPr>
            <a:r>
              <a:rPr lang="en" sz="817"/>
              <a:t>    CREATE SEQUENCE [Project2].[ProductCategorySequenceKey]</a:t>
            </a:r>
            <a:endParaRPr sz="817"/>
          </a:p>
          <a:p>
            <a:pPr indent="-28051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18"/>
              <a:buAutoNum type="arabicPeriod"/>
            </a:pPr>
            <a:r>
              <a:rPr lang="en" sz="817"/>
              <a:t>        START WITH 1</a:t>
            </a:r>
            <a:endParaRPr sz="817"/>
          </a:p>
          <a:p>
            <a:pPr indent="-28051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18"/>
              <a:buAutoNum type="arabicPeriod"/>
            </a:pPr>
            <a:r>
              <a:rPr lang="en" sz="817"/>
              <a:t>        INCREMENT BY 1</a:t>
            </a:r>
            <a:endParaRPr sz="817"/>
          </a:p>
          <a:p>
            <a:pPr indent="-28051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18"/>
              <a:buAutoNum type="arabicPeriod"/>
            </a:pPr>
            <a:r>
              <a:t/>
            </a:r>
            <a:endParaRPr sz="817"/>
          </a:p>
          <a:p>
            <a:pPr indent="-28051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18"/>
              <a:buAutoNum type="arabicPeriod"/>
            </a:pPr>
            <a:r>
              <a:rPr lang="en" sz="817"/>
              <a:t>    -- PARENT TABLE</a:t>
            </a:r>
            <a:endParaRPr sz="817"/>
          </a:p>
          <a:p>
            <a:pPr indent="-28051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18"/>
              <a:buAutoNum type="arabicPeriod"/>
            </a:pPr>
            <a:r>
              <a:rPr lang="en" sz="817"/>
              <a:t>    CREATE TABLE [CH01-01-Dimension].[DimProductCategory]</a:t>
            </a:r>
            <a:endParaRPr sz="817"/>
          </a:p>
          <a:p>
            <a:pPr indent="-28051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18"/>
              <a:buAutoNum type="arabicPeriod"/>
            </a:pPr>
            <a:r>
              <a:rPr lang="en" sz="817"/>
              <a:t>    (</a:t>
            </a:r>
            <a:endParaRPr sz="817"/>
          </a:p>
          <a:p>
            <a:pPr indent="-28051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18"/>
              <a:buAutoNum type="arabicPeriod"/>
            </a:pPr>
            <a:r>
              <a:rPr lang="en" sz="817"/>
              <a:t>        ProductCategoryKey INT NOT NULL PRIMARY KEY,</a:t>
            </a:r>
            <a:endParaRPr sz="817"/>
          </a:p>
          <a:p>
            <a:pPr indent="-28051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18"/>
              <a:buAutoNum type="arabicPeriod"/>
            </a:pPr>
            <a:r>
              <a:rPr lang="en" sz="817"/>
              <a:t>        ProductSubcategoryKey INT NOT NULL</a:t>
            </a:r>
            <a:endParaRPr sz="817"/>
          </a:p>
          <a:p>
            <a:pPr indent="-28051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18"/>
              <a:buAutoNum type="arabicPeriod"/>
            </a:pPr>
            <a:r>
              <a:rPr lang="en" sz="817"/>
              <a:t>            CONSTRAINT FK_DimProductSubcategory </a:t>
            </a:r>
            <a:endParaRPr sz="817"/>
          </a:p>
          <a:p>
            <a:pPr indent="-28051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18"/>
              <a:buAutoNum type="arabicPeriod"/>
            </a:pPr>
            <a:r>
              <a:rPr lang="en" sz="817"/>
              <a:t>            FOREIGN KEY (ProductSubcategoryKey) </a:t>
            </a:r>
            <a:endParaRPr sz="817"/>
          </a:p>
          <a:p>
            <a:pPr indent="-28051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18"/>
              <a:buAutoNum type="arabicPeriod"/>
            </a:pPr>
            <a:r>
              <a:rPr lang="en" sz="817"/>
              <a:t>            REFERENCES [CH01-01-Dimension].[DimProductSubcategory](ProductSubcategoryKey),</a:t>
            </a:r>
            <a:endParaRPr sz="817"/>
          </a:p>
          <a:p>
            <a:pPr indent="-28051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18"/>
              <a:buAutoNum type="arabicPeriod"/>
            </a:pPr>
            <a:r>
              <a:rPr lang="en" sz="817"/>
              <a:t>        ProductCategory VARCHAR(20) NULL</a:t>
            </a:r>
            <a:endParaRPr sz="817"/>
          </a:p>
          <a:p>
            <a:pPr indent="-28051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18"/>
              <a:buAutoNum type="arabicPeriod"/>
            </a:pPr>
            <a:r>
              <a:rPr lang="en" sz="817"/>
              <a:t>    );</a:t>
            </a:r>
            <a:endParaRPr sz="817"/>
          </a:p>
          <a:p>
            <a:pPr indent="-28051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18"/>
              <a:buAutoNum type="arabicPeriod"/>
            </a:pPr>
            <a:r>
              <a:t/>
            </a:r>
            <a:endParaRPr sz="817"/>
          </a:p>
          <a:p>
            <a:pPr indent="-28051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18"/>
              <a:buAutoNum type="arabicPeriod"/>
            </a:pPr>
            <a:r>
              <a:rPr lang="en" sz="817"/>
              <a:t>    INSERT INTO [CH01-01-Dimension].[DimProductCategory]</a:t>
            </a:r>
            <a:endParaRPr sz="817"/>
          </a:p>
          <a:p>
            <a:pPr indent="-28051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18"/>
              <a:buAutoNum type="arabicPeriod"/>
            </a:pPr>
            <a:r>
              <a:rPr lang="en" sz="817"/>
              <a:t>        (ProductCategoryKey, ProductSubcategoryKey, ProductCategory)</a:t>
            </a:r>
            <a:endParaRPr sz="817"/>
          </a:p>
          <a:p>
            <a:pPr indent="-28051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18"/>
              <a:buAutoNum type="arabicPeriod"/>
            </a:pPr>
            <a:r>
              <a:rPr lang="en" sz="817"/>
              <a:t>    SELECT</a:t>
            </a:r>
            <a:endParaRPr sz="817"/>
          </a:p>
          <a:p>
            <a:pPr indent="-28051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18"/>
              <a:buAutoNum type="arabicPeriod"/>
            </a:pPr>
            <a:r>
              <a:rPr lang="en" sz="817"/>
              <a:t>        NEXT VALUE FOR [Project2].[ProductCategorySequenceKey],</a:t>
            </a:r>
            <a:endParaRPr sz="817"/>
          </a:p>
          <a:p>
            <a:pPr indent="-28051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18"/>
              <a:buAutoNum type="arabicPeriod"/>
            </a:pPr>
            <a:r>
              <a:rPr lang="en" sz="817"/>
              <a:t>        new.ProductSubcategoryKey,</a:t>
            </a:r>
            <a:endParaRPr sz="817"/>
          </a:p>
          <a:p>
            <a:pPr indent="-28051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18"/>
              <a:buAutoNum type="arabicPeriod"/>
            </a:pPr>
            <a:r>
              <a:rPr lang="en" sz="817"/>
              <a:t>        new.ProductCategory</a:t>
            </a:r>
            <a:endParaRPr sz="817"/>
          </a:p>
          <a:p>
            <a:pPr indent="-28051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18"/>
              <a:buAutoNum type="arabicPeriod"/>
            </a:pPr>
            <a:r>
              <a:rPr lang="en" sz="817"/>
              <a:t>    FROM (SELECT</a:t>
            </a:r>
            <a:endParaRPr sz="817"/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17"/>
          </a:p>
        </p:txBody>
      </p:sp>
      <p:sp>
        <p:nvSpPr>
          <p:cNvPr id="195" name="Google Shape;195;p29"/>
          <p:cNvSpPr txBox="1"/>
          <p:nvPr/>
        </p:nvSpPr>
        <p:spPr>
          <a:xfrm>
            <a:off x="4421150" y="1373000"/>
            <a:ext cx="42300" cy="1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29"/>
          <p:cNvSpPr txBox="1"/>
          <p:nvPr/>
        </p:nvSpPr>
        <p:spPr>
          <a:xfrm>
            <a:off x="4421150" y="1245125"/>
            <a:ext cx="3892800" cy="3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051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18"/>
              <a:buFont typeface="Lato"/>
              <a:buAutoNum type="arabicPeriod"/>
            </a:pPr>
            <a:r>
              <a:rPr lang="en" sz="817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DISTINCT</a:t>
            </a:r>
            <a:endParaRPr sz="817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051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18"/>
              <a:buFont typeface="Lato"/>
              <a:buAutoNum type="arabicPeriod"/>
            </a:pPr>
            <a:r>
              <a:rPr lang="en" sz="817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    old.ProductCategory,</a:t>
            </a:r>
            <a:endParaRPr sz="817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051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18"/>
              <a:buFont typeface="Lato"/>
              <a:buAutoNum type="arabicPeriod"/>
            </a:pPr>
            <a:r>
              <a:rPr lang="en" sz="817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    old.ProductSubcategory,</a:t>
            </a:r>
            <a:endParaRPr sz="817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416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18"/>
              <a:buFont typeface="Lato"/>
              <a:buAutoNum type="arabicPeriod"/>
            </a:pPr>
            <a:r>
              <a:rPr lang="en" sz="817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    dps.ProductSubcategoryKey</a:t>
            </a:r>
            <a:endParaRPr sz="817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416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18"/>
              <a:buFont typeface="Lato"/>
              <a:buAutoNum type="arabicPeriod"/>
            </a:pPr>
            <a:r>
              <a:rPr lang="en" sz="717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FROM FileUpload.OriginallyLoadedData AS old</a:t>
            </a:r>
            <a:endParaRPr sz="717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416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18"/>
              <a:buFont typeface="Lato"/>
              <a:buAutoNum type="arabicPeriod"/>
            </a:pPr>
            <a:r>
              <a:rPr lang="en" sz="717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    INNER JOIN [CH01-01-Dimension].[DimProductSubcategory] AS dps</a:t>
            </a:r>
            <a:endParaRPr sz="717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416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18"/>
              <a:buFont typeface="Lato"/>
              <a:buAutoNum type="arabicPeriod"/>
            </a:pPr>
            <a:r>
              <a:rPr lang="en" sz="717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    ON old.ProductSubcategory = dps.ProductSubcategory) AS new</a:t>
            </a:r>
            <a:endParaRPr sz="717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17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46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5"/>
              <a:buFont typeface="Lato"/>
              <a:buAutoNum type="arabicPeriod"/>
            </a:pPr>
            <a:r>
              <a:rPr lang="en" sz="725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---------*********** CHILD TABLE - DimProductSubCategory************ ---------</a:t>
            </a:r>
            <a:endParaRPr sz="725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46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5"/>
              <a:buFont typeface="Lato"/>
              <a:buAutoNum type="arabicPeriod"/>
            </a:pPr>
            <a:r>
              <a:t/>
            </a:r>
            <a:endParaRPr sz="725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46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5"/>
              <a:buFont typeface="Lato"/>
              <a:buAutoNum type="arabicPeriod"/>
            </a:pPr>
            <a:r>
              <a:rPr lang="en" sz="725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CREATE SEQUENCE [CH01-01-Dimension].[DimProductSequenceKey]</a:t>
            </a:r>
            <a:endParaRPr sz="725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46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5"/>
              <a:buFont typeface="Lato"/>
              <a:buAutoNum type="arabicPeriod"/>
            </a:pPr>
            <a:r>
              <a:rPr lang="en" sz="725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START WITH 1</a:t>
            </a:r>
            <a:endParaRPr sz="725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46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5"/>
              <a:buFont typeface="Lato"/>
              <a:buAutoNum type="arabicPeriod"/>
            </a:pPr>
            <a:r>
              <a:rPr lang="en" sz="725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INCREMENT BY 1</a:t>
            </a:r>
            <a:endParaRPr sz="725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46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5"/>
              <a:buFont typeface="Lato"/>
              <a:buAutoNum type="arabicPeriod"/>
            </a:pPr>
            <a:r>
              <a:rPr lang="en" sz="725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ALTER TABLE [CH01-01-Dimension].[DimProduct]</a:t>
            </a:r>
            <a:endParaRPr sz="725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46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5"/>
              <a:buFont typeface="Lato"/>
              <a:buAutoNum type="arabicPeriod"/>
            </a:pPr>
            <a:r>
              <a:rPr lang="en" sz="725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DROP COLUMN ProductCategory, ProductSubcategory;</a:t>
            </a:r>
            <a:endParaRPr sz="725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46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5"/>
              <a:buFont typeface="Lato"/>
              <a:buAutoNum type="arabicPeriod"/>
            </a:pPr>
            <a:r>
              <a:rPr lang="en" sz="725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ALTER TABLE [CH01-01-Dimension].[DimProduct]</a:t>
            </a:r>
            <a:endParaRPr sz="725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46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5"/>
              <a:buFont typeface="Lato"/>
              <a:buAutoNum type="arabicPeriod"/>
            </a:pPr>
            <a:r>
              <a:rPr lang="en" sz="725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ADD </a:t>
            </a:r>
            <a:endParaRPr sz="725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46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5"/>
              <a:buFont typeface="Lato"/>
              <a:buAutoNum type="arabicPeriod"/>
            </a:pPr>
            <a:r>
              <a:rPr lang="en" sz="725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ProductCategoryKey INT NOT NULL DEFAULT (-1)</a:t>
            </a:r>
            <a:endParaRPr sz="725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46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5"/>
              <a:buFont typeface="Lato"/>
              <a:buAutoNum type="arabicPeriod"/>
            </a:pPr>
            <a:r>
              <a:rPr lang="en" sz="725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CONSTRAINT FK_DimProductCategoryKey</a:t>
            </a:r>
            <a:endParaRPr sz="725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46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5"/>
              <a:buFont typeface="Lato"/>
              <a:buAutoNum type="arabicPeriod"/>
            </a:pPr>
            <a:r>
              <a:rPr lang="en" sz="725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FOREIGN KEY (ProductCategoryKey)</a:t>
            </a:r>
            <a:endParaRPr sz="725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46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5"/>
              <a:buFont typeface="Lato"/>
              <a:buAutoNum type="arabicPeriod"/>
            </a:pPr>
            <a:r>
              <a:rPr lang="en" sz="725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REFERENCES [CH01-01-Dimension].[DimProductCategory](ProductCategoryKey)</a:t>
            </a:r>
            <a:endParaRPr sz="725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7" name="Google Shape;197;p29" title="Anmol's Analysis Slide 17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66350" y="9913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90025" y="46825"/>
            <a:ext cx="9010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40"/>
              <a:t>Procedure:[Project2].[CreateDimProduct_DimProductCategory_DimProductSubCategoryAndLoadData] Child Table con.</a:t>
            </a:r>
            <a:endParaRPr sz="20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40"/>
          </a:p>
        </p:txBody>
      </p:sp>
      <p:sp>
        <p:nvSpPr>
          <p:cNvPr id="203" name="Google Shape;203;p30"/>
          <p:cNvSpPr txBox="1"/>
          <p:nvPr>
            <p:ph idx="1" type="body"/>
          </p:nvPr>
        </p:nvSpPr>
        <p:spPr>
          <a:xfrm>
            <a:off x="184100" y="1293000"/>
            <a:ext cx="4159800" cy="38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7337" lvl="0" marL="457200" rtl="0" algn="l">
              <a:spcBef>
                <a:spcPts val="0"/>
              </a:spcBef>
              <a:spcAft>
                <a:spcPts val="0"/>
              </a:spcAft>
              <a:buSzPts val="925"/>
              <a:buAutoNum type="arabicPeriod"/>
            </a:pPr>
            <a:r>
              <a:rPr lang="en" sz="925"/>
              <a:t>    INSERT INTO [CH01-01-Dimension].[DimProduct]</a:t>
            </a:r>
            <a:endParaRPr sz="925"/>
          </a:p>
          <a:p>
            <a:pPr indent="-287337" lvl="0" marL="457200" rtl="0" algn="l">
              <a:spcBef>
                <a:spcPts val="0"/>
              </a:spcBef>
              <a:spcAft>
                <a:spcPts val="0"/>
              </a:spcAft>
              <a:buSzPts val="925"/>
              <a:buAutoNum type="arabicPeriod"/>
            </a:pPr>
            <a:r>
              <a:rPr lang="en" sz="925"/>
              <a:t>        (ProductKey,ProductCategoryKey, ProductCode, ProductName, Color, ModelName)</a:t>
            </a:r>
            <a:endParaRPr sz="925"/>
          </a:p>
          <a:p>
            <a:pPr indent="-287337" lvl="0" marL="457200" rtl="0" algn="l">
              <a:spcBef>
                <a:spcPts val="0"/>
              </a:spcBef>
              <a:spcAft>
                <a:spcPts val="0"/>
              </a:spcAft>
              <a:buSzPts val="925"/>
              <a:buAutoNum type="arabicPeriod"/>
            </a:pPr>
            <a:r>
              <a:rPr lang="en" sz="925"/>
              <a:t>    SELECT</a:t>
            </a:r>
            <a:endParaRPr sz="925"/>
          </a:p>
          <a:p>
            <a:pPr indent="-287337" lvl="0" marL="457200" rtl="0" algn="l">
              <a:spcBef>
                <a:spcPts val="0"/>
              </a:spcBef>
              <a:spcAft>
                <a:spcPts val="0"/>
              </a:spcAft>
              <a:buSzPts val="925"/>
              <a:buAutoNum type="arabicPeriod"/>
            </a:pPr>
            <a:r>
              <a:rPr lang="en" sz="925"/>
              <a:t>        NEXT VALUE FOR [Project2].[DimProductSequenceKey],</a:t>
            </a:r>
            <a:endParaRPr sz="925"/>
          </a:p>
          <a:p>
            <a:pPr indent="-287337" lvl="0" marL="457200" rtl="0" algn="l">
              <a:spcBef>
                <a:spcPts val="0"/>
              </a:spcBef>
              <a:spcAft>
                <a:spcPts val="0"/>
              </a:spcAft>
              <a:buSzPts val="925"/>
              <a:buAutoNum type="arabicPeriod"/>
            </a:pPr>
            <a:r>
              <a:rPr lang="en" sz="925"/>
              <a:t>        new.ProductCategoryKey,</a:t>
            </a:r>
            <a:endParaRPr sz="925"/>
          </a:p>
          <a:p>
            <a:pPr indent="-287337" lvl="0" marL="457200" rtl="0" algn="l">
              <a:spcBef>
                <a:spcPts val="0"/>
              </a:spcBef>
              <a:spcAft>
                <a:spcPts val="0"/>
              </a:spcAft>
              <a:buSzPts val="925"/>
              <a:buAutoNum type="arabicPeriod"/>
            </a:pPr>
            <a:r>
              <a:rPr lang="en" sz="925"/>
              <a:t>        new.ProductCode,</a:t>
            </a:r>
            <a:endParaRPr sz="925"/>
          </a:p>
          <a:p>
            <a:pPr indent="-287337" lvl="0" marL="457200" rtl="0" algn="l">
              <a:spcBef>
                <a:spcPts val="0"/>
              </a:spcBef>
              <a:spcAft>
                <a:spcPts val="0"/>
              </a:spcAft>
              <a:buSzPts val="925"/>
              <a:buAutoNum type="arabicPeriod"/>
            </a:pPr>
            <a:r>
              <a:rPr lang="en" sz="925"/>
              <a:t>        new.ProductName,</a:t>
            </a:r>
            <a:endParaRPr sz="925"/>
          </a:p>
          <a:p>
            <a:pPr indent="-287337" lvl="0" marL="457200" rtl="0" algn="l">
              <a:spcBef>
                <a:spcPts val="0"/>
              </a:spcBef>
              <a:spcAft>
                <a:spcPts val="0"/>
              </a:spcAft>
              <a:buSzPts val="925"/>
              <a:buAutoNum type="arabicPeriod"/>
            </a:pPr>
            <a:r>
              <a:rPr lang="en" sz="925"/>
              <a:t>        new.Color,</a:t>
            </a:r>
            <a:endParaRPr sz="925"/>
          </a:p>
          <a:p>
            <a:pPr indent="-287337" lvl="0" marL="457200" rtl="0" algn="l">
              <a:spcBef>
                <a:spcPts val="0"/>
              </a:spcBef>
              <a:spcAft>
                <a:spcPts val="0"/>
              </a:spcAft>
              <a:buSzPts val="925"/>
              <a:buAutoNum type="arabicPeriod"/>
            </a:pPr>
            <a:r>
              <a:rPr lang="en" sz="925"/>
              <a:t>        new.ModelName</a:t>
            </a:r>
            <a:endParaRPr sz="925"/>
          </a:p>
          <a:p>
            <a:pPr indent="-287337" lvl="0" marL="457200" rtl="0" algn="l">
              <a:spcBef>
                <a:spcPts val="0"/>
              </a:spcBef>
              <a:spcAft>
                <a:spcPts val="0"/>
              </a:spcAft>
              <a:buSzPts val="925"/>
              <a:buAutoNum type="arabicPeriod"/>
            </a:pPr>
            <a:r>
              <a:rPr lang="en" sz="925"/>
              <a:t>    FROM</a:t>
            </a:r>
            <a:endParaRPr sz="925"/>
          </a:p>
          <a:p>
            <a:pPr indent="-287337" lvl="0" marL="457200" rtl="0" algn="l">
              <a:spcBef>
                <a:spcPts val="0"/>
              </a:spcBef>
              <a:spcAft>
                <a:spcPts val="0"/>
              </a:spcAft>
              <a:buSzPts val="925"/>
              <a:buAutoNum type="arabicPeriod"/>
            </a:pPr>
            <a:r>
              <a:rPr lang="en" sz="925"/>
              <a:t>        (SELECT</a:t>
            </a:r>
            <a:endParaRPr sz="925"/>
          </a:p>
          <a:p>
            <a:pPr indent="-287337" lvl="0" marL="457200" rtl="0" algn="l">
              <a:spcBef>
                <a:spcPts val="0"/>
              </a:spcBef>
              <a:spcAft>
                <a:spcPts val="0"/>
              </a:spcAft>
              <a:buSzPts val="925"/>
              <a:buAutoNum type="arabicPeriod"/>
            </a:pPr>
            <a:r>
              <a:rPr lang="en" sz="925"/>
              <a:t>            DISTINCT</a:t>
            </a:r>
            <a:endParaRPr sz="925"/>
          </a:p>
          <a:p>
            <a:pPr indent="-287337" lvl="0" marL="457200" rtl="0" algn="l">
              <a:spcBef>
                <a:spcPts val="0"/>
              </a:spcBef>
              <a:spcAft>
                <a:spcPts val="0"/>
              </a:spcAft>
              <a:buSzPts val="925"/>
              <a:buAutoNum type="arabicPeriod"/>
            </a:pPr>
            <a:r>
              <a:rPr lang="en" sz="925"/>
              <a:t>            ProductCategoryKey,</a:t>
            </a:r>
            <a:endParaRPr sz="925"/>
          </a:p>
          <a:p>
            <a:pPr indent="-287337" lvl="0" marL="457200" rtl="0" algn="l">
              <a:spcBef>
                <a:spcPts val="0"/>
              </a:spcBef>
              <a:spcAft>
                <a:spcPts val="0"/>
              </a:spcAft>
              <a:buSzPts val="925"/>
              <a:buAutoNum type="arabicPeriod"/>
            </a:pPr>
            <a:r>
              <a:rPr lang="en" sz="925"/>
              <a:t>            ProductCode,</a:t>
            </a:r>
            <a:endParaRPr sz="925"/>
          </a:p>
          <a:p>
            <a:pPr indent="-287337" lvl="0" marL="457200" rtl="0" algn="l">
              <a:spcBef>
                <a:spcPts val="0"/>
              </a:spcBef>
              <a:spcAft>
                <a:spcPts val="0"/>
              </a:spcAft>
              <a:buSzPts val="925"/>
              <a:buAutoNum type="arabicPeriod"/>
            </a:pPr>
            <a:r>
              <a:rPr lang="en" sz="925"/>
              <a:t>            ProductName,</a:t>
            </a:r>
            <a:endParaRPr sz="925"/>
          </a:p>
          <a:p>
            <a:pPr indent="-287337" lvl="0" marL="457200" rtl="0" algn="l">
              <a:spcBef>
                <a:spcPts val="0"/>
              </a:spcBef>
              <a:spcAft>
                <a:spcPts val="0"/>
              </a:spcAft>
              <a:buSzPts val="925"/>
              <a:buAutoNum type="arabicPeriod"/>
            </a:pPr>
            <a:r>
              <a:rPr lang="en" sz="925"/>
              <a:t>            Color,</a:t>
            </a:r>
            <a:endParaRPr sz="925"/>
          </a:p>
          <a:p>
            <a:pPr indent="-287337" lvl="0" marL="457200" rtl="0" algn="l">
              <a:spcBef>
                <a:spcPts val="0"/>
              </a:spcBef>
              <a:spcAft>
                <a:spcPts val="0"/>
              </a:spcAft>
              <a:buSzPts val="925"/>
              <a:buAutoNum type="arabicPeriod"/>
            </a:pPr>
            <a:r>
              <a:rPr lang="en" sz="925"/>
              <a:t>            ModelName</a:t>
            </a:r>
            <a:endParaRPr sz="925"/>
          </a:p>
          <a:p>
            <a:pPr indent="-287337" lvl="0" marL="457200" rtl="0" algn="l">
              <a:spcBef>
                <a:spcPts val="0"/>
              </a:spcBef>
              <a:spcAft>
                <a:spcPts val="0"/>
              </a:spcAft>
              <a:buSzPts val="925"/>
              <a:buAutoNum type="arabicPeriod"/>
            </a:pPr>
            <a:r>
              <a:rPr lang="en" sz="925"/>
              <a:t>        FROM FileUpload.OriginallyLoadedData AS old</a:t>
            </a:r>
            <a:endParaRPr sz="925"/>
          </a:p>
          <a:p>
            <a:pPr indent="-287337" lvl="0" marL="457200" rtl="0" algn="l">
              <a:spcBef>
                <a:spcPts val="0"/>
              </a:spcBef>
              <a:spcAft>
                <a:spcPts val="0"/>
              </a:spcAft>
              <a:buSzPts val="925"/>
              <a:buAutoNum type="arabicPeriod"/>
            </a:pPr>
            <a:r>
              <a:rPr lang="en" sz="925"/>
              <a:t>            INNER JOIN [CH01-01-Dimension].[DimProductCategory] AS </a:t>
            </a:r>
            <a:endParaRPr sz="925"/>
          </a:p>
          <a:p>
            <a:pPr indent="-287337" lvl="0" marL="457200" rtl="0" algn="l">
              <a:spcBef>
                <a:spcPts val="0"/>
              </a:spcBef>
              <a:spcAft>
                <a:spcPts val="0"/>
              </a:spcAft>
              <a:buSzPts val="925"/>
              <a:buAutoNum type="arabicPeriod"/>
            </a:pPr>
            <a:r>
              <a:rPr lang="en" sz="925"/>
              <a:t>            ON old.ProductCategory = dpc.ProductCategory) AS new</a:t>
            </a:r>
            <a:endParaRPr sz="925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25"/>
          </a:p>
        </p:txBody>
      </p:sp>
      <p:sp>
        <p:nvSpPr>
          <p:cNvPr id="204" name="Google Shape;204;p30"/>
          <p:cNvSpPr txBox="1"/>
          <p:nvPr/>
        </p:nvSpPr>
        <p:spPr>
          <a:xfrm>
            <a:off x="4442250" y="1236700"/>
            <a:ext cx="358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30"/>
          <p:cNvSpPr txBox="1"/>
          <p:nvPr/>
        </p:nvSpPr>
        <p:spPr>
          <a:xfrm>
            <a:off x="4484400" y="1204375"/>
            <a:ext cx="4328400" cy="3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AutoNum type="arabicPeriod"/>
            </a:pPr>
            <a:r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SELECT</a:t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AutoNum type="arabicPeriod"/>
            </a:pPr>
            <a:r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ProductKey,</a:t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AutoNum type="arabicPeriod"/>
            </a:pPr>
            <a:r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ProductCode,</a:t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AutoNum type="arabicPeriod"/>
            </a:pPr>
            <a:r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ProductName,</a:t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AutoNum type="arabicPeriod"/>
            </a:pPr>
            <a:r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DP.ProductCategory,</a:t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AutoNum type="arabicPeriod"/>
            </a:pPr>
            <a:r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Color,</a:t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AutoNum type="arabicPeriod"/>
            </a:pPr>
            <a:r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ModelName,</a:t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AutoNum type="arabicPeriod"/>
            </a:pPr>
            <a:r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DPC.ProductCategoryKey</a:t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AutoNum type="arabicPeriod"/>
            </a:pPr>
            <a:r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FROM [CH01-01-Dimension].[DimProduct] AS DP</a:t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AutoNum type="arabicPeriod"/>
            </a:pPr>
            <a:r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INNER JOIN [CH01-01-Dimension].[DimProductCategory] AS DPC</a:t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AutoNum type="arabicPeriod"/>
            </a:pPr>
            <a:r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ON DP.ProductCategory = DPC.ProductCategory</a:t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AutoNum type="arabicPeriod"/>
            </a:pPr>
            <a:r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END</a:t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AutoNum type="arabicPeriod"/>
            </a:pPr>
            <a:r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GO</a:t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6" name="Google Shape;206;p30" title="Anmol's Analysis Slide 18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734425"/>
            <a:ext cx="317550" cy="31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Ashish Maharjan - Execution Time and Stored Procedures Worked 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1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Start Date - 4/4/2024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End Date - 4/12/2024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Collaborated With - Ahmed Sharif</a:t>
            </a:r>
            <a:endParaRPr/>
          </a:p>
        </p:txBody>
      </p:sp>
      <p:sp>
        <p:nvSpPr>
          <p:cNvPr id="213" name="Google Shape;213;p31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Stored Procedures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[Project2].[DropForeignKeysFromStarSchemaData]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[Project2].[TruncateStarSchemaData]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[Project2].[Load_Data]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[Project2].[AddForeignKeysToStarSchemaData]</a:t>
            </a:r>
            <a:endParaRPr/>
          </a:p>
        </p:txBody>
      </p:sp>
      <p:pic>
        <p:nvPicPr>
          <p:cNvPr id="214" name="Google Shape;214;p31" title="Analysis 1st page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Ahmed Sharif  (Backup Project Leader)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Anmol Talwar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Ashish Maharjan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Benjamin Zhong (Project Leader)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Constantinos Cleanthous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type="title"/>
          </p:nvPr>
        </p:nvSpPr>
        <p:spPr>
          <a:xfrm>
            <a:off x="-16350" y="714350"/>
            <a:ext cx="9176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40"/>
              <a:t>-- Procedure: [Project2].[DropForeignKeysFromStarSchemaData]</a:t>
            </a:r>
            <a:endParaRPr sz="22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2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240"/>
          </a:p>
        </p:txBody>
      </p:sp>
      <p:sp>
        <p:nvSpPr>
          <p:cNvPr id="220" name="Google Shape;220;p32"/>
          <p:cNvSpPr txBox="1"/>
          <p:nvPr>
            <p:ph idx="1" type="body"/>
          </p:nvPr>
        </p:nvSpPr>
        <p:spPr>
          <a:xfrm>
            <a:off x="842550" y="1337000"/>
            <a:ext cx="7458900" cy="3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06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0"/>
              <a:buAutoNum type="arabicPeriod"/>
            </a:pPr>
            <a:r>
              <a:rPr lang="en" sz="820"/>
              <a:t>DROP PROCEDURE IF EXISTS [Project2].[DropForeignKeysFromStarSchemaData];</a:t>
            </a:r>
            <a:endParaRPr sz="820"/>
          </a:p>
          <a:p>
            <a:pPr indent="-2806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0"/>
              <a:buAutoNum type="arabicPeriod"/>
            </a:pPr>
            <a:r>
              <a:rPr lang="en" sz="820"/>
              <a:t>GO</a:t>
            </a:r>
            <a:endParaRPr sz="820"/>
          </a:p>
          <a:p>
            <a:pPr indent="-2806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0"/>
              <a:buAutoNum type="arabicPeriod"/>
            </a:pPr>
            <a:r>
              <a:rPr lang="en" sz="820"/>
              <a:t>CREATE PROCEDURE [Project2].[DropForeignKeysFromStarSchemaData]   @UserAuthorizationKey INT</a:t>
            </a:r>
            <a:endParaRPr sz="820"/>
          </a:p>
          <a:p>
            <a:pPr indent="-2806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0"/>
              <a:buAutoNum type="arabicPeriod"/>
            </a:pPr>
            <a:r>
              <a:rPr lang="en" sz="820"/>
              <a:t>AS</a:t>
            </a:r>
            <a:endParaRPr sz="820"/>
          </a:p>
          <a:p>
            <a:pPr indent="-2806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0"/>
              <a:buAutoNum type="arabicPeriod"/>
            </a:pPr>
            <a:r>
              <a:rPr lang="en" sz="820"/>
              <a:t>BEGIN</a:t>
            </a:r>
            <a:endParaRPr sz="820"/>
          </a:p>
          <a:p>
            <a:pPr indent="-2806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0"/>
              <a:buAutoNum type="arabicPeriod"/>
            </a:pPr>
            <a:r>
              <a:rPr lang="en" sz="820"/>
              <a:t>    SET NOCOUNT ON;</a:t>
            </a:r>
            <a:endParaRPr sz="820"/>
          </a:p>
          <a:p>
            <a:pPr indent="-2806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0"/>
              <a:buAutoNum type="arabicPeriod"/>
            </a:pPr>
            <a:r>
              <a:rPr lang="en" sz="820"/>
              <a:t>    DECLARE @WorkFlowStepTableRowCount INT; -- Declare the variable</a:t>
            </a:r>
            <a:endParaRPr sz="820"/>
          </a:p>
          <a:p>
            <a:pPr indent="-2806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0"/>
              <a:buAutoNum type="arabicPeriod"/>
            </a:pPr>
            <a:r>
              <a:rPr lang="en" sz="820"/>
              <a:t>    ALTER TABLE [CH01-01-Fact].[Data]</a:t>
            </a:r>
            <a:endParaRPr sz="820"/>
          </a:p>
          <a:p>
            <a:pPr indent="-2806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0"/>
              <a:buAutoNum type="arabicPeriod"/>
            </a:pPr>
            <a:r>
              <a:rPr lang="en" sz="820"/>
              <a:t>    DROP CONSTRAINT IF EXISTS FK_Data_DimCustomer;</a:t>
            </a:r>
            <a:endParaRPr sz="820"/>
          </a:p>
          <a:p>
            <a:pPr indent="-2806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0"/>
              <a:buAutoNum type="arabicPeriod"/>
            </a:pPr>
            <a:r>
              <a:rPr lang="en" sz="820"/>
              <a:t>    ALTER TABLE [CH01-01-Fact].[Data]</a:t>
            </a:r>
            <a:endParaRPr sz="820"/>
          </a:p>
          <a:p>
            <a:pPr indent="-2806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0"/>
              <a:buAutoNum type="arabicPeriod"/>
            </a:pPr>
            <a:r>
              <a:rPr lang="en" sz="820"/>
              <a:t>    DROP CONSTRAINT FK_Data_DimGender;</a:t>
            </a:r>
            <a:endParaRPr sz="820"/>
          </a:p>
          <a:p>
            <a:pPr indent="-2806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0"/>
              <a:buAutoNum type="arabicPeriod"/>
            </a:pPr>
            <a:r>
              <a:rPr lang="en" sz="820"/>
              <a:t>    ALTER TABLE [CH01-01-Fact].[Data]</a:t>
            </a:r>
            <a:endParaRPr sz="820"/>
          </a:p>
          <a:p>
            <a:pPr indent="-2806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0"/>
              <a:buAutoNum type="arabicPeriod"/>
            </a:pPr>
            <a:r>
              <a:rPr lang="en" sz="820"/>
              <a:t>    DROP CONSTRAINT FK_Data_DimMaritalStatus;</a:t>
            </a:r>
            <a:endParaRPr sz="820"/>
          </a:p>
          <a:p>
            <a:pPr indent="-2806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0"/>
              <a:buAutoNum type="arabicPeriod"/>
            </a:pPr>
            <a:r>
              <a:rPr lang="en" sz="820"/>
              <a:t>    ALTER TABLE [CH01-01-Fact].[Data]</a:t>
            </a:r>
            <a:endParaRPr sz="820"/>
          </a:p>
          <a:p>
            <a:pPr indent="-2806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0"/>
              <a:buAutoNum type="arabicPeriod"/>
            </a:pPr>
            <a:r>
              <a:rPr lang="en" sz="820"/>
              <a:t>    DROP CONSTRAINT FK_Data_DimOccupation;</a:t>
            </a:r>
            <a:endParaRPr sz="820"/>
          </a:p>
          <a:p>
            <a:pPr indent="-2806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0"/>
              <a:buAutoNum type="arabicPeriod"/>
            </a:pPr>
            <a:r>
              <a:rPr lang="en" sz="820"/>
              <a:t>    ALTER TABLE [CH01-01-Fact].[Data]</a:t>
            </a:r>
            <a:endParaRPr sz="820"/>
          </a:p>
          <a:p>
            <a:pPr indent="-2806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0"/>
              <a:buAutoNum type="arabicPeriod"/>
            </a:pPr>
            <a:r>
              <a:rPr lang="en" sz="820"/>
              <a:t>    DROP CONSTRAINT FK_Data_DimOrderDate;</a:t>
            </a:r>
            <a:endParaRPr sz="820"/>
          </a:p>
          <a:p>
            <a:pPr indent="-2806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0"/>
              <a:buAutoNum type="arabicPeriod"/>
            </a:pPr>
            <a:r>
              <a:rPr lang="en" sz="820"/>
              <a:t>    ALTER TABLE [CH01-01-Fact].[Data]</a:t>
            </a:r>
            <a:endParaRPr sz="820"/>
          </a:p>
          <a:p>
            <a:pPr indent="-2806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0"/>
              <a:buAutoNum type="arabicPeriod"/>
            </a:pPr>
            <a:r>
              <a:rPr lang="en" sz="820"/>
              <a:t>    DROP CONSTRAINT FK_Data_DimProduct;</a:t>
            </a:r>
            <a:endParaRPr sz="820"/>
          </a:p>
          <a:p>
            <a:pPr indent="-2806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0"/>
              <a:buAutoNum type="arabicPeriod"/>
            </a:pPr>
            <a:r>
              <a:rPr lang="en" sz="820"/>
              <a:t>    ALTER TABLE [CH01-01-Fact].[Data]</a:t>
            </a:r>
            <a:endParaRPr sz="820"/>
          </a:p>
          <a:p>
            <a:pPr indent="-2806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0"/>
              <a:buAutoNum type="arabicPeriod"/>
            </a:pPr>
            <a:r>
              <a:rPr lang="en" sz="820"/>
              <a:t>    DROP CONSTRAINT FK_Data_DimTerritory;</a:t>
            </a:r>
            <a:endParaRPr sz="820"/>
          </a:p>
          <a:p>
            <a:pPr indent="-2806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0"/>
              <a:buAutoNum type="arabicPeriod"/>
            </a:pPr>
            <a:r>
              <a:rPr lang="en" sz="820"/>
              <a:t>    ALTER TABLE [CH01-01-Fact].[Data]</a:t>
            </a:r>
            <a:endParaRPr sz="820"/>
          </a:p>
          <a:p>
            <a:pPr indent="-2806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0"/>
              <a:buAutoNum type="arabicPeriod"/>
            </a:pPr>
            <a:r>
              <a:rPr lang="en" sz="820"/>
              <a:t>    DROP CONSTRAINT FK_Data_SalesManagers;</a:t>
            </a:r>
            <a:endParaRPr sz="820"/>
          </a:p>
          <a:p>
            <a:pPr indent="-2806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0"/>
              <a:buAutoNum type="arabicPeriod"/>
            </a:pPr>
            <a:r>
              <a:rPr lang="en" sz="820"/>
              <a:t>    -- Assign a value to the variable</a:t>
            </a:r>
            <a:endParaRPr sz="820"/>
          </a:p>
          <a:p>
            <a:pPr indent="-2806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0"/>
              <a:buAutoNum type="arabicPeriod"/>
            </a:pPr>
            <a:r>
              <a:rPr lang="en" sz="820"/>
              <a:t>    SET @WorkFlowStepTableRowCount = (SELECT COUNT(*) FROM [CH01-01-Fact].[Data]);</a:t>
            </a:r>
            <a:endParaRPr sz="820"/>
          </a:p>
          <a:p>
            <a:pPr indent="-2806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0"/>
              <a:buAutoNum type="arabicPeriod"/>
            </a:pPr>
            <a:r>
              <a:rPr lang="en" sz="820"/>
              <a:t>    EXEC Process.usp_TrackWorkFlow @GroupMemberUserAuthorizationKey = 1, @WorkFlowStepDescription = 'Dropped all Foreign Keys from Fact.Data table.', @WorkFlowStepTableRowCount = @WorkFlowStepTableRowCount;</a:t>
            </a:r>
            <a:endParaRPr sz="820"/>
          </a:p>
          <a:p>
            <a:pPr indent="-2806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0"/>
              <a:buAutoNum type="arabicPeriod"/>
            </a:pPr>
            <a:r>
              <a:rPr lang="en" sz="820"/>
              <a:t>END</a:t>
            </a:r>
            <a:endParaRPr sz="820"/>
          </a:p>
          <a:p>
            <a:pPr indent="-2806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0"/>
              <a:buAutoNum type="arabicPeriod"/>
            </a:pPr>
            <a:r>
              <a:rPr lang="en" sz="820"/>
              <a:t>GO</a:t>
            </a:r>
            <a:endParaRPr sz="82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620"/>
          </a:p>
        </p:txBody>
      </p:sp>
      <p:pic>
        <p:nvPicPr>
          <p:cNvPr id="221" name="Google Shape;221;p32" title="Analysis-1 Drop Foreignkeysfromstarschemadata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09550" cy="4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type="title"/>
          </p:nvPr>
        </p:nvSpPr>
        <p:spPr>
          <a:xfrm>
            <a:off x="680250" y="791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Procedure: [Project2].[TruncateStarSchemaData]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3"/>
          <p:cNvSpPr txBox="1"/>
          <p:nvPr>
            <p:ph idx="1" type="body"/>
          </p:nvPr>
        </p:nvSpPr>
        <p:spPr>
          <a:xfrm>
            <a:off x="914875" y="1260575"/>
            <a:ext cx="8135700" cy="38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65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13"/>
              <a:buAutoNum type="arabicPeriod"/>
            </a:pPr>
            <a:r>
              <a:rPr lang="en" sz="912"/>
              <a:t>DROP PROCEDURE IF EXISTS [Project2].[TruncateStarSchemaData];</a:t>
            </a:r>
            <a:endParaRPr sz="912"/>
          </a:p>
          <a:p>
            <a:pPr indent="-2865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13"/>
              <a:buAutoNum type="arabicPeriod"/>
            </a:pPr>
            <a:r>
              <a:rPr lang="en" sz="912"/>
              <a:t>GO</a:t>
            </a:r>
            <a:endParaRPr sz="912"/>
          </a:p>
          <a:p>
            <a:pPr indent="-2865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13"/>
              <a:buAutoNum type="arabicPeriod"/>
            </a:pPr>
            <a:r>
              <a:rPr lang="en" sz="912"/>
              <a:t>CREATE PROCEDURE [Project2].[TruncateStarSchemaData]</a:t>
            </a:r>
            <a:endParaRPr sz="912"/>
          </a:p>
          <a:p>
            <a:pPr indent="-2865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13"/>
              <a:buAutoNum type="arabicPeriod"/>
            </a:pPr>
            <a:r>
              <a:rPr lang="en" sz="912"/>
              <a:t>    @UserAuthorizationKey INT</a:t>
            </a:r>
            <a:endParaRPr sz="912"/>
          </a:p>
          <a:p>
            <a:pPr indent="-2865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13"/>
              <a:buAutoNum type="arabicPeriod"/>
            </a:pPr>
            <a:r>
              <a:rPr lang="en" sz="912"/>
              <a:t>AS</a:t>
            </a:r>
            <a:endParaRPr sz="912"/>
          </a:p>
          <a:p>
            <a:pPr indent="-2865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13"/>
              <a:buAutoNum type="arabicPeriod"/>
            </a:pPr>
            <a:r>
              <a:rPr lang="en" sz="912"/>
              <a:t>BEGIN</a:t>
            </a:r>
            <a:endParaRPr sz="912"/>
          </a:p>
          <a:p>
            <a:pPr indent="-2865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13"/>
              <a:buAutoNum type="arabicPeriod"/>
            </a:pPr>
            <a:r>
              <a:rPr lang="en" sz="912"/>
              <a:t>    DECLARE @WorkFlowStepTableRowCount INT; -- Declare the variable here</a:t>
            </a:r>
            <a:endParaRPr sz="912"/>
          </a:p>
          <a:p>
            <a:pPr indent="-2865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13"/>
              <a:buAutoNum type="arabicPeriod"/>
            </a:pPr>
            <a:r>
              <a:rPr lang="en" sz="912"/>
              <a:t>    TRUNCATE TABLE [CH01-01-Dimension].[DimCustomer];</a:t>
            </a:r>
            <a:endParaRPr sz="912"/>
          </a:p>
          <a:p>
            <a:pPr indent="-2865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13"/>
              <a:buAutoNum type="arabicPeriod"/>
            </a:pPr>
            <a:r>
              <a:rPr lang="en" sz="912"/>
              <a:t>    TRUNCATE TABLE [CH01-01-Dimension].[DimGender];</a:t>
            </a:r>
            <a:endParaRPr sz="912"/>
          </a:p>
          <a:p>
            <a:pPr indent="-2865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13"/>
              <a:buAutoNum type="arabicPeriod"/>
            </a:pPr>
            <a:r>
              <a:rPr lang="en" sz="912"/>
              <a:t>    TRUNCATE TABLE [CH01-01-Dimension].[DimMaritalStatus];</a:t>
            </a:r>
            <a:endParaRPr sz="912"/>
          </a:p>
          <a:p>
            <a:pPr indent="-2865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13"/>
              <a:buAutoNum type="arabicPeriod"/>
            </a:pPr>
            <a:r>
              <a:rPr lang="en" sz="912"/>
              <a:t>    TRUNCATE TABLE [CH01-01-Dimension].[DimOccupation];</a:t>
            </a:r>
            <a:endParaRPr sz="912"/>
          </a:p>
          <a:p>
            <a:pPr indent="-2865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13"/>
              <a:buAutoNum type="arabicPeriod"/>
            </a:pPr>
            <a:r>
              <a:rPr lang="en" sz="912"/>
              <a:t>    TRUNCATE TABLE [CH01-01-Dimension].[DimOrderDate];</a:t>
            </a:r>
            <a:endParaRPr sz="912"/>
          </a:p>
          <a:p>
            <a:pPr indent="-2865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13"/>
              <a:buAutoNum type="arabicPeriod"/>
            </a:pPr>
            <a:r>
              <a:rPr lang="en" sz="912"/>
              <a:t>    TRUNCATE TABLE [CH01-01-Dimension].[DimProduct];</a:t>
            </a:r>
            <a:endParaRPr sz="912"/>
          </a:p>
          <a:p>
            <a:pPr indent="-2865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13"/>
              <a:buAutoNum type="arabicPeriod"/>
            </a:pPr>
            <a:r>
              <a:rPr lang="en" sz="912"/>
              <a:t>    TRUNCATE TABLE [CH01-01-Dimension].[DimTerritory];</a:t>
            </a:r>
            <a:endParaRPr sz="912"/>
          </a:p>
          <a:p>
            <a:pPr indent="-2865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13"/>
              <a:buAutoNum type="arabicPeriod"/>
            </a:pPr>
            <a:r>
              <a:rPr lang="en" sz="912"/>
              <a:t>    TRUNCATE TABLE [CH01-01-Dimension].[SalesManagers];</a:t>
            </a:r>
            <a:endParaRPr sz="912"/>
          </a:p>
          <a:p>
            <a:pPr indent="-2865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13"/>
              <a:buAutoNum type="arabicPeriod"/>
            </a:pPr>
            <a:r>
              <a:rPr lang="en" sz="912"/>
              <a:t>    TRUNCATE TABLE [CH01-01-Fact].[Data];</a:t>
            </a:r>
            <a:endParaRPr sz="912"/>
          </a:p>
          <a:p>
            <a:pPr indent="-2865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13"/>
              <a:buAutoNum type="arabicPeriod"/>
            </a:pPr>
            <a:r>
              <a:rPr lang="en" sz="912"/>
              <a:t>    EXEC Process.usp_TrackWorkFlow </a:t>
            </a:r>
            <a:endParaRPr sz="912"/>
          </a:p>
          <a:p>
            <a:pPr indent="-2865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13"/>
              <a:buAutoNum type="arabicPeriod"/>
            </a:pPr>
            <a:r>
              <a:rPr lang="en" sz="912"/>
              <a:t>        @GroupMemberUserAuthorizationKey = @UserAuthorizationKey, </a:t>
            </a:r>
            <a:endParaRPr sz="912"/>
          </a:p>
          <a:p>
            <a:pPr indent="-2865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13"/>
              <a:buAutoNum type="arabicPeriod"/>
            </a:pPr>
            <a:r>
              <a:rPr lang="en" sz="912"/>
              <a:t>        @WorkFlowStepDescription =  'Truncated all old tables', </a:t>
            </a:r>
            <a:endParaRPr sz="912"/>
          </a:p>
          <a:p>
            <a:pPr indent="-2865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13"/>
              <a:buAutoNum type="arabicPeriod"/>
            </a:pPr>
            <a:r>
              <a:rPr lang="en" sz="912"/>
              <a:t>        @WorkFlowStepTableRowCount = @@ROWCOUNT; -- Assign value to the variable</a:t>
            </a:r>
            <a:endParaRPr sz="912"/>
          </a:p>
          <a:p>
            <a:pPr indent="-2865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13"/>
              <a:buAutoNum type="arabicPeriod"/>
            </a:pPr>
            <a:r>
              <a:rPr lang="en" sz="912"/>
              <a:t>END</a:t>
            </a:r>
            <a:endParaRPr sz="912"/>
          </a:p>
          <a:p>
            <a:pPr indent="-2865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13"/>
              <a:buAutoNum type="arabicPeriod"/>
            </a:pPr>
            <a:r>
              <a:rPr lang="en" sz="912"/>
              <a:t>GO</a:t>
            </a:r>
            <a:endParaRPr sz="912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912"/>
          </a:p>
        </p:txBody>
      </p:sp>
      <p:pic>
        <p:nvPicPr>
          <p:cNvPr id="228" name="Google Shape;228;p33" title="Analysis-2 Truncate Star Schema Data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type="title"/>
          </p:nvPr>
        </p:nvSpPr>
        <p:spPr>
          <a:xfrm>
            <a:off x="727650" y="763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Procedure: [Project2].[Load_Data]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4"/>
          <p:cNvSpPr txBox="1"/>
          <p:nvPr>
            <p:ph idx="1" type="body"/>
          </p:nvPr>
        </p:nvSpPr>
        <p:spPr>
          <a:xfrm>
            <a:off x="92750" y="1253550"/>
            <a:ext cx="4637700" cy="38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en" sz="800"/>
              <a:t>DROP PROCEDURE IF EXISTS [Project2].[Load_Data]</a:t>
            </a:r>
            <a:endParaRPr sz="800"/>
          </a:p>
          <a:p>
            <a:pPr indent="-2794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en" sz="800"/>
              <a:t>GO</a:t>
            </a:r>
            <a:endParaRPr sz="800"/>
          </a:p>
          <a:p>
            <a:pPr indent="-2794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en" sz="800"/>
              <a:t>CREATE PROCEDURE [Project2].[Load_Data]</a:t>
            </a:r>
            <a:endParaRPr sz="800"/>
          </a:p>
          <a:p>
            <a:pPr indent="-2794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en" sz="800"/>
              <a:t>    @UserAuthorizationKey INT</a:t>
            </a:r>
            <a:endParaRPr sz="800"/>
          </a:p>
          <a:p>
            <a:pPr indent="-2794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en" sz="800"/>
              <a:t>AS</a:t>
            </a:r>
            <a:endParaRPr sz="800"/>
          </a:p>
          <a:p>
            <a:pPr indent="-2794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en" sz="800"/>
              <a:t>BEGIN</a:t>
            </a:r>
            <a:endParaRPr sz="800"/>
          </a:p>
          <a:p>
            <a:pPr indent="-2794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en" sz="800"/>
              <a:t>    SET NOCOUNT ON;</a:t>
            </a:r>
            <a:endParaRPr sz="800"/>
          </a:p>
          <a:p>
            <a:pPr indent="-2794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en" sz="800"/>
              <a:t>    CREATE SEQUENCE [Project2].[DataSequenceKey]</a:t>
            </a:r>
            <a:endParaRPr sz="800"/>
          </a:p>
          <a:p>
            <a:pPr indent="-2794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en" sz="800"/>
              <a:t>    START WITH 1</a:t>
            </a:r>
            <a:endParaRPr sz="800"/>
          </a:p>
          <a:p>
            <a:pPr indent="-2794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en" sz="800"/>
              <a:t>    INCREMENT BY 1;</a:t>
            </a:r>
            <a:endParaRPr sz="800"/>
          </a:p>
          <a:p>
            <a:pPr indent="-2794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en" sz="800"/>
              <a:t>    DECLARE @WorkFlowStepTableRowCount INT; -- Declaration of the variable</a:t>
            </a:r>
            <a:endParaRPr sz="800"/>
          </a:p>
          <a:p>
            <a:pPr indent="-2794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en" sz="800"/>
              <a:t>    INSERT INTO [CH01-01-Fact].[Data]</a:t>
            </a:r>
            <a:endParaRPr sz="800"/>
          </a:p>
          <a:p>
            <a:pPr indent="-2794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en" sz="800"/>
              <a:t>        (</a:t>
            </a:r>
            <a:endParaRPr sz="800"/>
          </a:p>
          <a:p>
            <a:pPr indent="-2794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en" sz="800"/>
              <a:t>        SalesKey,SalesManagerKey,OccupationKey,TerritoryKey,ProductKey,</a:t>
            </a:r>
            <a:endParaRPr sz="800"/>
          </a:p>
          <a:p>
            <a:pPr indent="-2794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en" sz="800"/>
              <a:t>        CustomerKey,ProductCategory,SalesManager,ProductSubcategory,</a:t>
            </a:r>
            <a:endParaRPr sz="800"/>
          </a:p>
          <a:p>
            <a:pPr indent="-2794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en" sz="800"/>
              <a:t>        ProductCode,ProductName,Color,ModelName,OrderQuantity,UnitPrice,</a:t>
            </a:r>
            <a:endParaRPr sz="800"/>
          </a:p>
          <a:p>
            <a:pPr indent="-2794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en" sz="800"/>
              <a:t>        ProductStandardCost,SalesAmount,OrderDate,MonthName,[Year],CustomerName,</a:t>
            </a:r>
            <a:endParaRPr sz="800"/>
          </a:p>
          <a:p>
            <a:pPr indent="-2794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en" sz="800"/>
              <a:t>        MaritalStatus,Gender,Education,Occupation,TerritoryRegion,TerritoryCountry,</a:t>
            </a:r>
            <a:endParaRPr sz="800"/>
          </a:p>
          <a:p>
            <a:pPr indent="-2794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en" sz="800"/>
              <a:t>        TerritoryGroup)</a:t>
            </a:r>
            <a:endParaRPr sz="800"/>
          </a:p>
          <a:p>
            <a:pPr indent="-2794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en" sz="800"/>
              <a:t>    SELECT</a:t>
            </a:r>
            <a:endParaRPr sz="800"/>
          </a:p>
          <a:p>
            <a:pPr indent="-2794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en" sz="800"/>
              <a:t>        NEXT VALUE FOR [Project2].[DataSequenceKey], old.SalesManager, old.Occupation, DT.TerritoryKey, DP.ProductKey,</a:t>
            </a:r>
            <a:endParaRPr sz="800"/>
          </a:p>
          <a:p>
            <a:pPr indent="-2794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en" sz="800"/>
              <a:t>        DC.CustomerKey, old.ProductCategory, old.SalesManager, old.ProductSubcategory,</a:t>
            </a:r>
            <a:endParaRPr sz="800"/>
          </a:p>
          <a:p>
            <a:pPr indent="-2794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en" sz="800"/>
              <a:t>        old.ProductCode, old.ProductName, old.Color, old.ModelName, old.OrderQuantity, old.UnitPrice,</a:t>
            </a:r>
            <a:endParaRPr sz="8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/>
              <a:t>   </a:t>
            </a:r>
            <a:endParaRPr sz="800"/>
          </a:p>
        </p:txBody>
      </p:sp>
      <p:sp>
        <p:nvSpPr>
          <p:cNvPr id="235" name="Google Shape;235;p34"/>
          <p:cNvSpPr txBox="1"/>
          <p:nvPr/>
        </p:nvSpPr>
        <p:spPr>
          <a:xfrm>
            <a:off x="4681125" y="1295700"/>
            <a:ext cx="4384500" cy="38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Lato"/>
              <a:buAutoNum type="arabicPeriod"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old.ProductStandardCost, old.SalesAmount, old.OrderDate, old.MonthName, [Year], old.CustomerName,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Lato"/>
              <a:buAutoNum type="arabicPeriod"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old.MaritalStatus, old.Gender, old.Education, old.Occupation, old.TerritoryRegion, old.TerritoryCountry,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Lato"/>
              <a:buAutoNum type="arabicPeriod"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old.TerritoryGroup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Lato"/>
              <a:buAutoNum type="arabicPeriod"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FROM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Lato"/>
              <a:buAutoNum type="arabicPeriod"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FileUpload.OriginallyLoadedData AS old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Lato"/>
              <a:buAutoNum type="arabicPeriod"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INNER JOIN [CH01-01-Dimension].[SalesManagers] AS SM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Lato"/>
              <a:buAutoNum type="arabicPeriod"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ON SM.SalesManagerKey = old.SalesManager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Lato"/>
              <a:buAutoNum type="arabicPeriod"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INNER JOIN [CH01-01-Dimension].[DimOccupation] AS DO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Lato"/>
              <a:buAutoNum type="arabicPeriod"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ON DO.Occupation = old.Occupation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Lato"/>
              <a:buAutoNum type="arabicPeriod"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INNER JOIN [CH01-01-Dimension].[DimTerritory] as DT ON 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Lato"/>
              <a:buAutoNum type="arabicPeriod"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DT.TerritoryGroup = old.TerritoryGroup AND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Lato"/>
              <a:buAutoNum type="arabicPeriod"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    DT.TerritoryCountry = old.TerritoryCountry AND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Lato"/>
              <a:buAutoNum type="arabicPeriod"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    DT.TerritoryRegion = old.TerritoryRegion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Lato"/>
              <a:buAutoNum type="arabicPeriod"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INNER JOIN [CH01-01-Dimension].[DimProduct] AS DP ON 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Lato"/>
              <a:buAutoNum type="arabicPeriod"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DP.ProductName = old.ProductName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Lato"/>
              <a:buAutoNum type="arabicPeriod"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INNER JOIN [CH01-01-Dimension].[DimCustomer] AS DC ON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Lato"/>
              <a:buAutoNum type="arabicPeriod"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DC.CustomerName = old.CustomerName;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Lato"/>
              <a:buAutoNum type="arabicPeriod"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EXEC Process.usp_TrackWorkFlow @WorkFlowStepDescription = 'Loaded the Fact.Data table with data', @GroupMemberUserAuthorizationKey = @UserAuthorizationKey, @WorkFlowStepTableRowCount = @@ROWCOUNT;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Lato"/>
              <a:buAutoNum type="arabicPeriod"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END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Lato"/>
              <a:buAutoNum type="arabicPeriod"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GO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6" name="Google Shape;236;p34" title="Analysis-3 Load.data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type="title"/>
          </p:nvPr>
        </p:nvSpPr>
        <p:spPr>
          <a:xfrm>
            <a:off x="52500" y="679225"/>
            <a:ext cx="9039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Procedure: [Project2].[AddForeignKeysToStarSchemaData]</a:t>
            </a:r>
            <a:endParaRPr/>
          </a:p>
        </p:txBody>
      </p:sp>
      <p:sp>
        <p:nvSpPr>
          <p:cNvPr id="242" name="Google Shape;242;p35"/>
          <p:cNvSpPr txBox="1"/>
          <p:nvPr>
            <p:ph idx="1" type="body"/>
          </p:nvPr>
        </p:nvSpPr>
        <p:spPr>
          <a:xfrm>
            <a:off x="52500" y="1214425"/>
            <a:ext cx="3996300" cy="39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DROP PROCEDURE IF EXISTS [Project2].[AddForeignKeysToStarSchemaData]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GO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CREATE PROCEDURE [Project2].[AddForeignKeysToStarSchemaData]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    @UserAuthorizationKey INT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AS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BEGIN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    DECLARE @WorkFlowStepTableRowCount INT; -- Declare the variable here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    ALTER TABLE [CH01-01-Fact].[Data]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    ADD CONSTRAINT FK_DimCustomer_Data FOREIGN KEY(CustomerKey)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    REFERENCES [CH01-01-Dimension].[DimCustomer] (CustomerKey),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    CONSTRAINT FK_DimGender_Data FOREIGN KEY (Gender)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    REFERENCES [CH01-01-Dimension].[DimGender] (Gender),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    CONSTRAINT FK_DimMaritalStatus_Data FOREIGN KEY (MaritalStatus)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    REFERENCES [CH01-01-Dimension].[DimMaritalStatus] (MaritalStatus),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    CONSTRAINT FK_DimOccupation_Data FOREIGN KEY (OccupationKey)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    REFERENCES [CH01-01-Dimension].[DimOccupation] (OccupationKey),</a:t>
            </a:r>
            <a:endParaRPr/>
          </a:p>
        </p:txBody>
      </p:sp>
      <p:sp>
        <p:nvSpPr>
          <p:cNvPr id="243" name="Google Shape;243;p35"/>
          <p:cNvSpPr txBox="1"/>
          <p:nvPr/>
        </p:nvSpPr>
        <p:spPr>
          <a:xfrm>
            <a:off x="4048750" y="1190325"/>
            <a:ext cx="9768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4" name="Google Shape;244;p35"/>
          <p:cNvSpPr txBox="1"/>
          <p:nvPr/>
        </p:nvSpPr>
        <p:spPr>
          <a:xfrm>
            <a:off x="4660075" y="1214425"/>
            <a:ext cx="3899700" cy="39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Lato"/>
              <a:buAutoNum type="arabicPeriod"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CONSTRAINT FK_DimOrderDate_Data FOREIGN KEY (OrderDate)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Lato"/>
              <a:buAutoNum type="arabicPeriod"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REFERENCES [CH01-01-Dimension].[DimOrderDate] (OrderDate),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Lato"/>
              <a:buAutoNum type="arabicPeriod"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CONSTRAINT FK_DimProduct_Data FOREIGN KEY (ProductKey)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Lato"/>
              <a:buAutoNum type="arabicPeriod"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REFERENCES [CH01-01-Dimension].[DimProduct] (ProductKey),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Lato"/>
              <a:buAutoNum type="arabicPeriod"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CONSTRAINT FK_DimTerritory_Data FOREIGN KEY (TerritoryKey)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Lato"/>
              <a:buAutoNum type="arabicPeriod"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REFERENCES [CH01-01-Dimension].[DimTerritory] (TerritoryKey),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Lato"/>
              <a:buAutoNum type="arabicPeriod"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CONSTRAINT FK_SalesManager_Data FOREIGN KEY (SalesManagerKey)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Lato"/>
              <a:buAutoNum type="arabicPeriod"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REFERENCES [CH01-01-Dimension].[SalesManagers] (SalesManagerKey);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Lato"/>
              <a:buAutoNum type="arabicPeriod"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EXEC [Process].[usp_TrackWorkFlow] @WorkFlowStepDescription = 'Added Foreign Key relationships to the Fact.Data table', @GroupMemberUserAuthorizationKey = @UserAuthorizationKey, @WorkFlowStepTableRowCount = @@ROWCOUNT; -- Define the variable here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Lato"/>
              <a:buAutoNum type="arabicPeriod"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END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Lato"/>
              <a:buAutoNum type="arabicPeriod"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GO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5" name="Google Shape;245;p35" title="Analysis-4 Add foreign key to starschema data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374425" cy="37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Benjamin Zhong</a:t>
            </a:r>
            <a:r>
              <a:rPr lang="en"/>
              <a:t> - Individual Execution Time and Stored Procedures Worked 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Start Date - 4/4/2024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End Date - 4/13/2024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Collaborated With - Group</a:t>
            </a:r>
            <a:endParaRPr/>
          </a:p>
        </p:txBody>
      </p:sp>
      <p:sp>
        <p:nvSpPr>
          <p:cNvPr id="252" name="Google Shape;252;p3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Stored Procedures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Create UserAuth Table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UserAuth Table date added/date last updated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Load DimOrderDate from FileUpload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Load DimTerritory from File Upload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/>
          <p:nvPr>
            <p:ph type="title"/>
          </p:nvPr>
        </p:nvSpPr>
        <p:spPr>
          <a:xfrm>
            <a:off x="727800" y="6722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Procedure: [Project2].[CreateUserAuthtable]</a:t>
            </a:r>
            <a:endParaRPr/>
          </a:p>
        </p:txBody>
      </p:sp>
      <p:sp>
        <p:nvSpPr>
          <p:cNvPr id="258" name="Google Shape;258;p37"/>
          <p:cNvSpPr txBox="1"/>
          <p:nvPr>
            <p:ph idx="1" type="body"/>
          </p:nvPr>
        </p:nvSpPr>
        <p:spPr>
          <a:xfrm>
            <a:off x="448375" y="1324900"/>
            <a:ext cx="3774300" cy="3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89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50"/>
              <a:buAutoNum type="arabicPeriod"/>
            </a:pPr>
            <a:r>
              <a:rPr lang="en" sz="950"/>
              <a:t>DROP PROCEDURE IF EXISTS [Project2].[CreateUserAuthtable]</a:t>
            </a:r>
            <a:endParaRPr sz="950"/>
          </a:p>
          <a:p>
            <a:pPr indent="-2889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50"/>
              <a:buAutoNum type="arabicPeriod"/>
            </a:pPr>
            <a:r>
              <a:rPr lang="en" sz="950"/>
              <a:t>GO</a:t>
            </a:r>
            <a:endParaRPr sz="950"/>
          </a:p>
          <a:p>
            <a:pPr indent="-2889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50"/>
              <a:buAutoNum type="arabicPeriod"/>
            </a:pPr>
            <a:r>
              <a:rPr lang="en" sz="950"/>
              <a:t>CREATE PROCEDURE [Project2].[CreateUserAuthtable]</a:t>
            </a:r>
            <a:endParaRPr sz="950"/>
          </a:p>
          <a:p>
            <a:pPr indent="-2889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50"/>
              <a:buAutoNum type="arabicPeriod"/>
            </a:pPr>
            <a:r>
              <a:rPr lang="en" sz="950"/>
              <a:t>    @GroupMemberUserAuthorization INT</a:t>
            </a:r>
            <a:endParaRPr sz="950"/>
          </a:p>
          <a:p>
            <a:pPr indent="-2889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50"/>
              <a:buAutoNum type="arabicPeriod"/>
            </a:pPr>
            <a:r>
              <a:rPr lang="en" sz="950"/>
              <a:t>AS</a:t>
            </a:r>
            <a:endParaRPr sz="950"/>
          </a:p>
          <a:p>
            <a:pPr indent="-2889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50"/>
              <a:buAutoNum type="arabicPeriod"/>
            </a:pPr>
            <a:r>
              <a:rPr lang="en" sz="950"/>
              <a:t>BEGIN</a:t>
            </a:r>
            <a:endParaRPr sz="950"/>
          </a:p>
          <a:p>
            <a:pPr indent="-2889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50"/>
              <a:buAutoNum type="arabicPeriod"/>
            </a:pPr>
            <a:r>
              <a:rPr lang="en" sz="950"/>
              <a:t>    SET NOCOUNT ON;</a:t>
            </a:r>
            <a:endParaRPr sz="950"/>
          </a:p>
          <a:p>
            <a:pPr indent="-2889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50"/>
              <a:buAutoNum type="arabicPeriod"/>
            </a:pPr>
            <a:r>
              <a:rPr lang="en" sz="950"/>
              <a:t>    DROP TABLE IF EXISTS [DbSecurity].[UserAuthorization];</a:t>
            </a:r>
            <a:endParaRPr sz="950"/>
          </a:p>
          <a:p>
            <a:pPr indent="-2889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50"/>
              <a:buAutoNum type="arabicPeriod"/>
            </a:pPr>
            <a:r>
              <a:rPr lang="en" sz="950"/>
              <a:t>    CREATE TABLE [DbSecurity].[UserAuthorization]</a:t>
            </a:r>
            <a:endParaRPr sz="950"/>
          </a:p>
          <a:p>
            <a:pPr indent="-2889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50"/>
              <a:buAutoNum type="arabicPeriod"/>
            </a:pPr>
            <a:r>
              <a:rPr lang="en" sz="950"/>
              <a:t>    (</a:t>
            </a:r>
            <a:endParaRPr sz="950"/>
          </a:p>
          <a:p>
            <a:pPr indent="-2889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50"/>
              <a:buAutoNum type="arabicPeriod"/>
            </a:pPr>
            <a:r>
              <a:rPr lang="en" sz="950"/>
              <a:t>        UserAuthorizationKey INT NOT NULL,</a:t>
            </a:r>
            <a:endParaRPr sz="950"/>
          </a:p>
          <a:p>
            <a:pPr indent="-2889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50"/>
              <a:buAutoNum type="arabicPeriod"/>
            </a:pPr>
            <a:r>
              <a:rPr lang="en" sz="950"/>
              <a:t>        -- Primary Key</a:t>
            </a:r>
            <a:endParaRPr sz="950"/>
          </a:p>
          <a:p>
            <a:pPr indent="-2889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50"/>
              <a:buAutoNum type="arabicPeriod"/>
            </a:pPr>
            <a:r>
              <a:rPr lang="en" sz="950"/>
              <a:t>        ClassTime nchar(5) Null DEFAULT('7:45'),</a:t>
            </a:r>
            <a:endParaRPr sz="950"/>
          </a:p>
          <a:p>
            <a:pPr indent="-2889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50"/>
              <a:buAutoNum type="arabicPeriod"/>
            </a:pPr>
            <a:r>
              <a:rPr lang="en" sz="950"/>
              <a:t>        IndividualProject nvarchar (60) null default('PROJECT 2 RECREATE THE BICLASS DATABASE STAR SCHEMA'),</a:t>
            </a:r>
            <a:endParaRPr sz="950"/>
          </a:p>
          <a:p>
            <a:pPr indent="-2889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50"/>
              <a:buAutoNum type="arabicPeriod"/>
            </a:pPr>
            <a:r>
              <a:rPr lang="en" sz="950"/>
              <a:t>        GroupMemberLastName nvarchar(35) NOT NULL,</a:t>
            </a:r>
            <a:endParaRPr sz="950"/>
          </a:p>
          <a:p>
            <a:pPr indent="-2889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50"/>
              <a:buAutoNum type="arabicPeriod"/>
            </a:pPr>
            <a:r>
              <a:rPr lang="en" sz="950"/>
              <a:t>        GroupMemberFirstName nvarchar(25) NOT NULL,</a:t>
            </a:r>
            <a:endParaRPr sz="950"/>
          </a:p>
          <a:p>
            <a:pPr indent="-2889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50"/>
              <a:buAutoNum type="arabicPeriod"/>
            </a:pPr>
            <a:r>
              <a:rPr lang="en" sz="950"/>
              <a:t>        GroupName nvarchar(20) NOT NULL DEFAULT('G331_1'),</a:t>
            </a:r>
            <a:endParaRPr sz="950"/>
          </a:p>
          <a:p>
            <a:pPr indent="-2889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50"/>
              <a:buAutoNum type="arabicPeriod"/>
            </a:pPr>
            <a:r>
              <a:rPr lang="en" sz="950"/>
              <a:t>        DateAdded datetime2 null default sysdatetime(),</a:t>
            </a:r>
            <a:endParaRPr sz="950"/>
          </a:p>
          <a:p>
            <a:pPr indent="-2889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50"/>
              <a:buAutoNum type="arabicPeriod"/>
            </a:pPr>
            <a:r>
              <a:rPr lang="en" sz="950"/>
              <a:t>        CONSTRAINT PK_UserAuthKey PRIMARY KEY(UserAuthorizationKey)</a:t>
            </a:r>
            <a:endParaRPr sz="950"/>
          </a:p>
          <a:p>
            <a:pPr indent="-2889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50"/>
              <a:buAutoNum type="arabicPeriod"/>
            </a:pPr>
            <a:r>
              <a:rPr lang="en" sz="950"/>
              <a:t>  )</a:t>
            </a:r>
            <a:endParaRPr sz="950"/>
          </a:p>
        </p:txBody>
      </p:sp>
      <p:sp>
        <p:nvSpPr>
          <p:cNvPr id="259" name="Google Shape;259;p37"/>
          <p:cNvSpPr txBox="1"/>
          <p:nvPr>
            <p:ph idx="2" type="body"/>
          </p:nvPr>
        </p:nvSpPr>
        <p:spPr>
          <a:xfrm>
            <a:off x="4706804" y="1441200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3528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023"/>
              <a:buAutoNum type="arabicPeriod"/>
            </a:pPr>
            <a:r>
              <a:rPr lang="en" sz="1022"/>
              <a:t>   INSERT INTO [DbSecurity].[UserAuthorization]</a:t>
            </a:r>
            <a:endParaRPr sz="1022"/>
          </a:p>
          <a:p>
            <a:pPr indent="-293528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023"/>
              <a:buAutoNum type="arabicPeriod"/>
            </a:pPr>
            <a:r>
              <a:rPr lang="en" sz="1022"/>
              <a:t>        (UserAuthorizationKey, GroupMemberLastName,GroupMemberFirstName)</a:t>
            </a:r>
            <a:endParaRPr sz="1022"/>
          </a:p>
          <a:p>
            <a:pPr indent="-293528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023"/>
              <a:buAutoNum type="arabicPeriod"/>
            </a:pPr>
            <a:r>
              <a:rPr lang="en" sz="1022"/>
              <a:t>    VALUES</a:t>
            </a:r>
            <a:endParaRPr sz="1022"/>
          </a:p>
          <a:p>
            <a:pPr indent="-293528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023"/>
              <a:buAutoNum type="arabicPeriod"/>
            </a:pPr>
            <a:r>
              <a:rPr lang="en" sz="1022"/>
              <a:t>        (@GroupMemberUserAuthorization, 'Sharif', 'Ahmed'),</a:t>
            </a:r>
            <a:endParaRPr sz="1022"/>
          </a:p>
          <a:p>
            <a:pPr indent="-293528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023"/>
              <a:buAutoNum type="arabicPeriod"/>
            </a:pPr>
            <a:r>
              <a:rPr lang="en" sz="1022"/>
              <a:t>        (2, 'Talwar', 'Anmol'),</a:t>
            </a:r>
            <a:endParaRPr sz="1022"/>
          </a:p>
          <a:p>
            <a:pPr indent="-293528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023"/>
              <a:buAutoNum type="arabicPeriod"/>
            </a:pPr>
            <a:r>
              <a:rPr lang="en" sz="1022"/>
              <a:t>        (3, 'Zhong', 'Benjamin'),</a:t>
            </a:r>
            <a:endParaRPr sz="1022"/>
          </a:p>
          <a:p>
            <a:pPr indent="-293528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023"/>
              <a:buAutoNum type="arabicPeriod"/>
            </a:pPr>
            <a:r>
              <a:rPr lang="en" sz="1022"/>
              <a:t>        (4, 'Maharjan', 'Ashish'),</a:t>
            </a:r>
            <a:endParaRPr sz="1022"/>
          </a:p>
          <a:p>
            <a:pPr indent="-293528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023"/>
              <a:buAutoNum type="arabicPeriod"/>
            </a:pPr>
            <a:r>
              <a:rPr lang="en" sz="1022"/>
              <a:t>        (5, 'Cleanthous', 'Constantinos')</a:t>
            </a:r>
            <a:endParaRPr sz="1022"/>
          </a:p>
          <a:p>
            <a:pPr indent="-293528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023"/>
              <a:buAutoNum type="arabicPeriod"/>
            </a:pPr>
            <a:r>
              <a:rPr lang="en" sz="1022"/>
              <a:t>    DECLARE @WorkFlowStepTableRowCount INT; -- Declare the variable</a:t>
            </a:r>
            <a:endParaRPr sz="1122"/>
          </a:p>
          <a:p>
            <a:pPr indent="-293528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023"/>
              <a:buAutoNum type="arabicPeriod"/>
            </a:pPr>
            <a:r>
              <a:rPr lang="en" sz="1022"/>
              <a:t>    EXEC Process.usp_TrackWorkFlow @GroupMemberUserAuthorizationKey = 1, @WorkFlowStepDescription = 'Created the DBSecurity.UserAuthTable', @WorkFlowStepTableRowCount = @@ROWCOUNT; -- Assign a value to the variable</a:t>
            </a:r>
            <a:endParaRPr sz="1022"/>
          </a:p>
          <a:p>
            <a:pPr indent="-293528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023"/>
              <a:buAutoNum type="arabicPeriod"/>
            </a:pPr>
            <a:r>
              <a:rPr lang="en" sz="1022"/>
              <a:t>END</a:t>
            </a:r>
            <a:endParaRPr sz="1022"/>
          </a:p>
          <a:p>
            <a:pPr indent="-293528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023"/>
              <a:buAutoNum type="arabicPeriod"/>
            </a:pPr>
            <a:r>
              <a:rPr lang="en" sz="1022"/>
              <a:t>GO</a:t>
            </a:r>
            <a:endParaRPr sz="15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/>
          <p:nvPr>
            <p:ph type="title"/>
          </p:nvPr>
        </p:nvSpPr>
        <p:spPr>
          <a:xfrm>
            <a:off x="155850" y="343450"/>
            <a:ext cx="8832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Procedure:[Project2].[Add_UserAuth_DateAdded_DateOfLastUpdated_ToAllTables]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8"/>
          <p:cNvSpPr txBox="1"/>
          <p:nvPr>
            <p:ph idx="1" type="body"/>
          </p:nvPr>
        </p:nvSpPr>
        <p:spPr>
          <a:xfrm>
            <a:off x="71675" y="1384175"/>
            <a:ext cx="5593200" cy="3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rPr lang="en" sz="825"/>
              <a:t>DROP PROCEDURE IF EXISTS [Project2].[Add_UserAuth_DateAdded_DateOfLastUpdated_ToAllTables];</a:t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rPr lang="en" sz="825"/>
              <a:t>GO</a:t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t/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rPr lang="en" sz="825"/>
              <a:t>CREATE PROCEDURE [Project2].[Add_UserAuth_DateAdded_DateOfLastUpdated_ToAllTables]</a:t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rPr lang="en" sz="825"/>
              <a:t>    @GroupMemberUserAuthorizationKey INT</a:t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rPr lang="en" sz="825"/>
              <a:t>AS</a:t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rPr lang="en" sz="825"/>
              <a:t>BEGIN</a:t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rPr lang="en" sz="825"/>
              <a:t>    DECLARE @WorkFlowStepTableRowCount INT; -- Declare the variable here</a:t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t/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rPr lang="en" sz="825"/>
              <a:t>    ALTER TABLE [CH01-01-Dimension].[DimCustomer]</a:t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rPr lang="en" sz="825"/>
              <a:t>    ADD UserAuthorizationKey INT NOT NULL DEFAULT(-99),</a:t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rPr lang="en" sz="825"/>
              <a:t>        DateAdded datetime2 null DEFAULT(sysdatetime()),</a:t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rPr lang="en" sz="825"/>
              <a:t>        DateOfLastUpdate datetime2 null DEFAULT(sysdatetime());</a:t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t/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rPr lang="en" sz="825"/>
              <a:t>    ALTER TABLE [CH01-01-Dimension].[DimGender]</a:t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rPr lang="en" sz="825"/>
              <a:t>    ADD UserAuthorizationKey INT NOT NULL DEFAULT(-99),</a:t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rPr lang="en" sz="825"/>
              <a:t>        DateAdded datetime2 null DEFAULT(sysdatetime()),</a:t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rPr lang="en" sz="825"/>
              <a:t>        DateOfLastUpdate datetime2 null DEFAULT(sysdatetime());</a:t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t/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rPr lang="en" sz="825"/>
              <a:t>    ALTER TABLE [CH01-01-Dimension].[DimMaritalStatus]</a:t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rPr lang="en" sz="825"/>
              <a:t>    ADD UserAuthorizationKey INT NOT NULL DEFAULT(-99),</a:t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rPr lang="en" sz="825"/>
              <a:t>        DateAdded datetime2 null DEFAULT(sysdatetime()),</a:t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rPr lang="en" sz="825"/>
              <a:t>        DateOfLastUpdate datetime2 null DEFAULT(sysdatetime());</a:t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t/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rPr lang="en" sz="825"/>
              <a:t>    ALTER TABLE [CH01-01-Dimension].[DimOccupation]</a:t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rPr lang="en" sz="825"/>
              <a:t>    ADD UserAuthorizationKey INT NOT NULL DEFAULT(-99),</a:t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rPr lang="en" sz="825"/>
              <a:t>        DateAdded datetime2 null DEFAULT(sysdatetime()),</a:t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rPr lang="en" sz="825"/>
              <a:t>        DateOfLastUpdate datetime2 null DEFAULT(sysdatetime());</a:t>
            </a:r>
            <a:endParaRPr sz="825"/>
          </a:p>
        </p:txBody>
      </p:sp>
      <p:sp>
        <p:nvSpPr>
          <p:cNvPr id="266" name="Google Shape;266;p38"/>
          <p:cNvSpPr txBox="1"/>
          <p:nvPr/>
        </p:nvSpPr>
        <p:spPr>
          <a:xfrm>
            <a:off x="5264350" y="1384250"/>
            <a:ext cx="3879600" cy="3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62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Lato"/>
              <a:buAutoNum type="arabicPeriod"/>
            </a:pPr>
            <a:r>
              <a:rPr lang="en"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ALTER TABLE [CH01-01-Dimension].[DimOrderDate]</a:t>
            </a:r>
            <a:endParaRPr sz="75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62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Lato"/>
              <a:buAutoNum type="arabicPeriod"/>
            </a:pPr>
            <a:r>
              <a:rPr lang="en"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ADD UserAuthorizationKey INT NOT NULL DEFAULT(-99),</a:t>
            </a:r>
            <a:endParaRPr sz="75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62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Lato"/>
              <a:buAutoNum type="arabicPeriod"/>
            </a:pPr>
            <a:r>
              <a:rPr lang="en"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DateAdded datetime2 null DEFAULT(sysdatetime()),</a:t>
            </a:r>
            <a:endParaRPr sz="75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62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Lato"/>
              <a:buAutoNum type="arabicPeriod"/>
            </a:pPr>
            <a:r>
              <a:rPr lang="en"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DateOfLastUpdate datetime2 null DEFAULT(sysdatetime());</a:t>
            </a:r>
            <a:endParaRPr sz="75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62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Lato"/>
              <a:buAutoNum type="arabicPeriod"/>
            </a:pPr>
            <a:r>
              <a:t/>
            </a:r>
            <a:endParaRPr sz="75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62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Lato"/>
              <a:buAutoNum type="arabicPeriod"/>
            </a:pPr>
            <a:r>
              <a:rPr lang="en"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ALTER TABLE [CH01-01-Dimension].[DimProduct]</a:t>
            </a:r>
            <a:endParaRPr sz="75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62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Lato"/>
              <a:buAutoNum type="arabicPeriod"/>
            </a:pPr>
            <a:r>
              <a:rPr lang="en"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ADD UserAuthorizationKey INT NOT NULL DEFAULT(-99),</a:t>
            </a:r>
            <a:endParaRPr sz="75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62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Lato"/>
              <a:buAutoNum type="arabicPeriod"/>
            </a:pPr>
            <a:r>
              <a:rPr lang="en"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DateAdded datetime2 null DEFAULT(sysdatetime()),</a:t>
            </a:r>
            <a:endParaRPr sz="75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62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Lato"/>
              <a:buAutoNum type="arabicPeriod"/>
            </a:pPr>
            <a:r>
              <a:rPr lang="en"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DateOfLastUpdate datetime2 null DEFAULT(sysdatetime());</a:t>
            </a:r>
            <a:endParaRPr sz="75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62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Lato"/>
              <a:buAutoNum type="arabicPeriod"/>
            </a:pPr>
            <a:r>
              <a:t/>
            </a:r>
            <a:endParaRPr sz="75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62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Lato"/>
              <a:buAutoNum type="arabicPeriod"/>
            </a:pPr>
            <a:r>
              <a:rPr lang="en"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ALTER TABLE [CH01-01-Dimension].[DimTerritory]</a:t>
            </a:r>
            <a:endParaRPr sz="75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62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Lato"/>
              <a:buAutoNum type="arabicPeriod"/>
            </a:pPr>
            <a:r>
              <a:rPr lang="en"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ADD UserAuthorizationKey INT NOT NULL DEFAULT(-99),</a:t>
            </a:r>
            <a:endParaRPr sz="75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62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Lato"/>
              <a:buAutoNum type="arabicPeriod"/>
            </a:pPr>
            <a:r>
              <a:rPr lang="en"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DateAdded datetime2 null DEFAULT(sysdatetime()),</a:t>
            </a:r>
            <a:endParaRPr sz="75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62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Lato"/>
              <a:buAutoNum type="arabicPeriod"/>
            </a:pPr>
            <a:r>
              <a:rPr lang="en"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DateOfLastUpdate datetime2 null DEFAULT(sysdatetime());</a:t>
            </a:r>
            <a:endParaRPr sz="75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62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Lato"/>
              <a:buAutoNum type="arabicPeriod"/>
            </a:pPr>
            <a:r>
              <a:t/>
            </a:r>
            <a:endParaRPr sz="75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62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Lato"/>
              <a:buAutoNum type="arabicPeriod"/>
            </a:pPr>
            <a:r>
              <a:rPr lang="en"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ALTER TABLE [CH01-01-Dimension].[SalesManagers]</a:t>
            </a:r>
            <a:endParaRPr sz="75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62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Lato"/>
              <a:buAutoNum type="arabicPeriod"/>
            </a:pPr>
            <a:r>
              <a:rPr lang="en"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ADD UserAuthorizationKey INT NOT NULL DEFAULT(-99),</a:t>
            </a:r>
            <a:endParaRPr sz="75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62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Lato"/>
              <a:buAutoNum type="arabicPeriod"/>
            </a:pPr>
            <a:r>
              <a:rPr lang="en"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DateAdded datetime2 null DEFAULT(sysdatetime()),</a:t>
            </a:r>
            <a:endParaRPr sz="75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62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Lato"/>
              <a:buAutoNum type="arabicPeriod"/>
            </a:pPr>
            <a:r>
              <a:rPr lang="en"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DateOfLastUpdate datetime2 null DEFAULT(sysdatetime());</a:t>
            </a:r>
            <a:endParaRPr sz="75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62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Lato"/>
              <a:buAutoNum type="arabicPeriod"/>
            </a:pPr>
            <a:r>
              <a:t/>
            </a:r>
            <a:endParaRPr sz="75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62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Lato"/>
              <a:buAutoNum type="arabicPeriod"/>
            </a:pPr>
            <a:r>
              <a:rPr lang="en"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ALTER TABLE [CH01-01-Fact].[Data]</a:t>
            </a:r>
            <a:endParaRPr sz="75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62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Lato"/>
              <a:buAutoNum type="arabicPeriod"/>
            </a:pPr>
            <a:r>
              <a:rPr lang="en"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ADD UserAuthorizationKey INT NOT NULL DEFAULT(1),</a:t>
            </a:r>
            <a:endParaRPr sz="75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62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Lato"/>
              <a:buAutoNum type="arabicPeriod"/>
            </a:pPr>
            <a:r>
              <a:rPr lang="en"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DateAdded datetime2 null DEFAULT(sysdatetime()),</a:t>
            </a:r>
            <a:endParaRPr sz="75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62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Lato"/>
              <a:buAutoNum type="arabicPeriod"/>
            </a:pPr>
            <a:r>
              <a:rPr lang="en"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DateOfLastUpdate datetime2 null DEFAULT(sysdatetime());</a:t>
            </a:r>
            <a:endParaRPr sz="75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62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Lato"/>
              <a:buAutoNum type="arabicPeriod"/>
            </a:pPr>
            <a:r>
              <a:t/>
            </a:r>
            <a:endParaRPr sz="75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62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Lato"/>
              <a:buAutoNum type="arabicPeriod"/>
            </a:pPr>
            <a:r>
              <a:rPr lang="en"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EXEC [Process].[usp_TrackWorkFlow] @GroupMemberUserAuthorizationKey = 1, @WorkFlowStepDescription = 'Added the UserAuthKey, DateAdded, DateOfLastupdate to all tables', @WorkFlowStepTableRowCount = @@ROWCOUNT; -- Assign the variable here</a:t>
            </a:r>
            <a:endParaRPr sz="75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62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Lato"/>
              <a:buAutoNum type="arabicPeriod"/>
            </a:pPr>
            <a:r>
              <a:rPr lang="en"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END</a:t>
            </a:r>
            <a:endParaRPr sz="75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62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Lato"/>
              <a:buAutoNum type="arabicPeriod"/>
            </a:pPr>
            <a:r>
              <a:rPr lang="en"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GO</a:t>
            </a:r>
            <a:endParaRPr sz="75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75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9"/>
          <p:cNvSpPr txBox="1"/>
          <p:nvPr>
            <p:ph type="title"/>
          </p:nvPr>
        </p:nvSpPr>
        <p:spPr>
          <a:xfrm>
            <a:off x="818975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Procedure: [Project2].[Load_DimOrderDate]</a:t>
            </a:r>
            <a:endParaRPr/>
          </a:p>
        </p:txBody>
      </p:sp>
      <p:sp>
        <p:nvSpPr>
          <p:cNvPr id="272" name="Google Shape;272;p39"/>
          <p:cNvSpPr txBox="1"/>
          <p:nvPr>
            <p:ph idx="1" type="body"/>
          </p:nvPr>
        </p:nvSpPr>
        <p:spPr>
          <a:xfrm>
            <a:off x="1575375" y="535200"/>
            <a:ext cx="8121600" cy="46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6225" lvl="0" marL="457200" rtl="0" algn="l">
              <a:spcBef>
                <a:spcPts val="0"/>
              </a:spcBef>
              <a:spcAft>
                <a:spcPts val="0"/>
              </a:spcAft>
              <a:buSzPts val="750"/>
              <a:buAutoNum type="arabicPeriod"/>
            </a:pPr>
            <a:r>
              <a:rPr lang="en" sz="750"/>
              <a:t>IF NOT EXISTS (SELECT 1 FROM INFORMATION_SCHEMA.COLUMNS WHERE TABLE_NAME = 'DimOrderDate' AND COLUMN_NAME = 'UserAuthorizationKey')</a:t>
            </a:r>
            <a:endParaRPr sz="750"/>
          </a:p>
          <a:p>
            <a:pPr indent="-276225" lvl="0" marL="457200" rtl="0" algn="l">
              <a:spcBef>
                <a:spcPts val="0"/>
              </a:spcBef>
              <a:spcAft>
                <a:spcPts val="0"/>
              </a:spcAft>
              <a:buSzPts val="750"/>
              <a:buAutoNum type="arabicPeriod"/>
            </a:pPr>
            <a:r>
              <a:rPr lang="en" sz="750"/>
              <a:t>ALTER TABLE [CH01-01-Dimension].[DimOrderDate]</a:t>
            </a:r>
            <a:endParaRPr sz="750"/>
          </a:p>
          <a:p>
            <a:pPr indent="-276225" lvl="0" marL="457200" rtl="0" algn="l">
              <a:spcBef>
                <a:spcPts val="0"/>
              </a:spcBef>
              <a:spcAft>
                <a:spcPts val="0"/>
              </a:spcAft>
              <a:buSzPts val="750"/>
              <a:buAutoNum type="arabicPeriod"/>
            </a:pPr>
            <a:r>
              <a:rPr lang="en" sz="750"/>
              <a:t>ADD [UserAuthorizationKey] INT NULL;</a:t>
            </a:r>
            <a:endParaRPr sz="750"/>
          </a:p>
          <a:p>
            <a:pPr indent="-276225" lvl="0" marL="457200" rtl="0" algn="l">
              <a:spcBef>
                <a:spcPts val="0"/>
              </a:spcBef>
              <a:spcAft>
                <a:spcPts val="0"/>
              </a:spcAft>
              <a:buSzPts val="750"/>
              <a:buAutoNum type="arabicPeriod"/>
            </a:pPr>
            <a:r>
              <a:rPr lang="en" sz="750"/>
              <a:t>DROP PROCEDURE IF EXISTS [Project2].[Load_DimOrderDate];</a:t>
            </a:r>
            <a:endParaRPr sz="750"/>
          </a:p>
          <a:p>
            <a:pPr indent="-276225" lvl="0" marL="457200" rtl="0" algn="l">
              <a:spcBef>
                <a:spcPts val="0"/>
              </a:spcBef>
              <a:spcAft>
                <a:spcPts val="0"/>
              </a:spcAft>
              <a:buSzPts val="750"/>
              <a:buAutoNum type="arabicPeriod"/>
            </a:pPr>
            <a:r>
              <a:rPr lang="en" sz="750"/>
              <a:t>GO</a:t>
            </a:r>
            <a:endParaRPr sz="750"/>
          </a:p>
          <a:p>
            <a:pPr indent="-276225" lvl="0" marL="457200" rtl="0" algn="l">
              <a:spcBef>
                <a:spcPts val="0"/>
              </a:spcBef>
              <a:spcAft>
                <a:spcPts val="0"/>
              </a:spcAft>
              <a:buSzPts val="750"/>
              <a:buAutoNum type="arabicPeriod"/>
            </a:pPr>
            <a:r>
              <a:rPr lang="en" sz="750"/>
              <a:t>CREATE PROCEDURE [Project2].[Load_DimOrderDate]</a:t>
            </a:r>
            <a:endParaRPr sz="750"/>
          </a:p>
          <a:p>
            <a:pPr indent="-276225" lvl="0" marL="457200" rtl="0" algn="l">
              <a:spcBef>
                <a:spcPts val="0"/>
              </a:spcBef>
              <a:spcAft>
                <a:spcPts val="0"/>
              </a:spcAft>
              <a:buSzPts val="750"/>
              <a:buAutoNum type="arabicPeriod"/>
            </a:pPr>
            <a:r>
              <a:rPr lang="en" sz="750"/>
              <a:t>    @UserAuthorizationKey INT</a:t>
            </a:r>
            <a:endParaRPr sz="750"/>
          </a:p>
          <a:p>
            <a:pPr indent="-276225" lvl="0" marL="457200" rtl="0" algn="l">
              <a:spcBef>
                <a:spcPts val="0"/>
              </a:spcBef>
              <a:spcAft>
                <a:spcPts val="0"/>
              </a:spcAft>
              <a:buSzPts val="750"/>
              <a:buAutoNum type="arabicPeriod"/>
            </a:pPr>
            <a:r>
              <a:rPr lang="en" sz="750"/>
              <a:t>AS</a:t>
            </a:r>
            <a:endParaRPr sz="750"/>
          </a:p>
          <a:p>
            <a:pPr indent="-276225" lvl="0" marL="457200" rtl="0" algn="l">
              <a:spcBef>
                <a:spcPts val="0"/>
              </a:spcBef>
              <a:spcAft>
                <a:spcPts val="0"/>
              </a:spcAft>
              <a:buSzPts val="750"/>
              <a:buAutoNum type="arabicPeriod"/>
            </a:pPr>
            <a:r>
              <a:rPr lang="en" sz="750"/>
              <a:t>BEGIN</a:t>
            </a:r>
            <a:endParaRPr sz="750"/>
          </a:p>
          <a:p>
            <a:pPr indent="-276225" lvl="0" marL="457200" rtl="0" algn="l">
              <a:spcBef>
                <a:spcPts val="0"/>
              </a:spcBef>
              <a:spcAft>
                <a:spcPts val="0"/>
              </a:spcAft>
              <a:buSzPts val="750"/>
              <a:buAutoNum type="arabicPeriod"/>
            </a:pPr>
            <a:r>
              <a:rPr lang="en" sz="750"/>
              <a:t>    DECLARE @WorkFlowStepTableRowCount INT; -- Declare the variable here</a:t>
            </a:r>
            <a:endParaRPr sz="750"/>
          </a:p>
          <a:p>
            <a:pPr indent="-276225" lvl="0" marL="457200" rtl="0" algn="l">
              <a:spcBef>
                <a:spcPts val="0"/>
              </a:spcBef>
              <a:spcAft>
                <a:spcPts val="0"/>
              </a:spcAft>
              <a:buSzPts val="750"/>
              <a:buAutoNum type="arabicPeriod"/>
            </a:pPr>
            <a:r>
              <a:rPr lang="en" sz="750"/>
              <a:t>        -- Assign a value to the variable, or initialize it if needed</a:t>
            </a:r>
            <a:endParaRPr sz="750"/>
          </a:p>
          <a:p>
            <a:pPr indent="-276225" lvl="0" marL="457200" rtl="0" algn="l">
              <a:spcBef>
                <a:spcPts val="0"/>
              </a:spcBef>
              <a:spcAft>
                <a:spcPts val="0"/>
              </a:spcAft>
              <a:buSzPts val="750"/>
              <a:buAutoNum type="arabicPeriod"/>
            </a:pPr>
            <a:r>
              <a:rPr lang="en" sz="750"/>
              <a:t>    SET @WorkFlowStepTableRowCount = 0; -- For example, you can set it to 0 initially</a:t>
            </a:r>
            <a:endParaRPr sz="750"/>
          </a:p>
          <a:p>
            <a:pPr indent="-276225" lvl="0" marL="457200" rtl="0" algn="l">
              <a:spcBef>
                <a:spcPts val="0"/>
              </a:spcBef>
              <a:spcAft>
                <a:spcPts val="0"/>
              </a:spcAft>
              <a:buSzPts val="750"/>
              <a:buAutoNum type="arabicPeriod"/>
            </a:pPr>
            <a:r>
              <a:rPr lang="en" sz="750"/>
              <a:t>    INSERT INTO [CH01-01-Dimension].[DimOrderDate]</a:t>
            </a:r>
            <a:endParaRPr sz="750"/>
          </a:p>
          <a:p>
            <a:pPr indent="-276225" lvl="0" marL="457200" rtl="0" algn="l">
              <a:spcBef>
                <a:spcPts val="0"/>
              </a:spcBef>
              <a:spcAft>
                <a:spcPts val="0"/>
              </a:spcAft>
              <a:buSzPts val="750"/>
              <a:buAutoNum type="arabicPeriod"/>
            </a:pPr>
            <a:r>
              <a:rPr lang="en" sz="750"/>
              <a:t>        (OrderDate, MonthName, MonthNumber, [Year], UserAuthorizationKey)</a:t>
            </a:r>
            <a:endParaRPr sz="750"/>
          </a:p>
          <a:p>
            <a:pPr indent="-276225" lvl="0" marL="457200" rtl="0" algn="l">
              <a:spcBef>
                <a:spcPts val="0"/>
              </a:spcBef>
              <a:spcAft>
                <a:spcPts val="0"/>
              </a:spcAft>
              <a:buSzPts val="750"/>
              <a:buAutoNum type="arabicPeriod"/>
            </a:pPr>
            <a:r>
              <a:rPr lang="en" sz="750"/>
              <a:t>    SELECT</a:t>
            </a:r>
            <a:endParaRPr sz="750"/>
          </a:p>
          <a:p>
            <a:pPr indent="-276225" lvl="0" marL="457200" rtl="0" algn="l">
              <a:spcBef>
                <a:spcPts val="0"/>
              </a:spcBef>
              <a:spcAft>
                <a:spcPts val="0"/>
              </a:spcAft>
              <a:buSzPts val="750"/>
              <a:buAutoNum type="arabicPeriod"/>
            </a:pPr>
            <a:r>
              <a:rPr lang="en" sz="750"/>
              <a:t>        DISTINCT</a:t>
            </a:r>
            <a:endParaRPr sz="750"/>
          </a:p>
          <a:p>
            <a:pPr indent="-276225" lvl="0" marL="457200" rtl="0" algn="l">
              <a:spcBef>
                <a:spcPts val="0"/>
              </a:spcBef>
              <a:spcAft>
                <a:spcPts val="0"/>
              </a:spcAft>
              <a:buSzPts val="750"/>
              <a:buAutoNum type="arabicPeriod"/>
            </a:pPr>
            <a:r>
              <a:rPr lang="en" sz="750"/>
              <a:t>        OrderDate,</a:t>
            </a:r>
            <a:endParaRPr sz="750"/>
          </a:p>
          <a:p>
            <a:pPr indent="-276225" lvl="0" marL="457200" rtl="0" algn="l">
              <a:spcBef>
                <a:spcPts val="0"/>
              </a:spcBef>
              <a:spcAft>
                <a:spcPts val="0"/>
              </a:spcAft>
              <a:buSzPts val="750"/>
              <a:buAutoNum type="arabicPeriod"/>
            </a:pPr>
            <a:r>
              <a:rPr lang="en" sz="750"/>
              <a:t>        MonthName,</a:t>
            </a:r>
            <a:endParaRPr sz="750"/>
          </a:p>
          <a:p>
            <a:pPr indent="-276225" lvl="0" marL="457200" rtl="0" algn="l">
              <a:spcBef>
                <a:spcPts val="0"/>
              </a:spcBef>
              <a:spcAft>
                <a:spcPts val="0"/>
              </a:spcAft>
              <a:buSzPts val="750"/>
              <a:buAutoNum type="arabicPeriod"/>
            </a:pPr>
            <a:r>
              <a:rPr lang="en" sz="750"/>
              <a:t>        MonthNumber,</a:t>
            </a:r>
            <a:endParaRPr sz="750"/>
          </a:p>
          <a:p>
            <a:pPr indent="-276225" lvl="0" marL="457200" rtl="0" algn="l">
              <a:spcBef>
                <a:spcPts val="0"/>
              </a:spcBef>
              <a:spcAft>
                <a:spcPts val="0"/>
              </a:spcAft>
              <a:buSzPts val="750"/>
              <a:buAutoNum type="arabicPeriod"/>
            </a:pPr>
            <a:r>
              <a:rPr lang="en" sz="750"/>
              <a:t>        [Year],</a:t>
            </a:r>
            <a:endParaRPr sz="750"/>
          </a:p>
          <a:p>
            <a:pPr indent="-276225" lvl="0" marL="457200" rtl="0" algn="l">
              <a:spcBef>
                <a:spcPts val="0"/>
              </a:spcBef>
              <a:spcAft>
                <a:spcPts val="0"/>
              </a:spcAft>
              <a:buSzPts val="750"/>
              <a:buAutoNum type="arabicPeriod"/>
            </a:pPr>
            <a:r>
              <a:rPr lang="en" sz="750"/>
              <a:t>        @UserAuthorizationKey</a:t>
            </a:r>
            <a:endParaRPr sz="750"/>
          </a:p>
          <a:p>
            <a:pPr indent="-276225" lvl="0" marL="457200" rtl="0" algn="l">
              <a:spcBef>
                <a:spcPts val="0"/>
              </a:spcBef>
              <a:spcAft>
                <a:spcPts val="0"/>
              </a:spcAft>
              <a:buSzPts val="750"/>
              <a:buAutoNum type="arabicPeriod"/>
            </a:pPr>
            <a:r>
              <a:rPr lang="en" sz="750"/>
              <a:t>    FROM [FileUpload].OriginallyLoadedData;</a:t>
            </a:r>
            <a:endParaRPr sz="750"/>
          </a:p>
          <a:p>
            <a:pPr indent="-276225" lvl="0" marL="457200" rtl="0" algn="l">
              <a:spcBef>
                <a:spcPts val="0"/>
              </a:spcBef>
              <a:spcAft>
                <a:spcPts val="0"/>
              </a:spcAft>
              <a:buSzPts val="750"/>
              <a:buAutoNum type="arabicPeriod"/>
            </a:pPr>
            <a:r>
              <a:rPr lang="en" sz="750"/>
              <a:t>    -- Modify the EXEC statement to include a value for @WorkFlowStepTableRowCount</a:t>
            </a:r>
            <a:endParaRPr sz="750"/>
          </a:p>
          <a:p>
            <a:pPr indent="-276225" lvl="0" marL="457200" rtl="0" algn="l">
              <a:spcBef>
                <a:spcPts val="0"/>
              </a:spcBef>
              <a:spcAft>
                <a:spcPts val="0"/>
              </a:spcAft>
              <a:buSzPts val="750"/>
              <a:buAutoNum type="arabicPeriod"/>
            </a:pPr>
            <a:r>
              <a:rPr lang="en" sz="750"/>
              <a:t>    EXEC Process.usp_TrackWorkFlow </a:t>
            </a:r>
            <a:endParaRPr sz="750"/>
          </a:p>
          <a:p>
            <a:pPr indent="-276225" lvl="0" marL="457200" rtl="0" algn="l">
              <a:spcBef>
                <a:spcPts val="0"/>
              </a:spcBef>
              <a:spcAft>
                <a:spcPts val="0"/>
              </a:spcAft>
              <a:buSzPts val="750"/>
              <a:buAutoNum type="arabicPeriod"/>
            </a:pPr>
            <a:r>
              <a:rPr lang="en" sz="750"/>
              <a:t>        @WorkFlowStepDescription = 'Loading data into the DimOrderDate Table', </a:t>
            </a:r>
            <a:endParaRPr sz="750"/>
          </a:p>
          <a:p>
            <a:pPr indent="-276225" lvl="0" marL="457200" rtl="0" algn="l">
              <a:spcBef>
                <a:spcPts val="0"/>
              </a:spcBef>
              <a:spcAft>
                <a:spcPts val="0"/>
              </a:spcAft>
              <a:buSzPts val="750"/>
              <a:buAutoNum type="arabicPeriod"/>
            </a:pPr>
            <a:r>
              <a:rPr lang="en" sz="750"/>
              <a:t>        @GroupMemberUserAuthorizationKey = @UserAuthorizationKey, </a:t>
            </a:r>
            <a:endParaRPr sz="750"/>
          </a:p>
          <a:p>
            <a:pPr indent="-276225" lvl="0" marL="457200" rtl="0" algn="l">
              <a:spcBef>
                <a:spcPts val="0"/>
              </a:spcBef>
              <a:spcAft>
                <a:spcPts val="0"/>
              </a:spcAft>
              <a:buSzPts val="750"/>
              <a:buAutoNum type="arabicPeriod"/>
            </a:pPr>
            <a:r>
              <a:rPr lang="en" sz="750"/>
              <a:t>        @WorkFlowStepTableRowCount = @@ROWCOUNT; -- Assign the variable here</a:t>
            </a:r>
            <a:endParaRPr sz="750"/>
          </a:p>
          <a:p>
            <a:pPr indent="-276225" lvl="0" marL="457200" rtl="0" algn="l">
              <a:spcBef>
                <a:spcPts val="0"/>
              </a:spcBef>
              <a:spcAft>
                <a:spcPts val="0"/>
              </a:spcAft>
              <a:buSzPts val="750"/>
              <a:buAutoNum type="arabicPeriod"/>
            </a:pPr>
            <a:r>
              <a:rPr lang="en" sz="750"/>
              <a:t>END</a:t>
            </a:r>
            <a:endParaRPr sz="750"/>
          </a:p>
          <a:p>
            <a:pPr indent="-276225" lvl="0" marL="457200" rtl="0" algn="l">
              <a:spcBef>
                <a:spcPts val="0"/>
              </a:spcBef>
              <a:spcAft>
                <a:spcPts val="0"/>
              </a:spcAft>
              <a:buSzPts val="750"/>
              <a:buAutoNum type="arabicPeriod"/>
            </a:pPr>
            <a:r>
              <a:rPr lang="en" sz="750"/>
              <a:t>GO</a:t>
            </a:r>
            <a:endParaRPr sz="75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0"/>
          <p:cNvSpPr txBox="1"/>
          <p:nvPr>
            <p:ph type="title"/>
          </p:nvPr>
        </p:nvSpPr>
        <p:spPr>
          <a:xfrm>
            <a:off x="727650" y="770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Procedure: [Project2].[Load_DimTerritory]</a:t>
            </a:r>
            <a:endParaRPr/>
          </a:p>
        </p:txBody>
      </p:sp>
      <p:sp>
        <p:nvSpPr>
          <p:cNvPr id="278" name="Google Shape;278;p40"/>
          <p:cNvSpPr txBox="1"/>
          <p:nvPr>
            <p:ph idx="1" type="body"/>
          </p:nvPr>
        </p:nvSpPr>
        <p:spPr>
          <a:xfrm>
            <a:off x="392150" y="13057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4478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23"/>
              <a:buAutoNum type="arabicPeriod"/>
            </a:pPr>
            <a:r>
              <a:rPr lang="en" sz="722"/>
              <a:t>IF NOT EXISTS (SELECT 1 FROM INFORMATION_SCHEMA.COLUMNS WHERE TABLE_NAME = 'DimTerritory' AND COLUMN_NAME = 'UserAuthorizationKey')</a:t>
            </a:r>
            <a:endParaRPr sz="722"/>
          </a:p>
          <a:p>
            <a:pPr indent="-274478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23"/>
              <a:buAutoNum type="arabicPeriod"/>
            </a:pPr>
            <a:r>
              <a:t/>
            </a:r>
            <a:endParaRPr sz="722"/>
          </a:p>
          <a:p>
            <a:pPr indent="-274478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23"/>
              <a:buAutoNum type="arabicPeriod"/>
            </a:pPr>
            <a:r>
              <a:rPr lang="en" sz="722"/>
              <a:t>ALTER TABLE [CH01-01-Dimension].[DimTerritory]</a:t>
            </a:r>
            <a:endParaRPr sz="722"/>
          </a:p>
          <a:p>
            <a:pPr indent="-274478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23"/>
              <a:buAutoNum type="arabicPeriod"/>
            </a:pPr>
            <a:r>
              <a:rPr lang="en" sz="722"/>
              <a:t>ADD [UserAuthorizationKey] INT NULL;</a:t>
            </a:r>
            <a:endParaRPr sz="722"/>
          </a:p>
          <a:p>
            <a:pPr indent="-274478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23"/>
              <a:buAutoNum type="arabicPeriod"/>
            </a:pPr>
            <a:r>
              <a:t/>
            </a:r>
            <a:endParaRPr sz="722"/>
          </a:p>
          <a:p>
            <a:pPr indent="-274478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23"/>
              <a:buAutoNum type="arabicPeriod"/>
            </a:pPr>
            <a:r>
              <a:rPr lang="en" sz="722"/>
              <a:t>DROP PROCEDURE IF EXISTS [Project2].[Load_DimTerritory]</a:t>
            </a:r>
            <a:endParaRPr sz="722"/>
          </a:p>
          <a:p>
            <a:pPr indent="-274478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23"/>
              <a:buAutoNum type="arabicPeriod"/>
            </a:pPr>
            <a:r>
              <a:rPr lang="en" sz="722"/>
              <a:t>GO</a:t>
            </a:r>
            <a:endParaRPr sz="722"/>
          </a:p>
          <a:p>
            <a:pPr indent="-274478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23"/>
              <a:buAutoNum type="arabicPeriod"/>
            </a:pPr>
            <a:r>
              <a:t/>
            </a:r>
            <a:endParaRPr sz="722"/>
          </a:p>
          <a:p>
            <a:pPr indent="-274478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23"/>
              <a:buAutoNum type="arabicPeriod"/>
            </a:pPr>
            <a:r>
              <a:rPr lang="en" sz="722"/>
              <a:t>CREATE PROCEDURE [Project2].[Load_DimTerritory]</a:t>
            </a:r>
            <a:endParaRPr sz="722"/>
          </a:p>
          <a:p>
            <a:pPr indent="-274478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23"/>
              <a:buAutoNum type="arabicPeriod"/>
            </a:pPr>
            <a:r>
              <a:rPr lang="en" sz="722"/>
              <a:t>    @UserAuthorizationKey INT</a:t>
            </a:r>
            <a:endParaRPr sz="722"/>
          </a:p>
          <a:p>
            <a:pPr indent="-274478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23"/>
              <a:buAutoNum type="arabicPeriod"/>
            </a:pPr>
            <a:r>
              <a:rPr lang="en" sz="722"/>
              <a:t>AS</a:t>
            </a:r>
            <a:endParaRPr sz="722"/>
          </a:p>
          <a:p>
            <a:pPr indent="-274478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23"/>
              <a:buAutoNum type="arabicPeriod"/>
            </a:pPr>
            <a:r>
              <a:rPr lang="en" sz="722"/>
              <a:t>BEGIN</a:t>
            </a:r>
            <a:endParaRPr sz="722"/>
          </a:p>
          <a:p>
            <a:pPr indent="-274478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23"/>
              <a:buAutoNum type="arabicPeriod"/>
            </a:pPr>
            <a:r>
              <a:rPr lang="en" sz="722"/>
              <a:t>    DECLARE @WorkFlowStepTableRowCount INT; -- Declare the variable</a:t>
            </a:r>
            <a:endParaRPr sz="722"/>
          </a:p>
          <a:p>
            <a:pPr indent="-274478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23"/>
              <a:buAutoNum type="arabicPeriod"/>
            </a:pPr>
            <a:r>
              <a:t/>
            </a:r>
            <a:endParaRPr sz="722"/>
          </a:p>
          <a:p>
            <a:pPr indent="-274478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23"/>
              <a:buAutoNum type="arabicPeriod"/>
            </a:pPr>
            <a:r>
              <a:rPr lang="en" sz="722"/>
              <a:t>    INSERT INTO [CH01-01-Dimension].[DimTerritory]</a:t>
            </a:r>
            <a:endParaRPr sz="722"/>
          </a:p>
          <a:p>
            <a:pPr indent="-274478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23"/>
              <a:buAutoNum type="arabicPeriod"/>
            </a:pPr>
            <a:r>
              <a:rPr lang="en" sz="722"/>
              <a:t>        (TerritoryKey, TerritoryGroup, TerritoryCountry, TerritoryRegion, UserAuthorizationKey)</a:t>
            </a:r>
            <a:endParaRPr sz="722"/>
          </a:p>
          <a:p>
            <a:pPr indent="-274478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23"/>
              <a:buAutoNum type="arabicPeriod"/>
            </a:pPr>
            <a:r>
              <a:rPr lang="en" sz="722"/>
              <a:t>    SELECT</a:t>
            </a:r>
            <a:endParaRPr sz="722"/>
          </a:p>
          <a:p>
            <a:pPr indent="-274478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23"/>
              <a:buAutoNum type="arabicPeriod"/>
            </a:pPr>
            <a:r>
              <a:rPr lang="en" sz="722"/>
              <a:t>        NEXT VALUE FOR [Project2].[DimTerritorySequenceKeys],</a:t>
            </a:r>
            <a:endParaRPr sz="722"/>
          </a:p>
          <a:p>
            <a:pPr indent="-274478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23"/>
              <a:buAutoNum type="arabicPeriod"/>
            </a:pPr>
            <a:r>
              <a:rPr lang="en" sz="722"/>
              <a:t>        TerritoryGroup,</a:t>
            </a:r>
            <a:endParaRPr sz="722"/>
          </a:p>
          <a:p>
            <a:pPr indent="-274478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23"/>
              <a:buAutoNum type="arabicPeriod"/>
            </a:pPr>
            <a:r>
              <a:rPr lang="en" sz="722"/>
              <a:t>        TerritoryCountry,</a:t>
            </a:r>
            <a:endParaRPr sz="722"/>
          </a:p>
          <a:p>
            <a:pPr indent="-274478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23"/>
              <a:buAutoNum type="arabicPeriod"/>
            </a:pPr>
            <a:r>
              <a:rPr lang="en" sz="722"/>
              <a:t>        TerritoryRegion,</a:t>
            </a:r>
            <a:endParaRPr sz="722"/>
          </a:p>
          <a:p>
            <a:pPr indent="-274478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23"/>
              <a:buAutoNum type="arabicPeriod"/>
            </a:pPr>
            <a:r>
              <a:rPr lang="en" sz="722"/>
              <a:t>        @UserAuthorizationKey</a:t>
            </a:r>
            <a:endParaRPr sz="722"/>
          </a:p>
          <a:p>
            <a:pPr indent="-274478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23"/>
              <a:buAutoNum type="arabicPeriod"/>
            </a:pPr>
            <a:r>
              <a:rPr lang="en" sz="722"/>
              <a:t>    FROM (SELECT DISTINCT TerritoryGroup, TerritoryCountry, TerritoryRegion</a:t>
            </a:r>
            <a:endParaRPr sz="722"/>
          </a:p>
          <a:p>
            <a:pPr indent="-274478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23"/>
              <a:buAutoNum type="arabicPeriod"/>
            </a:pPr>
            <a:r>
              <a:rPr lang="en" sz="722"/>
              <a:t>        FROM [FileUpload].OriginallyLoadedData) AS T;</a:t>
            </a:r>
            <a:endParaRPr sz="722"/>
          </a:p>
          <a:p>
            <a:pPr indent="-274478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23"/>
              <a:buAutoNum type="arabicPeriod"/>
            </a:pPr>
            <a:r>
              <a:t/>
            </a:r>
            <a:endParaRPr sz="722"/>
          </a:p>
          <a:p>
            <a:pPr indent="-274478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23"/>
              <a:buAutoNum type="arabicPeriod"/>
            </a:pPr>
            <a:r>
              <a:rPr lang="en" sz="722"/>
              <a:t>    -- Assign a value to the variable</a:t>
            </a:r>
            <a:endParaRPr sz="722"/>
          </a:p>
          <a:p>
            <a:pPr indent="-274478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23"/>
              <a:buAutoNum type="arabicPeriod"/>
            </a:pPr>
            <a:r>
              <a:rPr lang="en" sz="722"/>
              <a:t>    SELECT @WorkFlowStepTableRowCount = @@ROWCOUNT;</a:t>
            </a:r>
            <a:endParaRPr sz="722"/>
          </a:p>
          <a:p>
            <a:pPr indent="-274478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23"/>
              <a:buAutoNum type="arabicPeriod"/>
            </a:pPr>
            <a:r>
              <a:t/>
            </a:r>
            <a:endParaRPr sz="722"/>
          </a:p>
          <a:p>
            <a:pPr indent="-274478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23"/>
              <a:buAutoNum type="arabicPeriod"/>
            </a:pPr>
            <a:r>
              <a:rPr lang="en" sz="722"/>
              <a:t>    EXEC Process.usp_TrackWorkFlow @WorkFlowStepDescription = 'Loading data into the DimTerritory Table', @GroupMemberUserAuthorizationKey = @UserAuthorizationKey, @WorkFlowStepTableRowCount = @WorkFlowStepTableRowCount; -- Use the variable in EXEC statement</a:t>
            </a:r>
            <a:endParaRPr sz="722"/>
          </a:p>
          <a:p>
            <a:pPr indent="-274478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23"/>
              <a:buAutoNum type="arabicPeriod"/>
            </a:pPr>
            <a:r>
              <a:rPr lang="en" sz="722"/>
              <a:t>END</a:t>
            </a:r>
            <a:endParaRPr sz="722"/>
          </a:p>
          <a:p>
            <a:pPr indent="-274478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23"/>
              <a:buAutoNum type="arabicPeriod"/>
            </a:pPr>
            <a:r>
              <a:rPr lang="en" sz="722"/>
              <a:t>GO</a:t>
            </a:r>
            <a:endParaRPr sz="722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Constantinos Cleanthous </a:t>
            </a:r>
            <a:r>
              <a:rPr lang="en"/>
              <a:t>- Individual Execution Time and Stored Procedures Worked 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41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Start Date - 4/4/2024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End Date - 4/13/2024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Collaborated With - Anmol Talwar</a:t>
            </a:r>
            <a:endParaRPr/>
          </a:p>
        </p:txBody>
      </p:sp>
      <p:sp>
        <p:nvSpPr>
          <p:cNvPr id="285" name="Google Shape;285;p41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Stored Procedures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[Project2].[CreateSequenceKeysForTables]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[Project2].[AlterTableIdentityKeystoSequenceObjects]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[Project2].[Load_SalesManagers]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[Project2].[CreateDimProduct_DimProductCategory_DimProductSubCategoryAndLoadData]</a:t>
            </a:r>
            <a:endParaRPr/>
          </a:p>
        </p:txBody>
      </p:sp>
      <p:pic>
        <p:nvPicPr>
          <p:cNvPr id="286" name="Google Shape;286;p41" title="Constantinos Cleanthous - Analysis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Execution Time of Recreating the Star Schema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Date - 4/3/2024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Event Temp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Event Dates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Event Temp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Finish Date - 4/13/2024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2"/>
          <p:cNvSpPr txBox="1"/>
          <p:nvPr>
            <p:ph type="title"/>
          </p:nvPr>
        </p:nvSpPr>
        <p:spPr>
          <a:xfrm>
            <a:off x="729450" y="382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Procedure: [Project2].[CreateSequenceKeysForTables]</a:t>
            </a:r>
            <a:endParaRPr/>
          </a:p>
        </p:txBody>
      </p:sp>
      <p:sp>
        <p:nvSpPr>
          <p:cNvPr id="292" name="Google Shape;292;p42"/>
          <p:cNvSpPr txBox="1"/>
          <p:nvPr>
            <p:ph idx="1" type="body"/>
          </p:nvPr>
        </p:nvSpPr>
        <p:spPr>
          <a:xfrm>
            <a:off x="0" y="1264175"/>
            <a:ext cx="4000800" cy="3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rPr lang="en" sz="825"/>
              <a:t>DROP PROCEDURE IF EXISTS [Project2].[CreateSequenceKeysForTables];</a:t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rPr lang="en" sz="825"/>
              <a:t>GO</a:t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t/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rPr lang="en" sz="825"/>
              <a:t>CREATE PROCEDURE [Project2].[CreateSequenceKeysForTables]</a:t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rPr lang="en" sz="825"/>
              <a:t>    @UserAuthorizationKey INT</a:t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rPr lang="en" sz="825"/>
              <a:t>AS</a:t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rPr lang="en" sz="825"/>
              <a:t>BEGIN</a:t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rPr lang="en" sz="825"/>
              <a:t>    DECLARE @WorkFlowStepTableRowCount INT; -- Declare the variable</a:t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t/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rPr lang="en" sz="825"/>
              <a:t>    DROP SEQUENCE IF EXISTS [Project2].[DimCustomerSequenceKeys];</a:t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rPr lang="en" sz="825"/>
              <a:t>    DROP SEQUENCE IF EXISTS [Project2].[DimOccupationSequenceKeys];</a:t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rPr lang="en" sz="825"/>
              <a:t>    DROP SEQUENCE IF EXISTS [Project2].[DimProductSequenceKeys];</a:t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rPr lang="en" sz="825"/>
              <a:t>    DROP SEQUENCE IF EXISTS [Project2].[DimTerritorySequenceKeys];</a:t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rPr lang="en" sz="825"/>
              <a:t>    DROP SEQUENCE IF EXISTS [Project2].[SalesManagersSequenceKeys];</a:t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rPr lang="en" sz="825"/>
              <a:t>    DROP SEQUENCE IF EXISTS [Project2].[DataSequenceKeys];</a:t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t/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rPr lang="en" sz="825"/>
              <a:t>    CREATE SEQUENCE [Project2].[DimCustomerSequenceKeys]</a:t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rPr lang="en" sz="825"/>
              <a:t>    AS INT</a:t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rPr lang="en" sz="825"/>
              <a:t>    START WITH 1</a:t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rPr lang="en" sz="825"/>
              <a:t>    INCREMENT BY 1</a:t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rPr lang="en" sz="825"/>
              <a:t>    MAXVALUE 2147483647</a:t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rPr lang="en" sz="825"/>
              <a:t>    MINVALUE -2147483648;</a:t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t/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rPr lang="en" sz="825"/>
              <a:t>    CREATE SEQUENCE [Project2].[DimOccupationSequenceKeys]</a:t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rPr lang="en" sz="825"/>
              <a:t>    AS INT</a:t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rPr lang="en" sz="825"/>
              <a:t>    START WITH 1</a:t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rPr lang="en" sz="825"/>
              <a:t>    INCREMENT BY 1</a:t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rPr lang="en" sz="825"/>
              <a:t>    MAXVALUE 2147483647</a:t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rPr lang="en" sz="825"/>
              <a:t>    MINVALUE -2147483648;</a:t>
            </a:r>
            <a:endParaRPr sz="825"/>
          </a:p>
        </p:txBody>
      </p:sp>
      <p:sp>
        <p:nvSpPr>
          <p:cNvPr id="293" name="Google Shape;293;p42"/>
          <p:cNvSpPr txBox="1"/>
          <p:nvPr/>
        </p:nvSpPr>
        <p:spPr>
          <a:xfrm>
            <a:off x="4533600" y="1283525"/>
            <a:ext cx="4574400" cy="38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25"/>
              <a:buFont typeface="Lato"/>
              <a:buAutoNum type="arabicPeriod"/>
            </a:pPr>
            <a:r>
              <a:rPr lang="en" sz="825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CREATE SEQUENCE [Project2].[DimTerritorySequenceKeys]</a:t>
            </a:r>
            <a:endParaRPr sz="825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25"/>
              <a:buFont typeface="Lato"/>
              <a:buAutoNum type="arabicPeriod"/>
            </a:pPr>
            <a:r>
              <a:rPr lang="en" sz="825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AS INT</a:t>
            </a:r>
            <a:endParaRPr sz="825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25"/>
              <a:buFont typeface="Lato"/>
              <a:buAutoNum type="arabicPeriod"/>
            </a:pPr>
            <a:r>
              <a:rPr lang="en" sz="825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START WITH 1</a:t>
            </a:r>
            <a:endParaRPr sz="825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25"/>
              <a:buFont typeface="Lato"/>
              <a:buAutoNum type="arabicPeriod"/>
            </a:pPr>
            <a:r>
              <a:rPr lang="en" sz="825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INCREMENT BY 1</a:t>
            </a:r>
            <a:endParaRPr sz="825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25"/>
              <a:buFont typeface="Lato"/>
              <a:buAutoNum type="arabicPeriod"/>
            </a:pPr>
            <a:r>
              <a:rPr lang="en" sz="825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MAXVALUE 2147483647</a:t>
            </a:r>
            <a:endParaRPr sz="825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25"/>
              <a:buFont typeface="Lato"/>
              <a:buAutoNum type="arabicPeriod"/>
            </a:pPr>
            <a:r>
              <a:rPr lang="en" sz="825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MINVALUE -2147483648;</a:t>
            </a:r>
            <a:endParaRPr sz="825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25"/>
              <a:buFont typeface="Lato"/>
              <a:buAutoNum type="arabicPeriod"/>
            </a:pPr>
            <a:r>
              <a:t/>
            </a:r>
            <a:endParaRPr sz="825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25"/>
              <a:buFont typeface="Lato"/>
              <a:buAutoNum type="arabicPeriod"/>
            </a:pPr>
            <a:r>
              <a:rPr lang="en" sz="825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CREATE SEQUENCE [Project2].[SalesManagersSequenceKeys]</a:t>
            </a:r>
            <a:endParaRPr sz="825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25"/>
              <a:buFont typeface="Lato"/>
              <a:buAutoNum type="arabicPeriod"/>
            </a:pPr>
            <a:r>
              <a:rPr lang="en" sz="825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AS INT</a:t>
            </a:r>
            <a:endParaRPr sz="825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25"/>
              <a:buFont typeface="Lato"/>
              <a:buAutoNum type="arabicPeriod"/>
            </a:pPr>
            <a:r>
              <a:rPr lang="en" sz="825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START WITH 1</a:t>
            </a:r>
            <a:endParaRPr sz="825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25"/>
              <a:buFont typeface="Lato"/>
              <a:buAutoNum type="arabicPeriod"/>
            </a:pPr>
            <a:r>
              <a:rPr lang="en" sz="825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INCREMENT BY 1</a:t>
            </a:r>
            <a:endParaRPr sz="825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25"/>
              <a:buFont typeface="Lato"/>
              <a:buAutoNum type="arabicPeriod"/>
            </a:pPr>
            <a:r>
              <a:rPr lang="en" sz="825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MAXVALUE 2147483647</a:t>
            </a:r>
            <a:endParaRPr sz="825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25"/>
              <a:buFont typeface="Lato"/>
              <a:buAutoNum type="arabicPeriod"/>
            </a:pPr>
            <a:r>
              <a:rPr lang="en" sz="825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MINVALUE -2147483648;</a:t>
            </a:r>
            <a:endParaRPr sz="825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25"/>
              <a:buFont typeface="Lato"/>
              <a:buAutoNum type="arabicPeriod"/>
            </a:pPr>
            <a:r>
              <a:t/>
            </a:r>
            <a:endParaRPr sz="825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25"/>
              <a:buFont typeface="Lato"/>
              <a:buAutoNum type="arabicPeriod"/>
            </a:pPr>
            <a:r>
              <a:rPr lang="en" sz="825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CREATE SEQUENCE [Project2].[DataSequenceKeys]</a:t>
            </a:r>
            <a:endParaRPr sz="825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25"/>
              <a:buFont typeface="Lato"/>
              <a:buAutoNum type="arabicPeriod"/>
            </a:pPr>
            <a:r>
              <a:rPr lang="en" sz="825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AS INT</a:t>
            </a:r>
            <a:endParaRPr sz="825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25"/>
              <a:buFont typeface="Lato"/>
              <a:buAutoNum type="arabicPeriod"/>
            </a:pPr>
            <a:r>
              <a:rPr lang="en" sz="825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START WITH 1</a:t>
            </a:r>
            <a:endParaRPr sz="825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25"/>
              <a:buFont typeface="Lato"/>
              <a:buAutoNum type="arabicPeriod"/>
            </a:pPr>
            <a:r>
              <a:rPr lang="en" sz="825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INCREMENT BY 1</a:t>
            </a:r>
            <a:endParaRPr sz="825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25"/>
              <a:buFont typeface="Lato"/>
              <a:buAutoNum type="arabicPeriod"/>
            </a:pPr>
            <a:r>
              <a:rPr lang="en" sz="825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MAXVALUE 2147483647</a:t>
            </a:r>
            <a:endParaRPr sz="825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25"/>
              <a:buFont typeface="Lato"/>
              <a:buAutoNum type="arabicPeriod"/>
            </a:pPr>
            <a:r>
              <a:rPr lang="en" sz="825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MINVALUE -2147483648;</a:t>
            </a:r>
            <a:endParaRPr sz="825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25"/>
              <a:buFont typeface="Lato"/>
              <a:buAutoNum type="arabicPeriod"/>
            </a:pPr>
            <a:r>
              <a:t/>
            </a:r>
            <a:endParaRPr sz="825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25"/>
              <a:buFont typeface="Lato"/>
              <a:buAutoNum type="arabicPeriod"/>
            </a:pPr>
            <a:r>
              <a:rPr lang="en" sz="825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EXEC [Process].[usp_TrackWorkFlow] @GroupMemberUserAuthorizationKey = @UserAuthorizationKey, @WorkFlowStepDescription = 'Created Sequence Objects for particular tables in the BIClass Database.', @WorkFlowStepTableRowCount = @@ROWCOUNT; -- Assign value to the variable</a:t>
            </a:r>
            <a:endParaRPr sz="825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25"/>
              <a:buFont typeface="Lato"/>
              <a:buAutoNum type="arabicPeriod"/>
            </a:pPr>
            <a:r>
              <a:rPr lang="en" sz="825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END</a:t>
            </a:r>
            <a:endParaRPr sz="825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3"/>
          <p:cNvSpPr txBox="1"/>
          <p:nvPr>
            <p:ph type="title"/>
          </p:nvPr>
        </p:nvSpPr>
        <p:spPr>
          <a:xfrm>
            <a:off x="729325" y="559775"/>
            <a:ext cx="8291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Procedure:[Project2].[AlterTableIdentityKeystoSequenceObjects]</a:t>
            </a:r>
            <a:endParaRPr/>
          </a:p>
        </p:txBody>
      </p:sp>
      <p:sp>
        <p:nvSpPr>
          <p:cNvPr id="299" name="Google Shape;299;p43"/>
          <p:cNvSpPr txBox="1"/>
          <p:nvPr>
            <p:ph idx="1" type="body"/>
          </p:nvPr>
        </p:nvSpPr>
        <p:spPr>
          <a:xfrm>
            <a:off x="92750" y="1249750"/>
            <a:ext cx="4226400" cy="3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en" sz="800"/>
              <a:t>DROP PROCEDURE IF EXISTS [Project2].[AlterTableIdentityKeystoSequenceObjects];</a:t>
            </a:r>
            <a:endParaRPr sz="800"/>
          </a:p>
          <a:p>
            <a:pPr indent="-2794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en" sz="800"/>
              <a:t>GO</a:t>
            </a:r>
            <a:endParaRPr sz="800"/>
          </a:p>
          <a:p>
            <a:pPr indent="-2794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en" sz="800"/>
              <a:t>CREATE PROCEDURE [Project2].[AlterTableIdentityKeystoSequenceObjects]</a:t>
            </a:r>
            <a:endParaRPr sz="800"/>
          </a:p>
          <a:p>
            <a:pPr indent="-2794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en" sz="800"/>
              <a:t>    @UserAuthorizationKey INT</a:t>
            </a:r>
            <a:endParaRPr sz="800"/>
          </a:p>
          <a:p>
            <a:pPr indent="-2794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en" sz="800"/>
              <a:t>AS</a:t>
            </a:r>
            <a:endParaRPr sz="800"/>
          </a:p>
          <a:p>
            <a:pPr indent="-2794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en" sz="800"/>
              <a:t>BEGIN</a:t>
            </a:r>
            <a:endParaRPr sz="800"/>
          </a:p>
          <a:p>
            <a:pPr indent="-2794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en" sz="800"/>
              <a:t>    DECLARE @WorkFlowStepTableRowCount INT;</a:t>
            </a:r>
            <a:endParaRPr sz="800"/>
          </a:p>
          <a:p>
            <a:pPr indent="-2794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en" sz="800"/>
              <a:t>    -- DROPS THE PK CONSTRAINTS AND THE PK COLUMN</a:t>
            </a:r>
            <a:endParaRPr sz="800"/>
          </a:p>
          <a:p>
            <a:pPr indent="-2794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en" sz="800"/>
              <a:t>    ALTER TABLE [CH01-01-Dimension].[DimCustomer]  </a:t>
            </a:r>
            <a:endParaRPr sz="800"/>
          </a:p>
          <a:p>
            <a:pPr indent="-2794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en" sz="800"/>
              <a:t>    DROP </a:t>
            </a:r>
            <a:endParaRPr sz="800"/>
          </a:p>
          <a:p>
            <a:pPr indent="-2794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en" sz="800"/>
              <a:t>        CONSTRAINT PK__DimCusto__95011E6452BCF41C,</a:t>
            </a:r>
            <a:endParaRPr sz="800"/>
          </a:p>
          <a:p>
            <a:pPr indent="-2794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en" sz="800"/>
              <a:t>        COLUMN [CustomerKey]</a:t>
            </a:r>
            <a:endParaRPr sz="800"/>
          </a:p>
          <a:p>
            <a:pPr indent="-2794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en" sz="800"/>
              <a:t>    ALTER TABLE [CH01-01-Dimension].[DimCustomer]  </a:t>
            </a:r>
            <a:endParaRPr sz="800"/>
          </a:p>
          <a:p>
            <a:pPr indent="-2794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en" sz="800"/>
              <a:t>    ADD </a:t>
            </a:r>
            <a:endParaRPr sz="800"/>
          </a:p>
          <a:p>
            <a:pPr indent="-2794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en" sz="800"/>
              <a:t>        CustomerKey INT NOT NULL PRIMARY KEY</a:t>
            </a:r>
            <a:endParaRPr sz="800"/>
          </a:p>
          <a:p>
            <a:pPr indent="-2794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en" sz="800"/>
              <a:t>    ALTER TABLE [CH01-01-Dimension].[DimOccupation]</a:t>
            </a:r>
            <a:endParaRPr sz="800"/>
          </a:p>
          <a:p>
            <a:pPr indent="-2794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en" sz="800"/>
              <a:t>    DROP </a:t>
            </a:r>
            <a:endParaRPr sz="800"/>
          </a:p>
          <a:p>
            <a:pPr indent="-2794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en" sz="800"/>
              <a:t>        CONSTRAINT PK_DimOccupation,</a:t>
            </a:r>
            <a:endParaRPr sz="800"/>
          </a:p>
          <a:p>
            <a:pPr indent="-2794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en" sz="800"/>
              <a:t>        COLUMN [OccupationKey];</a:t>
            </a:r>
            <a:endParaRPr sz="800"/>
          </a:p>
          <a:p>
            <a:pPr indent="-2794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en" sz="800"/>
              <a:t>    ALTER TABLE [CH01-01-Dimension].[DimOccupation]</a:t>
            </a:r>
            <a:endParaRPr sz="800"/>
          </a:p>
          <a:p>
            <a:pPr indent="-2794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en" sz="800"/>
              <a:t>        ADD OccupationKey INT NOT NULL PRIMARY KEY</a:t>
            </a:r>
            <a:endParaRPr sz="800"/>
          </a:p>
          <a:p>
            <a:pPr indent="-2794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en" sz="800"/>
              <a:t>    ALTER TABLE [CH01-01-Dimension].[DimProduct]</a:t>
            </a:r>
            <a:endParaRPr sz="800"/>
          </a:p>
          <a:p>
            <a:pPr indent="-2794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en" sz="800"/>
              <a:t>    DROP </a:t>
            </a:r>
            <a:endParaRPr sz="800"/>
          </a:p>
          <a:p>
            <a:pPr indent="-2794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en" sz="800"/>
              <a:t>        CONSTRAINT PK__DimProdu__A15E99B3E27177EF,</a:t>
            </a:r>
            <a:endParaRPr sz="800"/>
          </a:p>
          <a:p>
            <a:pPr indent="-2794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en" sz="800"/>
              <a:t>        COLUMN ProductKey;</a:t>
            </a:r>
            <a:endParaRPr sz="800"/>
          </a:p>
          <a:p>
            <a:pPr indent="-2794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en" sz="800"/>
              <a:t>    ALTER TABLE [CH01-01-Dimension].[DimProduct]</a:t>
            </a:r>
            <a:endParaRPr sz="800"/>
          </a:p>
          <a:p>
            <a:pPr indent="-2794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en" sz="800"/>
              <a:t>        ADD ProductKey INT NOT NULL PRIMARY KEY</a:t>
            </a:r>
            <a:endParaRPr sz="800"/>
          </a:p>
          <a:p>
            <a:pPr indent="-2794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en" sz="800"/>
              <a:t>    ALTER TABLE [CH01-01-Dimension].[DimTerritory]</a:t>
            </a:r>
            <a:endParaRPr sz="800"/>
          </a:p>
          <a:p>
            <a:pPr indent="-2794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en" sz="800"/>
              <a:t>    DROP </a:t>
            </a:r>
            <a:endParaRPr sz="800"/>
          </a:p>
          <a:p>
            <a:pPr indent="-2794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en" sz="800"/>
              <a:t>        CONSTRAINT PK__DimTerri__C54B735D813BBCA6,</a:t>
            </a:r>
            <a:endParaRPr sz="800"/>
          </a:p>
          <a:p>
            <a:pPr indent="-2794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en" sz="800"/>
              <a:t>        COLUMN [TerritoryKey];</a:t>
            </a:r>
            <a:endParaRPr sz="800"/>
          </a:p>
        </p:txBody>
      </p:sp>
      <p:sp>
        <p:nvSpPr>
          <p:cNvPr id="300" name="Google Shape;300;p43"/>
          <p:cNvSpPr txBox="1"/>
          <p:nvPr>
            <p:ph idx="2" type="body"/>
          </p:nvPr>
        </p:nvSpPr>
        <p:spPr>
          <a:xfrm>
            <a:off x="3969025" y="1868075"/>
            <a:ext cx="37743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rPr lang="en" sz="825"/>
              <a:t>ALTER TABLE [CH01-01-Dimension].[DimTerritory]</a:t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rPr lang="en" sz="825"/>
              <a:t>        ADD TerritoryKey INT NOT NULL PRIMARY KEY</a:t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rPr lang="en" sz="825"/>
              <a:t>    ALTER TABLE [CH01-01-Dimension].[SalesManagers]</a:t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rPr lang="en" sz="825"/>
              <a:t>    DROP </a:t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rPr lang="en" sz="825"/>
              <a:t>        CONSTRAINT PK_SalesManagers,</a:t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rPr lang="en" sz="825"/>
              <a:t>        COLUMN [SalesManagerKey];</a:t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rPr lang="en" sz="825"/>
              <a:t>    ALTER TABLE [CH01-01-Dimension].[SalesManagers]</a:t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rPr lang="en" sz="825"/>
              <a:t>    ADD SalesManagerKey INT NOT NULL PRIMARY KEY</a:t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rPr lang="en" sz="825"/>
              <a:t>    ALTER TABLE [CH01-01-Fact].[Data]</a:t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rPr lang="en" sz="825"/>
              <a:t>    DROP</a:t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rPr lang="en" sz="825"/>
              <a:t>        CONSTRAINT PK_Data, </a:t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rPr lang="en" sz="825"/>
              <a:t>        COLUMN [SalesKey];</a:t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rPr lang="en" sz="825"/>
              <a:t>    ALTER TABLE [CH01-01-Fact].[Data]</a:t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rPr lang="en" sz="825"/>
              <a:t>    ADD SalesKey INT NOT NULL;</a:t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rPr lang="en" sz="825"/>
              <a:t>    -- Assigning value to the variable</a:t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rPr lang="en" sz="825"/>
              <a:t>    SET @WorkFlowStepTableRowCount = (SELECT COUNT(*) FROM [CH01-01-Dimension].[DimCustomer]); -- You can use any table here for row count</a:t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rPr lang="en" sz="825"/>
              <a:t>    EXEC [Process].[usp_TrackWorkFlow] </a:t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rPr lang="en" sz="825"/>
              <a:t>        @GroupMemberUserAuthorizationKey = @UserAuthorizationKey, </a:t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rPr lang="en" sz="825"/>
              <a:t>        @WorkFlowStepDescription = 'Altered the PKs of various tables to Sequence Objects', </a:t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rPr lang="en" sz="825"/>
              <a:t>        @WorkFlowStepTableRowCount = @@ROWCOUNT;</a:t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rPr lang="en" sz="825"/>
              <a:t>END</a:t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rPr lang="en" sz="825"/>
              <a:t>GO</a:t>
            </a:r>
            <a:endParaRPr sz="82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Procedure: [Project2].[Load_SalesManagers]</a:t>
            </a:r>
            <a:endParaRPr/>
          </a:p>
        </p:txBody>
      </p:sp>
      <p:sp>
        <p:nvSpPr>
          <p:cNvPr id="306" name="Google Shape;306;p4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rPr lang="en" sz="825"/>
              <a:t>DROP PROCEDURE IF EXISTS [Project2].[Load_SalesManagers]</a:t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rPr lang="en" sz="825"/>
              <a:t>GO</a:t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rPr lang="en" sz="825"/>
              <a:t>CREATE PROCEDURE [Project2].[Load_SalesManagers]</a:t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rPr lang="en" sz="825"/>
              <a:t>    @UserAuthorizationKey INT</a:t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rPr lang="en" sz="825"/>
              <a:t>AS</a:t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rPr lang="en" sz="825"/>
              <a:t>BEGIN</a:t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rPr lang="en" sz="825"/>
              <a:t>    DECLARE @WorkFlowStepTableRowCount INT; -- Declare the variable</a:t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rPr lang="en" sz="825"/>
              <a:t>    INSERT INTO [CH01-01-Dimension].[SalesManagers]</a:t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rPr lang="en" sz="825"/>
              <a:t>        (SalesManagerKey, Category, SalesManager, Office)</a:t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rPr lang="en" sz="825"/>
              <a:t>    SELECT</a:t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rPr lang="en" sz="825"/>
              <a:t>        NEXT VALUE FOR [Project2].[SalesManagersSequenceKeys] AS SalesManagerKey,</a:t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rPr lang="en" sz="825"/>
              <a:t>        NULL AS Category, -- Adjust this according to your data</a:t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rPr lang="en" sz="825"/>
              <a:t>        SalesManager,</a:t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rPr lang="en" sz="825"/>
              <a:t>        Office = </a:t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rPr lang="en" sz="825"/>
              <a:t>                CASE</a:t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rPr lang="en" sz="825"/>
              <a:t>                    WHEN SalesManager LIKE N'Maurizio%' OR SalesManager LIKE N'Marco%' THEN 'Redmond'</a:t>
            </a:r>
            <a:endParaRPr sz="825"/>
          </a:p>
        </p:txBody>
      </p:sp>
      <p:sp>
        <p:nvSpPr>
          <p:cNvPr id="307" name="Google Shape;307;p44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t/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rPr lang="en" sz="825"/>
              <a:t>                    WHEN SalesManager LIKE N'Alberto%' OR SalesManager LIKE N'Luis%' THEN 'Seattle'</a:t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rPr lang="en" sz="825"/>
              <a:t>                END</a:t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rPr lang="en" sz="825"/>
              <a:t>    FROM (SELECT DISTINCT SalesManager</a:t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rPr lang="en" sz="825"/>
              <a:t>        FROM FileUpload.OriginallyLoadedData) AS S;</a:t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rPr lang="en" sz="825"/>
              <a:t>    SET @WorkFlowStepTableRowCount = @@ROWCOUNT; -- Assign a value to the variable</a:t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rPr lang="en" sz="825"/>
              <a:t>    EXEC Process.usp_TrackWorkFlow </a:t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rPr lang="en" sz="825"/>
              <a:t>        @GroupMemberUserAuthorizationKey = @UserAuthorizationKey, </a:t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rPr lang="en" sz="825"/>
              <a:t>        @WorkFlowStepDescription = 'Loading data into the SalesManager Table', </a:t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rPr lang="en" sz="825"/>
              <a:t>        @WorkFlowStepTableRowCount = 17; -- Call the stored procedure with named parameters</a:t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rPr lang="en" sz="825"/>
              <a:t>END</a:t>
            </a:r>
            <a:endParaRPr sz="825"/>
          </a:p>
          <a:p>
            <a:pPr indent="-2809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25"/>
              <a:buAutoNum type="arabicPeriod"/>
            </a:pPr>
            <a:r>
              <a:rPr lang="en" sz="825"/>
              <a:t>GO</a:t>
            </a:r>
            <a:endParaRPr sz="82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5"/>
          <p:cNvSpPr txBox="1"/>
          <p:nvPr>
            <p:ph type="title"/>
          </p:nvPr>
        </p:nvSpPr>
        <p:spPr>
          <a:xfrm>
            <a:off x="42150" y="327900"/>
            <a:ext cx="9144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Procedure:[Project2].[CreateDimProduct_DimProductCategory_DimProductSubCategoryAndLoadData]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45"/>
          <p:cNvSpPr txBox="1"/>
          <p:nvPr>
            <p:ph idx="1" type="body"/>
          </p:nvPr>
        </p:nvSpPr>
        <p:spPr>
          <a:xfrm>
            <a:off x="42150" y="1274600"/>
            <a:ext cx="4574400" cy="36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715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DROP PROCEDURE IF EXISTS [Project2].[CreateDimProduct_DimProductCategory_DimProductSubCategoryAndLoadData]</a:t>
            </a:r>
            <a:endParaRPr sz="900"/>
          </a:p>
          <a:p>
            <a:pPr indent="-5715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GO</a:t>
            </a:r>
            <a:endParaRPr sz="900"/>
          </a:p>
          <a:p>
            <a:pPr indent="-5715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t/>
            </a:r>
            <a:endParaRPr sz="900"/>
          </a:p>
          <a:p>
            <a:pPr indent="-5715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CREATE PROCEDURE [Project2].[CreateDimProduct_DimProductCategory_DimProductSubCategoryAndLoadData]</a:t>
            </a:r>
            <a:endParaRPr sz="900"/>
          </a:p>
          <a:p>
            <a:pPr indent="-5715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    @UserAuthorizationKey INT</a:t>
            </a:r>
            <a:endParaRPr sz="900"/>
          </a:p>
          <a:p>
            <a:pPr indent="-5715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t/>
            </a:r>
            <a:endParaRPr sz="900"/>
          </a:p>
          <a:p>
            <a:pPr indent="-5715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AS</a:t>
            </a:r>
            <a:endParaRPr sz="900"/>
          </a:p>
          <a:p>
            <a:pPr indent="-5715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BEGIN</a:t>
            </a:r>
            <a:endParaRPr sz="900"/>
          </a:p>
          <a:p>
            <a:pPr indent="-5715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t/>
            </a:r>
            <a:endParaRPr sz="900"/>
          </a:p>
          <a:p>
            <a:pPr indent="-5715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    ------------*******GRANDPARENT TABLE - DimProduct *******  ------------</a:t>
            </a:r>
            <a:endParaRPr sz="900"/>
          </a:p>
          <a:p>
            <a:pPr indent="-5715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t/>
            </a:r>
            <a:endParaRPr sz="900"/>
          </a:p>
          <a:p>
            <a:pPr indent="-5715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    -- Used to create the Primary Key value</a:t>
            </a:r>
            <a:endParaRPr sz="900"/>
          </a:p>
          <a:p>
            <a:pPr indent="-5715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    CREATE SEQUENCE [Project2].[ProductCategorySubcategorySequenceKey]</a:t>
            </a:r>
            <a:endParaRPr sz="900"/>
          </a:p>
          <a:p>
            <a:pPr indent="-5715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         START WITH 1</a:t>
            </a:r>
            <a:endParaRPr sz="900"/>
          </a:p>
          <a:p>
            <a:pPr indent="-5715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         INCREMENT BY 1</a:t>
            </a:r>
            <a:endParaRPr sz="900"/>
          </a:p>
          <a:p>
            <a:pPr indent="-5715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         MINVALUE 1</a:t>
            </a:r>
            <a:endParaRPr sz="900"/>
          </a:p>
          <a:p>
            <a:pPr indent="-5715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         MAXVALUE 2147483647</a:t>
            </a:r>
            <a:endParaRPr sz="900"/>
          </a:p>
          <a:p>
            <a:pPr indent="-5715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         CACHE </a:t>
            </a:r>
            <a:endParaRPr sz="900"/>
          </a:p>
          <a:p>
            <a:pPr indent="-5715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t/>
            </a:r>
            <a:endParaRPr sz="900"/>
          </a:p>
          <a:p>
            <a:pPr indent="-5715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    -- GRANDPARENT TABLE</a:t>
            </a:r>
            <a:endParaRPr sz="900"/>
          </a:p>
          <a:p>
            <a:pPr indent="-5715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    CREATE TABLE [CH01-01-Dimension].[DimProductSubcategory]</a:t>
            </a:r>
            <a:endParaRPr sz="900"/>
          </a:p>
          <a:p>
            <a:pPr indent="-5715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    (</a:t>
            </a:r>
            <a:endParaRPr sz="900"/>
          </a:p>
          <a:p>
            <a:pPr indent="-5715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        ProductSubcategoryKey INT NOT NULL PRIMARY KEY,</a:t>
            </a:r>
            <a:endParaRPr sz="900"/>
          </a:p>
          <a:p>
            <a:pPr indent="-5715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        ProductSubcategory VARCHAR(20) NULL</a:t>
            </a:r>
            <a:endParaRPr sz="900"/>
          </a:p>
          <a:p>
            <a:pPr indent="-5715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    );</a:t>
            </a:r>
            <a:endParaRPr sz="9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900"/>
          </a:p>
        </p:txBody>
      </p:sp>
      <p:sp>
        <p:nvSpPr>
          <p:cNvPr id="314" name="Google Shape;314;p45"/>
          <p:cNvSpPr txBox="1"/>
          <p:nvPr/>
        </p:nvSpPr>
        <p:spPr>
          <a:xfrm>
            <a:off x="4737350" y="1260575"/>
            <a:ext cx="440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842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20"/>
              <a:buFont typeface="Lato"/>
              <a:buAutoNum type="arabicPeriod"/>
            </a:pPr>
            <a:r>
              <a:rPr lang="en" sz="92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-- Insert the data from the FileUpload</a:t>
            </a:r>
            <a:endParaRPr sz="92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5842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20"/>
              <a:buFont typeface="Lato"/>
              <a:buAutoNum type="arabicPeriod"/>
            </a:pPr>
            <a:r>
              <a:rPr lang="en" sz="92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INSERT INTO [CH01-01-Dimension].[DimProductSubcategory]</a:t>
            </a:r>
            <a:endParaRPr sz="92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5842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20"/>
              <a:buFont typeface="Lato"/>
              <a:buAutoNum type="arabicPeriod"/>
            </a:pPr>
            <a:r>
              <a:rPr lang="en" sz="92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(ProductSubcategoryKey, ProductSubcategory)</a:t>
            </a:r>
            <a:endParaRPr sz="92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5842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20"/>
              <a:buFont typeface="Lato"/>
              <a:buAutoNum type="arabicPeriod"/>
            </a:pPr>
            <a:r>
              <a:rPr lang="en" sz="92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SELECT</a:t>
            </a:r>
            <a:endParaRPr sz="92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5842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20"/>
              <a:buFont typeface="Lato"/>
              <a:buAutoNum type="arabicPeriod"/>
            </a:pPr>
            <a:r>
              <a:rPr lang="en" sz="92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NEXT VALUE FOR [Project2].[ProductCategorySubcategorySequenceKey],</a:t>
            </a:r>
            <a:endParaRPr sz="92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5842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20"/>
              <a:buFont typeface="Lato"/>
              <a:buAutoNum type="arabicPeriod"/>
            </a:pPr>
            <a:r>
              <a:rPr lang="en" sz="92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OLD.ProductSubcategory</a:t>
            </a:r>
            <a:endParaRPr sz="92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5842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20"/>
              <a:buFont typeface="Lato"/>
              <a:buAutoNum type="arabicPeriod"/>
            </a:pPr>
            <a:r>
              <a:rPr lang="en" sz="92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FROM</a:t>
            </a:r>
            <a:endParaRPr sz="92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5842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20"/>
              <a:buFont typeface="Lato"/>
              <a:buAutoNum type="arabicPeriod"/>
            </a:pPr>
            <a:r>
              <a:rPr lang="en" sz="92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(SELECT</a:t>
            </a:r>
            <a:endParaRPr sz="92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5842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20"/>
              <a:buFont typeface="Lato"/>
              <a:buAutoNum type="arabicPeriod"/>
            </a:pPr>
            <a:r>
              <a:rPr lang="en" sz="92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    DISTINCT ProductSubcategory</a:t>
            </a:r>
            <a:endParaRPr sz="92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5842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20"/>
              <a:buFont typeface="Lato"/>
              <a:buAutoNum type="arabicPeriod"/>
            </a:pPr>
            <a:r>
              <a:rPr lang="en" sz="92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FROM FileUpload.OriginallyLoadedData</a:t>
            </a:r>
            <a:endParaRPr sz="92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5842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20"/>
              <a:buFont typeface="Lato"/>
              <a:buAutoNum type="arabicPeriod"/>
            </a:pPr>
            <a:r>
              <a:rPr lang="en" sz="92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) AS OLD</a:t>
            </a:r>
            <a:endParaRPr sz="92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6"/>
          <p:cNvSpPr txBox="1"/>
          <p:nvPr>
            <p:ph type="title"/>
          </p:nvPr>
        </p:nvSpPr>
        <p:spPr>
          <a:xfrm>
            <a:off x="0" y="105400"/>
            <a:ext cx="91440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40"/>
              <a:t>Procedure: [Project2].[CreateDimProduct_DimProductCategory_DimProductSubCategoryAndLoadData] Parent Table con.</a:t>
            </a:r>
            <a:endParaRPr sz="20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40"/>
          </a:p>
        </p:txBody>
      </p:sp>
      <p:sp>
        <p:nvSpPr>
          <p:cNvPr id="320" name="Google Shape;320;p46"/>
          <p:cNvSpPr txBox="1"/>
          <p:nvPr>
            <p:ph idx="1" type="body"/>
          </p:nvPr>
        </p:nvSpPr>
        <p:spPr>
          <a:xfrm>
            <a:off x="127900" y="1186775"/>
            <a:ext cx="4012200" cy="38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051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18"/>
              <a:buAutoNum type="arabicPeriod"/>
            </a:pPr>
            <a:r>
              <a:rPr lang="en" sz="817"/>
              <a:t>--------****** PARENT TABLE - DimProductCategory ******--------</a:t>
            </a:r>
            <a:endParaRPr sz="817"/>
          </a:p>
          <a:p>
            <a:pPr indent="-28051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18"/>
              <a:buAutoNum type="arabicPeriod"/>
            </a:pPr>
            <a:r>
              <a:t/>
            </a:r>
            <a:endParaRPr sz="817"/>
          </a:p>
          <a:p>
            <a:pPr indent="-28051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18"/>
              <a:buAutoNum type="arabicPeriod"/>
            </a:pPr>
            <a:r>
              <a:rPr lang="en" sz="817"/>
              <a:t>    CREATE SEQUENCE [Project2].[ProductCategorySequenceKey]</a:t>
            </a:r>
            <a:endParaRPr sz="817"/>
          </a:p>
          <a:p>
            <a:pPr indent="-28051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18"/>
              <a:buAutoNum type="arabicPeriod"/>
            </a:pPr>
            <a:r>
              <a:rPr lang="en" sz="817"/>
              <a:t>        START WITH 1</a:t>
            </a:r>
            <a:endParaRPr sz="817"/>
          </a:p>
          <a:p>
            <a:pPr indent="-28051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18"/>
              <a:buAutoNum type="arabicPeriod"/>
            </a:pPr>
            <a:r>
              <a:rPr lang="en" sz="817"/>
              <a:t>        INCREMENT BY 1</a:t>
            </a:r>
            <a:endParaRPr sz="817"/>
          </a:p>
          <a:p>
            <a:pPr indent="-28051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18"/>
              <a:buAutoNum type="arabicPeriod"/>
            </a:pPr>
            <a:r>
              <a:t/>
            </a:r>
            <a:endParaRPr sz="817"/>
          </a:p>
          <a:p>
            <a:pPr indent="-28051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18"/>
              <a:buAutoNum type="arabicPeriod"/>
            </a:pPr>
            <a:r>
              <a:rPr lang="en" sz="817"/>
              <a:t>    -- PARENT TABLE</a:t>
            </a:r>
            <a:endParaRPr sz="817"/>
          </a:p>
          <a:p>
            <a:pPr indent="-28051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18"/>
              <a:buAutoNum type="arabicPeriod"/>
            </a:pPr>
            <a:r>
              <a:rPr lang="en" sz="817"/>
              <a:t>    CREATE TABLE [CH01-01-Dimension].[DimProductCategory]</a:t>
            </a:r>
            <a:endParaRPr sz="817"/>
          </a:p>
          <a:p>
            <a:pPr indent="-28051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18"/>
              <a:buAutoNum type="arabicPeriod"/>
            </a:pPr>
            <a:r>
              <a:rPr lang="en" sz="817"/>
              <a:t>    (</a:t>
            </a:r>
            <a:endParaRPr sz="817"/>
          </a:p>
          <a:p>
            <a:pPr indent="-28051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18"/>
              <a:buAutoNum type="arabicPeriod"/>
            </a:pPr>
            <a:r>
              <a:rPr lang="en" sz="817"/>
              <a:t>        ProductCategoryKey INT NOT NULL PRIMARY KEY,</a:t>
            </a:r>
            <a:endParaRPr sz="817"/>
          </a:p>
          <a:p>
            <a:pPr indent="-28051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18"/>
              <a:buAutoNum type="arabicPeriod"/>
            </a:pPr>
            <a:r>
              <a:rPr lang="en" sz="817"/>
              <a:t>        ProductSubcategoryKey INT NOT NULL</a:t>
            </a:r>
            <a:endParaRPr sz="817"/>
          </a:p>
          <a:p>
            <a:pPr indent="-28051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18"/>
              <a:buAutoNum type="arabicPeriod"/>
            </a:pPr>
            <a:r>
              <a:rPr lang="en" sz="817"/>
              <a:t>            CONSTRAINT FK_DimProductSubcategory </a:t>
            </a:r>
            <a:endParaRPr sz="817"/>
          </a:p>
          <a:p>
            <a:pPr indent="-28051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18"/>
              <a:buAutoNum type="arabicPeriod"/>
            </a:pPr>
            <a:r>
              <a:rPr lang="en" sz="817"/>
              <a:t>            FOREIGN KEY (ProductSubcategoryKey) </a:t>
            </a:r>
            <a:endParaRPr sz="817"/>
          </a:p>
          <a:p>
            <a:pPr indent="-28051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18"/>
              <a:buAutoNum type="arabicPeriod"/>
            </a:pPr>
            <a:r>
              <a:rPr lang="en" sz="817"/>
              <a:t>            REFERENCES [CH01-01-Dimension].[DimProductSubcategory](ProductSubcategoryKey),</a:t>
            </a:r>
            <a:endParaRPr sz="817"/>
          </a:p>
          <a:p>
            <a:pPr indent="-28051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18"/>
              <a:buAutoNum type="arabicPeriod"/>
            </a:pPr>
            <a:r>
              <a:rPr lang="en" sz="817"/>
              <a:t>        ProductCategory VARCHAR(20) NULL</a:t>
            </a:r>
            <a:endParaRPr sz="817"/>
          </a:p>
          <a:p>
            <a:pPr indent="-28051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18"/>
              <a:buAutoNum type="arabicPeriod"/>
            </a:pPr>
            <a:r>
              <a:rPr lang="en" sz="817"/>
              <a:t>    );</a:t>
            </a:r>
            <a:endParaRPr sz="817"/>
          </a:p>
          <a:p>
            <a:pPr indent="-28051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18"/>
              <a:buAutoNum type="arabicPeriod"/>
            </a:pPr>
            <a:r>
              <a:t/>
            </a:r>
            <a:endParaRPr sz="817"/>
          </a:p>
          <a:p>
            <a:pPr indent="-28051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18"/>
              <a:buAutoNum type="arabicPeriod"/>
            </a:pPr>
            <a:r>
              <a:rPr lang="en" sz="817"/>
              <a:t>    INSERT INTO [CH01-01-Dimension].[DimProductCategory]</a:t>
            </a:r>
            <a:endParaRPr sz="817"/>
          </a:p>
          <a:p>
            <a:pPr indent="-28051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18"/>
              <a:buAutoNum type="arabicPeriod"/>
            </a:pPr>
            <a:r>
              <a:rPr lang="en" sz="817"/>
              <a:t>        (ProductCategoryKey, ProductSubcategoryKey, ProductCategory)</a:t>
            </a:r>
            <a:endParaRPr sz="817"/>
          </a:p>
          <a:p>
            <a:pPr indent="-28051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18"/>
              <a:buAutoNum type="arabicPeriod"/>
            </a:pPr>
            <a:r>
              <a:rPr lang="en" sz="817"/>
              <a:t>    SELECT</a:t>
            </a:r>
            <a:endParaRPr sz="817"/>
          </a:p>
          <a:p>
            <a:pPr indent="-28051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18"/>
              <a:buAutoNum type="arabicPeriod"/>
            </a:pPr>
            <a:r>
              <a:rPr lang="en" sz="817"/>
              <a:t>        NEXT VALUE FOR [Project2].[ProductCategorySequenceKey],</a:t>
            </a:r>
            <a:endParaRPr sz="817"/>
          </a:p>
          <a:p>
            <a:pPr indent="-28051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18"/>
              <a:buAutoNum type="arabicPeriod"/>
            </a:pPr>
            <a:r>
              <a:rPr lang="en" sz="817"/>
              <a:t>        new.ProductSubcategoryKey,</a:t>
            </a:r>
            <a:endParaRPr sz="817"/>
          </a:p>
          <a:p>
            <a:pPr indent="-28051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18"/>
              <a:buAutoNum type="arabicPeriod"/>
            </a:pPr>
            <a:r>
              <a:rPr lang="en" sz="817"/>
              <a:t>        new.ProductCategory</a:t>
            </a:r>
            <a:endParaRPr sz="817"/>
          </a:p>
          <a:p>
            <a:pPr indent="-28051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18"/>
              <a:buAutoNum type="arabicPeriod"/>
            </a:pPr>
            <a:r>
              <a:rPr lang="en" sz="817"/>
              <a:t>    FROM (SELECT</a:t>
            </a:r>
            <a:endParaRPr sz="817"/>
          </a:p>
          <a:p>
            <a:pPr indent="-28051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18"/>
              <a:buAutoNum type="arabicPeriod"/>
            </a:pPr>
            <a:r>
              <a:rPr lang="en" sz="817"/>
              <a:t>         </a:t>
            </a:r>
            <a:endParaRPr sz="817"/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17"/>
          </a:p>
        </p:txBody>
      </p:sp>
      <p:sp>
        <p:nvSpPr>
          <p:cNvPr id="321" name="Google Shape;321;p46"/>
          <p:cNvSpPr txBox="1"/>
          <p:nvPr/>
        </p:nvSpPr>
        <p:spPr>
          <a:xfrm>
            <a:off x="4421150" y="1373000"/>
            <a:ext cx="42300" cy="1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2" name="Google Shape;322;p46"/>
          <p:cNvSpPr txBox="1"/>
          <p:nvPr/>
        </p:nvSpPr>
        <p:spPr>
          <a:xfrm>
            <a:off x="4421150" y="1245125"/>
            <a:ext cx="3892800" cy="3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051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18"/>
              <a:buFont typeface="Lato"/>
              <a:buAutoNum type="arabicPeriod"/>
            </a:pPr>
            <a:r>
              <a:rPr lang="en" sz="817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DISTINCT</a:t>
            </a:r>
            <a:endParaRPr sz="817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051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18"/>
              <a:buFont typeface="Lato"/>
              <a:buAutoNum type="arabicPeriod"/>
            </a:pPr>
            <a:r>
              <a:rPr lang="en" sz="817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    old.ProductCategory,</a:t>
            </a:r>
            <a:endParaRPr sz="817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051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18"/>
              <a:buFont typeface="Lato"/>
              <a:buAutoNum type="arabicPeriod"/>
            </a:pPr>
            <a:r>
              <a:rPr lang="en" sz="817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    old.ProductSubcategory,</a:t>
            </a:r>
            <a:endParaRPr sz="817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416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18"/>
              <a:buFont typeface="Lato"/>
              <a:buAutoNum type="arabicPeriod"/>
            </a:pPr>
            <a:r>
              <a:rPr lang="en" sz="817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    dps.ProductSubcategoryKey</a:t>
            </a:r>
            <a:endParaRPr sz="817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416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18"/>
              <a:buFont typeface="Lato"/>
              <a:buAutoNum type="arabicPeriod"/>
            </a:pPr>
            <a:r>
              <a:rPr lang="en" sz="717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FROM FileUpload.OriginallyLoadedData AS old</a:t>
            </a:r>
            <a:endParaRPr sz="717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416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18"/>
              <a:buFont typeface="Lato"/>
              <a:buAutoNum type="arabicPeriod"/>
            </a:pPr>
            <a:r>
              <a:rPr lang="en" sz="717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    INNER JOIN [CH01-01-Dimension].[DimProductSubcategory] AS dps</a:t>
            </a:r>
            <a:endParaRPr sz="717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416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18"/>
              <a:buFont typeface="Lato"/>
              <a:buAutoNum type="arabicPeriod"/>
            </a:pPr>
            <a:r>
              <a:rPr lang="en" sz="717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    ON old.ProductSubcategory = dps.ProductSubcategory) AS new</a:t>
            </a:r>
            <a:endParaRPr sz="717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17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46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5"/>
              <a:buFont typeface="Lato"/>
              <a:buAutoNum type="arabicPeriod"/>
            </a:pPr>
            <a:r>
              <a:rPr lang="en" sz="725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---------*********** CHILD TABLE - DimProductSubCategory************ ---------</a:t>
            </a:r>
            <a:endParaRPr sz="725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46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5"/>
              <a:buFont typeface="Lato"/>
              <a:buAutoNum type="arabicPeriod"/>
            </a:pPr>
            <a:r>
              <a:t/>
            </a:r>
            <a:endParaRPr sz="725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46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5"/>
              <a:buFont typeface="Lato"/>
              <a:buAutoNum type="arabicPeriod"/>
            </a:pPr>
            <a:r>
              <a:rPr lang="en" sz="725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CREATE SEQUENCE [CH01-01-Dimension].[DimProductSequenceKey]</a:t>
            </a:r>
            <a:endParaRPr sz="725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46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5"/>
              <a:buFont typeface="Lato"/>
              <a:buAutoNum type="arabicPeriod"/>
            </a:pPr>
            <a:r>
              <a:rPr lang="en" sz="725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START WITH 1</a:t>
            </a:r>
            <a:endParaRPr sz="725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46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5"/>
              <a:buFont typeface="Lato"/>
              <a:buAutoNum type="arabicPeriod"/>
            </a:pPr>
            <a:r>
              <a:rPr lang="en" sz="725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INCREMENT BY 1</a:t>
            </a:r>
            <a:endParaRPr sz="725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46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5"/>
              <a:buFont typeface="Lato"/>
              <a:buAutoNum type="arabicPeriod"/>
            </a:pPr>
            <a:r>
              <a:t/>
            </a:r>
            <a:endParaRPr sz="725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46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5"/>
              <a:buFont typeface="Lato"/>
              <a:buAutoNum type="arabicPeriod"/>
            </a:pPr>
            <a:r>
              <a:t/>
            </a:r>
            <a:endParaRPr sz="725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46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5"/>
              <a:buFont typeface="Lato"/>
              <a:buAutoNum type="arabicPeriod"/>
            </a:pPr>
            <a:r>
              <a:t/>
            </a:r>
            <a:endParaRPr sz="725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46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5"/>
              <a:buFont typeface="Lato"/>
              <a:buAutoNum type="arabicPeriod"/>
            </a:pPr>
            <a:r>
              <a:rPr lang="en" sz="725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ALTER TABLE [CH01-01-Dimension].[DimProduct]</a:t>
            </a:r>
            <a:endParaRPr sz="725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46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5"/>
              <a:buFont typeface="Lato"/>
              <a:buAutoNum type="arabicPeriod"/>
            </a:pPr>
            <a:r>
              <a:rPr lang="en" sz="725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DROP COLUMN ProductCategory, ProductSubcategory;</a:t>
            </a:r>
            <a:endParaRPr sz="725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46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5"/>
              <a:buFont typeface="Lato"/>
              <a:buAutoNum type="arabicPeriod"/>
            </a:pPr>
            <a:r>
              <a:t/>
            </a:r>
            <a:endParaRPr sz="725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46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5"/>
              <a:buFont typeface="Lato"/>
              <a:buAutoNum type="arabicPeriod"/>
            </a:pPr>
            <a:r>
              <a:t/>
            </a:r>
            <a:endParaRPr sz="725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46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5"/>
              <a:buFont typeface="Lato"/>
              <a:buAutoNum type="arabicPeriod"/>
            </a:pPr>
            <a:r>
              <a:t/>
            </a:r>
            <a:endParaRPr sz="725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46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5"/>
              <a:buFont typeface="Lato"/>
              <a:buAutoNum type="arabicPeriod"/>
            </a:pPr>
            <a:r>
              <a:rPr lang="en" sz="725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ALTER TABLE [CH01-01-Dimension].[DimProduct]</a:t>
            </a:r>
            <a:endParaRPr sz="725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46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5"/>
              <a:buFont typeface="Lato"/>
              <a:buAutoNum type="arabicPeriod"/>
            </a:pPr>
            <a:r>
              <a:rPr lang="en" sz="725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ADD </a:t>
            </a:r>
            <a:endParaRPr sz="725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46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5"/>
              <a:buFont typeface="Lato"/>
              <a:buAutoNum type="arabicPeriod"/>
            </a:pPr>
            <a:r>
              <a:rPr lang="en" sz="725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ProductCategoryKey INT NOT NULL DEFAULT (-1)</a:t>
            </a:r>
            <a:endParaRPr sz="725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46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5"/>
              <a:buFont typeface="Lato"/>
              <a:buAutoNum type="arabicPeriod"/>
            </a:pPr>
            <a:r>
              <a:rPr lang="en" sz="725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CONSTRAINT FK_DimProductCategoryKey</a:t>
            </a:r>
            <a:endParaRPr sz="725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46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5"/>
              <a:buFont typeface="Lato"/>
              <a:buAutoNum type="arabicPeriod"/>
            </a:pPr>
            <a:r>
              <a:rPr lang="en" sz="725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FOREIGN KEY (ProductCategoryKey)</a:t>
            </a:r>
            <a:endParaRPr sz="725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46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5"/>
              <a:buFont typeface="Lato"/>
              <a:buAutoNum type="arabicPeriod"/>
            </a:pPr>
            <a:r>
              <a:rPr lang="en" sz="725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REFERENCES [CH01-01-Dimension].[DimProductCategory](ProductCategoryKey)</a:t>
            </a:r>
            <a:endParaRPr sz="725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7"/>
          <p:cNvSpPr txBox="1"/>
          <p:nvPr>
            <p:ph type="title"/>
          </p:nvPr>
        </p:nvSpPr>
        <p:spPr>
          <a:xfrm>
            <a:off x="90025" y="46825"/>
            <a:ext cx="9010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40"/>
              <a:t>Procedure: [Project2].[CreateDimProduct_DimProductCategory_DimProductSubCategoryAndLoadData] Child Table con.</a:t>
            </a:r>
            <a:endParaRPr sz="20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40"/>
          </a:p>
        </p:txBody>
      </p:sp>
      <p:sp>
        <p:nvSpPr>
          <p:cNvPr id="328" name="Google Shape;328;p47"/>
          <p:cNvSpPr txBox="1"/>
          <p:nvPr>
            <p:ph idx="1" type="body"/>
          </p:nvPr>
        </p:nvSpPr>
        <p:spPr>
          <a:xfrm>
            <a:off x="184100" y="1293000"/>
            <a:ext cx="4159800" cy="38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7337" lvl="0" marL="457200" rtl="0" algn="l">
              <a:spcBef>
                <a:spcPts val="0"/>
              </a:spcBef>
              <a:spcAft>
                <a:spcPts val="0"/>
              </a:spcAft>
              <a:buSzPts val="925"/>
              <a:buAutoNum type="arabicPeriod"/>
            </a:pPr>
            <a:r>
              <a:rPr lang="en" sz="925"/>
              <a:t>    INSERT INTO [CH01-01-Dimension].[DimProduct]</a:t>
            </a:r>
            <a:endParaRPr sz="925"/>
          </a:p>
          <a:p>
            <a:pPr indent="-287337" lvl="0" marL="457200" rtl="0" algn="l">
              <a:spcBef>
                <a:spcPts val="0"/>
              </a:spcBef>
              <a:spcAft>
                <a:spcPts val="0"/>
              </a:spcAft>
              <a:buSzPts val="925"/>
              <a:buAutoNum type="arabicPeriod"/>
            </a:pPr>
            <a:r>
              <a:rPr lang="en" sz="925"/>
              <a:t>        (ProductKey,ProductCategoryKey, ProductCode, ProductName, Color, ModelName)</a:t>
            </a:r>
            <a:endParaRPr sz="925"/>
          </a:p>
          <a:p>
            <a:pPr indent="-287337" lvl="0" marL="457200" rtl="0" algn="l">
              <a:spcBef>
                <a:spcPts val="0"/>
              </a:spcBef>
              <a:spcAft>
                <a:spcPts val="0"/>
              </a:spcAft>
              <a:buSzPts val="925"/>
              <a:buAutoNum type="arabicPeriod"/>
            </a:pPr>
            <a:r>
              <a:rPr lang="en" sz="925"/>
              <a:t>    SELECT</a:t>
            </a:r>
            <a:endParaRPr sz="925"/>
          </a:p>
          <a:p>
            <a:pPr indent="-287337" lvl="0" marL="457200" rtl="0" algn="l">
              <a:spcBef>
                <a:spcPts val="0"/>
              </a:spcBef>
              <a:spcAft>
                <a:spcPts val="0"/>
              </a:spcAft>
              <a:buSzPts val="925"/>
              <a:buAutoNum type="arabicPeriod"/>
            </a:pPr>
            <a:r>
              <a:rPr lang="en" sz="925"/>
              <a:t>        NEXT VALUE FOR [Project2].[DimProductSequenceKey],</a:t>
            </a:r>
            <a:endParaRPr sz="925"/>
          </a:p>
          <a:p>
            <a:pPr indent="-287337" lvl="0" marL="457200" rtl="0" algn="l">
              <a:spcBef>
                <a:spcPts val="0"/>
              </a:spcBef>
              <a:spcAft>
                <a:spcPts val="0"/>
              </a:spcAft>
              <a:buSzPts val="925"/>
              <a:buAutoNum type="arabicPeriod"/>
            </a:pPr>
            <a:r>
              <a:rPr lang="en" sz="925"/>
              <a:t>        new.ProductCategoryKey,</a:t>
            </a:r>
            <a:endParaRPr sz="925"/>
          </a:p>
          <a:p>
            <a:pPr indent="-287337" lvl="0" marL="457200" rtl="0" algn="l">
              <a:spcBef>
                <a:spcPts val="0"/>
              </a:spcBef>
              <a:spcAft>
                <a:spcPts val="0"/>
              </a:spcAft>
              <a:buSzPts val="925"/>
              <a:buAutoNum type="arabicPeriod"/>
            </a:pPr>
            <a:r>
              <a:rPr lang="en" sz="925"/>
              <a:t>        new.ProductCode,</a:t>
            </a:r>
            <a:endParaRPr sz="925"/>
          </a:p>
          <a:p>
            <a:pPr indent="-287337" lvl="0" marL="457200" rtl="0" algn="l">
              <a:spcBef>
                <a:spcPts val="0"/>
              </a:spcBef>
              <a:spcAft>
                <a:spcPts val="0"/>
              </a:spcAft>
              <a:buSzPts val="925"/>
              <a:buAutoNum type="arabicPeriod"/>
            </a:pPr>
            <a:r>
              <a:rPr lang="en" sz="925"/>
              <a:t>        new.ProductName,</a:t>
            </a:r>
            <a:endParaRPr sz="925"/>
          </a:p>
          <a:p>
            <a:pPr indent="-287337" lvl="0" marL="457200" rtl="0" algn="l">
              <a:spcBef>
                <a:spcPts val="0"/>
              </a:spcBef>
              <a:spcAft>
                <a:spcPts val="0"/>
              </a:spcAft>
              <a:buSzPts val="925"/>
              <a:buAutoNum type="arabicPeriod"/>
            </a:pPr>
            <a:r>
              <a:rPr lang="en" sz="925"/>
              <a:t>        new.Color,</a:t>
            </a:r>
            <a:endParaRPr sz="925"/>
          </a:p>
          <a:p>
            <a:pPr indent="-287337" lvl="0" marL="457200" rtl="0" algn="l">
              <a:spcBef>
                <a:spcPts val="0"/>
              </a:spcBef>
              <a:spcAft>
                <a:spcPts val="0"/>
              </a:spcAft>
              <a:buSzPts val="925"/>
              <a:buAutoNum type="arabicPeriod"/>
            </a:pPr>
            <a:r>
              <a:rPr lang="en" sz="925"/>
              <a:t>        new.ModelName</a:t>
            </a:r>
            <a:endParaRPr sz="925"/>
          </a:p>
          <a:p>
            <a:pPr indent="-287337" lvl="0" marL="457200" rtl="0" algn="l">
              <a:spcBef>
                <a:spcPts val="0"/>
              </a:spcBef>
              <a:spcAft>
                <a:spcPts val="0"/>
              </a:spcAft>
              <a:buSzPts val="925"/>
              <a:buAutoNum type="arabicPeriod"/>
            </a:pPr>
            <a:r>
              <a:rPr lang="en" sz="925"/>
              <a:t>    FROM</a:t>
            </a:r>
            <a:endParaRPr sz="925"/>
          </a:p>
          <a:p>
            <a:pPr indent="-287337" lvl="0" marL="457200" rtl="0" algn="l">
              <a:spcBef>
                <a:spcPts val="0"/>
              </a:spcBef>
              <a:spcAft>
                <a:spcPts val="0"/>
              </a:spcAft>
              <a:buSzPts val="925"/>
              <a:buAutoNum type="arabicPeriod"/>
            </a:pPr>
            <a:r>
              <a:rPr lang="en" sz="925"/>
              <a:t>        (SELECT</a:t>
            </a:r>
            <a:endParaRPr sz="925"/>
          </a:p>
          <a:p>
            <a:pPr indent="-287337" lvl="0" marL="457200" rtl="0" algn="l">
              <a:spcBef>
                <a:spcPts val="0"/>
              </a:spcBef>
              <a:spcAft>
                <a:spcPts val="0"/>
              </a:spcAft>
              <a:buSzPts val="925"/>
              <a:buAutoNum type="arabicPeriod"/>
            </a:pPr>
            <a:r>
              <a:rPr lang="en" sz="925"/>
              <a:t>            DISTINCT</a:t>
            </a:r>
            <a:endParaRPr sz="925"/>
          </a:p>
          <a:p>
            <a:pPr indent="-287337" lvl="0" marL="457200" rtl="0" algn="l">
              <a:spcBef>
                <a:spcPts val="0"/>
              </a:spcBef>
              <a:spcAft>
                <a:spcPts val="0"/>
              </a:spcAft>
              <a:buSzPts val="925"/>
              <a:buAutoNum type="arabicPeriod"/>
            </a:pPr>
            <a:r>
              <a:rPr lang="en" sz="925"/>
              <a:t>            ProductCategoryKey,</a:t>
            </a:r>
            <a:endParaRPr sz="925"/>
          </a:p>
          <a:p>
            <a:pPr indent="-287337" lvl="0" marL="457200" rtl="0" algn="l">
              <a:spcBef>
                <a:spcPts val="0"/>
              </a:spcBef>
              <a:spcAft>
                <a:spcPts val="0"/>
              </a:spcAft>
              <a:buSzPts val="925"/>
              <a:buAutoNum type="arabicPeriod"/>
            </a:pPr>
            <a:r>
              <a:rPr lang="en" sz="925"/>
              <a:t>            ProductCode,</a:t>
            </a:r>
            <a:endParaRPr sz="925"/>
          </a:p>
          <a:p>
            <a:pPr indent="-287337" lvl="0" marL="457200" rtl="0" algn="l">
              <a:spcBef>
                <a:spcPts val="0"/>
              </a:spcBef>
              <a:spcAft>
                <a:spcPts val="0"/>
              </a:spcAft>
              <a:buSzPts val="925"/>
              <a:buAutoNum type="arabicPeriod"/>
            </a:pPr>
            <a:r>
              <a:rPr lang="en" sz="925"/>
              <a:t>            ProductName,</a:t>
            </a:r>
            <a:endParaRPr sz="925"/>
          </a:p>
          <a:p>
            <a:pPr indent="-287337" lvl="0" marL="457200" rtl="0" algn="l">
              <a:spcBef>
                <a:spcPts val="0"/>
              </a:spcBef>
              <a:spcAft>
                <a:spcPts val="0"/>
              </a:spcAft>
              <a:buSzPts val="925"/>
              <a:buAutoNum type="arabicPeriod"/>
            </a:pPr>
            <a:r>
              <a:rPr lang="en" sz="925"/>
              <a:t>            Color,</a:t>
            </a:r>
            <a:endParaRPr sz="925"/>
          </a:p>
          <a:p>
            <a:pPr indent="-287337" lvl="0" marL="457200" rtl="0" algn="l">
              <a:spcBef>
                <a:spcPts val="0"/>
              </a:spcBef>
              <a:spcAft>
                <a:spcPts val="0"/>
              </a:spcAft>
              <a:buSzPts val="925"/>
              <a:buAutoNum type="arabicPeriod"/>
            </a:pPr>
            <a:r>
              <a:rPr lang="en" sz="925"/>
              <a:t>            ModelName</a:t>
            </a:r>
            <a:endParaRPr sz="925"/>
          </a:p>
          <a:p>
            <a:pPr indent="-287337" lvl="0" marL="457200" rtl="0" algn="l">
              <a:spcBef>
                <a:spcPts val="0"/>
              </a:spcBef>
              <a:spcAft>
                <a:spcPts val="0"/>
              </a:spcAft>
              <a:buSzPts val="925"/>
              <a:buAutoNum type="arabicPeriod"/>
            </a:pPr>
            <a:r>
              <a:rPr lang="en" sz="925"/>
              <a:t>        FROM FileUpload.OriginallyLoadedData AS old</a:t>
            </a:r>
            <a:endParaRPr sz="925"/>
          </a:p>
          <a:p>
            <a:pPr indent="-287337" lvl="0" marL="457200" rtl="0" algn="l">
              <a:spcBef>
                <a:spcPts val="0"/>
              </a:spcBef>
              <a:spcAft>
                <a:spcPts val="0"/>
              </a:spcAft>
              <a:buSzPts val="925"/>
              <a:buAutoNum type="arabicPeriod"/>
            </a:pPr>
            <a:r>
              <a:rPr lang="en" sz="925"/>
              <a:t>            INNER JOIN [CH01-01-Dimension].[DimProductCategory] AS dpc</a:t>
            </a:r>
            <a:endParaRPr sz="925"/>
          </a:p>
          <a:p>
            <a:pPr indent="-287337" lvl="0" marL="457200" rtl="0" algn="l">
              <a:spcBef>
                <a:spcPts val="0"/>
              </a:spcBef>
              <a:spcAft>
                <a:spcPts val="0"/>
              </a:spcAft>
              <a:buSzPts val="925"/>
              <a:buAutoNum type="arabicPeriod"/>
            </a:pPr>
            <a:r>
              <a:rPr lang="en" sz="925"/>
              <a:t>            ON old.ProductCategory = dpc.ProductCategory) AS new</a:t>
            </a:r>
            <a:endParaRPr sz="925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25"/>
          </a:p>
        </p:txBody>
      </p:sp>
      <p:sp>
        <p:nvSpPr>
          <p:cNvPr id="329" name="Google Shape;329;p47"/>
          <p:cNvSpPr txBox="1"/>
          <p:nvPr/>
        </p:nvSpPr>
        <p:spPr>
          <a:xfrm>
            <a:off x="4442250" y="1236700"/>
            <a:ext cx="358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0" name="Google Shape;330;p47"/>
          <p:cNvSpPr txBox="1"/>
          <p:nvPr/>
        </p:nvSpPr>
        <p:spPr>
          <a:xfrm>
            <a:off x="4484400" y="1204375"/>
            <a:ext cx="4328400" cy="3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AutoNum type="arabicPeriod"/>
            </a:pPr>
            <a:r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SELECT</a:t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AutoNum type="arabicPeriod"/>
            </a:pPr>
            <a:r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ProductKey,</a:t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AutoNum type="arabicPeriod"/>
            </a:pPr>
            <a:r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ProductCode,</a:t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AutoNum type="arabicPeriod"/>
            </a:pPr>
            <a:r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ProductName,</a:t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AutoNum type="arabicPeriod"/>
            </a:pPr>
            <a:r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DP.ProductCategory,</a:t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AutoNum type="arabicPeriod"/>
            </a:pPr>
            <a:r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Color,</a:t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AutoNum type="arabicPeriod"/>
            </a:pPr>
            <a:r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ModelName,</a:t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AutoNum type="arabicPeriod"/>
            </a:pPr>
            <a:r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DPC.ProductCategoryKey</a:t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AutoNum type="arabicPeriod"/>
            </a:pPr>
            <a:r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FROM [CH01-01-Dimension].[DimProduct] AS DP</a:t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AutoNum type="arabicPeriod"/>
            </a:pPr>
            <a:r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INNER JOIN [CH01-01-Dimension].[DimProductCategory] AS DPC</a:t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AutoNum type="arabicPeriod"/>
            </a:pPr>
            <a:r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ON DP.ProductCategory = DPC.ProductCategory</a:t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AutoNum type="arabicPeriod"/>
            </a:pPr>
            <a:r>
              <a:t/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AutoNum type="arabicPeriod"/>
            </a:pPr>
            <a:r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END</a:t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AutoNum type="arabicPeriod"/>
            </a:pPr>
            <a:r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GO</a:t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8"/>
          <p:cNvSpPr txBox="1"/>
          <p:nvPr>
            <p:ph type="title"/>
          </p:nvPr>
        </p:nvSpPr>
        <p:spPr>
          <a:xfrm>
            <a:off x="729450" y="547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JDBC for JTable Output</a:t>
            </a:r>
            <a:endParaRPr/>
          </a:p>
        </p:txBody>
      </p:sp>
      <p:sp>
        <p:nvSpPr>
          <p:cNvPr id="336" name="Google Shape;336;p48"/>
          <p:cNvSpPr txBox="1"/>
          <p:nvPr>
            <p:ph idx="1" type="body"/>
          </p:nvPr>
        </p:nvSpPr>
        <p:spPr>
          <a:xfrm>
            <a:off x="325450" y="1360675"/>
            <a:ext cx="8664000" cy="35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066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3"/>
              <a:buFont typeface="Courier New"/>
              <a:buAutoNum type="arabicPeriod"/>
            </a:pPr>
            <a:r>
              <a:rPr lang="en" sz="762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java.sql.Connection;</a:t>
            </a:r>
            <a:endParaRPr sz="762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066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3"/>
              <a:buFont typeface="Courier New"/>
              <a:buAutoNum type="arabicPeriod"/>
            </a:pPr>
            <a:r>
              <a:rPr lang="en" sz="762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java.sql.DriverManager;</a:t>
            </a:r>
            <a:endParaRPr sz="762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066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3"/>
              <a:buFont typeface="Courier New"/>
              <a:buAutoNum type="arabicPeriod"/>
            </a:pPr>
            <a:r>
              <a:rPr lang="en" sz="762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java.sql.ResultSet;</a:t>
            </a:r>
            <a:endParaRPr sz="762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066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3"/>
              <a:buFont typeface="Courier New"/>
              <a:buAutoNum type="arabicPeriod"/>
            </a:pPr>
            <a:r>
              <a:rPr lang="en" sz="762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java.sql.ResultSetMetaData;</a:t>
            </a:r>
            <a:endParaRPr sz="762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066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3"/>
              <a:buFont typeface="Courier New"/>
              <a:buAutoNum type="arabicPeriod"/>
            </a:pPr>
            <a:r>
              <a:rPr lang="en" sz="762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java.sql.SQLException;</a:t>
            </a:r>
            <a:endParaRPr sz="762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066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3"/>
              <a:buFont typeface="Courier New"/>
              <a:buAutoNum type="arabicPeriod"/>
            </a:pPr>
            <a:r>
              <a:rPr lang="en" sz="762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java.sql.Statement;</a:t>
            </a:r>
            <a:endParaRPr sz="762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066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3"/>
              <a:buFont typeface="Courier New"/>
              <a:buAutoNum type="arabicPeriod"/>
            </a:pPr>
            <a:r>
              <a:rPr lang="en" sz="762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java.util.Vector;</a:t>
            </a:r>
            <a:endParaRPr sz="762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066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3"/>
              <a:buFont typeface="Courier New"/>
              <a:buAutoNum type="arabicPeriod"/>
            </a:pPr>
            <a:r>
              <a:rPr lang="en" sz="762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javax.swing.JTable;</a:t>
            </a:r>
            <a:endParaRPr sz="762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066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3"/>
              <a:buFont typeface="Courier New"/>
              <a:buAutoNum type="arabicPeriod"/>
            </a:pPr>
            <a:r>
              <a:rPr lang="en" sz="762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javax.swing.table.DefaultTableModel;</a:t>
            </a:r>
            <a:endParaRPr sz="762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066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3"/>
              <a:buFont typeface="Courier New"/>
              <a:buAutoNum type="arabicPeriod"/>
            </a:pPr>
            <a:r>
              <a:rPr lang="en" sz="762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java.awt.BorderLayout;</a:t>
            </a:r>
            <a:endParaRPr sz="762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066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3"/>
              <a:buFont typeface="Courier New"/>
              <a:buAutoNum type="arabicPeriod"/>
            </a:pPr>
            <a:r>
              <a:rPr lang="en" sz="762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javax.swing.JFrame;</a:t>
            </a:r>
            <a:endParaRPr sz="762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066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3"/>
              <a:buFont typeface="Courier New"/>
              <a:buAutoNum type="arabicPeriod"/>
            </a:pPr>
            <a:r>
              <a:rPr lang="en" sz="762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javax.swing.JScrollPane;</a:t>
            </a:r>
            <a:endParaRPr sz="762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066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3"/>
              <a:buFont typeface="Courier New"/>
              <a:buAutoNum type="arabicPeriod"/>
            </a:pPr>
            <a:r>
              <a:rPr lang="en" sz="762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javax.swing.JTable;</a:t>
            </a:r>
            <a:endParaRPr sz="762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066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3"/>
              <a:buFont typeface="Courier New"/>
              <a:buAutoNum type="arabicPeriod"/>
            </a:pPr>
            <a:r>
              <a:t/>
            </a:r>
            <a:endParaRPr sz="762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066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3"/>
              <a:buFont typeface="Courier New"/>
              <a:buAutoNum type="arabicPeriod"/>
            </a:pPr>
            <a:r>
              <a:rPr lang="en" sz="762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SQLWorkflow {</a:t>
            </a:r>
            <a:endParaRPr sz="762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066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3"/>
              <a:buFont typeface="Courier New"/>
              <a:buAutoNum type="arabicPeriod"/>
            </a:pPr>
            <a:r>
              <a:rPr lang="en" sz="762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static String user = "sa";</a:t>
            </a:r>
            <a:endParaRPr sz="762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066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3"/>
              <a:buFont typeface="Courier New"/>
              <a:buAutoNum type="arabicPeriod"/>
            </a:pPr>
            <a:r>
              <a:rPr lang="en" sz="762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static String password = "PH@123456789";</a:t>
            </a:r>
            <a:endParaRPr sz="762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066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3"/>
              <a:buFont typeface="Courier New"/>
              <a:buAutoNum type="arabicPeriod"/>
            </a:pPr>
            <a:r>
              <a:t/>
            </a:r>
            <a:endParaRPr sz="762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066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3"/>
              <a:buFont typeface="Courier New"/>
              <a:buAutoNum type="arabicPeriod"/>
            </a:pPr>
            <a:r>
              <a:rPr lang="en" sz="762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static String connectionTest() {</a:t>
            </a:r>
            <a:endParaRPr sz="762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066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3"/>
              <a:buFont typeface="Courier New"/>
              <a:buAutoNum type="arabicPeriod"/>
            </a:pPr>
            <a:r>
              <a:rPr lang="en" sz="762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String connectionUrl =</a:t>
            </a:r>
            <a:endParaRPr sz="762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066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3"/>
              <a:buFont typeface="Courier New"/>
              <a:buAutoNum type="arabicPeriod"/>
            </a:pPr>
            <a:r>
              <a:rPr lang="en" sz="762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"jdbc:sqlserver://localhost:13001;"</a:t>
            </a:r>
            <a:endParaRPr sz="762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066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3"/>
              <a:buFont typeface="Courier New"/>
              <a:buAutoNum type="arabicPeriod"/>
            </a:pPr>
            <a:r>
              <a:rPr lang="en" sz="762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+ "database=BIClass;"</a:t>
            </a:r>
            <a:endParaRPr sz="762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066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3"/>
              <a:buFont typeface="Courier New"/>
              <a:buAutoNum type="arabicPeriod"/>
            </a:pPr>
            <a:r>
              <a:rPr lang="en" sz="762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+ "encrypt=true;"</a:t>
            </a:r>
            <a:endParaRPr sz="762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066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3"/>
              <a:buFont typeface="Courier New"/>
              <a:buAutoNum type="arabicPeriod"/>
            </a:pPr>
            <a:r>
              <a:rPr lang="en" sz="762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+ "trustServerCertificate=true;"</a:t>
            </a:r>
            <a:endParaRPr sz="762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066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3"/>
              <a:buFont typeface="Courier New"/>
              <a:buAutoNum type="arabicPeriod"/>
            </a:pPr>
            <a:r>
              <a:rPr lang="en" sz="762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+ "loginTimeout=30;";</a:t>
            </a:r>
            <a:endParaRPr sz="762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066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3"/>
              <a:buFont typeface="Courier New"/>
              <a:buAutoNum type="arabicPeriod"/>
            </a:pPr>
            <a:r>
              <a:rPr lang="en" sz="762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connectionUrl;</a:t>
            </a:r>
            <a:endParaRPr sz="762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066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3"/>
              <a:buFont typeface="Courier New"/>
              <a:buAutoNum type="arabicPeriod"/>
            </a:pPr>
            <a:r>
              <a:rPr lang="en" sz="762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762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066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3"/>
              <a:buFont typeface="Courier New"/>
              <a:buAutoNum type="arabicPeriod"/>
            </a:pPr>
            <a:r>
              <a:t/>
            </a:r>
            <a:endParaRPr sz="762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066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3"/>
              <a:buFont typeface="Courier New"/>
              <a:buAutoNum type="arabicPeriod"/>
            </a:pPr>
            <a:r>
              <a:rPr lang="en" sz="762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main(String[] args) {</a:t>
            </a:r>
            <a:endParaRPr sz="762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066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3"/>
              <a:buFont typeface="Courier New"/>
              <a:buAutoNum type="arabicPeriod"/>
            </a:pPr>
            <a:r>
              <a:rPr lang="en" sz="762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Connection connection = null;</a:t>
            </a:r>
            <a:endParaRPr sz="762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066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3"/>
              <a:buFont typeface="Courier New"/>
              <a:buAutoNum type="arabicPeriod"/>
            </a:pPr>
            <a:r>
              <a:rPr lang="en" sz="762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Statement statement = null;</a:t>
            </a:r>
            <a:endParaRPr sz="762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066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3"/>
              <a:buFont typeface="Courier New"/>
              <a:buAutoNum type="arabicPeriod"/>
            </a:pPr>
            <a:r>
              <a:rPr lang="en" sz="762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ResultSet resultSet = null;</a:t>
            </a:r>
            <a:endParaRPr sz="625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9"/>
          <p:cNvSpPr txBox="1"/>
          <p:nvPr>
            <p:ph type="title"/>
          </p:nvPr>
        </p:nvSpPr>
        <p:spPr>
          <a:xfrm>
            <a:off x="727650" y="49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JDBC con.</a:t>
            </a:r>
            <a:endParaRPr/>
          </a:p>
        </p:txBody>
      </p:sp>
      <p:sp>
        <p:nvSpPr>
          <p:cNvPr id="342" name="Google Shape;342;p49"/>
          <p:cNvSpPr txBox="1"/>
          <p:nvPr>
            <p:ph idx="1" type="body"/>
          </p:nvPr>
        </p:nvSpPr>
        <p:spPr>
          <a:xfrm>
            <a:off x="440150" y="1260600"/>
            <a:ext cx="9144000" cy="38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try {</a:t>
            </a:r>
            <a:endParaRPr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connection = DriverManager.getConnection(connectionTest(), user, password);</a:t>
            </a:r>
            <a:endParaRPr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	statement = connection.createStatement();</a:t>
            </a:r>
            <a:endParaRPr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resultSet = statement.executeQuery("SELECT * FROM [Process].[WorkFlowSteps]");</a:t>
            </a:r>
            <a:endParaRPr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ResultSetMetaData metaData = resultSet.getMetaData();</a:t>
            </a:r>
            <a:endParaRPr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int columns = metaData.getColumnCount();</a:t>
            </a:r>
            <a:endParaRPr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Vector&lt;String&gt; columnNames = new Vector&lt;String&gt;();</a:t>
            </a:r>
            <a:endParaRPr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Vector&lt;Vector&lt;Object&gt;&gt; data = new Vector&lt;Vector&lt;Object&gt;&gt;();</a:t>
            </a:r>
            <a:endParaRPr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// Get column names</a:t>
            </a:r>
            <a:endParaRPr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for (int i = 1; i &lt;= columns; i++) {</a:t>
            </a:r>
            <a:endParaRPr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columnNames.add(metaData.getColumnName(i));</a:t>
            </a:r>
            <a:endParaRPr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// Get row data</a:t>
            </a:r>
            <a:endParaRPr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while (resultSet.next()) {</a:t>
            </a:r>
            <a:endParaRPr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Vector&lt;Object&gt; row = new Vector&lt;Object&gt;();</a:t>
            </a:r>
            <a:endParaRPr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for (int i = 1; i &lt;= columns; i++) {</a:t>
            </a:r>
            <a:endParaRPr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row.add(resultSet.getObject(i));</a:t>
            </a:r>
            <a:endParaRPr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}</a:t>
            </a:r>
            <a:endParaRPr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0"/>
          <p:cNvSpPr txBox="1"/>
          <p:nvPr>
            <p:ph type="title"/>
          </p:nvPr>
        </p:nvSpPr>
        <p:spPr>
          <a:xfrm>
            <a:off x="574050" y="564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JDBC con.</a:t>
            </a:r>
            <a:endParaRPr/>
          </a:p>
        </p:txBody>
      </p:sp>
      <p:sp>
        <p:nvSpPr>
          <p:cNvPr id="348" name="Google Shape;348;p50"/>
          <p:cNvSpPr txBox="1"/>
          <p:nvPr/>
        </p:nvSpPr>
        <p:spPr>
          <a:xfrm>
            <a:off x="287475" y="1165425"/>
            <a:ext cx="881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 sz="800"/>
          </a:p>
        </p:txBody>
      </p:sp>
      <p:sp>
        <p:nvSpPr>
          <p:cNvPr id="349" name="Google Shape;349;p50"/>
          <p:cNvSpPr txBox="1"/>
          <p:nvPr/>
        </p:nvSpPr>
        <p:spPr>
          <a:xfrm>
            <a:off x="287475" y="1100175"/>
            <a:ext cx="41784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 sz="1000"/>
              <a:t>data</a:t>
            </a:r>
            <a:r>
              <a:rPr b="1" lang="en" sz="1000">
                <a:solidFill>
                  <a:srgbClr val="777777"/>
                </a:solidFill>
              </a:rPr>
              <a:t>.</a:t>
            </a:r>
            <a:r>
              <a:rPr b="1" lang="en" sz="1000">
                <a:solidFill>
                  <a:srgbClr val="0000AA"/>
                </a:solidFill>
              </a:rPr>
              <a:t>ADD</a:t>
            </a:r>
            <a:r>
              <a:rPr b="1" lang="en" sz="1000"/>
              <a:t> </a:t>
            </a:r>
            <a:r>
              <a:rPr b="1" lang="en" sz="1000">
                <a:solidFill>
                  <a:srgbClr val="777777"/>
                </a:solidFill>
              </a:rPr>
              <a:t>(</a:t>
            </a:r>
            <a:r>
              <a:rPr b="1" lang="en" sz="1000"/>
              <a:t>row</a:t>
            </a:r>
            <a:r>
              <a:rPr b="1" lang="en" sz="1000">
                <a:solidFill>
                  <a:srgbClr val="777777"/>
                </a:solidFill>
              </a:rPr>
              <a:t>);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}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	</a:t>
            </a:r>
            <a:r>
              <a:rPr b="1" lang="en" sz="1000">
                <a:solidFill>
                  <a:srgbClr val="00AA00"/>
                </a:solidFill>
              </a:rPr>
              <a:t>// Create JTable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	JTable </a:t>
            </a:r>
            <a:r>
              <a:rPr b="1" lang="en" sz="1000">
                <a:solidFill>
                  <a:srgbClr val="0000AA"/>
                </a:solidFill>
              </a:rPr>
              <a:t>TABLE</a:t>
            </a:r>
            <a:r>
              <a:rPr b="1" lang="en" sz="1000"/>
              <a:t> </a:t>
            </a:r>
            <a:r>
              <a:rPr b="1" lang="en" sz="1000">
                <a:solidFill>
                  <a:srgbClr val="777777"/>
                </a:solidFill>
              </a:rPr>
              <a:t>=</a:t>
            </a:r>
            <a:r>
              <a:rPr b="1" lang="en" sz="1000"/>
              <a:t> new JTable</a:t>
            </a:r>
            <a:r>
              <a:rPr b="1" lang="en" sz="1000">
                <a:solidFill>
                  <a:srgbClr val="777777"/>
                </a:solidFill>
              </a:rPr>
              <a:t>(</a:t>
            </a:r>
            <a:r>
              <a:rPr b="1" lang="en" sz="1000"/>
              <a:t>data</a:t>
            </a:r>
            <a:r>
              <a:rPr b="1" lang="en" sz="1000">
                <a:solidFill>
                  <a:srgbClr val="777777"/>
                </a:solidFill>
              </a:rPr>
              <a:t>,</a:t>
            </a:r>
            <a:r>
              <a:rPr b="1" lang="en" sz="1000"/>
              <a:t> columnNames</a:t>
            </a:r>
            <a:r>
              <a:rPr b="1" lang="en" sz="1000">
                <a:solidFill>
                  <a:srgbClr val="777777"/>
                </a:solidFill>
              </a:rPr>
              <a:t>);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AA00"/>
                </a:solidFill>
              </a:rPr>
              <a:t>// Create a new scroll pane with the JTable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JScrollPane scrollPane </a:t>
            </a:r>
            <a:r>
              <a:rPr b="1" lang="en" sz="1000">
                <a:solidFill>
                  <a:srgbClr val="777777"/>
                </a:solidFill>
              </a:rPr>
              <a:t>=</a:t>
            </a:r>
            <a:r>
              <a:rPr b="1" lang="en" sz="1000"/>
              <a:t> new JScrollPane</a:t>
            </a:r>
            <a:r>
              <a:rPr b="1" lang="en" sz="1000">
                <a:solidFill>
                  <a:srgbClr val="777777"/>
                </a:solidFill>
              </a:rPr>
              <a:t>(</a:t>
            </a:r>
            <a:r>
              <a:rPr b="1" lang="en" sz="1000">
                <a:solidFill>
                  <a:srgbClr val="0000AA"/>
                </a:solidFill>
              </a:rPr>
              <a:t>TABLE</a:t>
            </a:r>
            <a:r>
              <a:rPr b="1" lang="en" sz="1000">
                <a:solidFill>
                  <a:srgbClr val="777777"/>
                </a:solidFill>
              </a:rPr>
              <a:t>);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AA00"/>
                </a:solidFill>
              </a:rPr>
              <a:t>// Create a new JFrame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JFrame frame </a:t>
            </a:r>
            <a:r>
              <a:rPr b="1" lang="en" sz="1000">
                <a:solidFill>
                  <a:srgbClr val="777777"/>
                </a:solidFill>
              </a:rPr>
              <a:t>=</a:t>
            </a:r>
            <a:r>
              <a:rPr b="1" lang="en" sz="1000"/>
              <a:t> new JFrame</a:t>
            </a:r>
            <a:r>
              <a:rPr b="1" lang="en" sz="1000">
                <a:solidFill>
                  <a:srgbClr val="777777"/>
                </a:solidFill>
              </a:rPr>
              <a:t>(</a:t>
            </a:r>
            <a:r>
              <a:rPr b="1" lang="en" sz="1000"/>
              <a:t>"SQL Workflow"</a:t>
            </a:r>
            <a:r>
              <a:rPr b="1" lang="en" sz="1000">
                <a:solidFill>
                  <a:srgbClr val="777777"/>
                </a:solidFill>
              </a:rPr>
              <a:t>);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frame</a:t>
            </a:r>
            <a:r>
              <a:rPr b="1" lang="en" sz="1000">
                <a:solidFill>
                  <a:srgbClr val="777777"/>
                </a:solidFill>
              </a:rPr>
              <a:t>.</a:t>
            </a:r>
            <a:r>
              <a:rPr b="1" lang="en" sz="1000"/>
              <a:t>setDefaultCloseOperation</a:t>
            </a:r>
            <a:r>
              <a:rPr b="1" lang="en" sz="1000">
                <a:solidFill>
                  <a:srgbClr val="777777"/>
                </a:solidFill>
              </a:rPr>
              <a:t>(</a:t>
            </a:r>
            <a:r>
              <a:rPr b="1" lang="en" sz="1000"/>
              <a:t>JFrame</a:t>
            </a:r>
            <a:r>
              <a:rPr b="1" lang="en" sz="1000">
                <a:solidFill>
                  <a:srgbClr val="777777"/>
                </a:solidFill>
              </a:rPr>
              <a:t>.</a:t>
            </a:r>
            <a:r>
              <a:rPr b="1" lang="en" sz="1000"/>
              <a:t>EXIT_ON_CLOSE</a:t>
            </a:r>
            <a:r>
              <a:rPr b="1" lang="en" sz="1000">
                <a:solidFill>
                  <a:srgbClr val="777777"/>
                </a:solidFill>
              </a:rPr>
              <a:t>);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frame</a:t>
            </a:r>
            <a:r>
              <a:rPr b="1" lang="en" sz="1000">
                <a:solidFill>
                  <a:srgbClr val="777777"/>
                </a:solidFill>
              </a:rPr>
              <a:t>.</a:t>
            </a:r>
            <a:r>
              <a:rPr b="1" lang="en" sz="1000"/>
              <a:t>setSize</a:t>
            </a:r>
            <a:r>
              <a:rPr b="1" lang="en" sz="1000">
                <a:solidFill>
                  <a:srgbClr val="777777"/>
                </a:solidFill>
              </a:rPr>
              <a:t>(</a:t>
            </a:r>
            <a:r>
              <a:rPr b="1" lang="en" sz="1000"/>
              <a:t>800</a:t>
            </a:r>
            <a:r>
              <a:rPr b="1" lang="en" sz="1000">
                <a:solidFill>
                  <a:srgbClr val="777777"/>
                </a:solidFill>
              </a:rPr>
              <a:t>,</a:t>
            </a:r>
            <a:r>
              <a:rPr b="1" lang="en" sz="1000"/>
              <a:t> 600</a:t>
            </a:r>
            <a:r>
              <a:rPr b="1" lang="en" sz="1000">
                <a:solidFill>
                  <a:srgbClr val="777777"/>
                </a:solidFill>
              </a:rPr>
              <a:t>);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AA00"/>
                </a:solidFill>
              </a:rPr>
              <a:t>// Add the scroll pane to the frame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frame</a:t>
            </a:r>
            <a:r>
              <a:rPr b="1" lang="en" sz="1000">
                <a:solidFill>
                  <a:srgbClr val="777777"/>
                </a:solidFill>
              </a:rPr>
              <a:t>.</a:t>
            </a:r>
            <a:r>
              <a:rPr b="1" lang="en" sz="1000">
                <a:solidFill>
                  <a:srgbClr val="0000AA"/>
                </a:solidFill>
              </a:rPr>
              <a:t>ADD</a:t>
            </a:r>
            <a:r>
              <a:rPr b="1" lang="en" sz="1000"/>
              <a:t> </a:t>
            </a:r>
            <a:r>
              <a:rPr b="1" lang="en" sz="1000">
                <a:solidFill>
                  <a:srgbClr val="777777"/>
                </a:solidFill>
              </a:rPr>
              <a:t>(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		scrollPane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		</a:t>
            </a:r>
            <a:r>
              <a:rPr b="1" lang="en" sz="1000">
                <a:solidFill>
                  <a:srgbClr val="777777"/>
                </a:solidFill>
              </a:rPr>
              <a:t>,</a:t>
            </a:r>
            <a:r>
              <a:rPr b="1" lang="en" sz="1000"/>
              <a:t>BorderLayout</a:t>
            </a:r>
            <a:r>
              <a:rPr b="1" lang="en" sz="1000">
                <a:solidFill>
                  <a:srgbClr val="777777"/>
                </a:solidFill>
              </a:rPr>
              <a:t>.</a:t>
            </a:r>
            <a:r>
              <a:rPr b="1" lang="en" sz="1000"/>
              <a:t>CENTER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		</a:t>
            </a:r>
            <a:r>
              <a:rPr b="1" lang="en" sz="1000">
                <a:solidFill>
                  <a:srgbClr val="777777"/>
                </a:solidFill>
              </a:rPr>
              <a:t>);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AA00"/>
                </a:solidFill>
              </a:rPr>
              <a:t>/</a:t>
            </a:r>
            <a:endParaRPr/>
          </a:p>
        </p:txBody>
      </p:sp>
      <p:sp>
        <p:nvSpPr>
          <p:cNvPr id="350" name="Google Shape;350;p50"/>
          <p:cNvSpPr txBox="1"/>
          <p:nvPr/>
        </p:nvSpPr>
        <p:spPr>
          <a:xfrm>
            <a:off x="4790650" y="1244950"/>
            <a:ext cx="30000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AA00"/>
                </a:solidFill>
              </a:rPr>
              <a:t>/ Make the frame visible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frame</a:t>
            </a:r>
            <a:r>
              <a:rPr b="1" lang="en" sz="1000">
                <a:solidFill>
                  <a:srgbClr val="777777"/>
                </a:solidFill>
              </a:rPr>
              <a:t>.</a:t>
            </a:r>
            <a:r>
              <a:rPr b="1" lang="en" sz="1000"/>
              <a:t>setVisible</a:t>
            </a:r>
            <a:r>
              <a:rPr b="1" lang="en" sz="1000">
                <a:solidFill>
                  <a:srgbClr val="777777"/>
                </a:solidFill>
              </a:rPr>
              <a:t>(</a:t>
            </a:r>
            <a:r>
              <a:rPr b="1" lang="en" sz="1000"/>
              <a:t>true</a:t>
            </a:r>
            <a:r>
              <a:rPr b="1" lang="en" sz="1000">
                <a:solidFill>
                  <a:srgbClr val="777777"/>
                </a:solidFill>
              </a:rPr>
              <a:t>);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} catch</a:t>
            </a:r>
            <a:r>
              <a:rPr b="1" lang="en" sz="1000">
                <a:solidFill>
                  <a:srgbClr val="777777"/>
                </a:solidFill>
              </a:rPr>
              <a:t>(</a:t>
            </a:r>
            <a:r>
              <a:rPr b="1" lang="en" sz="1000"/>
              <a:t>SQLException e</a:t>
            </a:r>
            <a:r>
              <a:rPr b="1" lang="en" sz="1000">
                <a:solidFill>
                  <a:srgbClr val="777777"/>
                </a:solidFill>
              </a:rPr>
              <a:t>)</a:t>
            </a:r>
            <a:r>
              <a:rPr b="1" lang="en" sz="1000"/>
              <a:t> { e</a:t>
            </a:r>
            <a:r>
              <a:rPr b="1" lang="en" sz="1000">
                <a:solidFill>
                  <a:srgbClr val="777777"/>
                </a:solidFill>
              </a:rPr>
              <a:t>.</a:t>
            </a:r>
            <a:r>
              <a:rPr b="1" lang="en" sz="1000"/>
              <a:t>printStackTrace</a:t>
            </a:r>
            <a:r>
              <a:rPr b="1" lang="en" sz="1000">
                <a:solidFill>
                  <a:srgbClr val="777777"/>
                </a:solidFill>
              </a:rPr>
              <a:t>();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} finally { try {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AA"/>
                </a:solidFill>
              </a:rPr>
              <a:t>IF</a:t>
            </a:r>
            <a:r>
              <a:rPr b="1" lang="en" sz="1000"/>
              <a:t> </a:t>
            </a:r>
            <a:r>
              <a:rPr b="1" lang="en" sz="1000">
                <a:solidFill>
                  <a:srgbClr val="777777"/>
                </a:solidFill>
              </a:rPr>
              <a:t>(</a:t>
            </a:r>
            <a:r>
              <a:rPr b="1" lang="en" sz="1000"/>
              <a:t>resultSet </a:t>
            </a:r>
            <a:r>
              <a:rPr b="1" lang="en" sz="1000">
                <a:solidFill>
                  <a:srgbClr val="777777"/>
                </a:solidFill>
              </a:rPr>
              <a:t>!=</a:t>
            </a:r>
            <a:r>
              <a:rPr b="1" lang="en" sz="1000"/>
              <a:t> </a:t>
            </a:r>
            <a:r>
              <a:rPr b="1" lang="en" sz="1000">
                <a:solidFill>
                  <a:srgbClr val="0000AA"/>
                </a:solidFill>
              </a:rPr>
              <a:t>NULL</a:t>
            </a:r>
            <a:r>
              <a:rPr b="1" lang="en" sz="1000">
                <a:solidFill>
                  <a:srgbClr val="777777"/>
                </a:solidFill>
              </a:rPr>
              <a:t>)</a:t>
            </a:r>
            <a:r>
              <a:rPr b="1" lang="en" sz="1000"/>
              <a:t> resultSet</a:t>
            </a:r>
            <a:r>
              <a:rPr b="1" lang="en" sz="1000">
                <a:solidFill>
                  <a:srgbClr val="777777"/>
                </a:solidFill>
              </a:rPr>
              <a:t>.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	</a:t>
            </a:r>
            <a:r>
              <a:rPr b="1" lang="en" sz="1000">
                <a:solidFill>
                  <a:srgbClr val="0000AA"/>
                </a:solidFill>
              </a:rPr>
              <a:t>CLOSE</a:t>
            </a:r>
            <a:r>
              <a:rPr b="1" lang="en" sz="1000"/>
              <a:t> </a:t>
            </a:r>
            <a:r>
              <a:rPr b="1" lang="en" sz="1000">
                <a:solidFill>
                  <a:srgbClr val="777777"/>
                </a:solidFill>
              </a:rPr>
              <a:t>();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AA"/>
                </a:solidFill>
              </a:rPr>
              <a:t>IF</a:t>
            </a:r>
            <a:r>
              <a:rPr b="1" lang="en" sz="1000"/>
              <a:t> </a:t>
            </a:r>
            <a:r>
              <a:rPr b="1" lang="en" sz="1000">
                <a:solidFill>
                  <a:srgbClr val="777777"/>
                </a:solidFill>
              </a:rPr>
              <a:t>(</a:t>
            </a:r>
            <a:r>
              <a:rPr b="1" lang="en" sz="1000"/>
              <a:t>statement </a:t>
            </a:r>
            <a:r>
              <a:rPr b="1" lang="en" sz="1000">
                <a:solidFill>
                  <a:srgbClr val="777777"/>
                </a:solidFill>
              </a:rPr>
              <a:t>!=</a:t>
            </a:r>
            <a:r>
              <a:rPr b="1" lang="en" sz="1000"/>
              <a:t> </a:t>
            </a:r>
            <a:r>
              <a:rPr b="1" lang="en" sz="1000">
                <a:solidFill>
                  <a:srgbClr val="0000AA"/>
                </a:solidFill>
              </a:rPr>
              <a:t>NULL</a:t>
            </a:r>
            <a:r>
              <a:rPr b="1" lang="en" sz="1000">
                <a:solidFill>
                  <a:srgbClr val="777777"/>
                </a:solidFill>
              </a:rPr>
              <a:t>)</a:t>
            </a:r>
            <a:r>
              <a:rPr b="1" lang="en" sz="1000"/>
              <a:t> statement</a:t>
            </a:r>
            <a:r>
              <a:rPr b="1" lang="en" sz="1000">
                <a:solidFill>
                  <a:srgbClr val="777777"/>
                </a:solidFill>
              </a:rPr>
              <a:t>.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	</a:t>
            </a:r>
            <a:r>
              <a:rPr b="1" lang="en" sz="1000">
                <a:solidFill>
                  <a:srgbClr val="0000AA"/>
                </a:solidFill>
              </a:rPr>
              <a:t>CLOSE</a:t>
            </a:r>
            <a:r>
              <a:rPr b="1" lang="en" sz="1000"/>
              <a:t> </a:t>
            </a:r>
            <a:r>
              <a:rPr b="1" lang="en" sz="1000">
                <a:solidFill>
                  <a:srgbClr val="777777"/>
                </a:solidFill>
              </a:rPr>
              <a:t>();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AA"/>
                </a:solidFill>
              </a:rPr>
              <a:t>IF</a:t>
            </a:r>
            <a:r>
              <a:rPr b="1" lang="en" sz="1000"/>
              <a:t> </a:t>
            </a:r>
            <a:r>
              <a:rPr b="1" lang="en" sz="1000">
                <a:solidFill>
                  <a:srgbClr val="777777"/>
                </a:solidFill>
              </a:rPr>
              <a:t>(</a:t>
            </a:r>
            <a:r>
              <a:rPr b="1" lang="en" sz="1000"/>
              <a:t>connection </a:t>
            </a:r>
            <a:r>
              <a:rPr b="1" lang="en" sz="1000">
                <a:solidFill>
                  <a:srgbClr val="777777"/>
                </a:solidFill>
              </a:rPr>
              <a:t>!=</a:t>
            </a:r>
            <a:r>
              <a:rPr b="1" lang="en" sz="1000"/>
              <a:t> </a:t>
            </a:r>
            <a:r>
              <a:rPr b="1" lang="en" sz="1000">
                <a:solidFill>
                  <a:srgbClr val="0000AA"/>
                </a:solidFill>
              </a:rPr>
              <a:t>NULL</a:t>
            </a:r>
            <a:r>
              <a:rPr b="1" lang="en" sz="1000">
                <a:solidFill>
                  <a:srgbClr val="777777"/>
                </a:solidFill>
              </a:rPr>
              <a:t>)</a:t>
            </a:r>
            <a:r>
              <a:rPr b="1" lang="en" sz="1000"/>
              <a:t> connection</a:t>
            </a:r>
            <a:r>
              <a:rPr b="1" lang="en" sz="1000">
                <a:solidFill>
                  <a:srgbClr val="777777"/>
                </a:solidFill>
              </a:rPr>
              <a:t>.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	</a:t>
            </a:r>
            <a:r>
              <a:rPr b="1" lang="en" sz="1000">
                <a:solidFill>
                  <a:srgbClr val="0000AA"/>
                </a:solidFill>
              </a:rPr>
              <a:t>CLOSE</a:t>
            </a:r>
            <a:r>
              <a:rPr b="1" lang="en" sz="1000"/>
              <a:t> </a:t>
            </a:r>
            <a:r>
              <a:rPr b="1" lang="en" sz="1000">
                <a:solidFill>
                  <a:srgbClr val="777777"/>
                </a:solidFill>
              </a:rPr>
              <a:t>();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} catch</a:t>
            </a:r>
            <a:r>
              <a:rPr b="1" lang="en" sz="1000">
                <a:solidFill>
                  <a:srgbClr val="777777"/>
                </a:solidFill>
              </a:rPr>
              <a:t>(</a:t>
            </a:r>
            <a:r>
              <a:rPr b="1" lang="en" sz="1000"/>
              <a:t>SQLException e</a:t>
            </a:r>
            <a:r>
              <a:rPr b="1" lang="en" sz="1000">
                <a:solidFill>
                  <a:srgbClr val="777777"/>
                </a:solidFill>
              </a:rPr>
              <a:t>)</a:t>
            </a:r>
            <a:r>
              <a:rPr b="1" lang="en" sz="1000"/>
              <a:t> { e</a:t>
            </a:r>
            <a:r>
              <a:rPr b="1" lang="en" sz="1000">
                <a:solidFill>
                  <a:srgbClr val="777777"/>
                </a:solidFill>
              </a:rPr>
              <a:t>.</a:t>
            </a:r>
            <a:r>
              <a:rPr b="1" lang="en" sz="1000"/>
              <a:t>printStackTrace</a:t>
            </a:r>
            <a:r>
              <a:rPr b="1" lang="en" sz="1000">
                <a:solidFill>
                  <a:srgbClr val="777777"/>
                </a:solidFill>
              </a:rPr>
              <a:t>();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} } }</a:t>
            </a:r>
            <a:endParaRPr b="1" sz="1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1"/>
          <p:cNvSpPr txBox="1"/>
          <p:nvPr>
            <p:ph type="title"/>
          </p:nvPr>
        </p:nvSpPr>
        <p:spPr>
          <a:xfrm>
            <a:off x="727650" y="540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JTable</a:t>
            </a:r>
            <a:endParaRPr/>
          </a:p>
        </p:txBody>
      </p:sp>
      <p:pic>
        <p:nvPicPr>
          <p:cNvPr id="356" name="Google Shape;356;p51"/>
          <p:cNvPicPr preferRelativeResize="0"/>
          <p:nvPr/>
        </p:nvPicPr>
        <p:blipFill rotWithShape="1">
          <a:blip r:embed="rId3">
            <a:alphaModFix/>
          </a:blip>
          <a:srcRect b="42159" l="0" r="0" t="0"/>
          <a:stretch/>
        </p:blipFill>
        <p:spPr>
          <a:xfrm>
            <a:off x="766975" y="1352075"/>
            <a:ext cx="7688699" cy="3355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Ahmed Sharif - Individual Execution Time and Stored Procedures Worked on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Start Date - 4/3/2024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End Date - 4/12/2024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Collaborated With -  Ashish Maharjan</a:t>
            </a:r>
            <a:endParaRPr/>
          </a:p>
        </p:txBody>
      </p:sp>
      <p:sp>
        <p:nvSpPr>
          <p:cNvPr id="106" name="Google Shape;106;p16"/>
          <p:cNvSpPr txBox="1"/>
          <p:nvPr>
            <p:ph idx="2" type="body"/>
          </p:nvPr>
        </p:nvSpPr>
        <p:spPr>
          <a:xfrm>
            <a:off x="4643600" y="2078875"/>
            <a:ext cx="3850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Stored Procedures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[Project2].[usp_WorkFlowStepCounter]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[Project2].[CreateWorkFlowStepsTable]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[Project2].[ShowTableStatusRowCount]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[Process].[usp_TrackWorkFlow]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[Project2].[AddForeignKeysToStarSchemaData]</a:t>
            </a:r>
            <a:endParaRPr sz="1200"/>
          </a:p>
        </p:txBody>
      </p:sp>
      <p:pic>
        <p:nvPicPr>
          <p:cNvPr id="107" name="Google Shape;107;p16" title="Analysis (Audio Presentation)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4100" y="454292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7650" y="787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Procedure: [Project2].[usp_WorkFlowStepCounter]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913650" y="1646700"/>
            <a:ext cx="7688700" cy="29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63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AutoNum type="arabicPeriod"/>
            </a:pPr>
            <a:r>
              <a:rPr lang="en" sz="1225"/>
              <a:t>DROP PROCEDURE IF EXISTS [Project2].[usp_WorkFlowStepCounter]</a:t>
            </a:r>
            <a:endParaRPr sz="1225"/>
          </a:p>
          <a:p>
            <a:pPr indent="-3063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AutoNum type="arabicPeriod"/>
            </a:pPr>
            <a:r>
              <a:rPr lang="en" sz="1225"/>
              <a:t>GO</a:t>
            </a:r>
            <a:endParaRPr sz="1225"/>
          </a:p>
          <a:p>
            <a:pPr indent="-3063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AutoNum type="arabicPeriod"/>
            </a:pPr>
            <a:r>
              <a:rPr lang="en" sz="1225"/>
              <a:t>CREATE PROCEDURE [Project2].[usp_WorkFlowStepCounter]</a:t>
            </a:r>
            <a:endParaRPr sz="1225"/>
          </a:p>
          <a:p>
            <a:pPr indent="-3063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AutoNum type="arabicPeriod"/>
            </a:pPr>
            <a:r>
              <a:rPr lang="en" sz="1225"/>
              <a:t>AS</a:t>
            </a:r>
            <a:endParaRPr sz="1225"/>
          </a:p>
          <a:p>
            <a:pPr indent="-3063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AutoNum type="arabicPeriod"/>
            </a:pPr>
            <a:r>
              <a:rPr lang="en" sz="1225"/>
              <a:t>BEGIN</a:t>
            </a:r>
            <a:endParaRPr sz="1225"/>
          </a:p>
          <a:p>
            <a:pPr indent="-3063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AutoNum type="arabicPeriod"/>
            </a:pPr>
            <a:r>
              <a:rPr lang="en" sz="1225"/>
              <a:t>    CREATE SEQUENCE Process.WorkFlowStepTableRowCountBy1</a:t>
            </a:r>
            <a:endParaRPr sz="1225"/>
          </a:p>
          <a:p>
            <a:pPr indent="-3063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AutoNum type="arabicPeriod"/>
            </a:pPr>
            <a:r>
              <a:rPr lang="en" sz="1225"/>
              <a:t>        AS INT</a:t>
            </a:r>
            <a:endParaRPr sz="1225"/>
          </a:p>
          <a:p>
            <a:pPr indent="-3063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AutoNum type="arabicPeriod"/>
            </a:pPr>
            <a:r>
              <a:rPr lang="en" sz="1225"/>
              <a:t>        START WITH 1</a:t>
            </a:r>
            <a:endParaRPr sz="1225"/>
          </a:p>
          <a:p>
            <a:pPr indent="-3063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AutoNum type="arabicPeriod"/>
            </a:pPr>
            <a:r>
              <a:rPr lang="en" sz="1225"/>
              <a:t>        INCREMENT BY 1</a:t>
            </a:r>
            <a:endParaRPr sz="1225"/>
          </a:p>
          <a:p>
            <a:pPr indent="-3063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AutoNum type="arabicPeriod"/>
            </a:pPr>
            <a:r>
              <a:rPr lang="en" sz="1225"/>
              <a:t>END</a:t>
            </a:r>
            <a:endParaRPr sz="1225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7650" y="780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Procedure: [Project2].[CreateWorkFlowStepsTable]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57775" y="1396525"/>
            <a:ext cx="7688700" cy="32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998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3"/>
              <a:buAutoNum type="arabicPeriod"/>
            </a:pPr>
            <a:r>
              <a:rPr lang="en" sz="1203"/>
              <a:t>CREATE PROCEDURE [Project2].[CreateWorkFlowStepsTable]</a:t>
            </a:r>
            <a:endParaRPr sz="1203"/>
          </a:p>
          <a:p>
            <a:pPr indent="-304998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3"/>
              <a:buAutoNum type="arabicPeriod"/>
            </a:pPr>
            <a:r>
              <a:rPr lang="en" sz="1203"/>
              <a:t>    @GroupMemberUserAuthorizationKey INT</a:t>
            </a:r>
            <a:endParaRPr sz="1203"/>
          </a:p>
          <a:p>
            <a:pPr indent="-304998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3"/>
              <a:buAutoNum type="arabicPeriod"/>
            </a:pPr>
            <a:r>
              <a:rPr lang="en" sz="1203"/>
              <a:t>AS</a:t>
            </a:r>
            <a:endParaRPr sz="1203"/>
          </a:p>
          <a:p>
            <a:pPr indent="-304998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3"/>
              <a:buAutoNum type="arabicPeriod"/>
            </a:pPr>
            <a:r>
              <a:rPr lang="en" sz="1203"/>
              <a:t>BEGIN</a:t>
            </a:r>
            <a:endParaRPr sz="1203"/>
          </a:p>
          <a:p>
            <a:pPr indent="-304998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3"/>
              <a:buAutoNum type="arabicPeriod"/>
            </a:pPr>
            <a:r>
              <a:rPr lang="en" sz="1203"/>
              <a:t>    DROP TABLE IF EXISTS Process.WorkFlowSteps;</a:t>
            </a:r>
            <a:endParaRPr sz="1203"/>
          </a:p>
          <a:p>
            <a:pPr indent="-304998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3"/>
              <a:buAutoNum type="arabicPeriod"/>
            </a:pPr>
            <a:r>
              <a:rPr lang="en" sz="1203"/>
              <a:t>    CREATE TABLE Process.WorkFlowSteps</a:t>
            </a:r>
            <a:endParaRPr sz="1203"/>
          </a:p>
          <a:p>
            <a:pPr indent="-304998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3"/>
              <a:buAutoNum type="arabicPeriod"/>
            </a:pPr>
            <a:r>
              <a:rPr lang="en" sz="1203"/>
              <a:t>    (</a:t>
            </a:r>
            <a:endParaRPr sz="1203"/>
          </a:p>
          <a:p>
            <a:pPr indent="-304998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3"/>
              <a:buAutoNum type="arabicPeriod"/>
            </a:pPr>
            <a:r>
              <a:rPr lang="en" sz="1203"/>
              <a:t>        WorkFlowStepKey INT NOT NULL IDENTITY(1,1),</a:t>
            </a:r>
            <a:endParaRPr sz="1203"/>
          </a:p>
          <a:p>
            <a:pPr indent="-304998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3"/>
              <a:buAutoNum type="arabicPeriod"/>
            </a:pPr>
            <a:r>
              <a:rPr lang="en" sz="1203"/>
              <a:t>        WorkFlowStepDescription NVARCHAR(100) NOT NULL,</a:t>
            </a:r>
            <a:endParaRPr sz="1203"/>
          </a:p>
          <a:p>
            <a:pPr indent="-304998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3"/>
              <a:buAutoNum type="arabicPeriod"/>
            </a:pPr>
            <a:r>
              <a:rPr lang="en" sz="1203"/>
              <a:t>        WorkFlowStepTableRowCount INT NULL DEFAULT(0),</a:t>
            </a:r>
            <a:endParaRPr sz="1203"/>
          </a:p>
          <a:p>
            <a:pPr indent="-304998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3"/>
              <a:buAutoNum type="arabicPeriod"/>
            </a:pPr>
            <a:r>
              <a:rPr lang="en" sz="1203"/>
              <a:t>        StartingDateTime DATETIME2(7) NULL DEFAULT (SYSDATETIME()),</a:t>
            </a:r>
            <a:endParaRPr sz="1203"/>
          </a:p>
          <a:p>
            <a:pPr indent="-304998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3"/>
              <a:buAutoNum type="arabicPeriod"/>
            </a:pPr>
            <a:r>
              <a:rPr lang="en" sz="1203"/>
              <a:t>        EndingDateTime DATETIME2(7) NULL DEFAULT (SYSDATETIME()),</a:t>
            </a:r>
            <a:endParaRPr sz="1203"/>
          </a:p>
          <a:p>
            <a:pPr indent="-304998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3"/>
              <a:buAutoNum type="arabicPeriod"/>
            </a:pPr>
            <a:r>
              <a:rPr lang="en" sz="1203"/>
              <a:t>        ClassTime CHAR(5) NULL DEFAULT ('7:45'),</a:t>
            </a:r>
            <a:endParaRPr sz="1203"/>
          </a:p>
          <a:p>
            <a:pPr indent="-304998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3"/>
              <a:buAutoNum type="arabicPeriod"/>
            </a:pPr>
            <a:r>
              <a:rPr lang="en" sz="1203"/>
              <a:t>        UserAuthorizationKey INT NOT NULL</a:t>
            </a:r>
            <a:endParaRPr sz="1203"/>
          </a:p>
          <a:p>
            <a:pPr indent="-304998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3"/>
              <a:buAutoNum type="arabicPeriod"/>
            </a:pPr>
            <a:r>
              <a:rPr lang="en" sz="1203"/>
              <a:t>    );</a:t>
            </a:r>
            <a:endParaRPr sz="1203"/>
          </a:p>
          <a:p>
            <a:pPr indent="-304998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3"/>
              <a:buAutoNum type="arabicPeriod"/>
            </a:pPr>
            <a:r>
              <a:rPr lang="en" sz="1203"/>
              <a:t>    INSERT INTO Process.WorkFlowSteps</a:t>
            </a:r>
            <a:endParaRPr sz="1203"/>
          </a:p>
          <a:p>
            <a:pPr indent="-304998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3"/>
              <a:buAutoNum type="arabicPeriod"/>
            </a:pPr>
            <a:r>
              <a:rPr lang="en" sz="1203"/>
              <a:t>        (UserAuthorizationKey, WorkFlowStepDescription)</a:t>
            </a:r>
            <a:endParaRPr sz="1203"/>
          </a:p>
          <a:p>
            <a:pPr indent="-304998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3"/>
              <a:buAutoNum type="arabicPeriod"/>
            </a:pPr>
            <a:r>
              <a:rPr lang="en" sz="1203"/>
              <a:t>    VALUES</a:t>
            </a:r>
            <a:endParaRPr sz="1203"/>
          </a:p>
          <a:p>
            <a:pPr indent="-304998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3"/>
              <a:buAutoNum type="arabicPeriod"/>
            </a:pPr>
            <a:r>
              <a:rPr lang="en" sz="1203"/>
              <a:t>        (@GroupMemberUserAuthorizationKey, 'Created the Process.WorkFlowSteps table');</a:t>
            </a:r>
            <a:endParaRPr sz="1203"/>
          </a:p>
          <a:p>
            <a:pPr indent="-304998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3"/>
              <a:buAutoNum type="arabicPeriod"/>
            </a:pPr>
            <a:r>
              <a:rPr lang="en" sz="1203"/>
              <a:t>END</a:t>
            </a:r>
            <a:endParaRPr sz="1203"/>
          </a:p>
          <a:p>
            <a:pPr indent="-304998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3"/>
              <a:buAutoNum type="arabicPeriod"/>
            </a:pPr>
            <a:r>
              <a:rPr lang="en" sz="1203"/>
              <a:t>GO</a:t>
            </a:r>
            <a:endParaRPr sz="1312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3625" y="757175"/>
            <a:ext cx="7038900" cy="5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Procedure: [Process].[usp_TrackWorkFlow]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801900" y="1431400"/>
            <a:ext cx="7540200" cy="33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CREATE PROCEDURE [Process].[usp_TrackWorkFlow]</a:t>
            </a:r>
            <a:endParaRPr sz="1200"/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    @GroupMemberUserAuthorizationKey INT,</a:t>
            </a:r>
            <a:endParaRPr sz="1200"/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@WorkFlowStepTableRowCount INT,</a:t>
            </a:r>
            <a:endParaRPr sz="1200"/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    @WorkFlowStepDescription NVARCHAR(100)</a:t>
            </a:r>
            <a:endParaRPr sz="1200"/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AS</a:t>
            </a:r>
            <a:endParaRPr sz="1200"/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BEGIN</a:t>
            </a:r>
            <a:endParaRPr sz="1200"/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    INSERT INTO Process.WorkFlowSteps</a:t>
            </a:r>
            <a:endParaRPr sz="1200"/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        (WorkFlowStepDescription, UserAuthorizationKey, WorkFlowStepTableRowCount)</a:t>
            </a:r>
            <a:endParaRPr sz="1200"/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    VALUES(@WorkFlowStepDescription, @GroupMemberUserAuthorizationKey, @WorkFlowStepTableRowCount);</a:t>
            </a:r>
            <a:endParaRPr sz="1200"/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END</a:t>
            </a:r>
            <a:endParaRPr sz="1200"/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GO</a:t>
            </a:r>
            <a:endParaRPr sz="1200"/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667375" y="500000"/>
            <a:ext cx="83457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Procedure: [Project2].[ShowTableStatusRowCount]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440675" y="1262900"/>
            <a:ext cx="3924900" cy="3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36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25"/>
              <a:buAutoNum type="arabicPeriod"/>
            </a:pPr>
            <a:r>
              <a:rPr lang="en" sz="1025"/>
              <a:t>CREATE PROCEDURE [Project2].[ShowTableStatusRowCount]</a:t>
            </a:r>
            <a:endParaRPr sz="1025"/>
          </a:p>
          <a:p>
            <a:pPr indent="-2936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25"/>
              <a:buAutoNum type="arabicPeriod"/>
            </a:pPr>
            <a:r>
              <a:rPr lang="en" sz="1025"/>
              <a:t>    @UserAuthorizationKey INT</a:t>
            </a:r>
            <a:endParaRPr sz="1025"/>
          </a:p>
          <a:p>
            <a:pPr indent="-2936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25"/>
              <a:buAutoNum type="arabicPeriod"/>
            </a:pPr>
            <a:r>
              <a:rPr lang="en" sz="1025"/>
              <a:t>AS</a:t>
            </a:r>
            <a:endParaRPr sz="1025"/>
          </a:p>
          <a:p>
            <a:pPr indent="-2936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25"/>
              <a:buAutoNum type="arabicPeriod"/>
            </a:pPr>
            <a:r>
              <a:rPr lang="en" sz="1025"/>
              <a:t>BEGIN</a:t>
            </a:r>
            <a:endParaRPr sz="1025"/>
          </a:p>
          <a:p>
            <a:pPr indent="-2936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25"/>
              <a:buAutoNum type="arabicPeriod"/>
            </a:pPr>
            <a:r>
              <a:rPr lang="en" sz="1025"/>
              <a:t>    SET NOCOUNT ON;</a:t>
            </a:r>
            <a:endParaRPr sz="1025"/>
          </a:p>
          <a:p>
            <a:pPr indent="-2936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25"/>
              <a:buAutoNum type="arabicPeriod"/>
            </a:pPr>
            <a:r>
              <a:rPr lang="en" sz="1025"/>
              <a:t>    DECLARE @WorkFlowStepTableRowCount INT; -- Declare the variable</a:t>
            </a:r>
            <a:endParaRPr sz="1025"/>
          </a:p>
          <a:p>
            <a:pPr indent="-2936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25"/>
              <a:buAutoNum type="arabicPeriod"/>
            </a:pPr>
            <a:r>
              <a:rPr lang="en" sz="1025"/>
              <a:t>    SET @WorkFlowStepTableRowCount = (</a:t>
            </a:r>
            <a:endParaRPr sz="1025"/>
          </a:p>
          <a:p>
            <a:pPr indent="-2936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25"/>
              <a:buAutoNum type="arabicPeriod"/>
            </a:pPr>
            <a:r>
              <a:rPr lang="en" sz="1025"/>
              <a:t>        SELECT </a:t>
            </a:r>
            <a:endParaRPr sz="1025"/>
          </a:p>
          <a:p>
            <a:pPr indent="-2936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25"/>
              <a:buAutoNum type="arabicPeriod"/>
            </a:pPr>
            <a:r>
              <a:rPr lang="en" sz="1025"/>
              <a:t>            COUNT(*) AS TotalNumberOfRows</a:t>
            </a:r>
            <a:endParaRPr sz="1025"/>
          </a:p>
          <a:p>
            <a:pPr indent="-2936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25"/>
              <a:buAutoNum type="arabicPeriod"/>
            </a:pPr>
            <a:r>
              <a:rPr lang="en" sz="1025"/>
              <a:t>        FROM </a:t>
            </a:r>
            <a:endParaRPr sz="1025"/>
          </a:p>
          <a:p>
            <a:pPr indent="-2936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25"/>
              <a:buAutoNum type="arabicPeriod"/>
            </a:pPr>
            <a:r>
              <a:rPr lang="en" sz="1025"/>
              <a:t>            [CH01-01-Dimension].[DimCustomer] UNION ALL</a:t>
            </a:r>
            <a:endParaRPr sz="1025"/>
          </a:p>
          <a:p>
            <a:pPr indent="-2936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25"/>
              <a:buAutoNum type="arabicPeriod"/>
            </a:pPr>
            <a:r>
              <a:rPr lang="en" sz="1025"/>
              <a:t>        SELECT </a:t>
            </a:r>
            <a:endParaRPr sz="1025"/>
          </a:p>
          <a:p>
            <a:pPr indent="-2936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25"/>
              <a:buAutoNum type="arabicPeriod"/>
            </a:pPr>
            <a:r>
              <a:rPr lang="en" sz="1025"/>
              <a:t>            COUNT(*)</a:t>
            </a:r>
            <a:endParaRPr sz="1025"/>
          </a:p>
          <a:p>
            <a:pPr indent="-2936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25"/>
              <a:buAutoNum type="arabicPeriod"/>
            </a:pPr>
            <a:r>
              <a:rPr lang="en" sz="1025"/>
              <a:t>        FROM </a:t>
            </a:r>
            <a:endParaRPr sz="1025"/>
          </a:p>
          <a:p>
            <a:pPr indent="-2936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25"/>
              <a:buAutoNum type="arabicPeriod"/>
            </a:pPr>
            <a:r>
              <a:rPr lang="en" sz="1025"/>
              <a:t>            [CH01-01-Dimension].[DimGender] UNION ALL</a:t>
            </a:r>
            <a:endParaRPr sz="1025"/>
          </a:p>
          <a:p>
            <a:pPr indent="-2936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25"/>
              <a:buAutoNum type="arabicPeriod"/>
            </a:pPr>
            <a:r>
              <a:rPr lang="en" sz="1025"/>
              <a:t>        SELECT </a:t>
            </a:r>
            <a:endParaRPr sz="1025"/>
          </a:p>
          <a:p>
            <a:pPr indent="-2936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25"/>
              <a:buAutoNum type="arabicPeriod"/>
            </a:pPr>
            <a:r>
              <a:rPr lang="en" sz="1025"/>
              <a:t>            COUNT(*)</a:t>
            </a:r>
            <a:endParaRPr sz="1025"/>
          </a:p>
          <a:p>
            <a:pPr indent="-2936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25"/>
              <a:buAutoNum type="arabicPeriod"/>
            </a:pPr>
            <a:r>
              <a:rPr lang="en" sz="1025"/>
              <a:t>        FROM </a:t>
            </a:r>
            <a:endParaRPr sz="1025"/>
          </a:p>
          <a:p>
            <a:pPr indent="-2936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25"/>
              <a:buAutoNum type="arabicPeriod"/>
            </a:pPr>
            <a:r>
              <a:rPr lang="en" sz="1025"/>
              <a:t>            [CH01-01-Dimension].[DimMaritalStatus] </a:t>
            </a:r>
            <a:endParaRPr sz="1025"/>
          </a:p>
        </p:txBody>
      </p:sp>
      <p:sp>
        <p:nvSpPr>
          <p:cNvPr id="132" name="Google Shape;132;p20"/>
          <p:cNvSpPr txBox="1"/>
          <p:nvPr>
            <p:ph idx="2" type="body"/>
          </p:nvPr>
        </p:nvSpPr>
        <p:spPr>
          <a:xfrm>
            <a:off x="4521475" y="1149450"/>
            <a:ext cx="4689900" cy="40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656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009"/>
              <a:buAutoNum type="arabicPeriod"/>
            </a:pPr>
            <a:r>
              <a:rPr lang="en" sz="1008"/>
              <a:t>UNION ALL</a:t>
            </a:r>
            <a:endParaRPr sz="1008"/>
          </a:p>
          <a:p>
            <a:pPr indent="-292656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009"/>
              <a:buAutoNum type="arabicPeriod"/>
            </a:pPr>
            <a:r>
              <a:rPr lang="en" sz="1008"/>
              <a:t>        SELECT </a:t>
            </a:r>
            <a:endParaRPr sz="1008"/>
          </a:p>
          <a:p>
            <a:pPr indent="-292656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009"/>
              <a:buAutoNum type="arabicPeriod"/>
            </a:pPr>
            <a:r>
              <a:rPr lang="en" sz="1008"/>
              <a:t>            COUNT(*)</a:t>
            </a:r>
            <a:endParaRPr sz="1008"/>
          </a:p>
          <a:p>
            <a:pPr indent="-292656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009"/>
              <a:buAutoNum type="arabicPeriod"/>
            </a:pPr>
            <a:r>
              <a:rPr lang="en" sz="1008"/>
              <a:t>        FROM </a:t>
            </a:r>
            <a:endParaRPr sz="1008"/>
          </a:p>
          <a:p>
            <a:pPr indent="-292656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009"/>
              <a:buAutoNum type="arabicPeriod"/>
            </a:pPr>
            <a:r>
              <a:rPr lang="en" sz="1008"/>
              <a:t>            [CH01-01-Dimension].[DimOccupation] UNION ALL</a:t>
            </a:r>
            <a:endParaRPr sz="1008"/>
          </a:p>
          <a:p>
            <a:pPr indent="-292656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009"/>
              <a:buAutoNum type="arabicPeriod"/>
            </a:pPr>
            <a:r>
              <a:rPr lang="en" sz="1008"/>
              <a:t>        SELECT </a:t>
            </a:r>
            <a:endParaRPr sz="1008"/>
          </a:p>
          <a:p>
            <a:pPr indent="-292656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009"/>
              <a:buAutoNum type="arabicPeriod"/>
            </a:pPr>
            <a:r>
              <a:rPr lang="en" sz="1008"/>
              <a:t>            COUNT(*)</a:t>
            </a:r>
            <a:endParaRPr sz="1008"/>
          </a:p>
          <a:p>
            <a:pPr indent="-292656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009"/>
              <a:buAutoNum type="arabicPeriod"/>
            </a:pPr>
            <a:r>
              <a:rPr lang="en" sz="1008"/>
              <a:t>        FROM </a:t>
            </a:r>
            <a:endParaRPr sz="1008"/>
          </a:p>
          <a:p>
            <a:pPr indent="-292656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009"/>
              <a:buAutoNum type="arabicPeriod"/>
            </a:pPr>
            <a:r>
              <a:rPr lang="en" sz="1008"/>
              <a:t>            [CH01-01-Dimension].[DimOrderDate] UNION ALL</a:t>
            </a:r>
            <a:endParaRPr sz="1008"/>
          </a:p>
          <a:p>
            <a:pPr indent="-292656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009"/>
              <a:buAutoNum type="arabicPeriod"/>
            </a:pPr>
            <a:r>
              <a:rPr lang="en" sz="1008"/>
              <a:t>        SELECT </a:t>
            </a:r>
            <a:endParaRPr sz="1008"/>
          </a:p>
          <a:p>
            <a:pPr indent="-292656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009"/>
              <a:buAutoNum type="arabicPeriod"/>
            </a:pPr>
            <a:r>
              <a:rPr lang="en" sz="1008"/>
              <a:t>            COUNT(*)</a:t>
            </a:r>
            <a:endParaRPr sz="1008"/>
          </a:p>
          <a:p>
            <a:pPr indent="-292656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009"/>
              <a:buAutoNum type="arabicPeriod"/>
            </a:pPr>
            <a:r>
              <a:rPr lang="en" sz="1008"/>
              <a:t>        FROM </a:t>
            </a:r>
            <a:endParaRPr sz="1008"/>
          </a:p>
          <a:p>
            <a:pPr indent="-292656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009"/>
              <a:buAutoNum type="arabicPeriod"/>
            </a:pPr>
            <a:r>
              <a:rPr lang="en" sz="1008"/>
              <a:t>            [CH01-01-Dimension].[DimProduct] UNION ALL</a:t>
            </a:r>
            <a:endParaRPr sz="1008"/>
          </a:p>
          <a:p>
            <a:pPr indent="-292656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009"/>
              <a:buAutoNum type="arabicPeriod"/>
            </a:pPr>
            <a:r>
              <a:rPr lang="en" sz="1008"/>
              <a:t>        SELECT </a:t>
            </a:r>
            <a:endParaRPr sz="1008"/>
          </a:p>
          <a:p>
            <a:pPr indent="-292656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009"/>
              <a:buAutoNum type="arabicPeriod"/>
            </a:pPr>
            <a:r>
              <a:rPr lang="en" sz="1008"/>
              <a:t>            COUNT(*)</a:t>
            </a:r>
            <a:endParaRPr sz="1008"/>
          </a:p>
          <a:p>
            <a:pPr indent="-292656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009"/>
              <a:buAutoNum type="arabicPeriod"/>
            </a:pPr>
            <a:r>
              <a:rPr lang="en" sz="1008"/>
              <a:t>        FROM </a:t>
            </a:r>
            <a:endParaRPr sz="1008"/>
          </a:p>
          <a:p>
            <a:pPr indent="-292656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009"/>
              <a:buAutoNum type="arabicPeriod"/>
            </a:pPr>
            <a:r>
              <a:rPr lang="en" sz="1008"/>
              <a:t>            [CH01-01-Dimension].[DimTerritory] UNION ALL</a:t>
            </a:r>
            <a:endParaRPr sz="1008"/>
          </a:p>
          <a:p>
            <a:pPr indent="-292656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009"/>
              <a:buAutoNum type="arabicPeriod"/>
            </a:pPr>
            <a:r>
              <a:rPr lang="en" sz="1008"/>
              <a:t>        SELECT </a:t>
            </a:r>
            <a:endParaRPr sz="1008"/>
          </a:p>
          <a:p>
            <a:pPr indent="-292656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009"/>
              <a:buAutoNum type="arabicPeriod"/>
            </a:pPr>
            <a:r>
              <a:rPr lang="en" sz="1008"/>
              <a:t>            COUNT(*)</a:t>
            </a:r>
            <a:endParaRPr sz="1008"/>
          </a:p>
          <a:p>
            <a:pPr indent="-292656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009"/>
              <a:buAutoNum type="arabicPeriod"/>
            </a:pPr>
            <a:r>
              <a:rPr lang="en" sz="1008"/>
              <a:t>        FROM </a:t>
            </a:r>
            <a:endParaRPr sz="1008"/>
          </a:p>
          <a:p>
            <a:pPr indent="-292656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009"/>
              <a:buAutoNum type="arabicPeriod"/>
            </a:pPr>
            <a:r>
              <a:rPr lang="en" sz="1008"/>
              <a:t>            [CH01-01-Dimension].[SalesManagers] UNION ALL</a:t>
            </a:r>
            <a:endParaRPr sz="1008"/>
          </a:p>
          <a:p>
            <a:pPr indent="-292656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009"/>
              <a:buAutoNum type="arabicPeriod"/>
            </a:pPr>
            <a:r>
              <a:rPr lang="en" sz="1008"/>
              <a:t>        SELECT </a:t>
            </a:r>
            <a:endParaRPr sz="1008"/>
          </a:p>
          <a:p>
            <a:pPr indent="-292656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009"/>
              <a:buAutoNum type="arabicPeriod"/>
            </a:pPr>
            <a:r>
              <a:rPr lang="en" sz="1008"/>
              <a:t>            COUNT(*)</a:t>
            </a:r>
            <a:endParaRPr sz="1008"/>
          </a:p>
          <a:p>
            <a:pPr indent="-292656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009"/>
              <a:buAutoNum type="arabicPeriod"/>
            </a:pPr>
            <a:r>
              <a:rPr lang="en" sz="1008"/>
              <a:t>        FROM         [CH01-01-Fact].[Data] );</a:t>
            </a:r>
            <a:endParaRPr sz="1008"/>
          </a:p>
          <a:p>
            <a:pPr indent="-292656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009"/>
              <a:buAutoNum type="arabicPeriod"/>
            </a:pPr>
            <a:r>
              <a:rPr lang="en" sz="1008"/>
              <a:t>    EXEC Process.usp_TrackWorkFlow @GroupMemberUserAuthorizationKey = @UserAuthorizationKey, @WorkFlowStepDescription = 'Displaying all the row counts of all the old tables.', @WorkFlowStepTableRowCount = @@ROWCOUNT; -- Pass the variable as an argument</a:t>
            </a:r>
            <a:endParaRPr sz="1008"/>
          </a:p>
          <a:p>
            <a:pPr indent="-292656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009"/>
              <a:buAutoNum type="arabicPeriod"/>
            </a:pPr>
            <a:r>
              <a:rPr lang="en" sz="1008"/>
              <a:t>END</a:t>
            </a:r>
            <a:endParaRPr sz="1008"/>
          </a:p>
          <a:p>
            <a:pPr indent="-292656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009"/>
              <a:buAutoNum type="arabicPeriod"/>
            </a:pPr>
            <a:r>
              <a:rPr lang="en" sz="1008"/>
              <a:t>GO</a:t>
            </a:r>
            <a:endParaRPr sz="431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525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753300"/>
            <a:ext cx="8572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Procedure: [Project2].[AddForeignKeysToStarSchemaData]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727650" y="17529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368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5"/>
              <a:buAutoNum type="arabicPeriod"/>
            </a:pPr>
            <a:r>
              <a:rPr lang="en" sz="1025"/>
              <a:t>CREATE PROCEDURE [Project2].[Load_Data]</a:t>
            </a:r>
            <a:endParaRPr sz="1025"/>
          </a:p>
          <a:p>
            <a:pPr indent="-29368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5"/>
              <a:buAutoNum type="arabicPeriod"/>
            </a:pPr>
            <a:r>
              <a:rPr lang="en" sz="1025"/>
              <a:t>    @UserAuthorizationKey INT</a:t>
            </a:r>
            <a:endParaRPr sz="1025"/>
          </a:p>
          <a:p>
            <a:pPr indent="-29368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5"/>
              <a:buAutoNum type="arabicPeriod"/>
            </a:pPr>
            <a:r>
              <a:rPr lang="en" sz="1025"/>
              <a:t>AS</a:t>
            </a:r>
            <a:endParaRPr sz="1025"/>
          </a:p>
          <a:p>
            <a:pPr indent="-29368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5"/>
              <a:buAutoNum type="arabicPeriod"/>
            </a:pPr>
            <a:r>
              <a:rPr lang="en" sz="1025"/>
              <a:t>BEGIN</a:t>
            </a:r>
            <a:endParaRPr sz="1025"/>
          </a:p>
          <a:p>
            <a:pPr indent="-29368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5"/>
              <a:buAutoNum type="arabicPeriod"/>
            </a:pPr>
            <a:r>
              <a:rPr lang="en" sz="1025"/>
              <a:t>    SET NOCOUNT ON;</a:t>
            </a:r>
            <a:endParaRPr sz="1025"/>
          </a:p>
          <a:p>
            <a:pPr indent="-29368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5"/>
              <a:buAutoNum type="arabicPeriod"/>
            </a:pPr>
            <a:r>
              <a:t/>
            </a:r>
            <a:endParaRPr sz="1025"/>
          </a:p>
          <a:p>
            <a:pPr indent="-29368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5"/>
              <a:buAutoNum type="arabicPeriod"/>
            </a:pPr>
            <a:r>
              <a:rPr lang="en" sz="1025"/>
              <a:t>    CREATE SEQUENCE [Project2].[DataSequenceKey]</a:t>
            </a:r>
            <a:endParaRPr sz="1025"/>
          </a:p>
          <a:p>
            <a:pPr indent="-29368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5"/>
              <a:buAutoNum type="arabicPeriod"/>
            </a:pPr>
            <a:r>
              <a:rPr lang="en" sz="1025"/>
              <a:t>    START WITH 1</a:t>
            </a:r>
            <a:endParaRPr sz="1025"/>
          </a:p>
          <a:p>
            <a:pPr indent="-29368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5"/>
              <a:buAutoNum type="arabicPeriod"/>
            </a:pPr>
            <a:r>
              <a:rPr lang="en" sz="1025"/>
              <a:t>    INCREMENT BY 1;</a:t>
            </a:r>
            <a:endParaRPr sz="1025"/>
          </a:p>
          <a:p>
            <a:pPr indent="-29368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5"/>
              <a:buAutoNum type="arabicPeriod"/>
            </a:pPr>
            <a:r>
              <a:t/>
            </a:r>
            <a:endParaRPr sz="1025"/>
          </a:p>
          <a:p>
            <a:pPr indent="-29368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5"/>
              <a:buAutoNum type="arabicPeriod"/>
            </a:pPr>
            <a:r>
              <a:rPr lang="en" sz="1025"/>
              <a:t>    DECLARE @WorkFlowStepTableRowCount INT; -- Declaration of the variable</a:t>
            </a:r>
            <a:endParaRPr sz="1025"/>
          </a:p>
          <a:p>
            <a:pPr indent="-29368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5"/>
              <a:buAutoNum type="arabicPeriod"/>
            </a:pPr>
            <a:r>
              <a:t/>
            </a:r>
            <a:endParaRPr sz="1025"/>
          </a:p>
          <a:p>
            <a:pPr indent="-29368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5"/>
              <a:buAutoNum type="arabicPeriod"/>
            </a:pPr>
            <a:r>
              <a:rPr lang="en" sz="1025"/>
              <a:t>    INSERT INTO [CH01-01-Fact].[Data]</a:t>
            </a:r>
            <a:endParaRPr sz="1025"/>
          </a:p>
          <a:p>
            <a:pPr indent="-29368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5"/>
              <a:buAutoNum type="arabicPeriod"/>
            </a:pPr>
            <a:r>
              <a:rPr lang="en" sz="1025"/>
              <a:t>        (    SalesKey,SalesManagerKey,OccupationKey,TerritoryKey,ProductKey,      CustomerKey,ProductCategory,SalesManager,ProductSubcategory,    ProductCode,ProductName,Color,ModelName,OrderQuantity,UnitPrice</a:t>
            </a:r>
            <a:r>
              <a:rPr lang="en" sz="1025"/>
              <a:t>,</a:t>
            </a:r>
            <a:endParaRPr sz="1025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25"/>
          </a:p>
        </p:txBody>
      </p:sp>
      <p:sp>
        <p:nvSpPr>
          <p:cNvPr id="139" name="Google Shape;139;p21"/>
          <p:cNvSpPr txBox="1"/>
          <p:nvPr>
            <p:ph idx="4294967295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368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5"/>
              <a:buAutoNum type="arabicPeriod"/>
            </a:pPr>
            <a:r>
              <a:t/>
            </a:r>
            <a:endParaRPr sz="102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