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256" r:id="rId5"/>
    <p:sldId id="276" r:id="rId6"/>
    <p:sldId id="279" r:id="rId7"/>
    <p:sldId id="278" r:id="rId8"/>
    <p:sldId id="265" r:id="rId9"/>
    <p:sldId id="288" r:id="rId10"/>
    <p:sldId id="280" r:id="rId11"/>
    <p:sldId id="275" r:id="rId12"/>
    <p:sldId id="282" r:id="rId13"/>
    <p:sldId id="283" r:id="rId14"/>
    <p:sldId id="281" r:id="rId15"/>
    <p:sldId id="277" r:id="rId16"/>
    <p:sldId id="289" r:id="rId17"/>
    <p:sldId id="290" r:id="rId18"/>
    <p:sldId id="291" r:id="rId19"/>
    <p:sldId id="285" r:id="rId20"/>
    <p:sldId id="284" r:id="rId21"/>
    <p:sldId id="287" r:id="rId22"/>
    <p:sldId id="292" r:id="rId23"/>
    <p:sldId id="272" r:id="rId24"/>
  </p:sldIdLst>
  <p:sldSz cx="12188825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8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Style moyen 1 - Accentuation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706" autoAdjust="0"/>
  </p:normalViewPr>
  <p:slideViewPr>
    <p:cSldViewPr showGuides="1">
      <p:cViewPr varScale="1">
        <p:scale>
          <a:sx n="91" d="100"/>
          <a:sy n="91" d="100"/>
        </p:scale>
        <p:origin x="322" y="7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291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Classeur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Annual turnover of the company by number of users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>
        <c:manualLayout>
          <c:layoutTarget val="inner"/>
          <c:xMode val="edge"/>
          <c:yMode val="edge"/>
          <c:x val="0.17106643498266419"/>
          <c:y val="0.17171296296296296"/>
          <c:w val="0.76315576293704035"/>
          <c:h val="0.66866840731070498"/>
        </c:manualLayout>
      </c:layout>
      <c:scatterChart>
        <c:scatterStyle val="smoothMarker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Turnover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xVal>
            <c:numRef>
              <c:f>Feuil1!$A$2:$A$11</c:f>
              <c:numCache>
                <c:formatCode>General</c:formatCode>
                <c:ptCount val="10"/>
                <c:pt idx="0">
                  <c:v>5000</c:v>
                </c:pt>
                <c:pt idx="1">
                  <c:v>10000</c:v>
                </c:pt>
                <c:pt idx="2">
                  <c:v>15000</c:v>
                </c:pt>
                <c:pt idx="3">
                  <c:v>25000</c:v>
                </c:pt>
                <c:pt idx="4">
                  <c:v>35000</c:v>
                </c:pt>
                <c:pt idx="5">
                  <c:v>40000</c:v>
                </c:pt>
                <c:pt idx="6">
                  <c:v>45000</c:v>
                </c:pt>
                <c:pt idx="7">
                  <c:v>50000</c:v>
                </c:pt>
                <c:pt idx="8">
                  <c:v>75000</c:v>
                </c:pt>
                <c:pt idx="9">
                  <c:v>100000</c:v>
                </c:pt>
              </c:numCache>
            </c:numRef>
          </c:xVal>
          <c:yVal>
            <c:numRef>
              <c:f>Feuil1!$B$2:$B$11</c:f>
              <c:numCache>
                <c:formatCode>General</c:formatCode>
                <c:ptCount val="10"/>
                <c:pt idx="0">
                  <c:v>20531.25</c:v>
                </c:pt>
                <c:pt idx="1">
                  <c:v>41062.5</c:v>
                </c:pt>
                <c:pt idx="2">
                  <c:v>61593.75</c:v>
                </c:pt>
                <c:pt idx="3">
                  <c:v>102656.25</c:v>
                </c:pt>
                <c:pt idx="4">
                  <c:v>143718.75</c:v>
                </c:pt>
                <c:pt idx="5">
                  <c:v>164250</c:v>
                </c:pt>
                <c:pt idx="6">
                  <c:v>184781.25</c:v>
                </c:pt>
                <c:pt idx="7">
                  <c:v>205312.5</c:v>
                </c:pt>
                <c:pt idx="8">
                  <c:v>307968.75</c:v>
                </c:pt>
                <c:pt idx="9">
                  <c:v>410625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4919-4533-8399-C84F5FB330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27410072"/>
        <c:axId val="427411056"/>
      </c:scatterChart>
      <c:valAx>
        <c:axId val="4274100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Number of users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27411056"/>
        <c:crosses val="autoZero"/>
        <c:crossBetween val="midCat"/>
      </c:valAx>
      <c:valAx>
        <c:axId val="427411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Annual turnover ($)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2741007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5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3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7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2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  <a:round/>
      </a:ln>
    </cs:spPr>
    <cs:defRPr sz="1197" kern="1200"/>
    <cs:bodyPr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E38170C-6800-4AD6-BA5D-D6CB1C2F2B41}" type="datetime1">
              <a:rPr lang="fr-FR" smtClean="0"/>
              <a:t>15/01/2018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A4CBEF8-5CDE-472B-839B-B8BB0C881006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1712DA-99DC-4631-9586-60496316E88A}" type="datetime1">
              <a:rPr lang="fr-FR" smtClean="0"/>
              <a:pPr/>
              <a:t>15/01/2018</a:t>
            </a:fld>
            <a:endParaRPr lang="fr-FR" dirty="0"/>
          </a:p>
        </p:txBody>
      </p:sp>
      <p:sp>
        <p:nvSpPr>
          <p:cNvPr id="4" name="Espace réservé d’image de diapositive 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 dirty="0"/>
          </a:p>
        </p:txBody>
      </p:sp>
      <p:sp>
        <p:nvSpPr>
          <p:cNvPr id="5" name="Espace réservé des notes 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BB98AFB-CB0D-4DFE-87B9-B4B0D0DE73CD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1053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fr-FR" smtClean="0"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929979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fr-FR" smtClean="0"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085562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fr-FR" smtClean="0"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710885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fr-FR" smtClean="0"/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743518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fr-FR" smtClean="0"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178312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fr-FR" smtClean="0"/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561114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fr-FR" smtClean="0"/>
              <a:t>16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237033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fr-FR" smtClean="0"/>
              <a:t>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86267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fr-FR" smtClean="0"/>
              <a:t>18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62329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fr-FR" smtClean="0"/>
              <a:t>20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33282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034419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601348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114755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73186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89776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fr-FR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751610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fr-FR" smtClean="0"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782990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fr-FR" smtClean="0"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12782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 rtlCol="0">
            <a:normAutofit/>
          </a:bodyPr>
          <a:lstStyle>
            <a:lvl1pPr>
              <a:defRPr sz="54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 rtlCol="0"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 noProof="0"/>
              <a:t>Modifiez le style des sous-titres du masque</a:t>
            </a:r>
            <a:endParaRPr lang="fr-FR" noProof="0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1132C50-89C2-4CC0-86C5-97A95D2C0B5F}" type="datetime1">
              <a:rPr lang="fr-FR" noProof="0" smtClean="0"/>
              <a:t>15/01/2018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66475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72E0B66-0941-496C-BCCB-D4DF32766710}" type="datetime1">
              <a:rPr lang="fr-FR" noProof="0" smtClean="0"/>
              <a:t>15/01/2018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66809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 rtlCol="0"/>
          <a:lstStyle/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DA414F-9CBE-4A82-BD34-CE330ACB7840}" type="datetime1">
              <a:rPr lang="fr-FR" noProof="0" smtClean="0"/>
              <a:t>15/01/2018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8824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91504FF-4663-45EE-8907-E3BFA335DD99}" type="datetime1">
              <a:rPr lang="fr-FR" noProof="0" smtClean="0"/>
              <a:t>15/01/2018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42915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rtlCol="0" anchor="b">
            <a:normAutofit/>
          </a:bodyPr>
          <a:lstStyle>
            <a:lvl1pPr algn="l">
              <a:defRPr sz="5400" b="1" cap="none" baseline="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rtlCol="0"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1EA4D61-29AE-4B97-8693-DFABAB52DB9B}" type="datetime1">
              <a:rPr lang="fr-FR" noProof="0" smtClean="0"/>
              <a:t>15/01/2018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70133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D822763-56DC-490D-8FA4-B3EE651E69B0}" type="datetime1">
              <a:rPr lang="fr-FR" noProof="0" smtClean="0"/>
              <a:t>15/01/2018</a:t>
            </a:fld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41370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8" name="Espace réservé du pied de page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7" name="Espace réservé de la date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68B9493-9A41-4CC5-BF4E-DF8A25108186}" type="datetime1">
              <a:rPr lang="fr-FR" noProof="0" smtClean="0"/>
              <a:t>15/01/2018</a:t>
            </a:fld>
            <a:endParaRPr lang="fr-FR" noProof="0" dirty="0"/>
          </a:p>
        </p:txBody>
      </p:sp>
      <p:sp>
        <p:nvSpPr>
          <p:cNvPr id="9" name="Espace réservé du numéro de diapositive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00078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1076222-3F4E-4020-8FD6-968B0936FEE2}" type="datetime1">
              <a:rPr lang="fr-FR" noProof="0" smtClean="0"/>
              <a:t>15/01/2018</a:t>
            </a:fld>
            <a:endParaRPr lang="fr-FR" noProof="0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90715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2" name="Espace réservé de la date 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9A65BC-3F81-44AF-B34E-9CCFA5397F4E}" type="datetime1">
              <a:rPr lang="fr-FR" noProof="0" smtClean="0"/>
              <a:t>15/01/2018</a:t>
            </a:fld>
            <a:endParaRPr lang="fr-FR" noProof="0" dirty="0"/>
          </a:p>
        </p:txBody>
      </p:sp>
      <p:sp>
        <p:nvSpPr>
          <p:cNvPr id="4" name="Espace réservé du numéro de diapositive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44153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rtlCol="0" anchor="b">
            <a:normAutofit/>
          </a:bodyPr>
          <a:lstStyle>
            <a:lvl1pPr algn="l">
              <a:defRPr sz="3600" b="1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545FAD6-54D0-4805-BE21-0832124F99D3}" type="datetime1">
              <a:rPr lang="fr-FR" noProof="0" smtClean="0"/>
              <a:t>15/01/2018</a:t>
            </a:fld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10171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rtlCol="0" anchor="b">
            <a:noAutofit/>
          </a:bodyPr>
          <a:lstStyle>
            <a:lvl1pPr algn="l">
              <a:defRPr sz="3600" b="1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’image 2" descr="Espace réservé vide pour ajouter une image. Cliquez sur l’espace réservé et sélectionnez l’image à ajouter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 dirty="0"/>
              <a:t>Cliquez sur l'icône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41960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 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CA4DFB63-9954-40ED-A6DE-F372EF5494AB}" type="datetime1">
              <a:rPr lang="fr-FR" noProof="0" smtClean="0"/>
              <a:t>15/01/2018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AAEAE4A8-A6E5-453E-B946-FB774B73F48C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59705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Image result for mobile phone">
            <a:extLst>
              <a:ext uri="{FF2B5EF4-FFF2-40B4-BE49-F238E27FC236}">
                <a16:creationId xmlns:a16="http://schemas.microsoft.com/office/drawing/2014/main" id="{1D7449C5-7E1C-4547-8D6D-C0BEF135BD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956" y="-30772"/>
            <a:ext cx="12135081" cy="6888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05780" y="188641"/>
            <a:ext cx="5029200" cy="1080120"/>
          </a:xfrm>
        </p:spPr>
        <p:txBody>
          <a:bodyPr rtlCol="0"/>
          <a:lstStyle/>
          <a:p>
            <a:pPr rtl="0"/>
            <a:r>
              <a:rPr lang="fr-FR" dirty="0"/>
              <a:t>Drink Socially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269876" y="1378716"/>
            <a:ext cx="5029201" cy="406400"/>
          </a:xfrm>
        </p:spPr>
        <p:txBody>
          <a:bodyPr rtlCol="0">
            <a:normAutofit lnSpcReduction="10000"/>
          </a:bodyPr>
          <a:lstStyle/>
          <a:p>
            <a:r>
              <a:rPr lang="fr-FR" dirty="0"/>
              <a:t>A networking service for wine lovers </a:t>
            </a:r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400D6A8C-DDAA-4778-9BD0-67C21BB3AD45}"/>
              </a:ext>
            </a:extLst>
          </p:cNvPr>
          <p:cNvSpPr txBox="1">
            <a:spLocks/>
          </p:cNvSpPr>
          <p:nvPr/>
        </p:nvSpPr>
        <p:spPr>
          <a:xfrm>
            <a:off x="4560988" y="1870471"/>
            <a:ext cx="2239603" cy="406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dirty="0">
                <a:solidFill>
                  <a:schemeClr val="tx1"/>
                </a:solidFill>
              </a:rPr>
              <a:t>By Christophe CLEUET</a:t>
            </a:r>
          </a:p>
        </p:txBody>
      </p:sp>
      <p:pic>
        <p:nvPicPr>
          <p:cNvPr id="2050" name="Picture 2" descr="Image result for wine">
            <a:extLst>
              <a:ext uri="{FF2B5EF4-FFF2-40B4-BE49-F238E27FC236}">
                <a16:creationId xmlns:a16="http://schemas.microsoft.com/office/drawing/2014/main" id="{4AAC87A0-9902-45E3-8698-A623521D7E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99"/>
          <a:stretch/>
        </p:blipFill>
        <p:spPr bwMode="auto">
          <a:xfrm>
            <a:off x="1125860" y="2276871"/>
            <a:ext cx="4554930" cy="3804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32598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261764" y="208898"/>
            <a:ext cx="11377264" cy="555806"/>
          </a:xfrm>
        </p:spPr>
        <p:txBody>
          <a:bodyPr rtlCol="0">
            <a:normAutofit/>
          </a:bodyPr>
          <a:lstStyle/>
          <a:p>
            <a:r>
              <a:rPr lang="en-US" dirty="0"/>
              <a:t>Generate advertising revenue with your application (2)</a:t>
            </a:r>
            <a:endParaRPr lang="fr-FR" dirty="0"/>
          </a:p>
        </p:txBody>
      </p:sp>
      <p:graphicFrame>
        <p:nvGraphicFramePr>
          <p:cNvPr id="3" name="Graphique 2">
            <a:extLst>
              <a:ext uri="{FF2B5EF4-FFF2-40B4-BE49-F238E27FC236}">
                <a16:creationId xmlns:a16="http://schemas.microsoft.com/office/drawing/2014/main" id="{23AECE7D-4A53-43ED-A154-622FB1F1D1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31132028"/>
              </p:ext>
            </p:extLst>
          </p:nvPr>
        </p:nvGraphicFramePr>
        <p:xfrm>
          <a:off x="1413892" y="1772816"/>
          <a:ext cx="9361040" cy="45350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9DB0444A-802C-443F-82C9-769B5FD1BCAF}"/>
              </a:ext>
            </a:extLst>
          </p:cNvPr>
          <p:cNvSpPr/>
          <p:nvPr/>
        </p:nvSpPr>
        <p:spPr>
          <a:xfrm>
            <a:off x="244721" y="926629"/>
            <a:ext cx="109139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We will suppose that our users will spend 3 minutes on the app per day with an average mobile effective cost per Mille of 2.5€.</a:t>
            </a:r>
            <a:endParaRPr lang="fr-FR" dirty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3298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261765" y="208898"/>
            <a:ext cx="3888432" cy="663352"/>
          </a:xfrm>
        </p:spPr>
        <p:txBody>
          <a:bodyPr rtlCol="0"/>
          <a:lstStyle/>
          <a:p>
            <a:pPr rtl="0"/>
            <a:r>
              <a:rPr lang="fr-FR" dirty="0"/>
              <a:t>Project Teams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284375E-F893-4067-9825-A31A3FBE6E5F}"/>
              </a:ext>
            </a:extLst>
          </p:cNvPr>
          <p:cNvSpPr/>
          <p:nvPr/>
        </p:nvSpPr>
        <p:spPr>
          <a:xfrm>
            <a:off x="909836" y="1124744"/>
            <a:ext cx="1000911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Mobile application developers: </a:t>
            </a:r>
            <a:br>
              <a:rPr lang="en-US" sz="2000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endParaRPr lang="fr-FR" sz="2000" dirty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742950" lvl="1" indent="-285750"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000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Design, build, test, implement and support the application.</a:t>
            </a:r>
            <a:br>
              <a:rPr lang="en-US" sz="2000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endParaRPr lang="fr-FR" sz="2000" dirty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Project Manager: </a:t>
            </a:r>
            <a:br>
              <a:rPr lang="en-US" sz="2000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endParaRPr lang="fr-FR" sz="2000" dirty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742950" lvl="1" indent="-285750"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000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Actively seek sponsorships and promote the commercial benefits of our project.</a:t>
            </a:r>
            <a:br>
              <a:rPr lang="en-US" sz="2000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endParaRPr lang="fr-FR" sz="2000" dirty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742950" lvl="1" indent="-285750"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000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Ensure that the project proceeds within the specified time frame and under the established budget</a:t>
            </a:r>
            <a:endParaRPr lang="fr-FR" sz="2000" dirty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914400">
              <a:spcAft>
                <a:spcPts val="0"/>
              </a:spcAft>
            </a:pPr>
            <a:r>
              <a:rPr lang="en-US" sz="2000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 </a:t>
            </a:r>
            <a:endParaRPr lang="fr-FR" sz="2000" dirty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Sommelier:</a:t>
            </a:r>
            <a:endParaRPr lang="fr-FR" sz="2000" dirty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457200">
              <a:spcAft>
                <a:spcPts val="0"/>
              </a:spcAft>
            </a:pPr>
            <a:r>
              <a:rPr lang="en-US" sz="2000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 </a:t>
            </a:r>
            <a:endParaRPr lang="fr-FR" sz="2000" dirty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742950" lvl="1" indent="-285750"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000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make a professional assessment on wine</a:t>
            </a:r>
            <a:endParaRPr lang="fr-FR" sz="20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8648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261765" y="208898"/>
            <a:ext cx="3888432" cy="663352"/>
          </a:xfrm>
        </p:spPr>
        <p:txBody>
          <a:bodyPr rtlCol="0"/>
          <a:lstStyle/>
          <a:p>
            <a:pPr rtl="0"/>
            <a:r>
              <a:rPr lang="fr-FR" dirty="0"/>
              <a:t>Aims &amp; Objectives</a:t>
            </a:r>
          </a:p>
        </p:txBody>
      </p:sp>
      <p:graphicFrame>
        <p:nvGraphicFramePr>
          <p:cNvPr id="3" name="Espace réservé du contenu 7">
            <a:extLst>
              <a:ext uri="{FF2B5EF4-FFF2-40B4-BE49-F238E27FC236}">
                <a16:creationId xmlns:a16="http://schemas.microsoft.com/office/drawing/2014/main" id="{E873E8A5-0565-4674-A1B6-F856C0C3034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0206387"/>
              </p:ext>
            </p:extLst>
          </p:nvPr>
        </p:nvGraphicFramePr>
        <p:xfrm>
          <a:off x="909836" y="1157842"/>
          <a:ext cx="10369152" cy="4542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2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60160166"/>
                    </a:ext>
                  </a:extLst>
                </a:gridCol>
              </a:tblGrid>
              <a:tr h="737760">
                <a:tc>
                  <a:txBody>
                    <a:bodyPr/>
                    <a:lstStyle/>
                    <a:p>
                      <a:pPr algn="ctr" rtl="0"/>
                      <a:r>
                        <a:rPr lang="fr-FR" noProof="0" dirty="0"/>
                        <a:t>Years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noProof="0" dirty="0"/>
                        <a:t>Users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noProof="0" dirty="0"/>
                        <a:t>Turnover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noProof="0" dirty="0"/>
                        <a:t>Profits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0911">
                <a:tc>
                  <a:txBody>
                    <a:bodyPr/>
                    <a:lstStyle/>
                    <a:p>
                      <a:pPr algn="ctr" rtl="0"/>
                      <a:r>
                        <a:rPr lang="fr-FR" noProof="0" dirty="0"/>
                        <a:t>2018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noProof="0" dirty="0"/>
                        <a:t>10 000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noProof="0" dirty="0"/>
                        <a:t>41 062 €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noProof="0" dirty="0"/>
                        <a:t>9 166 €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0911">
                <a:tc>
                  <a:txBody>
                    <a:bodyPr/>
                    <a:lstStyle/>
                    <a:p>
                      <a:pPr algn="ctr" rtl="0"/>
                      <a:r>
                        <a:rPr lang="fr-FR" noProof="0" dirty="0"/>
                        <a:t>2019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noProof="0" dirty="0"/>
                        <a:t>45 000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noProof="0" dirty="0"/>
                        <a:t>184 781 €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noProof="0" dirty="0"/>
                        <a:t>30 460 €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0911">
                <a:tc>
                  <a:txBody>
                    <a:bodyPr/>
                    <a:lstStyle/>
                    <a:p>
                      <a:pPr algn="ctr" rtl="0"/>
                      <a:r>
                        <a:rPr lang="fr-FR" noProof="0" dirty="0"/>
                        <a:t>2020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noProof="0" dirty="0"/>
                        <a:t>75 000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noProof="0" dirty="0"/>
                        <a:t>307 968 €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noProof="0" dirty="0"/>
                        <a:t>122 559 €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0911">
                <a:tc>
                  <a:txBody>
                    <a:bodyPr/>
                    <a:lstStyle/>
                    <a:p>
                      <a:pPr algn="ctr" rtl="0"/>
                      <a:r>
                        <a:rPr lang="fr-FR" noProof="0" dirty="0"/>
                        <a:t>2021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noProof="0" dirty="0"/>
                        <a:t>100 000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noProof="0" dirty="0"/>
                        <a:t>410 625 €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noProof="0" dirty="0"/>
                        <a:t>152 039 €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669580"/>
                  </a:ext>
                </a:extLst>
              </a:tr>
              <a:tr h="760911">
                <a:tc>
                  <a:txBody>
                    <a:bodyPr/>
                    <a:lstStyle/>
                    <a:p>
                      <a:pPr algn="ctr" rtl="0"/>
                      <a:r>
                        <a:rPr lang="fr-FR" noProof="0" dirty="0"/>
                        <a:t>2022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noProof="0" dirty="0"/>
                        <a:t>125 000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noProof="0" dirty="0"/>
                        <a:t>513 281 €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noProof="0" dirty="0"/>
                        <a:t>204 006 €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47251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0587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261765" y="208898"/>
            <a:ext cx="3888432" cy="663352"/>
          </a:xfrm>
        </p:spPr>
        <p:txBody>
          <a:bodyPr rtlCol="0"/>
          <a:lstStyle/>
          <a:p>
            <a:pPr rtl="0"/>
            <a:r>
              <a:rPr lang="fr-FR" dirty="0"/>
              <a:t>Balance sheet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7A3D1BF-8063-4ADA-B37C-6C523EE395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2124" y="274340"/>
            <a:ext cx="7848872" cy="63093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4057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261765" y="208898"/>
            <a:ext cx="3168351" cy="663352"/>
          </a:xfrm>
        </p:spPr>
        <p:txBody>
          <a:bodyPr rtlCol="0"/>
          <a:lstStyle/>
          <a:p>
            <a:pPr rtl="0"/>
            <a:r>
              <a:rPr lang="fr-FR" dirty="0"/>
              <a:t>Income sheet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55D3581B-F764-4297-AE0F-13F4173498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4132" y="82137"/>
            <a:ext cx="7848872" cy="669372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93897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261765" y="208898"/>
            <a:ext cx="3168351" cy="663352"/>
          </a:xfrm>
        </p:spPr>
        <p:txBody>
          <a:bodyPr rtlCol="0"/>
          <a:lstStyle/>
          <a:p>
            <a:pPr rtl="0"/>
            <a:r>
              <a:rPr lang="fr-FR" dirty="0"/>
              <a:t>Cash flow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7378372-996F-4CF5-B8BC-178EA5B9C9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8720" y="58316"/>
            <a:ext cx="8108299" cy="674136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39809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261765" y="208898"/>
            <a:ext cx="3888432" cy="663352"/>
          </a:xfrm>
        </p:spPr>
        <p:txBody>
          <a:bodyPr rtlCol="0"/>
          <a:lstStyle/>
          <a:p>
            <a:pPr rtl="0"/>
            <a:r>
              <a:rPr lang="fr-FR" dirty="0"/>
              <a:t>Financial gauges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BC497C6-DE7C-486E-8528-AC6124EEA88B}"/>
              </a:ext>
            </a:extLst>
          </p:cNvPr>
          <p:cNvSpPr/>
          <p:nvPr/>
        </p:nvSpPr>
        <p:spPr>
          <a:xfrm>
            <a:off x="898798" y="2636912"/>
            <a:ext cx="94330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Net Present Value (NPV) : </a:t>
            </a:r>
            <a:r>
              <a:rPr lang="en-US" dirty="0">
                <a:latin typeface="Cambria" panose="02040503050406030204" pitchFamily="18" charset="0"/>
              </a:rPr>
              <a:t>used in capital budgeting to analyze the profitability of a projected investment or project. </a:t>
            </a:r>
            <a:endParaRPr lang="fr-FR" dirty="0">
              <a:latin typeface="Cambria" panose="02040503050406030204" pitchFamily="18" charset="0"/>
            </a:endParaRPr>
          </a:p>
          <a:p>
            <a:r>
              <a:rPr lang="en-US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6A2DD75-AC07-4DE9-BABD-EA38E5C1ED36}"/>
              </a:ext>
            </a:extLst>
          </p:cNvPr>
          <p:cNvSpPr/>
          <p:nvPr/>
        </p:nvSpPr>
        <p:spPr>
          <a:xfrm>
            <a:off x="898798" y="4437112"/>
            <a:ext cx="974315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0"/>
              </a:spcAft>
            </a:pPr>
            <a:r>
              <a:rPr lang="en-US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Internal rate of return (IRR) : interest rate at which the net present value of all the cash flows from a project or investment equal zero</a:t>
            </a:r>
            <a:br>
              <a:rPr lang="en-US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endParaRPr lang="fr-FR" dirty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E80E15-8EDC-42E5-A854-3FB9FAAB1FBC}"/>
              </a:ext>
            </a:extLst>
          </p:cNvPr>
          <p:cNvSpPr/>
          <p:nvPr/>
        </p:nvSpPr>
        <p:spPr>
          <a:xfrm>
            <a:off x="898798" y="1052736"/>
            <a:ext cx="42951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0"/>
              </a:spcAft>
            </a:pPr>
            <a:r>
              <a:rPr lang="en-US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Weighted Average Cost of Capital (WACC)</a:t>
            </a:r>
            <a:endParaRPr lang="fr-FR" dirty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63625B-3E58-44B4-BACE-A429C5F56883}"/>
              </a:ext>
            </a:extLst>
          </p:cNvPr>
          <p:cNvSpPr/>
          <p:nvPr/>
        </p:nvSpPr>
        <p:spPr>
          <a:xfrm>
            <a:off x="3911930" y="5360442"/>
            <a:ext cx="256403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b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IRR= 33.193% &gt; WACC</a:t>
            </a:r>
            <a:endParaRPr lang="fr-FR" dirty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1230B2-62BA-4CB8-95BE-B7372D4AC80E}"/>
              </a:ext>
            </a:extLst>
          </p:cNvPr>
          <p:cNvSpPr/>
          <p:nvPr/>
        </p:nvSpPr>
        <p:spPr>
          <a:xfrm>
            <a:off x="3719764" y="3698448"/>
            <a:ext cx="294836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>
              <a:spcAft>
                <a:spcPts val="0"/>
              </a:spcAft>
            </a:pPr>
            <a:r>
              <a:rPr lang="en-US" b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NPV = 44 353 € &gt; 0</a:t>
            </a:r>
            <a:endParaRPr lang="fr-FR" dirty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BA82ED-AFE5-460D-AEBF-7ED9BC467055}"/>
              </a:ext>
            </a:extLst>
          </p:cNvPr>
          <p:cNvSpPr/>
          <p:nvPr/>
        </p:nvSpPr>
        <p:spPr>
          <a:xfrm>
            <a:off x="3980566" y="1829145"/>
            <a:ext cx="242676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>
              <a:spcAft>
                <a:spcPts val="0"/>
              </a:spcAft>
            </a:pPr>
            <a:r>
              <a:rPr lang="fr-FR" b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WACC = 7.9 %</a:t>
            </a:r>
            <a:endParaRPr lang="fr-FR" dirty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241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261765" y="208898"/>
            <a:ext cx="3888432" cy="663352"/>
          </a:xfrm>
        </p:spPr>
        <p:txBody>
          <a:bodyPr rtlCol="0"/>
          <a:lstStyle/>
          <a:p>
            <a:pPr rtl="0"/>
            <a:r>
              <a:rPr lang="fr-FR" dirty="0"/>
              <a:t>Financial needs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A04BE31-4B85-47CA-A8A5-1302EDF34433}"/>
              </a:ext>
            </a:extLst>
          </p:cNvPr>
          <p:cNvSpPr txBox="1"/>
          <p:nvPr/>
        </p:nvSpPr>
        <p:spPr>
          <a:xfrm>
            <a:off x="837828" y="1484784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FUNDING REQUIREMENTS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3F1F931-F714-4FE3-8F59-137E495D901A}"/>
              </a:ext>
            </a:extLst>
          </p:cNvPr>
          <p:cNvSpPr/>
          <p:nvPr/>
        </p:nvSpPr>
        <p:spPr>
          <a:xfrm>
            <a:off x="1053852" y="1953749"/>
            <a:ext cx="85910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To help our business and the growing of your company, we are seeking 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153E9C-076A-4120-9EB7-9D2626510E05}"/>
              </a:ext>
            </a:extLst>
          </p:cNvPr>
          <p:cNvSpPr/>
          <p:nvPr/>
        </p:nvSpPr>
        <p:spPr>
          <a:xfrm>
            <a:off x="2205981" y="2649354"/>
            <a:ext cx="6696744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30,000 € investment in exchange for a 20% equity stake</a:t>
            </a:r>
            <a:endParaRPr lang="fr-FR" sz="2000" b="1" dirty="0"/>
          </a:p>
        </p:txBody>
      </p:sp>
    </p:spTree>
    <p:extLst>
      <p:ext uri="{BB962C8B-B14F-4D97-AF65-F5344CB8AC3E}">
        <p14:creationId xmlns:p14="http://schemas.microsoft.com/office/powerpoint/2010/main" val="158307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261764" y="208898"/>
            <a:ext cx="5904656" cy="555806"/>
          </a:xfrm>
        </p:spPr>
        <p:txBody>
          <a:bodyPr rtlCol="0">
            <a:normAutofit/>
          </a:bodyPr>
          <a:lstStyle/>
          <a:p>
            <a:r>
              <a:rPr lang="en-US" dirty="0"/>
              <a:t>Trivias and technical stuffs</a:t>
            </a:r>
            <a:endParaRPr lang="fr-FR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2B05262-3F3E-4240-B687-04286C8B56A4}"/>
              </a:ext>
            </a:extLst>
          </p:cNvPr>
          <p:cNvSpPr/>
          <p:nvPr/>
        </p:nvSpPr>
        <p:spPr>
          <a:xfrm>
            <a:off x="549796" y="1196752"/>
            <a:ext cx="93610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The mobile application will be </a:t>
            </a:r>
            <a:r>
              <a:rPr lang="en-US" b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cross-platform</a:t>
            </a:r>
            <a:r>
              <a:rPr lang="en-US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: Android, iOS and Windows Phone</a:t>
            </a:r>
            <a:br>
              <a:rPr lang="en-US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endParaRPr lang="en-US" dirty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endParaRPr lang="en-US" dirty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It will be </a:t>
            </a:r>
            <a:r>
              <a:rPr lang="en-US" b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developed in six months </a:t>
            </a:r>
            <a:r>
              <a:rPr lang="en-US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by a team of software engineers </a:t>
            </a:r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FDF104E-B9AF-4556-B36D-25C98FB2D916}"/>
              </a:ext>
            </a:extLst>
          </p:cNvPr>
          <p:cNvSpPr/>
          <p:nvPr/>
        </p:nvSpPr>
        <p:spPr>
          <a:xfrm>
            <a:off x="542545" y="2867745"/>
            <a:ext cx="89289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The 2017 French corporate tax rate </a:t>
            </a:r>
            <a:r>
              <a:rPr lang="en-US" b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was 33.3%. </a:t>
            </a:r>
            <a:r>
              <a:rPr lang="en-US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In Czech Republic, it is 19%</a:t>
            </a:r>
            <a:endParaRPr lang="fr-FR" dirty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8BA3E9-1EB9-4990-9D44-C0FA0017E7F6}"/>
              </a:ext>
            </a:extLst>
          </p:cNvPr>
          <p:cNvSpPr/>
          <p:nvPr/>
        </p:nvSpPr>
        <p:spPr>
          <a:xfrm>
            <a:off x="549796" y="3707741"/>
            <a:ext cx="87129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Our office space will be based in a </a:t>
            </a:r>
            <a:r>
              <a:rPr lang="en-US" b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business incubator </a:t>
            </a:r>
            <a:r>
              <a:rPr lang="en-US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that helps new and startup companies to develop by providing services. Thus, we will not pay any rent for the three first years.</a:t>
            </a:r>
            <a:endParaRPr lang="fr-FR" dirty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6222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6F4CA3-9339-42B8-8688-458A705A0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97D8AB6-07D0-4026-AA45-52ACFFB62F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796" y="493945"/>
            <a:ext cx="11093054" cy="5599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749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261764" y="208898"/>
            <a:ext cx="8686801" cy="663352"/>
          </a:xfrm>
        </p:spPr>
        <p:txBody>
          <a:bodyPr rtlCol="0"/>
          <a:lstStyle/>
          <a:p>
            <a:pPr rtl="0"/>
            <a:r>
              <a:rPr lang="fr-FR" dirty="0"/>
              <a:t>Introduction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EA3FCBA-721D-4878-BC12-F354B5FE385C}"/>
              </a:ext>
            </a:extLst>
          </p:cNvPr>
          <p:cNvSpPr/>
          <p:nvPr/>
        </p:nvSpPr>
        <p:spPr>
          <a:xfrm>
            <a:off x="765820" y="1196752"/>
            <a:ext cx="993710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</a:rPr>
              <a:t>A mobile phone application designed to present as much information as possible on individual wines with professional assignment.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</a:rPr>
              <a:t>Allows its users to : </a:t>
            </a:r>
            <a:br>
              <a:rPr lang="en-US" sz="2400" dirty="0">
                <a:latin typeface="Cambria" panose="02040503050406030204" pitchFamily="18" charset="0"/>
              </a:rPr>
            </a:br>
            <a:endParaRPr lang="en-US" sz="2400" dirty="0">
              <a:latin typeface="Cambria" panose="02040503050406030204" pitchFamily="18" charset="0"/>
            </a:endParaRPr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en-US" sz="2400" dirty="0">
                <a:latin typeface="Cambria" panose="02040503050406030204" pitchFamily="18" charset="0"/>
              </a:rPr>
              <a:t>Rate wines</a:t>
            </a:r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en-US" sz="2400" dirty="0">
                <a:latin typeface="Cambria" panose="02040503050406030204" pitchFamily="18" charset="0"/>
              </a:rPr>
              <a:t>Share these check-in with friends</a:t>
            </a:r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en-US" sz="2400" dirty="0">
                <a:latin typeface="Cambria" panose="02040503050406030204" pitchFamily="18" charset="0"/>
              </a:rPr>
              <a:t>Get professional assessments and recommendations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989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jenniejbeauty.com/wp-content/uploads/2013/05/paris2012082.jpg">
            <a:extLst>
              <a:ext uri="{FF2B5EF4-FFF2-40B4-BE49-F238E27FC236}">
                <a16:creationId xmlns:a16="http://schemas.microsoft.com/office/drawing/2014/main" id="{A23C8D71-7D6B-4B96-92C4-62D0EF454E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759" y="0"/>
            <a:ext cx="121888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re 1">
            <a:extLst>
              <a:ext uri="{FF2B5EF4-FFF2-40B4-BE49-F238E27FC236}">
                <a16:creationId xmlns:a16="http://schemas.microsoft.com/office/drawing/2014/main" id="{01000102-159E-4AC5-ADD3-1E4FA8153635}"/>
              </a:ext>
            </a:extLst>
          </p:cNvPr>
          <p:cNvSpPr txBox="1">
            <a:spLocks/>
          </p:cNvSpPr>
          <p:nvPr/>
        </p:nvSpPr>
        <p:spPr>
          <a:xfrm>
            <a:off x="405780" y="548680"/>
            <a:ext cx="7693495" cy="1002434"/>
          </a:xfrm>
          <a:prstGeom prst="rect">
            <a:avLst/>
          </a:prstGeom>
        </p:spPr>
        <p:txBody>
          <a:bodyPr rtlCol="0"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8000" dirty="0"/>
              <a:t>Questions ?</a:t>
            </a:r>
          </a:p>
        </p:txBody>
      </p:sp>
    </p:spTree>
    <p:extLst>
      <p:ext uri="{BB962C8B-B14F-4D97-AF65-F5344CB8AC3E}">
        <p14:creationId xmlns:p14="http://schemas.microsoft.com/office/powerpoint/2010/main" val="164140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261764" y="208898"/>
            <a:ext cx="8686801" cy="663352"/>
          </a:xfrm>
        </p:spPr>
        <p:txBody>
          <a:bodyPr rtlCol="0"/>
          <a:lstStyle/>
          <a:p>
            <a:pPr rtl="0"/>
            <a:r>
              <a:rPr lang="fr-FR" dirty="0"/>
              <a:t>Nature of the Market</a:t>
            </a:r>
          </a:p>
        </p:txBody>
      </p:sp>
      <p:pic>
        <p:nvPicPr>
          <p:cNvPr id="3" name="Image 2" descr="Image result for country wine consumption europe">
            <a:extLst>
              <a:ext uri="{FF2B5EF4-FFF2-40B4-BE49-F238E27FC236}">
                <a16:creationId xmlns:a16="http://schemas.microsoft.com/office/drawing/2014/main" id="{91109C87-5E9D-4727-8F34-136941E6AC9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0035" y="2237571"/>
            <a:ext cx="5849191" cy="35655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39DA0BB-5A1E-47B4-92CB-1622291B4653}"/>
              </a:ext>
            </a:extLst>
          </p:cNvPr>
          <p:cNvSpPr/>
          <p:nvPr/>
        </p:nvSpPr>
        <p:spPr>
          <a:xfrm>
            <a:off x="261764" y="1150283"/>
            <a:ext cx="64363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Wine is one of the most popular alcoholic beverages in Europe. </a:t>
            </a:r>
          </a:p>
          <a:p>
            <a:pPr algn="just">
              <a:spcAft>
                <a:spcPts val="0"/>
              </a:spcAft>
            </a:pPr>
            <a:endParaRPr lang="en-US" dirty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47AA7D-8FB1-4447-A2C2-B45367740847}"/>
              </a:ext>
            </a:extLst>
          </p:cNvPr>
          <p:cNvSpPr/>
          <p:nvPr/>
        </p:nvSpPr>
        <p:spPr>
          <a:xfrm>
            <a:off x="261764" y="1610476"/>
            <a:ext cx="107593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French consume about the same amount of wine as the whole population of the United States combined.</a:t>
            </a:r>
            <a:endParaRPr lang="fr-FR" dirty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BDF2CB-CB8F-4A28-BE72-5C6C1C9042BD}"/>
              </a:ext>
            </a:extLst>
          </p:cNvPr>
          <p:cNvSpPr/>
          <p:nvPr/>
        </p:nvSpPr>
        <p:spPr>
          <a:xfrm>
            <a:off x="2422004" y="5949280"/>
            <a:ext cx="661907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Number of potential French consumers  : 17.4 millions.</a:t>
            </a:r>
            <a:endParaRPr lang="fr-FR" sz="2000" b="1" dirty="0">
              <a:solidFill>
                <a:schemeClr val="accent1">
                  <a:lumMod val="75000"/>
                </a:schemeClr>
              </a:solidFill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210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261764" y="208898"/>
            <a:ext cx="8686801" cy="663352"/>
          </a:xfrm>
        </p:spPr>
        <p:txBody>
          <a:bodyPr rtlCol="0"/>
          <a:lstStyle/>
          <a:p>
            <a:pPr rtl="0"/>
            <a:r>
              <a:rPr lang="fr-FR" dirty="0"/>
              <a:t>Potential consumers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86DCA60-4F82-4B24-87D9-F63AA507B5A1}"/>
              </a:ext>
            </a:extLst>
          </p:cNvPr>
          <p:cNvSpPr/>
          <p:nvPr/>
        </p:nvSpPr>
        <p:spPr>
          <a:xfrm>
            <a:off x="621804" y="1052736"/>
            <a:ext cx="10945216" cy="46422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365F91"/>
                </a:solidFill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Non-targeted wine consumers : </a:t>
            </a:r>
            <a:br>
              <a:rPr lang="en-US" sz="2000" b="1" dirty="0">
                <a:solidFill>
                  <a:srgbClr val="365F91"/>
                </a:solidFill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</a:br>
            <a:endParaRPr lang="fr-FR" sz="2000" b="1" dirty="0">
              <a:solidFill>
                <a:srgbClr val="365F91"/>
              </a:solidFill>
              <a:latin typeface="Calibri" panose="020F0502020204030204" pitchFamily="34" charset="0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b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Conservative wine drinkers </a:t>
            </a:r>
            <a:r>
              <a:rPr lang="en-US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want to buy wines they already like</a:t>
            </a:r>
          </a:p>
          <a:p>
            <a:pPr lvl="0">
              <a:spcAft>
                <a:spcPts val="0"/>
              </a:spcAft>
            </a:pPr>
            <a:endParaRPr lang="fr-FR" dirty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b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Overwhelmed people </a:t>
            </a:r>
            <a:r>
              <a:rPr lang="en-US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won’t use the app. Do want not share their alcohol addiction on a social network.</a:t>
            </a:r>
          </a:p>
          <a:p>
            <a:pPr lvl="0">
              <a:spcAft>
                <a:spcPts val="0"/>
              </a:spcAft>
            </a:pPr>
            <a:endParaRPr lang="fr-FR" dirty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b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Engaged newcomers </a:t>
            </a:r>
            <a:r>
              <a:rPr lang="en-US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do not take into account the occasion during which the wine will be drunk, when purchasing their wine, and they seek little information about their purchases.</a:t>
            </a:r>
            <a:endParaRPr lang="fr-FR" dirty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 </a:t>
            </a:r>
            <a:endParaRPr lang="fr-FR" dirty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spcBef>
                <a:spcPts val="20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365F91"/>
                </a:solidFill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Targeted wine consumers :</a:t>
            </a:r>
            <a:endParaRPr lang="fr-FR" sz="2000" b="1" dirty="0">
              <a:solidFill>
                <a:srgbClr val="365F91"/>
              </a:solidFill>
              <a:latin typeface="Calibri" panose="020F0502020204030204" pitchFamily="34" charset="0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b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 </a:t>
            </a:r>
            <a:endParaRPr lang="fr-FR" dirty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b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Image-seekers</a:t>
            </a:r>
            <a:r>
              <a:rPr lang="en-US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will search information and will believe more expensive wines are better quality.</a:t>
            </a:r>
          </a:p>
          <a:p>
            <a:pPr lvl="0">
              <a:spcAft>
                <a:spcPts val="0"/>
              </a:spcAft>
            </a:pPr>
            <a:endParaRPr lang="fr-FR" dirty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b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Experimenter wine drinkers </a:t>
            </a:r>
            <a:r>
              <a:rPr lang="en-US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are keen to receive advice, like to try different wines.</a:t>
            </a:r>
          </a:p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fr-FR" dirty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b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Enthusiasts </a:t>
            </a:r>
            <a:r>
              <a:rPr lang="en-US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will seek some information before purchasing wine</a:t>
            </a:r>
            <a:endParaRPr lang="fr-FR" dirty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0632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261764" y="208898"/>
            <a:ext cx="8686801" cy="663352"/>
          </a:xfrm>
        </p:spPr>
        <p:txBody>
          <a:bodyPr rtlCol="0"/>
          <a:lstStyle/>
          <a:p>
            <a:pPr rtl="0"/>
            <a:r>
              <a:rPr lang="fr-FR" dirty="0"/>
              <a:t>Main competitors</a:t>
            </a:r>
          </a:p>
        </p:txBody>
      </p:sp>
      <p:pic>
        <p:nvPicPr>
          <p:cNvPr id="6" name="Picture 6" descr="Image result for untappd">
            <a:extLst>
              <a:ext uri="{FF2B5EF4-FFF2-40B4-BE49-F238E27FC236}">
                <a16:creationId xmlns:a16="http://schemas.microsoft.com/office/drawing/2014/main" id="{77D1A2B6-6806-43CE-AA6B-67B458ADDB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836" y="4005064"/>
            <a:ext cx="1688976" cy="1688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 descr="Image result for vivino">
            <a:extLst>
              <a:ext uri="{FF2B5EF4-FFF2-40B4-BE49-F238E27FC236}">
                <a16:creationId xmlns:a16="http://schemas.microsoft.com/office/drawing/2014/main" id="{5B12EE90-5395-4422-A05A-F85DDC1CE440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196" y="1163960"/>
            <a:ext cx="2304256" cy="147295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7EA5A52-3E41-4175-8A19-34772D6D9549}"/>
              </a:ext>
            </a:extLst>
          </p:cNvPr>
          <p:cNvSpPr/>
          <p:nvPr/>
        </p:nvSpPr>
        <p:spPr>
          <a:xfrm>
            <a:off x="3286100" y="1169880"/>
            <a:ext cx="67408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Mobile phone application that sells wine online and gives recommendations that adapt based on your tastes and preferences.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F022D8-9E14-41EE-BD29-F6066CD53AF0}"/>
              </a:ext>
            </a:extLst>
          </p:cNvPr>
          <p:cNvSpPr/>
          <p:nvPr/>
        </p:nvSpPr>
        <p:spPr>
          <a:xfrm>
            <a:off x="3286100" y="4005064"/>
            <a:ext cx="6092825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Mobile phone application that allows its users to rate beers and share these check-in with friends.</a:t>
            </a:r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A0633A12-65E2-4390-A6A1-5EB0283B87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46399" y="1973560"/>
            <a:ext cx="6372225" cy="160972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00C3B950-10C6-4213-AAAB-960E081FF6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30116" y="4849552"/>
            <a:ext cx="6257925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23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261764" y="208898"/>
            <a:ext cx="8686801" cy="663352"/>
          </a:xfrm>
        </p:spPr>
        <p:txBody>
          <a:bodyPr rtlCol="0"/>
          <a:lstStyle/>
          <a:p>
            <a:pPr rtl="0"/>
            <a:r>
              <a:rPr lang="fr-FR" dirty="0"/>
              <a:t>13 reasons why we are better (1)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E4B44CC-C779-4FB9-BB0A-BFD8E70E779C}"/>
              </a:ext>
            </a:extLst>
          </p:cNvPr>
          <p:cNvSpPr/>
          <p:nvPr/>
        </p:nvSpPr>
        <p:spPr>
          <a:xfrm>
            <a:off x="477788" y="1340768"/>
            <a:ext cx="11233248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600" b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Ratings system:</a:t>
            </a:r>
            <a:r>
              <a:rPr lang="en-US" sz="1600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One major problem existing with Vivino/</a:t>
            </a:r>
            <a:r>
              <a:rPr lang="en-US" sz="1600" dirty="0" err="1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Untappd</a:t>
            </a:r>
            <a:r>
              <a:rPr lang="en-US" sz="1600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ratings tends to occur on high-volume drinking days. </a:t>
            </a:r>
          </a:p>
          <a:p>
            <a:pPr lvl="0" algn="just">
              <a:spcAft>
                <a:spcPts val="0"/>
              </a:spcAft>
            </a:pPr>
            <a:r>
              <a:rPr lang="en-US" sz="1600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Drinking many different wines can make it very difficult to remain objective while deciding on how many stars it deserves.</a:t>
            </a:r>
            <a:endParaRPr lang="fr-FR" sz="1600" dirty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457200" algn="just">
              <a:spcAft>
                <a:spcPts val="0"/>
              </a:spcAft>
            </a:pPr>
            <a:r>
              <a:rPr lang="en-US" sz="1600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 </a:t>
            </a:r>
            <a:endParaRPr lang="fr-FR" sz="1600" dirty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600" b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Wine experts versus amateurs</a:t>
            </a:r>
            <a:r>
              <a:rPr lang="en-US" sz="1600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: Over 75% of wines in Vivino are never rated by wine experts.</a:t>
            </a:r>
            <a:br>
              <a:rPr lang="en-US" sz="1600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endParaRPr lang="fr-FR" sz="1600" dirty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600" b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Casual consumers:</a:t>
            </a:r>
            <a:r>
              <a:rPr lang="en-US" sz="1600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 We don’t believe that the average ratings of a wine/beer will end up mattering very much to casual consumers. </a:t>
            </a:r>
            <a:endParaRPr lang="fr-FR" sz="1600" dirty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457200" algn="just">
              <a:spcAft>
                <a:spcPts val="0"/>
              </a:spcAft>
            </a:pPr>
            <a:r>
              <a:rPr lang="en-US" sz="1600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 </a:t>
            </a:r>
            <a:endParaRPr lang="fr-FR" sz="1600" dirty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lvl="0">
              <a:spcAft>
                <a:spcPts val="0"/>
              </a:spcAft>
            </a:pPr>
            <a:r>
              <a:rPr lang="en-US" sz="1600" i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       --&gt; Your friends’ or wine expert’s individual ratings will probably have much impact on your choices either.</a:t>
            </a:r>
            <a:endParaRPr lang="fr-FR" sz="1600" dirty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457200">
              <a:spcAft>
                <a:spcPts val="0"/>
              </a:spcAft>
            </a:pPr>
            <a:r>
              <a:rPr lang="en-US" sz="1600" i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 </a:t>
            </a:r>
            <a:endParaRPr lang="fr-FR" sz="1600" dirty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600" b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How to improve stars rating classification:</a:t>
            </a:r>
            <a:r>
              <a:rPr lang="en-US" sz="1600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There are definitely ways to make a rating system that better fits user’s preferences. A few ideas could be:</a:t>
            </a:r>
            <a:endParaRPr lang="fr-FR" sz="1600" dirty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742950" lvl="1" indent="-285750"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600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 1 to 5 scale for perceived </a:t>
            </a:r>
            <a:r>
              <a:rPr lang="en-US" sz="1600" dirty="0" err="1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hoppiness</a:t>
            </a:r>
            <a:r>
              <a:rPr lang="en-US" sz="1600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/bitterness</a:t>
            </a:r>
            <a:endParaRPr lang="fr-FR" sz="1600" dirty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742950" lvl="1" indent="-285750"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600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Individual rating areas for aroma, color, taste and mouthfeel</a:t>
            </a:r>
            <a:br>
              <a:rPr lang="en-US" sz="1600" b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endParaRPr lang="fr-FR" sz="1600" dirty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600" b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Develop a Chatbot to personalize customer experience and provide instant information to users</a:t>
            </a:r>
          </a:p>
        </p:txBody>
      </p:sp>
    </p:spTree>
    <p:extLst>
      <p:ext uri="{BB962C8B-B14F-4D97-AF65-F5344CB8AC3E}">
        <p14:creationId xmlns:p14="http://schemas.microsoft.com/office/powerpoint/2010/main" val="213617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261764" y="208898"/>
            <a:ext cx="8686801" cy="663352"/>
          </a:xfrm>
        </p:spPr>
        <p:txBody>
          <a:bodyPr rtlCol="0"/>
          <a:lstStyle/>
          <a:p>
            <a:pPr rtl="0"/>
            <a:r>
              <a:rPr lang="fr-FR" dirty="0"/>
              <a:t>13 reasons why we are better (2)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071BAC5-AE83-4B30-AA1E-308CB5E2AAEF}"/>
              </a:ext>
            </a:extLst>
          </p:cNvPr>
          <p:cNvSpPr/>
          <p:nvPr/>
        </p:nvSpPr>
        <p:spPr>
          <a:xfrm>
            <a:off x="621804" y="1196752"/>
            <a:ext cx="1065718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b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Develop partnerships with producers and bars </a:t>
            </a:r>
          </a:p>
          <a:p>
            <a:pPr lvl="0">
              <a:spcAft>
                <a:spcPts val="0"/>
              </a:spcAft>
            </a:pPr>
            <a:endParaRPr lang="en-US" b="1" dirty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b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Organize social events – Create a real community </a:t>
            </a:r>
            <a:br>
              <a:rPr lang="en-US" b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endParaRPr lang="fr-FR" dirty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b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Improve wine recommendation algorithm </a:t>
            </a:r>
            <a:br>
              <a:rPr lang="en-US" b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endParaRPr lang="fr-FR" dirty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b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Keep average rating secret until after your check-in </a:t>
            </a:r>
            <a:br>
              <a:rPr lang="en-US" b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endParaRPr lang="fr-FR" dirty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b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Add a guide on “How to test Wine” </a:t>
            </a:r>
            <a:br>
              <a:rPr lang="en-US" b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endParaRPr lang="fr-FR" dirty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b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Develop interaction between producers and customers </a:t>
            </a:r>
            <a:br>
              <a:rPr lang="en-US" b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endParaRPr lang="fr-FR" dirty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b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Add advices on “How to store your wines” </a:t>
            </a:r>
            <a:br>
              <a:rPr lang="en-US" b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endParaRPr lang="fr-FR" dirty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b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Create a blog and publish articles of wine influencers</a:t>
            </a:r>
            <a:endParaRPr lang="fr-FR" dirty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9175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261765" y="208898"/>
            <a:ext cx="3744416" cy="663352"/>
          </a:xfrm>
        </p:spPr>
        <p:txBody>
          <a:bodyPr rtlCol="0"/>
          <a:lstStyle/>
          <a:p>
            <a:pPr rtl="0"/>
            <a:r>
              <a:rPr lang="fr-FR" dirty="0"/>
              <a:t>Business Strategy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3045B60-EB08-4A5A-8497-47A4DD78D362}"/>
              </a:ext>
            </a:extLst>
          </p:cNvPr>
          <p:cNvSpPr/>
          <p:nvPr/>
        </p:nvSpPr>
        <p:spPr>
          <a:xfrm>
            <a:off x="693812" y="1072419"/>
            <a:ext cx="104411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Free app </a:t>
            </a:r>
            <a:r>
              <a:rPr lang="en-US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for iOS, Android and Windows Phone. </a:t>
            </a:r>
            <a:endParaRPr lang="fr-FR" dirty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1CD4BD-D123-4DFE-8D33-C7BA074FD8EB}"/>
              </a:ext>
            </a:extLst>
          </p:cNvPr>
          <p:cNvSpPr/>
          <p:nvPr/>
        </p:nvSpPr>
        <p:spPr>
          <a:xfrm>
            <a:off x="1413891" y="1555691"/>
            <a:ext cx="76180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--&gt; We will </a:t>
            </a:r>
            <a:r>
              <a:rPr lang="en-US" b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earn money through promotions and advertisements</a:t>
            </a:r>
            <a:endParaRPr lang="fr-FR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881A3C-0FF3-4A2E-8589-B573DE71C9D0}"/>
              </a:ext>
            </a:extLst>
          </p:cNvPr>
          <p:cNvSpPr/>
          <p:nvPr/>
        </p:nvSpPr>
        <p:spPr>
          <a:xfrm>
            <a:off x="623599" y="2336669"/>
            <a:ext cx="84902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Strategy is based on the </a:t>
            </a:r>
            <a:r>
              <a:rPr lang="en-US" b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focus on a small number </a:t>
            </a:r>
            <a:r>
              <a:rPr lang="en-US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of wine consumers and to serve them better than anyone else.</a:t>
            </a:r>
          </a:p>
          <a:p>
            <a:endParaRPr lang="fr-F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F31EA7-3D0C-4609-9170-F499F0B0011C}"/>
              </a:ext>
            </a:extLst>
          </p:cNvPr>
          <p:cNvSpPr/>
          <p:nvPr/>
        </p:nvSpPr>
        <p:spPr>
          <a:xfrm>
            <a:off x="621804" y="3988009"/>
            <a:ext cx="94330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Strategic partnerships </a:t>
            </a:r>
            <a:r>
              <a:rPr lang="en-US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with wine bars, wine producers and professional oenologists</a:t>
            </a:r>
            <a:endParaRPr lang="fr-FR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93B3415-2232-49D3-9E2C-0CD31C20952B}"/>
              </a:ext>
            </a:extLst>
          </p:cNvPr>
          <p:cNvSpPr/>
          <p:nvPr/>
        </p:nvSpPr>
        <p:spPr>
          <a:xfrm>
            <a:off x="1485900" y="4505185"/>
            <a:ext cx="78488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0"/>
              </a:spcAft>
            </a:pPr>
            <a:r>
              <a:rPr lang="en-US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--&gt; Partners will promote us to their customers and contacts</a:t>
            </a:r>
            <a:endParaRPr lang="fr-FR" dirty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 </a:t>
            </a:r>
            <a:endParaRPr lang="fr-FR" dirty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anose="05000000000000000000" pitchFamily="2" charset="2"/>
              </a:rPr>
              <a:t>--&gt; </a:t>
            </a:r>
            <a:r>
              <a:rPr lang="en-US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Our customers benefit from an expanded pool of trusted resources and it will strengthen our relationship with them</a:t>
            </a:r>
            <a:endParaRPr lang="fr-FR" dirty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9FF4201-7A6A-487F-8DCF-542BF14BF84F}"/>
              </a:ext>
            </a:extLst>
          </p:cNvPr>
          <p:cNvSpPr/>
          <p:nvPr/>
        </p:nvSpPr>
        <p:spPr>
          <a:xfrm>
            <a:off x="1575709" y="3204776"/>
            <a:ext cx="745624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Keys of success : convince customers of our brand's superior benefits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598695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261764" y="208898"/>
            <a:ext cx="11377264" cy="555806"/>
          </a:xfrm>
        </p:spPr>
        <p:txBody>
          <a:bodyPr rtlCol="0">
            <a:normAutofit/>
          </a:bodyPr>
          <a:lstStyle/>
          <a:p>
            <a:r>
              <a:rPr lang="en-US" dirty="0"/>
              <a:t>Generate advertising revenue with your application (1)</a:t>
            </a:r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4C43696-3C98-4367-8891-3A700C037AED}"/>
              </a:ext>
            </a:extLst>
          </p:cNvPr>
          <p:cNvSpPr/>
          <p:nvPr/>
        </p:nvSpPr>
        <p:spPr>
          <a:xfrm>
            <a:off x="3646140" y="1268760"/>
            <a:ext cx="3797065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2000" b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Revenue = Impressions * eCPM</a:t>
            </a:r>
            <a:endParaRPr lang="fr-FR" sz="2000" dirty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B583E-F408-4D70-ABB8-1FB30A32EEAD}"/>
              </a:ext>
            </a:extLst>
          </p:cNvPr>
          <p:cNvSpPr/>
          <p:nvPr/>
        </p:nvSpPr>
        <p:spPr>
          <a:xfrm>
            <a:off x="396470" y="2075222"/>
            <a:ext cx="98650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b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Impressions</a:t>
            </a:r>
            <a:r>
              <a:rPr lang="en-US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- the number of impressions of an ad on the advertising platform.</a:t>
            </a:r>
            <a:endParaRPr lang="fr-FR" dirty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b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eCPM</a:t>
            </a:r>
            <a:r>
              <a:rPr lang="en-US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- “Effective Cost per Mille.” -The advertising revenue generated per 1,000 impressions.</a:t>
            </a:r>
            <a:endParaRPr lang="fr-FR" dirty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0D3D20-8CB8-42CB-BDDC-D8E42454F369}"/>
              </a:ext>
            </a:extLst>
          </p:cNvPr>
          <p:cNvSpPr/>
          <p:nvPr/>
        </p:nvSpPr>
        <p:spPr>
          <a:xfrm>
            <a:off x="396470" y="3059668"/>
            <a:ext cx="74168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For an ad display to count as an impression, it has to be up for </a:t>
            </a:r>
            <a:r>
              <a:rPr lang="en-US" b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30 seconds</a:t>
            </a:r>
            <a:endParaRPr lang="fr-FR" b="1" dirty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2A36FF0B-1C95-4277-9CCC-57CBA51080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1373081"/>
              </p:ext>
            </p:extLst>
          </p:nvPr>
        </p:nvGraphicFramePr>
        <p:xfrm>
          <a:off x="2313992" y="3767115"/>
          <a:ext cx="7560840" cy="2179778"/>
        </p:xfrm>
        <a:graphic>
          <a:graphicData uri="http://schemas.openxmlformats.org/drawingml/2006/table">
            <a:tbl>
              <a:tblPr firstRow="1" firstCol="1" bandRow="1">
                <a:tableStyleId>{FABFCF23-3B69-468F-B69F-88F6DE6A72F2}</a:tableStyleId>
              </a:tblPr>
              <a:tblGrid>
                <a:gridCol w="3599992">
                  <a:extLst>
                    <a:ext uri="{9D8B030D-6E8A-4147-A177-3AD203B41FA5}">
                      <a16:colId xmlns:a16="http://schemas.microsoft.com/office/drawing/2014/main" val="1904211554"/>
                    </a:ext>
                  </a:extLst>
                </a:gridCol>
                <a:gridCol w="3960848">
                  <a:extLst>
                    <a:ext uri="{9D8B030D-6E8A-4147-A177-3AD203B41FA5}">
                      <a16:colId xmlns:a16="http://schemas.microsoft.com/office/drawing/2014/main" val="3910459469"/>
                    </a:ext>
                  </a:extLst>
                </a:gridCol>
              </a:tblGrid>
              <a:tr h="490832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Average Mobile eCPMs (2016)</a:t>
                      </a:r>
                      <a:endParaRPr lang="fr-FR" sz="12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6002774"/>
                  </a:ext>
                </a:extLst>
              </a:tr>
              <a:tr h="4150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iOS </a:t>
                      </a:r>
                      <a:r>
                        <a:rPr lang="fr-FR" sz="1200" dirty="0" err="1">
                          <a:effectLst/>
                        </a:rPr>
                        <a:t>Banners</a:t>
                      </a:r>
                      <a:endParaRPr lang="fr-FR" sz="12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0.20€ – 2.00€</a:t>
                      </a:r>
                      <a:endParaRPr lang="fr-FR" sz="12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3765592713"/>
                  </a:ext>
                </a:extLst>
              </a:tr>
              <a:tr h="4150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iOS </a:t>
                      </a:r>
                      <a:r>
                        <a:rPr lang="fr-FR" sz="1200" dirty="0" err="1">
                          <a:effectLst/>
                        </a:rPr>
                        <a:t>Interstitials</a:t>
                      </a:r>
                      <a:endParaRPr lang="fr-FR" sz="12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3.00€ – 5.00€</a:t>
                      </a:r>
                      <a:endParaRPr lang="fr-FR" sz="12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4035290573"/>
                  </a:ext>
                </a:extLst>
              </a:tr>
              <a:tr h="4150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Android Banners</a:t>
                      </a:r>
                      <a:endParaRPr lang="fr-FR" sz="12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0.15€ – 1.50€</a:t>
                      </a:r>
                      <a:endParaRPr lang="fr-FR" sz="12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3241174688"/>
                  </a:ext>
                </a:extLst>
              </a:tr>
              <a:tr h="44385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Android Interstitials</a:t>
                      </a:r>
                      <a:endParaRPr lang="fr-FR" sz="12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2.00€ – 4.00€</a:t>
                      </a:r>
                      <a:endParaRPr lang="fr-FR" sz="12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2647123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965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rofessionnel contrasté 16:9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5870396_TF02895266.potx" id="{47023EB1-84D6-4F8D-A3A4-0DB2D5BFEFCD}" vid="{A3AA592D-003A-45B9-875A-068D4A2C5DA8}"/>
    </a:ext>
  </a:extLst>
</a:theme>
</file>

<file path=ppt/theme/theme2.xml><?xml version="1.0" encoding="utf-8"?>
<a:theme xmlns:a="http://schemas.openxmlformats.org/drawingml/2006/main" name="Thème Offic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BusinessContrast">
    <a:dk1>
      <a:srgbClr val="000000"/>
    </a:dk1>
    <a:lt1>
      <a:sysClr val="window" lastClr="FFFFFF"/>
    </a:lt1>
    <a:dk2>
      <a:srgbClr val="000000"/>
    </a:dk2>
    <a:lt2>
      <a:srgbClr val="E5E8E8"/>
    </a:lt2>
    <a:accent1>
      <a:srgbClr val="00AEEF"/>
    </a:accent1>
    <a:accent2>
      <a:srgbClr val="EA428A"/>
    </a:accent2>
    <a:accent3>
      <a:srgbClr val="EED500"/>
    </a:accent3>
    <a:accent4>
      <a:srgbClr val="F5A70D"/>
    </a:accent4>
    <a:accent5>
      <a:srgbClr val="8BCB30"/>
    </a:accent5>
    <a:accent6>
      <a:srgbClr val="9962C1"/>
    </a:accent6>
    <a:hlink>
      <a:srgbClr val="00AEEF"/>
    </a:hlink>
    <a:folHlink>
      <a:srgbClr val="9962C1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9220E13-D325-4A9E-AA7A-0D1409275EB9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40262f94-9f35-4ac3-9a90-690165a166b7"/>
    <ds:schemaRef ds:uri="a4f35948-e619-41b3-aa29-22878b09cfd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2F2BE50-DDB3-465B-A26E-975A276D436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C80FAF7-F941-4D3E-A3C3-283A6110793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287</TotalTime>
  <Words>671</Words>
  <Application>Microsoft Office PowerPoint</Application>
  <PresentationFormat>Personnalisé</PresentationFormat>
  <Paragraphs>160</Paragraphs>
  <Slides>20</Slides>
  <Notes>19</Notes>
  <HiddenSlides>0</HiddenSlides>
  <MMClips>0</MMClips>
  <ScaleCrop>false</ScaleCrop>
  <HeadingPairs>
    <vt:vector size="6" baseType="variant">
      <vt:variant>
        <vt:lpstr>Polices utilisées</vt:lpstr>
      </vt:variant>
      <vt:variant>
        <vt:i4>10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31" baseType="lpstr">
      <vt:lpstr>MS Gothic</vt:lpstr>
      <vt:lpstr>MS Mincho</vt:lpstr>
      <vt:lpstr>Arial</vt:lpstr>
      <vt:lpstr>Calibri</vt:lpstr>
      <vt:lpstr>Cambria</vt:lpstr>
      <vt:lpstr>Courier New</vt:lpstr>
      <vt:lpstr>Franklin Gothic Medium</vt:lpstr>
      <vt:lpstr>Symbol</vt:lpstr>
      <vt:lpstr>Times New Roman</vt:lpstr>
      <vt:lpstr>Wingdings</vt:lpstr>
      <vt:lpstr>Professionnel contrasté 16:9</vt:lpstr>
      <vt:lpstr>Drink Socially</vt:lpstr>
      <vt:lpstr>Introduction</vt:lpstr>
      <vt:lpstr>Nature of the Market</vt:lpstr>
      <vt:lpstr>Potential consumers</vt:lpstr>
      <vt:lpstr>Main competitors</vt:lpstr>
      <vt:lpstr>13 reasons why we are better (1)</vt:lpstr>
      <vt:lpstr>13 reasons why we are better (2)</vt:lpstr>
      <vt:lpstr>Business Strategy</vt:lpstr>
      <vt:lpstr>Generate advertising revenue with your application (1)</vt:lpstr>
      <vt:lpstr>Generate advertising revenue with your application (2)</vt:lpstr>
      <vt:lpstr>Project Teams</vt:lpstr>
      <vt:lpstr>Aims &amp; Objectives</vt:lpstr>
      <vt:lpstr>Balance sheet</vt:lpstr>
      <vt:lpstr>Income sheet</vt:lpstr>
      <vt:lpstr>Cash flow</vt:lpstr>
      <vt:lpstr>Financial gauges</vt:lpstr>
      <vt:lpstr>Financial needs</vt:lpstr>
      <vt:lpstr>Trivias and technical stuffs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Drink Socially</dc:title>
  <dc:creator>Christophe CLEUET</dc:creator>
  <cp:lastModifiedBy>Christophe CLEUET</cp:lastModifiedBy>
  <cp:revision>51</cp:revision>
  <dcterms:created xsi:type="dcterms:W3CDTF">2018-01-07T18:20:28Z</dcterms:created>
  <dcterms:modified xsi:type="dcterms:W3CDTF">2018-01-15T10:06:22Z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