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49688-501A-44C1-A593-2DB3C7323685}" v="58" dt="2018-09-11T14:42:1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89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7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9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9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8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0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3033" y="249060"/>
            <a:ext cx="10197100" cy="2310544"/>
          </a:xfrm>
        </p:spPr>
        <p:txBody>
          <a:bodyPr>
            <a:normAutofit/>
          </a:bodyPr>
          <a:lstStyle/>
          <a:p>
            <a:r>
              <a:rPr lang="zh-TW" altLang="en-US" b="1">
                <a:latin typeface="新細明體"/>
                <a:ea typeface="新細明體"/>
              </a:rPr>
              <a:t>106中區複賽考古題報告</a:t>
            </a:r>
            <a:endParaRPr lang="zh-TW" altLang="en-US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95782" y="3636196"/>
            <a:ext cx="9418320" cy="169164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3AFC55-E4B1-4048-93BD-2DE89144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8" y="1193663"/>
            <a:ext cx="5577154" cy="3802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30B98-2A53-451E-BFDD-8F35796F36A9}"/>
              </a:ext>
            </a:extLst>
          </p:cNvPr>
          <p:cNvSpPr txBox="1"/>
          <p:nvPr/>
        </p:nvSpPr>
        <p:spPr>
          <a:xfrm>
            <a:off x="6539500" y="2220074"/>
            <a:ext cx="44469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Century Schoolbook"/>
              </a:rPr>
              <a:t>第一</a:t>
            </a:r>
            <a:r>
              <a:rPr lang="ja-JP" altLang="en-US">
                <a:latin typeface="ＭＳ ゴシック"/>
                <a:ea typeface="ＭＳ ゴシック"/>
              </a:rPr>
              <a:t>題須注意四捨五入到小數點第二位</a:t>
            </a:r>
          </a:p>
          <a:p>
            <a:r>
              <a:rPr lang="ja-JP" altLang="en-US">
                <a:latin typeface="ＭＳ ゴシック"/>
                <a:ea typeface="ＭＳ ゴシック"/>
              </a:rPr>
              <a:t>個人習慣使用printf("%.2f", float)</a:t>
            </a:r>
          </a:p>
          <a:p>
            <a:r>
              <a:rPr lang="ja-JP" altLang="en-US">
                <a:latin typeface="ＭＳ ゴシック"/>
                <a:ea typeface="ＭＳ ゴシック"/>
              </a:rPr>
              <a:t>來實現四捨五入</a:t>
            </a:r>
          </a:p>
          <a:p>
            <a:r>
              <a:rPr lang="ja-JP" altLang="en-US">
                <a:latin typeface="ＭＳ ゴシック"/>
                <a:ea typeface="ＭＳ ゴシック"/>
              </a:rPr>
              <a:t>此題可以線性時間內求解</a:t>
            </a:r>
            <a:endParaRPr lang="ja-JP" altLang="en-US" dirty="0"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5070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5EC24F-0D76-426F-BB97-DD671627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6" y="1169185"/>
            <a:ext cx="5234682" cy="4442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467DA-5EDA-4E4B-B11F-1F6A4F798C96}"/>
              </a:ext>
            </a:extLst>
          </p:cNvPr>
          <p:cNvSpPr txBox="1"/>
          <p:nvPr/>
        </p:nvSpPr>
        <p:spPr>
          <a:xfrm>
            <a:off x="5854556" y="2374187"/>
            <a:ext cx="4815155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Century Schoolbook"/>
              </a:rPr>
              <a:t>使用</a:t>
            </a:r>
            <a:r>
              <a:rPr lang="en-US" dirty="0"/>
              <a:t>STL</a:t>
            </a:r>
            <a:r>
              <a:rPr lang="ja-JP" altLang="en-US">
                <a:latin typeface="Century Schoolbook"/>
              </a:rPr>
              <a:t>的</a:t>
            </a:r>
            <a:r>
              <a:rPr lang="en-US" dirty="0"/>
              <a:t>MAP</a:t>
            </a:r>
            <a:r>
              <a:rPr lang="zh-CN" altLang="en-US">
                <a:latin typeface="Century Schoolbook"/>
              </a:rPr>
              <a:t>即可</a:t>
            </a:r>
            <a:r>
              <a:rPr lang="zh-CN" altLang="en-US">
                <a:latin typeface="宋体"/>
                <a:ea typeface="宋体"/>
              </a:rPr>
              <a:t>將商品編號映射到價錢或個數</a:t>
            </a:r>
          </a:p>
          <a:p>
            <a:r>
              <a:rPr lang="zh-CN" altLang="en-US">
                <a:latin typeface="宋体"/>
                <a:ea typeface="宋体"/>
              </a:rPr>
              <a:t>map&lt;string, int&gt;</a:t>
            </a:r>
            <a:endParaRPr lang="zh-CN" altLang="en-US" dirty="0">
              <a:latin typeface="宋体"/>
              <a:ea typeface="宋体"/>
            </a:endParaRPr>
          </a:p>
          <a:p>
            <a:r>
              <a:rPr lang="zh-CN">
                <a:latin typeface="宋体"/>
                <a:ea typeface="宋体"/>
              </a:rPr>
              <a:t>商品編號</a:t>
            </a:r>
            <a:r>
              <a:rPr lang="en-US" altLang="zh-CN" dirty="0">
                <a:latin typeface="宋体"/>
                <a:ea typeface="宋体"/>
              </a:rPr>
              <a:t>X</a:t>
            </a:r>
            <a:r>
              <a:rPr lang="zh-CN">
                <a:latin typeface="宋体"/>
                <a:ea typeface="宋体"/>
              </a:rPr>
              <a:t>開頭者</a:t>
            </a:r>
            <a:r>
              <a:rPr lang="zh-CN" altLang="en-US">
                <a:latin typeface="宋体"/>
                <a:ea typeface="宋体"/>
              </a:rPr>
              <a:t>開頭者每兩件付1件的錢</a:t>
            </a:r>
          </a:p>
          <a:p>
            <a:r>
              <a:rPr lang="zh-CN">
                <a:latin typeface="宋体"/>
                <a:ea typeface="宋体"/>
              </a:rPr>
              <a:t>商品編號</a:t>
            </a:r>
            <a:r>
              <a:rPr lang="en-US" altLang="zh-CN" dirty="0">
                <a:latin typeface="宋体"/>
                <a:ea typeface="宋体"/>
              </a:rPr>
              <a:t>Y</a:t>
            </a:r>
            <a:r>
              <a:rPr lang="zh-CN">
                <a:latin typeface="宋体"/>
                <a:ea typeface="宋体"/>
              </a:rPr>
              <a:t>開頭者開頭者每兩件付</a:t>
            </a:r>
            <a:r>
              <a:rPr lang="en-US" altLang="zh-CN" dirty="0">
                <a:latin typeface="宋体"/>
                <a:ea typeface="宋体"/>
              </a:rPr>
              <a:t>1.5</a:t>
            </a:r>
            <a:r>
              <a:rPr lang="zh-CN">
                <a:latin typeface="宋体"/>
                <a:ea typeface="宋体"/>
              </a:rPr>
              <a:t>件的錢</a:t>
            </a:r>
            <a:endParaRPr lang="zh-CN"/>
          </a:p>
          <a:p>
            <a:r>
              <a:rPr lang="zh-CN" altLang="en-US">
                <a:latin typeface="宋体"/>
                <a:ea typeface="宋体"/>
              </a:rPr>
              <a:t>最後注意總價錢別用int存</a:t>
            </a:r>
            <a:endParaRPr lang="zh-CN" altLang="en-US" dirty="0"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030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7861563-DA29-42D3-8447-7A03FF30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705" y="869878"/>
            <a:ext cx="5094435" cy="4351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1CA1E-8C6C-4937-BFAA-E5C4DACD0795}"/>
              </a:ext>
            </a:extLst>
          </p:cNvPr>
          <p:cNvSpPr txBox="1"/>
          <p:nvPr/>
        </p:nvSpPr>
        <p:spPr>
          <a:xfrm>
            <a:off x="6128534" y="798816"/>
            <a:ext cx="4524053" cy="50783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latin typeface="ＭＳ ゴシック"/>
                <a:ea typeface="ＭＳ ゴシック"/>
              </a:rPr>
              <a:t>此題費氏數列的最大值為long long型別</a:t>
            </a:r>
            <a:endParaRPr lang="en-US" altLang="ja-JP"/>
          </a:p>
          <a:p>
            <a:r>
              <a:rPr lang="ja-JP">
                <a:latin typeface="ＭＳ ゴシック"/>
                <a:ea typeface="ＭＳ ゴシック"/>
              </a:rPr>
              <a:t>一開始數列的長度為未知數，所以使用不定常陣列Vector來存放數列的值</a:t>
            </a:r>
            <a:endParaRPr lang="ja-JP"/>
          </a:p>
          <a:p>
            <a:r>
              <a:rPr lang="ja-JP">
                <a:latin typeface="ＭＳ ゴシック"/>
                <a:ea typeface="ＭＳ ゴシック"/>
              </a:rPr>
              <a:t>(費氏數列的第93項超過long long最大值)</a:t>
            </a:r>
            <a:endParaRPr lang="ja-JP"/>
          </a:p>
          <a:p>
            <a:r>
              <a:rPr lang="ja-JP">
                <a:latin typeface="ＭＳ ゴシック"/>
                <a:ea typeface="ＭＳ ゴシック"/>
              </a:rPr>
              <a:t>先找出輸入的第一項是費氏數列的第幾項</a:t>
            </a:r>
            <a:endParaRPr lang="ja-JP"/>
          </a:p>
          <a:p>
            <a:r>
              <a:rPr lang="ja-JP">
                <a:latin typeface="ＭＳ ゴシック"/>
                <a:ea typeface="ＭＳ ゴシック"/>
              </a:rPr>
              <a:t>(當然也有可能第一項就不在費氏數列中)</a:t>
            </a:r>
            <a:endParaRPr lang="ja-JP"/>
          </a:p>
          <a:p>
            <a:r>
              <a:rPr lang="ja-JP">
                <a:latin typeface="ＭＳ ゴシック"/>
                <a:ea typeface="ＭＳ ゴシック"/>
              </a:rPr>
              <a:t>設輸入的第一項是費氏數列的第i項</a:t>
            </a:r>
            <a:endParaRPr lang="ja-JP"/>
          </a:p>
          <a:p>
            <a:r>
              <a:rPr lang="ja-JP">
                <a:latin typeface="ＭＳ ゴシック"/>
                <a:ea typeface="ＭＳ ゴシック"/>
              </a:rPr>
              <a:t>則數入的第j項(j&gt;=2)應該要等於費氏數列的第i+j-1項</a:t>
            </a:r>
            <a:endParaRPr lang="ja-JP"/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  <a:p>
            <a:endParaRPr lang="ja-JP" altLang="en-US" dirty="0">
              <a:latin typeface="ＭＳ ゴシック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3961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FA3C755-600A-4AE1-A38B-33CDCB2B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5" y="266341"/>
            <a:ext cx="5423043" cy="6077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1860D-C304-4508-9CEE-9E46761B3939}"/>
              </a:ext>
            </a:extLst>
          </p:cNvPr>
          <p:cNvSpPr txBox="1"/>
          <p:nvPr/>
        </p:nvSpPr>
        <p:spPr>
          <a:xfrm>
            <a:off x="6085725" y="1209782"/>
            <a:ext cx="499495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latin typeface="宋体"/>
                <a:ea typeface="宋体"/>
              </a:rPr>
              <a:t>純粹字串處理題</a:t>
            </a:r>
            <a:r>
              <a:rPr lang="zh-CN" altLang="en-US">
                <a:latin typeface="宋体"/>
                <a:ea typeface="宋体"/>
              </a:rPr>
              <a:t>。</a:t>
            </a:r>
            <a:endParaRPr lang="en-US"/>
          </a:p>
          <a:p>
            <a:r>
              <a:rPr lang="zh-CN">
                <a:latin typeface="宋体"/>
                <a:ea typeface="宋体"/>
              </a:rPr>
              <a:t>每次處理3個數字，直到字串剩下0或1或2個數字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用一個bool表示這回處理是奇數次或偶數次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若為偶數次則顛倒數字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最後再mod 997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519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1241B1-703B-41CD-ADB5-A3FDFDFB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2" y="874368"/>
            <a:ext cx="5191874" cy="484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7D68C-C0A7-4872-9431-C9780CDFC2AA}"/>
              </a:ext>
            </a:extLst>
          </p:cNvPr>
          <p:cNvSpPr txBox="1"/>
          <p:nvPr/>
        </p:nvSpPr>
        <p:spPr>
          <a:xfrm>
            <a:off x="5914488" y="1637872"/>
            <a:ext cx="5637087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latin typeface="宋体"/>
                <a:ea typeface="宋体"/>
              </a:rPr>
              <a:t>乍看之下複雜，但實際上只是要寫一堆副程式</a:t>
            </a:r>
            <a:endParaRPr lang="en-US" altLang="zh-CN"/>
          </a:p>
          <a:p>
            <a:endParaRPr lang="zh-CN"/>
          </a:p>
          <a:p>
            <a:r>
              <a:rPr lang="zh-CN">
                <a:latin typeface="宋体"/>
                <a:ea typeface="宋体"/>
              </a:rPr>
              <a:t>if</a:t>
            </a:r>
            <a:r>
              <a:rPr lang="zh-CN" altLang="en-US">
                <a:latin typeface="宋体"/>
                <a:ea typeface="宋体"/>
              </a:rPr>
              <a:t> </a:t>
            </a:r>
            <a:r>
              <a:rPr lang="zh-CN">
                <a:latin typeface="宋体"/>
                <a:ea typeface="宋体"/>
              </a:rPr>
              <a:t>(A() &amp;&amp; B() &amp;&amp; C() &amp;&amp; D()) {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    買股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} else if (E() || F() || G()) {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    賣股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} else {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    不動作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}</a:t>
            </a:r>
            <a:endParaRPr lang="zh-CN"/>
          </a:p>
          <a:p>
            <a:endParaRPr lang="zh-CN"/>
          </a:p>
          <a:p>
            <a:r>
              <a:rPr lang="en-US" altLang="zh-CN" dirty="0">
                <a:latin typeface="宋体"/>
                <a:ea typeface="宋体"/>
              </a:rPr>
              <a:t>M5,</a:t>
            </a:r>
            <a:r>
              <a:rPr lang="zh-CN" altLang="en-US" dirty="0">
                <a:latin typeface="宋体"/>
                <a:ea typeface="宋体"/>
              </a:rPr>
              <a:t> </a:t>
            </a:r>
            <a:r>
              <a:rPr lang="en-US" altLang="zh-CN" dirty="0">
                <a:latin typeface="宋体"/>
                <a:ea typeface="宋体"/>
              </a:rPr>
              <a:t>M10, </a:t>
            </a:r>
            <a:r>
              <a:rPr lang="zh-CN">
                <a:latin typeface="宋体"/>
                <a:ea typeface="宋体"/>
              </a:rPr>
              <a:t>A, B, C, D, E, F, G 皆不難寫</a:t>
            </a:r>
            <a:endParaRPr lang="zh-CN"/>
          </a:p>
          <a:p>
            <a:r>
              <a:rPr lang="zh-CN">
                <a:latin typeface="宋体"/>
                <a:ea typeface="宋体"/>
              </a:rPr>
              <a:t>這題恰可訓練打字速度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8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A70D488-A084-45D4-97AA-4E4B70A5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1" y="820552"/>
            <a:ext cx="5371671" cy="4985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29151-FE43-483A-B0F6-6E07357F1536}"/>
              </a:ext>
            </a:extLst>
          </p:cNvPr>
          <p:cNvSpPr txBox="1"/>
          <p:nvPr/>
        </p:nvSpPr>
        <p:spPr>
          <a:xfrm>
            <a:off x="6068601" y="1791984"/>
            <a:ext cx="455830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/>
              <a:t>此題可當作是騎士周遊問題</a:t>
            </a:r>
            <a:r>
              <a:rPr lang="en-US" dirty="0"/>
              <a:t>(Knights Tour)</a:t>
            </a:r>
            <a:r>
              <a:rPr lang="ja-JP" altLang="en-US"/>
              <a:t>的簡易版</a:t>
            </a:r>
            <a:endParaRPr lang="en-US" altLang="ja-JP"/>
          </a:p>
          <a:p>
            <a:r>
              <a:rPr lang="ja-JP" altLang="en-US" dirty="0"/>
              <a:t>使用回朔法在</a:t>
            </a:r>
            <a:r>
              <a:rPr lang="en-US" dirty="0"/>
              <a:t>3*</a:t>
            </a:r>
            <a:r>
              <a:rPr lang="en-US" dirty="0" err="1"/>
              <a:t>N</a:t>
            </a:r>
            <a:r>
              <a:rPr lang="ja-JP" altLang="en-US" dirty="0" err="1"/>
              <a:t>的方格中走訪</a:t>
            </a:r>
            <a:endParaRPr lang="en-US" altLang="ja-JP" dirty="0" err="1"/>
          </a:p>
          <a:p>
            <a:r>
              <a:rPr lang="ja-JP" altLang="en-US"/>
              <a:t>由於</a:t>
            </a:r>
            <a:r>
              <a:rPr lang="en-US" dirty="0"/>
              <a:t>N</a:t>
            </a:r>
            <a:r>
              <a:rPr lang="ja-JP" altLang="en-US"/>
              <a:t>很小，即使無剪枝</a:t>
            </a:r>
            <a:r>
              <a:rPr lang="en-US" dirty="0"/>
              <a:t>(Pruning)</a:t>
            </a:r>
            <a:r>
              <a:rPr lang="ja-JP" altLang="en-US"/>
              <a:t>依然可以在一秒內求出</a:t>
            </a:r>
            <a:r>
              <a:rPr lang="en-US" dirty="0"/>
              <a:t>N=10</a:t>
            </a:r>
            <a:r>
              <a:rPr lang="ja-JP" altLang="en-US"/>
              <a:t>的解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FBECCF-09E3-41FC-BF5D-5FCC87F8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9" y="868046"/>
            <a:ext cx="4566862" cy="5284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0760C-A28E-41C8-B571-5EE42358045D}"/>
              </a:ext>
            </a:extLst>
          </p:cNvPr>
          <p:cNvSpPr txBox="1"/>
          <p:nvPr/>
        </p:nvSpPr>
        <p:spPr>
          <a:xfrm>
            <a:off x="5101120" y="2014590"/>
            <a:ext cx="6193604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err="1"/>
              <a:t>未寫出</a:t>
            </a:r>
            <a:r>
              <a:rPr lang="en-US" dirty="0" err="1"/>
              <a:t>AC</a:t>
            </a:r>
            <a:r>
              <a:rPr lang="ja-JP" altLang="en-US" err="1"/>
              <a:t>程式</a:t>
            </a:r>
            <a:endParaRPr lang="en-US" altLang="ja-JP" err="1"/>
          </a:p>
          <a:p>
            <a:r>
              <a:rPr lang="ja-JP" altLang="en-US" dirty="0" err="1"/>
              <a:t>可先以暴力法檢驗</a:t>
            </a:r>
            <a:r>
              <a:rPr lang="en-US" dirty="0"/>
              <a:t>(2^q)</a:t>
            </a:r>
            <a:r>
              <a:rPr lang="ja-JP" altLang="en-US" dirty="0" err="1"/>
              <a:t>種情形，在</a:t>
            </a:r>
            <a:r>
              <a:rPr lang="en-US" dirty="0" err="1"/>
              <a:t>q</a:t>
            </a:r>
            <a:r>
              <a:rPr lang="ja-JP" altLang="en-US" dirty="0" err="1"/>
              <a:t>小實應該能拿部分分數</a:t>
            </a:r>
            <a:endParaRPr lang="en-US" altLang="ja-JP" dirty="0" err="1"/>
          </a:p>
          <a:p>
            <a:r>
              <a:rPr lang="ja-JP" altLang="en-US" dirty="0" err="1"/>
              <a:t>另一種做法是先將上排總和扣掉下排總合的值設為</a:t>
            </a:r>
            <a:r>
              <a:rPr lang="en-US" dirty="0" err="1"/>
              <a:t>K</a:t>
            </a:r>
          </a:p>
          <a:p>
            <a:r>
              <a:rPr lang="en-US" dirty="0" err="1"/>
              <a:t>K</a:t>
            </a:r>
            <a:r>
              <a:rPr lang="ja-JP" altLang="en-US" dirty="0" err="1"/>
              <a:t>代表上排總和超出下排總合多少點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ja-JP" altLang="en-US" dirty="0" err="1"/>
              <a:t>也可能為負數</a:t>
            </a:r>
            <a:r>
              <a:rPr lang="en-US" dirty="0"/>
              <a:t>)</a:t>
            </a:r>
            <a:endParaRPr lang="en-US" altLang="ja-JP" dirty="0"/>
          </a:p>
          <a:p>
            <a:r>
              <a:rPr lang="ja-JP" altLang="en-US" dirty="0" err="1"/>
              <a:t>然後記錄第</a:t>
            </a:r>
            <a:r>
              <a:rPr lang="en-US" dirty="0" err="1"/>
              <a:t>i</a:t>
            </a:r>
            <a:r>
              <a:rPr lang="ja-JP" altLang="en-US" dirty="0" err="1"/>
              <a:t>張骨牌在翻轉後能讓上排總和增加</a:t>
            </a:r>
            <a:r>
              <a:rPr lang="en-US" dirty="0" err="1"/>
              <a:t>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US" altLang="ja-JP" dirty="0"/>
          </a:p>
          <a:p>
            <a:r>
              <a:rPr lang="ja-JP" altLang="en-US" dirty="0" err="1"/>
              <a:t>此時題目轉換成</a:t>
            </a:r>
            <a:endParaRPr lang="en-US" dirty="0" err="1"/>
          </a:p>
          <a:p>
            <a:r>
              <a:rPr lang="en-US" dirty="0"/>
              <a:t>"</a:t>
            </a:r>
            <a:r>
              <a:rPr lang="ja-JP" altLang="en-US"/>
              <a:t>從</a:t>
            </a:r>
            <a:r>
              <a:rPr lang="en-US" dirty="0"/>
              <a:t>W[1...q]</a:t>
            </a:r>
            <a:r>
              <a:rPr lang="ja-JP" altLang="en-US"/>
              <a:t>中選取</a:t>
            </a:r>
            <a:r>
              <a:rPr lang="en-US" dirty="0"/>
              <a:t>X</a:t>
            </a:r>
            <a:r>
              <a:rPr lang="ja-JP" altLang="en-US"/>
              <a:t>個值使</a:t>
            </a:r>
            <a:r>
              <a:rPr lang="en-US" dirty="0"/>
              <a:t> abs(K+</a:t>
            </a:r>
            <a:r>
              <a:rPr lang="ja-JP" altLang="en-US"/>
              <a:t>選到的</a:t>
            </a:r>
            <a:r>
              <a:rPr lang="en-US" dirty="0"/>
              <a:t>X</a:t>
            </a:r>
            <a:r>
              <a:rPr lang="ja-JP" altLang="en-US"/>
              <a:t>個</a:t>
            </a:r>
            <a:r>
              <a:rPr lang="en-US" dirty="0"/>
              <a:t>W</a:t>
            </a:r>
            <a:r>
              <a:rPr lang="ja-JP" altLang="en-US"/>
              <a:t>值</a:t>
            </a:r>
            <a:r>
              <a:rPr lang="en-US" dirty="0"/>
              <a:t>)</a:t>
            </a:r>
            <a:r>
              <a:rPr lang="en-US" altLang="ja-JP" dirty="0"/>
              <a:t> </a:t>
            </a:r>
            <a:r>
              <a:rPr lang="ja-JP" altLang="en-US"/>
              <a:t>最小化</a:t>
            </a:r>
            <a:r>
              <a:rPr lang="en-US" dirty="0"/>
              <a:t>"</a:t>
            </a:r>
          </a:p>
          <a:p>
            <a:r>
              <a:rPr lang="en-US" dirty="0"/>
              <a:t>X</a:t>
            </a:r>
            <a:r>
              <a:rPr lang="en-US" altLang="ja-JP" dirty="0"/>
              <a:t> </a:t>
            </a:r>
            <a:r>
              <a:rPr lang="ja-JP" altLang="en-US"/>
              <a:t>以及</a:t>
            </a:r>
            <a:r>
              <a:rPr lang="en-US" dirty="0"/>
              <a:t> abs(</a:t>
            </a:r>
            <a:r>
              <a:rPr lang="en-US" dirty="0" err="1"/>
              <a:t>K+</a:t>
            </a:r>
            <a:r>
              <a:rPr lang="ja-JP" altLang="en-US" err="1"/>
              <a:t>選到的</a:t>
            </a:r>
            <a:r>
              <a:rPr lang="en-US" dirty="0" err="1"/>
              <a:t>X</a:t>
            </a:r>
            <a:r>
              <a:rPr lang="ja-JP" altLang="en-US" err="1"/>
              <a:t>個</a:t>
            </a:r>
            <a:r>
              <a:rPr lang="en-US" dirty="0" err="1"/>
              <a:t>W</a:t>
            </a:r>
            <a:r>
              <a:rPr lang="ja-JP" altLang="en-US" err="1"/>
              <a:t>值</a:t>
            </a:r>
            <a:r>
              <a:rPr lang="en-US" dirty="0"/>
              <a:t>)</a:t>
            </a:r>
            <a:r>
              <a:rPr lang="en-US" altLang="ja-JP" dirty="0"/>
              <a:t> </a:t>
            </a:r>
            <a:r>
              <a:rPr lang="ja-JP" altLang="en-US"/>
              <a:t>即為此題所求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38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106中區複賽考古題報告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</cp:revision>
  <dcterms:created xsi:type="dcterms:W3CDTF">2012-07-30T21:28:29Z</dcterms:created>
  <dcterms:modified xsi:type="dcterms:W3CDTF">2018-09-11T15:39:10Z</dcterms:modified>
</cp:coreProperties>
</file>