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7" r:id="rId3"/>
    <p:sldId id="268" r:id="rId4"/>
    <p:sldId id="258" r:id="rId5"/>
    <p:sldId id="271" r:id="rId6"/>
    <p:sldId id="265" r:id="rId7"/>
    <p:sldId id="272" r:id="rId8"/>
    <p:sldId id="311" r:id="rId9"/>
    <p:sldId id="279" r:id="rId10"/>
    <p:sldId id="310" r:id="rId11"/>
    <p:sldId id="274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D8F710-FA4E-40ED-AFA7-559E44A3C38B}">
  <a:tblStyle styleId="{94D8F710-FA4E-40ED-AFA7-559E44A3C3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21"/>
    <p:restoredTop sz="94643"/>
  </p:normalViewPr>
  <p:slideViewPr>
    <p:cSldViewPr snapToGrid="0">
      <p:cViewPr varScale="1">
        <p:scale>
          <a:sx n="120" d="100"/>
          <a:sy n="120" d="100"/>
        </p:scale>
        <p:origin x="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8660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23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460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198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147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532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8135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8353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217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766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195400" y="1915625"/>
            <a:ext cx="5307900" cy="1159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" name="Shape 9"/>
          <p:cNvSpPr txBox="1">
            <a:spLocks noGrp="1"/>
          </p:cNvSpPr>
          <p:nvPr>
            <p:ph type="sldNum" idx="12"/>
          </p:nvPr>
        </p:nvSpPr>
        <p:spPr>
          <a:xfrm>
            <a:off x="86849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Tinos"/>
                <a:cs typeface="Tinos"/>
                <a:sym typeface="Tinos"/>
              </a:rPr>
              <a:pPr algn="r"/>
              <a:t>‹#›</a:t>
            </a:fld>
            <a:endParaRPr lang="en" dirty="0"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2657456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600"/>
              <a:buChar char="◈"/>
              <a:defRPr sz="2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600"/>
              <a:buChar char="◆"/>
              <a:defRPr sz="2600"/>
            </a:lvl2pPr>
            <a:lvl3pPr lvl="2">
              <a:spcBef>
                <a:spcPts val="0"/>
              </a:spcBef>
              <a:buSzPts val="2600"/>
              <a:buChar char="◇"/>
              <a:defRPr sz="2600"/>
            </a:lvl3pPr>
            <a:lvl4pPr lvl="3">
              <a:spcBef>
                <a:spcPts val="0"/>
              </a:spcBef>
              <a:buSzPts val="2600"/>
              <a:buChar char="⬥"/>
              <a:defRPr sz="2600"/>
            </a:lvl4pPr>
            <a:lvl5pPr lvl="4">
              <a:spcBef>
                <a:spcPts val="0"/>
              </a:spcBef>
              <a:buSzPts val="2600"/>
              <a:buChar char="⬦"/>
              <a:defRPr sz="2600"/>
            </a:lvl5pPr>
            <a:lvl6pPr lvl="5">
              <a:spcBef>
                <a:spcPts val="0"/>
              </a:spcBef>
              <a:buSzPts val="2600"/>
              <a:buChar char="⬦"/>
              <a:defRPr sz="2600"/>
            </a:lvl6pPr>
            <a:lvl7pPr lvl="6">
              <a:spcBef>
                <a:spcPts val="0"/>
              </a:spcBef>
              <a:buSzPts val="2600"/>
              <a:buChar char="⬦"/>
              <a:defRPr sz="2600"/>
            </a:lvl7pPr>
            <a:lvl8pPr lvl="7">
              <a:spcBef>
                <a:spcPts val="0"/>
              </a:spcBef>
              <a:buSzPts val="2600"/>
              <a:buChar char="⬦"/>
              <a:defRPr sz="2600"/>
            </a:lvl8pPr>
            <a:lvl9pPr lvl="8">
              <a:spcBef>
                <a:spcPts val="0"/>
              </a:spcBef>
              <a:buSzPts val="2600"/>
              <a:buChar char="⬦"/>
              <a:defRPr sz="2600"/>
            </a:lvl9pPr>
          </a:lstStyle>
          <a:p>
            <a:endParaRPr lang="en-US" dirty="0"/>
          </a:p>
          <a:p>
            <a:pPr lvl="0"/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713794" y="4749900"/>
            <a:ext cx="430206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0000000-1234-1234-1234-123412341234}" type="slidenum">
              <a:rPr lang="en" altLang="zh-TW" b="0" smtClean="0">
                <a:latin typeface="+mn-lt"/>
                <a:cs typeface="Tinos"/>
                <a:sym typeface="Tinos"/>
              </a:rPr>
              <a:pPr/>
              <a:t>‹#›</a:t>
            </a:fld>
            <a:endParaRPr lang="en" altLang="zh-TW" b="0" dirty="0">
              <a:latin typeface="+mn-lt"/>
              <a:cs typeface="Tinos"/>
              <a:sym typeface="Tinos"/>
            </a:endParaRPr>
          </a:p>
        </p:txBody>
      </p:sp>
      <p:cxnSp>
        <p:nvCxnSpPr>
          <p:cNvPr id="24" name="Shape 24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556175" y="1479375"/>
            <a:ext cx="3211800" cy="2669657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200"/>
              <a:buChar char="◈"/>
              <a:defRPr sz="2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200"/>
              <a:buChar char="◆"/>
              <a:defRPr sz="2200"/>
            </a:lvl2pPr>
            <a:lvl3pPr lvl="2">
              <a:spcBef>
                <a:spcPts val="0"/>
              </a:spcBef>
              <a:buSzPts val="2200"/>
              <a:buChar char="◇"/>
              <a:defRPr sz="2200"/>
            </a:lvl3pPr>
            <a:lvl4pPr lvl="3">
              <a:spcBef>
                <a:spcPts val="0"/>
              </a:spcBef>
              <a:buSzPts val="2200"/>
              <a:buChar char="⬥"/>
              <a:defRPr sz="2200"/>
            </a:lvl4pPr>
            <a:lvl5pPr lvl="4">
              <a:spcBef>
                <a:spcPts val="0"/>
              </a:spcBef>
              <a:buSzPts val="2200"/>
              <a:buChar char="⬦"/>
              <a:defRPr sz="2200"/>
            </a:lvl5pPr>
            <a:lvl6pPr lvl="5">
              <a:spcBef>
                <a:spcPts val="0"/>
              </a:spcBef>
              <a:buSzPts val="2200"/>
              <a:buChar char="⬦"/>
              <a:defRPr sz="2200"/>
            </a:lvl6pPr>
            <a:lvl7pPr lvl="6">
              <a:spcBef>
                <a:spcPts val="0"/>
              </a:spcBef>
              <a:buSzPts val="2200"/>
              <a:buChar char="⬦"/>
              <a:defRPr sz="2200"/>
            </a:lvl7pPr>
            <a:lvl8pPr lvl="7">
              <a:spcBef>
                <a:spcPts val="0"/>
              </a:spcBef>
              <a:buSzPts val="2200"/>
              <a:buChar char="⬦"/>
              <a:defRPr sz="2200"/>
            </a:lvl8pPr>
            <a:lvl9pPr lvl="8">
              <a:spcBef>
                <a:spcPts val="0"/>
              </a:spcBef>
              <a:buSzPts val="2200"/>
              <a:buChar char="⬦"/>
              <a:defRPr sz="2200"/>
            </a:lvl9pPr>
          </a:lstStyle>
          <a:p>
            <a:endParaRPr dirty="0"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961272" y="1479375"/>
            <a:ext cx="3211800" cy="2669657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200"/>
              <a:buChar char="◈"/>
              <a:defRPr sz="2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200"/>
              <a:buChar char="◆"/>
              <a:defRPr sz="2200"/>
            </a:lvl2pPr>
            <a:lvl3pPr lvl="2">
              <a:spcBef>
                <a:spcPts val="0"/>
              </a:spcBef>
              <a:buSzPts val="2200"/>
              <a:buChar char="◇"/>
              <a:defRPr sz="2200"/>
            </a:lvl3pPr>
            <a:lvl4pPr lvl="3">
              <a:spcBef>
                <a:spcPts val="0"/>
              </a:spcBef>
              <a:buSzPts val="2200"/>
              <a:buChar char="⬥"/>
              <a:defRPr sz="2200"/>
            </a:lvl4pPr>
            <a:lvl5pPr lvl="4">
              <a:spcBef>
                <a:spcPts val="0"/>
              </a:spcBef>
              <a:buSzPts val="2200"/>
              <a:buChar char="⬦"/>
              <a:defRPr sz="2200"/>
            </a:lvl5pPr>
            <a:lvl6pPr lvl="5">
              <a:spcBef>
                <a:spcPts val="0"/>
              </a:spcBef>
              <a:buSzPts val="2200"/>
              <a:buChar char="⬦"/>
              <a:defRPr sz="2200"/>
            </a:lvl6pPr>
            <a:lvl7pPr lvl="6">
              <a:spcBef>
                <a:spcPts val="0"/>
              </a:spcBef>
              <a:buSzPts val="2200"/>
              <a:buChar char="⬦"/>
              <a:defRPr sz="2200"/>
            </a:lvl7pPr>
            <a:lvl8pPr lvl="7">
              <a:spcBef>
                <a:spcPts val="0"/>
              </a:spcBef>
              <a:buSzPts val="2200"/>
              <a:buChar char="⬦"/>
              <a:defRPr sz="2200"/>
            </a:lvl8pPr>
            <a:lvl9pPr lvl="8">
              <a:spcBef>
                <a:spcPts val="0"/>
              </a:spcBef>
              <a:buSzPts val="2200"/>
              <a:buChar char="⬦"/>
              <a:defRPr sz="2200"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723418" y="4749900"/>
            <a:ext cx="420582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0000000-1234-1234-1234-123412341234}" type="slidenum">
              <a:rPr lang="en" b="0" smtClean="0">
                <a:latin typeface="+mn-lt"/>
              </a:rPr>
              <a:pPr/>
              <a:t>‹#›</a:t>
            </a:fld>
            <a:endParaRPr lang="en" b="0" dirty="0">
              <a:latin typeface="+mn-lt"/>
            </a:endParaRPr>
          </a:p>
        </p:txBody>
      </p:sp>
      <p:cxnSp>
        <p:nvCxnSpPr>
          <p:cNvPr id="30" name="Shape 30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592350" y="3640275"/>
            <a:ext cx="6562500" cy="519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360"/>
              </a:spcBef>
              <a:buClr>
                <a:srgbClr val="666666"/>
              </a:buClr>
              <a:buSzPts val="1600"/>
              <a:buNone/>
              <a:defRPr sz="1600" i="1">
                <a:solidFill>
                  <a:srgbClr val="666666"/>
                </a:solidFill>
              </a:defRPr>
            </a:lvl1pPr>
          </a:lstStyle>
          <a:p>
            <a:endParaRPr dirty="0"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46416" y="4749900"/>
            <a:ext cx="497584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b="0" smtClean="0"/>
              <a:pPr/>
              <a:t>‹#›</a:t>
            </a:fld>
            <a:endParaRPr lang="en" b="0" dirty="0"/>
          </a:p>
        </p:txBody>
      </p:sp>
      <p:cxnSp>
        <p:nvCxnSpPr>
          <p:cNvPr id="45" name="Shape 45"/>
          <p:cNvCxnSpPr/>
          <p:nvPr/>
        </p:nvCxnSpPr>
        <p:spPr>
          <a:xfrm>
            <a:off x="1706950" y="3643125"/>
            <a:ext cx="6321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742670" y="4749900"/>
            <a:ext cx="40133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b="0" smtClean="0"/>
              <a:pPr/>
              <a:t>‹#›</a:t>
            </a:fld>
            <a:endParaRPr lang="en" b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libro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27094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5212A"/>
              </a:buClr>
              <a:buSzPts val="3000"/>
              <a:buFont typeface="Tinos"/>
              <a:buChar char="◈"/>
              <a:defRPr sz="30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>
              <a:spcBef>
                <a:spcPts val="480"/>
              </a:spcBef>
              <a:buClr>
                <a:srgbClr val="25212A"/>
              </a:buClr>
              <a:buSzPts val="2400"/>
              <a:buFont typeface="Tinos"/>
              <a:buChar char="◆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>
              <a:spcBef>
                <a:spcPts val="480"/>
              </a:spcBef>
              <a:buClr>
                <a:srgbClr val="25212A"/>
              </a:buClr>
              <a:buSzPts val="2400"/>
              <a:buFont typeface="Tinos"/>
              <a:buChar char="◇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⬥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76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Tinos"/>
                <a:cs typeface="Tinos"/>
                <a:sym typeface="Tinos"/>
              </a:rPr>
              <a:pPr algn="r"/>
              <a:t>‹#›</a:t>
            </a:fld>
            <a:endParaRPr lang="en" dirty="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4856177"/>
            <a:ext cx="338105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臺灣國際資訊奧林匹亞競賽 </a:t>
            </a:r>
            <a:r>
              <a:rPr lang="en-US" altLang="zh-TW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(TOI) </a:t>
            </a:r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5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200" b="0" i="0" u="none" strike="noStrike" cap="none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flaticon.com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flaticon.com/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1560382" y="1602769"/>
            <a:ext cx="5307900" cy="1839074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TOI</a:t>
            </a: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</a:t>
            </a:r>
            <a:b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解題</a:t>
            </a:r>
            <a:r>
              <a:rPr lang="en-US" altLang="zh-TW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CN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貨幣轉換</a:t>
            </a:r>
            <a:endParaRPr lang="en" sz="3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Shape 65">
            <a:extLst>
              <a:ext uri="{FF2B5EF4-FFF2-40B4-BE49-F238E27FC236}">
                <a16:creationId xmlns:a16="http://schemas.microsoft.com/office/drawing/2014/main" id="{B9D5E58D-23EE-3C48-8FDD-DB03504CC65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</a:t>
            </a:fld>
            <a:endParaRPr lang="e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36703D5-3ADE-6A43-AFE2-F4F8BB5F7969}"/>
              </a:ext>
            </a:extLst>
          </p:cNvPr>
          <p:cNvSpPr/>
          <p:nvPr/>
        </p:nvSpPr>
        <p:spPr>
          <a:xfrm>
            <a:off x="2923592" y="4184840"/>
            <a:ext cx="65559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200" dirty="0"/>
              <a:t>Icon made by [https://</a:t>
            </a:r>
            <a:r>
              <a:rPr lang="en" altLang="zh-TW" sz="1200" dirty="0" err="1"/>
              <a:t>www.flaticon.com</a:t>
            </a:r>
            <a:r>
              <a:rPr lang="en" altLang="zh-TW" sz="1200" dirty="0"/>
              <a:t>/authors/</a:t>
            </a:r>
            <a:r>
              <a:rPr lang="en" altLang="zh-TW" sz="1200" dirty="0" err="1"/>
              <a:t>monkik</a:t>
            </a:r>
            <a:r>
              <a:rPr lang="en" altLang="zh-TW" sz="1200" dirty="0"/>
              <a:t>]from </a:t>
            </a:r>
            <a:r>
              <a:rPr lang="en" altLang="zh-TW" sz="1200" dirty="0">
                <a:hlinkClick r:id="rId3" tooltip="Flaticon"/>
              </a:rPr>
              <a:t>www.flaticon.com</a:t>
            </a:r>
            <a:r>
              <a:rPr lang="en" altLang="zh-TW" sz="1200" dirty="0"/>
              <a:t> </a:t>
            </a:r>
            <a:endParaRPr lang="en-US" altLang="zh-TW" sz="1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5DC61F9-3867-2C41-88D9-94678E1DF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4292" y="1373864"/>
            <a:ext cx="2067979" cy="206797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A52735C-E833-0540-A268-1584A63D2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806" y="2774906"/>
            <a:ext cx="3453190" cy="136096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32" name="矩形 31"/>
          <p:cNvSpPr/>
          <p:nvPr/>
        </p:nvSpPr>
        <p:spPr>
          <a:xfrm>
            <a:off x="1731534" y="1452503"/>
            <a:ext cx="6266082" cy="662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TW" altLang="en-US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計算餘額：</a:t>
            </a:r>
            <a:endParaRPr lang="en-US" altLang="zh-TW" sz="16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消費金額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556175" y="742950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貨幣轉換</a:t>
            </a:r>
            <a:endParaRPr lang="en-US" altLang="zh-TW" sz="2400" b="1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713794" y="4749900"/>
            <a:ext cx="430206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E98765-88D7-B145-B611-799AD4874591}"/>
              </a:ext>
            </a:extLst>
          </p:cNvPr>
          <p:cNvSpPr/>
          <p:nvPr/>
        </p:nvSpPr>
        <p:spPr>
          <a:xfrm>
            <a:off x="2079023" y="2004211"/>
            <a:ext cx="3081928" cy="699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大於預算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itchFamily="2" charset="2"/>
              </a:rPr>
              <a:t>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itchFamily="2" charset="2"/>
              </a:rPr>
              <a:t> 沒錢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itchFamily="2" charset="2"/>
              </a:rPr>
              <a:t>小於預算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itchFamily="2" charset="2"/>
              </a:rPr>
              <a:t>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itchFamily="2" charset="2"/>
              </a:rPr>
              <a:t> 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itchFamily="2" charset="2"/>
              </a:rPr>
              <a:t>算餘額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6B352A8-DE57-5E47-8E02-A9393D69CFD9}"/>
              </a:ext>
            </a:extLst>
          </p:cNvPr>
          <p:cNvSpPr/>
          <p:nvPr/>
        </p:nvSpPr>
        <p:spPr>
          <a:xfrm>
            <a:off x="5770141" y="1638066"/>
            <a:ext cx="1852520" cy="9541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(1)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臺灣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(T)</a:t>
            </a:r>
            <a:r>
              <a:rPr lang="zh-TW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1.0 </a:t>
            </a:r>
          </a:p>
          <a:p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(2)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美國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(U)</a:t>
            </a:r>
            <a:r>
              <a:rPr lang="zh-TW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30.9 </a:t>
            </a:r>
          </a:p>
          <a:p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(3)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日本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(J)</a:t>
            </a:r>
            <a:r>
              <a:rPr lang="zh-TW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0.28 </a:t>
            </a:r>
          </a:p>
          <a:p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(4) 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歐洲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(E)</a:t>
            </a:r>
            <a:r>
              <a:rPr lang="zh-TW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34.5</a:t>
            </a:r>
            <a:endParaRPr lang="zh-TW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01C4EE77-8A7D-DB48-8FEF-E0FE47366B7D}"/>
              </a:ext>
            </a:extLst>
          </p:cNvPr>
          <p:cNvCxnSpPr>
            <a:cxnSpLocks/>
          </p:cNvCxnSpPr>
          <p:nvPr/>
        </p:nvCxnSpPr>
        <p:spPr>
          <a:xfrm>
            <a:off x="3716582" y="2547701"/>
            <a:ext cx="1596174" cy="116306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DFC5BFB7-755D-DB4E-93A3-359782323243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631792" y="2261314"/>
            <a:ext cx="1387519" cy="67221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E4A7B24E-5226-ED44-9072-392F5945804B}"/>
              </a:ext>
            </a:extLst>
          </p:cNvPr>
          <p:cNvSpPr/>
          <p:nvPr/>
        </p:nvSpPr>
        <p:spPr>
          <a:xfrm>
            <a:off x="5019311" y="2858654"/>
            <a:ext cx="1550037" cy="14974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7E7B3B28-DAE3-C848-86ED-8F08B8EE0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327235"/>
              </p:ext>
            </p:extLst>
          </p:nvPr>
        </p:nvGraphicFramePr>
        <p:xfrm>
          <a:off x="2079023" y="3166612"/>
          <a:ext cx="2703622" cy="969257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1351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69257">
                <a:tc>
                  <a:txBody>
                    <a:bodyPr/>
                    <a:lstStyle/>
                    <a:p>
                      <a:r>
                        <a:rPr lang="zh-TW" sz="1600" b="1" kern="100" dirty="0">
                          <a:effectLst/>
                          <a:latin typeface="Apple SD Gothic Neo" panose="02000300000000000000" pitchFamily="2" charset="-127"/>
                          <a:ea typeface="Microsoft JhengHei" panose="020B0604030504040204" pitchFamily="34" charset="-120"/>
                        </a:rPr>
                        <a:t>輸入範例</a:t>
                      </a:r>
                      <a:br>
                        <a:rPr lang="en-US" altLang="zh-TW" sz="1600" kern="1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Arial"/>
                          <a:sym typeface="Arial"/>
                        </a:rPr>
                        <a:t>50000</a:t>
                      </a:r>
                      <a:endParaRPr lang="zh-TW" altLang="zh-TW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Microsoft JhengHei" panose="020B0604030504040204" pitchFamily="34" charset="-120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Arial"/>
                          <a:sym typeface="Arial"/>
                        </a:rPr>
                        <a:t>200 U</a:t>
                      </a:r>
                      <a:endParaRPr lang="zh-TW" sz="1800" kern="100" dirty="0">
                        <a:effectLst/>
                        <a:latin typeface="Apple SD Gothic Neo" panose="02000300000000000000" pitchFamily="2" charset="-127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sz="1600" b="1" kern="100" dirty="0">
                          <a:effectLst/>
                          <a:latin typeface="Apple SD Gothic Neo" panose="02000300000000000000" pitchFamily="2" charset="-127"/>
                          <a:ea typeface="Microsoft JhengHei" panose="020B0604030504040204" pitchFamily="34" charset="-120"/>
                        </a:rPr>
                        <a:t>輸出範例</a:t>
                      </a:r>
                      <a:br>
                        <a:rPr lang="en-US" altLang="zh-TW" sz="1600" kern="1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Arial"/>
                          <a:sym typeface="Arial"/>
                        </a:rPr>
                        <a:t>U 1418.12</a:t>
                      </a:r>
                      <a:endParaRPr lang="zh-TW" altLang="zh-TW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Microsoft JhengHei" panose="020B0604030504040204" pitchFamily="34" charset="-120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158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sp>
        <p:nvSpPr>
          <p:cNvPr id="9" name="文字版面配置區 3"/>
          <p:cNvSpPr txBox="1">
            <a:spLocks/>
          </p:cNvSpPr>
          <p:nvPr/>
        </p:nvSpPr>
        <p:spPr>
          <a:xfrm>
            <a:off x="1406460" y="598728"/>
            <a:ext cx="5019286" cy="5450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◈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◆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◇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⬥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600"/>
              <a:buFont typeface="Tinos"/>
              <a:buChar char="⬦"/>
              <a:defRPr sz="26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marL="457200" indent="-457200"/>
            <a:r>
              <a:rPr lang="en-US" altLang="zh-TW" sz="2800" b="1" dirty="0"/>
              <a:t>3. </a:t>
            </a:r>
            <a:r>
              <a:rPr lang="zh-CN" altLang="en-US" sz="2800" b="1" dirty="0"/>
              <a:t>範例程式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AADC2C0-BEEC-4943-982F-7CE200C4C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023" y="1126163"/>
            <a:ext cx="2448687" cy="341860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4B831AC-8441-6241-9A21-A1027A773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1973" y="1972742"/>
            <a:ext cx="3551274" cy="140728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1415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74660" y="1870079"/>
            <a:ext cx="1104832" cy="1489569"/>
          </a:xfrm>
          <a:prstGeom prst="rect">
            <a:avLst/>
          </a:prstGeom>
        </p:spPr>
        <p:txBody>
          <a:bodyPr vert="horz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sz="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題</a:t>
            </a:r>
            <a:br>
              <a:rPr lang="en-US" altLang="zh-TW" sz="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</a:t>
            </a:r>
            <a:endParaRPr lang="en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  <p:sp>
        <p:nvSpPr>
          <p:cNvPr id="2" name="矩形 1"/>
          <p:cNvSpPr/>
          <p:nvPr/>
        </p:nvSpPr>
        <p:spPr>
          <a:xfrm>
            <a:off x="1562984" y="968258"/>
            <a:ext cx="658155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/>
            <a:r>
              <a:rPr lang="zh-TW" altLang="zh-TW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「讀萬卷書不如行千里路」，一位臺灣學生小品已經厭倦只能看課本了解各地特色、名勝古蹟，因此他決定要親自走訪各地去見識各地的美景。當然錢是一個重要的問題，小品的預算有限必需很仔細的規劃去每個地方的金錢使用額度，這是他想去各地方的貨幣匯率</a:t>
            </a:r>
            <a:r>
              <a:rPr lang="en-US" altLang="zh-TW" sz="1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(1)</a:t>
            </a:r>
            <a:r>
              <a:rPr lang="zh-TW" altLang="zh-TW" sz="1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臺灣</a:t>
            </a:r>
            <a:r>
              <a:rPr lang="en-US" altLang="zh-TW" sz="1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(T)</a:t>
            </a:r>
            <a:r>
              <a:rPr lang="zh-TW" altLang="zh-TW" sz="1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en-US" altLang="zh-TW" sz="1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1.0 (2)</a:t>
            </a:r>
            <a:r>
              <a:rPr lang="zh-TW" altLang="zh-TW" sz="1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美國</a:t>
            </a:r>
            <a:r>
              <a:rPr lang="en-US" altLang="zh-TW" sz="1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(U)</a:t>
            </a:r>
            <a:r>
              <a:rPr lang="zh-TW" altLang="zh-TW" sz="1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en-US" altLang="zh-TW" sz="1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30.9 (3)</a:t>
            </a:r>
            <a:r>
              <a:rPr lang="zh-TW" altLang="zh-TW" sz="1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日本</a:t>
            </a:r>
            <a:r>
              <a:rPr lang="en-US" altLang="zh-TW" sz="1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(J)</a:t>
            </a:r>
            <a:r>
              <a:rPr lang="zh-TW" altLang="zh-TW" sz="1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en-US" altLang="zh-TW" sz="1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0.28 (4) </a:t>
            </a:r>
            <a:r>
              <a:rPr lang="zh-TW" altLang="zh-TW" sz="1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歐洲</a:t>
            </a:r>
            <a:r>
              <a:rPr lang="en-US" altLang="zh-TW" sz="1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(E)</a:t>
            </a:r>
            <a:r>
              <a:rPr lang="zh-TW" altLang="zh-TW" sz="1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en-US" altLang="zh-TW" sz="1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34.5</a:t>
            </a:r>
            <a:r>
              <a:rPr lang="zh-TW" altLang="zh-TW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lang="en-US" altLang="zh-TW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(ex: 30.9</a:t>
            </a:r>
            <a:r>
              <a:rPr lang="zh-TW" altLang="zh-TW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台幣可以換</a:t>
            </a:r>
            <a:r>
              <a:rPr lang="en-US" altLang="zh-TW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zh-TW" altLang="zh-TW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美金</a:t>
            </a:r>
            <a:r>
              <a:rPr lang="en-US" altLang="zh-TW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zh-TW" altLang="zh-TW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</a:p>
          <a:p>
            <a:pPr algn="just"/>
            <a:r>
              <a:rPr lang="zh-TW" altLang="zh-TW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請幫小品設計一個</a:t>
            </a:r>
            <a:r>
              <a:rPr lang="zh-TW" altLang="zh-TW" sz="18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貨幣轉換的程式</a:t>
            </a:r>
            <a:r>
              <a:rPr lang="zh-TW" altLang="zh-TW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，讓他更有金錢概念可以快速的轉換算成各幣值，</a:t>
            </a:r>
            <a:r>
              <a:rPr lang="en-US" altLang="zh-TW" sz="1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 </a:t>
            </a:r>
            <a:r>
              <a:rPr lang="zh-TW" altLang="zh-TW" sz="1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首先先輸入原有的預算</a:t>
            </a:r>
            <a:r>
              <a:rPr lang="en-US" altLang="zh-TW" sz="1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(TWD)</a:t>
            </a:r>
            <a:r>
              <a:rPr lang="zh-TW" altLang="zh-TW" sz="1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lang="en-US" altLang="zh-TW" sz="1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 </a:t>
            </a:r>
            <a:r>
              <a:rPr lang="zh-TW" altLang="zh-TW" sz="1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接著輸入一筆花費的金額、幣值，</a:t>
            </a:r>
            <a:r>
              <a:rPr lang="en-US" altLang="zh-TW" sz="1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3. </a:t>
            </a:r>
            <a:r>
              <a:rPr lang="zh-TW" altLang="zh-TW" sz="1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最後算出預算扣除此筆消費所剩下的</a:t>
            </a:r>
            <a:r>
              <a:rPr lang="zh-CN" altLang="en-US" sz="1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該</a:t>
            </a:r>
            <a:r>
              <a:rPr lang="zh-TW" altLang="zh-TW" sz="1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幣值餘額</a:t>
            </a:r>
            <a:r>
              <a:rPr lang="zh-TW" altLang="zh-TW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623314" y="743382"/>
                <a:ext cx="6642851" cy="11807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hangingPunct="0"/>
                <a:r>
                  <a:rPr lang="zh-TW" altLang="zh-TW" sz="2000" b="1" kern="1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輸入格式</a:t>
                </a:r>
              </a:p>
              <a:p>
                <a:pPr algn="just" hangingPunct="0"/>
                <a:r>
                  <a:rPr lang="zh-TW" altLang="zh-TW" sz="1600" dirty="0"/>
                  <a:t>第一行有</a:t>
                </a:r>
                <a:r>
                  <a:rPr lang="zh-TW" altLang="zh-TW" sz="1600" b="1" dirty="0">
                    <a:solidFill>
                      <a:srgbClr val="0070C0"/>
                    </a:solidFill>
                  </a:rPr>
                  <a:t>一個正整數</a:t>
                </a:r>
                <a:r>
                  <a:rPr lang="en-US" altLang="zh-TW" sz="1600" b="1" i="1" dirty="0">
                    <a:solidFill>
                      <a:srgbClr val="0070C0"/>
                    </a:solidFill>
                  </a:rPr>
                  <a:t>n</a:t>
                </a:r>
                <a:r>
                  <a:rPr lang="en-US" altLang="zh-TW" sz="1600" b="1" dirty="0">
                    <a:solidFill>
                      <a:srgbClr val="0070C0"/>
                    </a:solidFill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TW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US" altLang="zh-TW" sz="1600" b="1" i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TW" sz="1600" b="1" i="1" dirty="0">
                    <a:solidFill>
                      <a:srgbClr val="0070C0"/>
                    </a:solidFill>
                    <a:sym typeface="Symbol" pitchFamily="2" charset="2"/>
                  </a:rPr>
                  <a:t></a:t>
                </a:r>
                <a:r>
                  <a:rPr lang="en-US" altLang="zh-TW" sz="1600" b="1" i="1" dirty="0">
                    <a:solidFill>
                      <a:srgbClr val="0070C0"/>
                    </a:solidFill>
                  </a:rPr>
                  <a:t> n </a:t>
                </a:r>
                <a:r>
                  <a:rPr lang="en-US" altLang="zh-TW" sz="1600" b="1" i="1" dirty="0">
                    <a:solidFill>
                      <a:srgbClr val="0070C0"/>
                    </a:solidFill>
                    <a:sym typeface="Symbol" pitchFamily="2" charset="2"/>
                  </a:rPr>
                  <a:t></a:t>
                </a:r>
                <a:r>
                  <a:rPr lang="en-US" altLang="zh-TW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TW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en-US" altLang="zh-TW" sz="1600" b="1" dirty="0">
                    <a:solidFill>
                      <a:srgbClr val="0070C0"/>
                    </a:solidFill>
                  </a:rPr>
                  <a:t>)</a:t>
                </a:r>
                <a:r>
                  <a:rPr lang="zh-TW" altLang="zh-TW" sz="1600" dirty="0"/>
                  <a:t>，代表</a:t>
                </a:r>
                <a:r>
                  <a:rPr lang="zh-TW" altLang="zh-TW" sz="1600" b="1" dirty="0"/>
                  <a:t>已有的預算</a:t>
                </a:r>
                <a:r>
                  <a:rPr lang="zh-TW" altLang="zh-TW" sz="1600" dirty="0"/>
                  <a:t>。接下來一行，有</a:t>
                </a:r>
                <a:r>
                  <a:rPr lang="zh-TW" altLang="zh-TW" sz="1600" b="1" dirty="0">
                    <a:solidFill>
                      <a:srgbClr val="0070C0"/>
                    </a:solidFill>
                  </a:rPr>
                  <a:t>一個正整數</a:t>
                </a:r>
                <a:r>
                  <a:rPr lang="en-US" altLang="zh-TW" sz="1600" b="1" dirty="0">
                    <a:solidFill>
                      <a:srgbClr val="0070C0"/>
                    </a:solidFill>
                  </a:rPr>
                  <a:t>m (</a:t>
                </a:r>
                <a14:m>
                  <m:oMath xmlns:m="http://schemas.openxmlformats.org/officeDocument/2006/math">
                    <m:r>
                      <a:rPr lang="en-US" altLang="zh-TW" sz="1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TW" sz="1600" b="1" i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TW" sz="1600" b="1" i="1" dirty="0">
                    <a:solidFill>
                      <a:srgbClr val="0070C0"/>
                    </a:solidFill>
                    <a:sym typeface="Symbol" pitchFamily="2" charset="2"/>
                  </a:rPr>
                  <a:t></a:t>
                </a:r>
                <a:r>
                  <a:rPr lang="en-US" altLang="zh-TW" sz="1600" b="1" i="1" dirty="0">
                    <a:solidFill>
                      <a:srgbClr val="0070C0"/>
                    </a:solidFill>
                  </a:rPr>
                  <a:t> m </a:t>
                </a:r>
                <a:r>
                  <a:rPr lang="en-US" altLang="zh-TW" sz="1600" b="1" i="1" dirty="0">
                    <a:solidFill>
                      <a:srgbClr val="0070C0"/>
                    </a:solidFill>
                    <a:sym typeface="Symbol" pitchFamily="2" charset="2"/>
                  </a:rPr>
                  <a:t></a:t>
                </a:r>
                <a:r>
                  <a:rPr lang="en-US" altLang="zh-TW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TW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en-US" altLang="zh-TW" sz="1600" b="1" dirty="0">
                    <a:solidFill>
                      <a:srgbClr val="0070C0"/>
                    </a:solidFill>
                  </a:rPr>
                  <a:t>)</a:t>
                </a:r>
                <a:r>
                  <a:rPr lang="zh-TW" altLang="zh-TW" sz="1600" b="1" dirty="0">
                    <a:solidFill>
                      <a:srgbClr val="0070C0"/>
                    </a:solidFill>
                  </a:rPr>
                  <a:t>和一個字</a:t>
                </a:r>
                <a:r>
                  <a:rPr lang="zh-TW" altLang="en-US" sz="1600" b="1" dirty="0">
                    <a:solidFill>
                      <a:srgbClr val="0070C0"/>
                    </a:solidFill>
                  </a:rPr>
                  <a:t>元</a:t>
                </a:r>
                <a:r>
                  <a:rPr lang="en-US" altLang="zh-TW" sz="1600" b="1" dirty="0">
                    <a:solidFill>
                      <a:srgbClr val="0070C0"/>
                    </a:solidFill>
                  </a:rPr>
                  <a:t>S</a:t>
                </a:r>
                <a:r>
                  <a:rPr lang="zh-TW" altLang="zh-TW" sz="1600" dirty="0"/>
                  <a:t>，分別代表</a:t>
                </a:r>
                <a:r>
                  <a:rPr lang="zh-TW" altLang="zh-TW" sz="1600" b="1" dirty="0"/>
                  <a:t>一筆花費的金額、幣制</a:t>
                </a:r>
                <a:r>
                  <a:rPr lang="zh-TW" altLang="zh-TW" sz="1600" dirty="0"/>
                  <a:t>。</a:t>
                </a:r>
                <a:r>
                  <a:rPr lang="zh-TW" altLang="zh-TW" sz="1800" dirty="0">
                    <a:effectLst/>
                  </a:rPr>
                  <a:t> </a:t>
                </a:r>
                <a:endParaRPr lang="zh-TW" altLang="zh-TW" sz="18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314" y="743382"/>
                <a:ext cx="6642851" cy="1180708"/>
              </a:xfrm>
              <a:prstGeom prst="rect">
                <a:avLst/>
              </a:prstGeom>
              <a:blipFill>
                <a:blip r:embed="rId3"/>
                <a:stretch>
                  <a:fillRect l="-954" t="-3191" r="-382" b="-42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1623314" y="1924090"/>
            <a:ext cx="67856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輸出格式</a:t>
            </a:r>
          </a:p>
          <a:p>
            <a:pPr algn="just"/>
            <a:r>
              <a:rPr lang="zh-TW" altLang="zh-TW" sz="1600" dirty="0"/>
              <a:t>輸出「預算扣除此筆消費」所剩下的</a:t>
            </a:r>
            <a:r>
              <a:rPr lang="zh-TW" altLang="en-US" sz="1600" dirty="0"/>
              <a:t>Ｓ</a:t>
            </a:r>
            <a:r>
              <a:rPr lang="zh-TW" altLang="zh-TW" sz="1600" dirty="0"/>
              <a:t>幣值</a:t>
            </a:r>
            <a:r>
              <a:rPr lang="zh-CN" altLang="en-US" sz="1600" dirty="0"/>
              <a:t>簡稱、和</a:t>
            </a:r>
            <a:r>
              <a:rPr lang="zh-TW" altLang="zh-TW" sz="1600" dirty="0"/>
              <a:t>餘額</a:t>
            </a:r>
            <a:r>
              <a:rPr lang="en-US" altLang="zh-TW" sz="1600" dirty="0"/>
              <a:t>(</a:t>
            </a:r>
            <a:r>
              <a:rPr lang="zh-TW" altLang="zh-TW" sz="1600" dirty="0"/>
              <a:t>四捨五入至小數點後第二位</a:t>
            </a:r>
            <a:r>
              <a:rPr lang="en-US" altLang="zh-TW" sz="1600" dirty="0"/>
              <a:t>)</a:t>
            </a:r>
            <a:r>
              <a:rPr lang="zh-TW" altLang="zh-TW" sz="1600" dirty="0"/>
              <a:t>，若餘額不足則輸出</a:t>
            </a:r>
            <a:r>
              <a:rPr lang="en-US" altLang="zh-TW" sz="1600" dirty="0"/>
              <a:t>No Money</a:t>
            </a:r>
            <a:r>
              <a:rPr lang="zh-TW" altLang="zh-TW" sz="1600" dirty="0"/>
              <a:t>。</a:t>
            </a:r>
            <a:r>
              <a:rPr lang="zh-TW" altLang="zh-TW" sz="1800" dirty="0"/>
              <a:t> </a:t>
            </a:r>
            <a:endParaRPr lang="en-US" altLang="zh-TW" sz="18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15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zh-TW" altLang="zh-TW" sz="15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849573"/>
              </p:ext>
            </p:extLst>
          </p:nvPr>
        </p:nvGraphicFramePr>
        <p:xfrm>
          <a:off x="1785560" y="3091552"/>
          <a:ext cx="2883420" cy="910822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144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0822">
                <a:tc>
                  <a:txBody>
                    <a:bodyPr/>
                    <a:lstStyle/>
                    <a:p>
                      <a:r>
                        <a:rPr lang="zh-TW" sz="1800" b="1" kern="100" dirty="0">
                          <a:effectLst/>
                          <a:latin typeface="Apple SD Gothic Neo" panose="02000300000000000000" pitchFamily="2" charset="-127"/>
                          <a:ea typeface="Microsoft JhengHei" panose="020B0604030504040204" pitchFamily="34" charset="-120"/>
                        </a:rPr>
                        <a:t>輸入範例</a:t>
                      </a:r>
                      <a:br>
                        <a:rPr lang="en-US" altLang="zh-TW" sz="1600" kern="1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Arial"/>
                          <a:sym typeface="Arial"/>
                        </a:rPr>
                        <a:t>50000</a:t>
                      </a:r>
                      <a:endParaRPr lang="zh-TW" altLang="zh-TW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Microsoft JhengHei" panose="020B0604030504040204" pitchFamily="34" charset="-120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Arial"/>
                          <a:sym typeface="Arial"/>
                        </a:rPr>
                        <a:t>200 U</a:t>
                      </a:r>
                      <a:endParaRPr lang="zh-TW" sz="1800" kern="100" dirty="0">
                        <a:effectLst/>
                        <a:latin typeface="Apple SD Gothic Neo" panose="02000300000000000000" pitchFamily="2" charset="-127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sz="1800" b="1" kern="100" dirty="0">
                          <a:effectLst/>
                          <a:latin typeface="Apple SD Gothic Neo" panose="02000300000000000000" pitchFamily="2" charset="-127"/>
                          <a:ea typeface="Microsoft JhengHei" panose="020B0604030504040204" pitchFamily="34" charset="-120"/>
                        </a:rPr>
                        <a:t>輸出範例</a:t>
                      </a:r>
                      <a:br>
                        <a:rPr lang="en-US" altLang="zh-TW" sz="1600" kern="1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Arial"/>
                          <a:sym typeface="Arial"/>
                        </a:rPr>
                        <a:t>U 1418.12</a:t>
                      </a:r>
                      <a:endParaRPr lang="zh-TW" altLang="zh-TW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Microsoft JhengHei" panose="020B0604030504040204" pitchFamily="34" charset="-120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E7F1742-6564-7A4E-938E-1309268E1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778248"/>
              </p:ext>
            </p:extLst>
          </p:nvPr>
        </p:nvGraphicFramePr>
        <p:xfrm>
          <a:off x="5258056" y="3091552"/>
          <a:ext cx="2883420" cy="910822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144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0822">
                <a:tc>
                  <a:txBody>
                    <a:bodyPr/>
                    <a:lstStyle/>
                    <a:p>
                      <a:r>
                        <a:rPr lang="zh-TW" sz="1800" b="1" kern="100" dirty="0">
                          <a:effectLst/>
                          <a:latin typeface="Apple SD Gothic Neo" panose="02000300000000000000" pitchFamily="2" charset="-127"/>
                          <a:ea typeface="Microsoft JhengHei" panose="020B0604030504040204" pitchFamily="34" charset="-120"/>
                        </a:rPr>
                        <a:t>輸入範例</a:t>
                      </a:r>
                      <a:br>
                        <a:rPr lang="en-US" altLang="zh-TW" sz="1600" kern="1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Arial"/>
                          <a:sym typeface="Arial"/>
                        </a:rPr>
                        <a:t>15000</a:t>
                      </a:r>
                      <a:endParaRPr lang="zh-TW" altLang="zh-TW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Microsoft JhengHei" panose="020B0604030504040204" pitchFamily="34" charset="-120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Arial"/>
                          <a:sym typeface="Arial"/>
                        </a:rPr>
                        <a:t>800 E</a:t>
                      </a:r>
                      <a:endParaRPr lang="zh-TW" sz="1800" kern="100" dirty="0">
                        <a:effectLst/>
                        <a:latin typeface="Apple SD Gothic Neo" panose="02000300000000000000" pitchFamily="2" charset="-127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sz="1800" b="1" kern="100" dirty="0">
                          <a:effectLst/>
                          <a:latin typeface="Apple SD Gothic Neo" panose="02000300000000000000" pitchFamily="2" charset="-127"/>
                          <a:ea typeface="Microsoft JhengHei" panose="020B0604030504040204" pitchFamily="34" charset="-120"/>
                        </a:rPr>
                        <a:t>輸出範例</a:t>
                      </a:r>
                      <a:br>
                        <a:rPr lang="en-US" altLang="zh-TW" sz="1600" kern="1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Arial"/>
                          <a:sym typeface="Arial"/>
                        </a:rPr>
                        <a:t>No Money</a:t>
                      </a:r>
                      <a:r>
                        <a:rPr lang="zh-TW" altLang="zh-TW" sz="1600" dirty="0">
                          <a:effectLst/>
                          <a:latin typeface="Apple SD Gothic Neo" panose="02000300000000000000" pitchFamily="2" charset="-127"/>
                          <a:ea typeface="Microsoft JhengHei" panose="020B0604030504040204" pitchFamily="34" charset="-120"/>
                        </a:rPr>
                        <a:t> </a:t>
                      </a:r>
                      <a:endParaRPr lang="zh-TW" sz="1800" kern="100" dirty="0">
                        <a:effectLst/>
                        <a:latin typeface="Apple SD Gothic Neo" panose="02000300000000000000" pitchFamily="2" charset="-127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98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 idx="4294967295"/>
          </p:nvPr>
        </p:nvSpPr>
        <p:spPr>
          <a:xfrm>
            <a:off x="4779000" y="987034"/>
            <a:ext cx="32343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解題重點</a:t>
            </a:r>
            <a:r>
              <a:rPr lang="en-US" altLang="zh-TW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" sz="5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ubTitle" idx="4294967295"/>
          </p:nvPr>
        </p:nvSpPr>
        <p:spPr>
          <a:xfrm>
            <a:off x="4893956" y="2146834"/>
            <a:ext cx="3234300" cy="184885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CN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</a:t>
            </a:r>
            <a:r>
              <a:rPr lang="zh-TW" altLang="en-US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endParaRPr lang="en-US" altLang="zh-TW" sz="2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整數、字元陣列讀取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轉換貨幣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ts val="3000"/>
              </a:lnSpc>
              <a:spcBef>
                <a:spcPts val="0"/>
              </a:spcBef>
              <a:buNone/>
            </a:pPr>
            <a:r>
              <a:rPr lang="zh-TW" altLang="en-US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判斷各幣值所剩餘額</a:t>
            </a:r>
            <a:endParaRPr lang="en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6BF660C-DB20-CC46-809D-BDD3A2E4630A}"/>
              </a:ext>
            </a:extLst>
          </p:cNvPr>
          <p:cNvSpPr/>
          <p:nvPr/>
        </p:nvSpPr>
        <p:spPr>
          <a:xfrm>
            <a:off x="1375888" y="4230894"/>
            <a:ext cx="54359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100" dirty="0"/>
              <a:t>Icon made by [https://</a:t>
            </a:r>
            <a:r>
              <a:rPr lang="en" altLang="zh-TW" sz="1100" dirty="0" err="1"/>
              <a:t>www.flaticon.com</a:t>
            </a:r>
            <a:r>
              <a:rPr lang="en" altLang="zh-TW" sz="1100" dirty="0"/>
              <a:t>/authors/</a:t>
            </a:r>
            <a:r>
              <a:rPr lang="en" altLang="zh-TW" sz="1100" dirty="0" err="1"/>
              <a:t>smashicons</a:t>
            </a:r>
            <a:r>
              <a:rPr lang="en" altLang="zh-TW" sz="1100" dirty="0"/>
              <a:t>] from </a:t>
            </a:r>
            <a:r>
              <a:rPr lang="en" altLang="zh-TW" sz="1100" dirty="0">
                <a:hlinkClick r:id="rId3" tooltip="Flaticon"/>
              </a:rPr>
              <a:t>www.flaticon.com</a:t>
            </a:r>
            <a:r>
              <a:rPr lang="en" altLang="zh-TW" sz="1100" dirty="0"/>
              <a:t> </a:t>
            </a:r>
            <a:endParaRPr lang="en-US" altLang="zh-TW" sz="11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FE63F65-B764-9142-AC21-4F18D7590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956" y="1414727"/>
            <a:ext cx="2314045" cy="23140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E5CBF6C-34D7-0040-A08D-CF5D664A60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b="0" smtClean="0"/>
              <a:pPr/>
              <a:t>5</a:t>
            </a:fld>
            <a:endParaRPr lang="en" b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CA8E3E3-6907-9B46-A831-A1432BB9C568}"/>
              </a:ext>
            </a:extLst>
          </p:cNvPr>
          <p:cNvSpPr/>
          <p:nvPr/>
        </p:nvSpPr>
        <p:spPr>
          <a:xfrm>
            <a:off x="1658680" y="2187026"/>
            <a:ext cx="280557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dirty="0"/>
              <a:t>1.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4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FD123A-59B0-1140-BC52-BEC9435A2191}"/>
              </a:ext>
            </a:extLst>
          </p:cNvPr>
          <p:cNvSpPr/>
          <p:nvPr/>
        </p:nvSpPr>
        <p:spPr>
          <a:xfrm>
            <a:off x="3087220" y="4186503"/>
            <a:ext cx="54651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100" dirty="0"/>
              <a:t>Icon made by [https://</a:t>
            </a:r>
            <a:r>
              <a:rPr lang="en" altLang="zh-TW" sz="1100" dirty="0" err="1"/>
              <a:t>www.flaticon.com</a:t>
            </a:r>
            <a:r>
              <a:rPr lang="en" altLang="zh-TW" sz="1100" dirty="0"/>
              <a:t>/authors/</a:t>
            </a:r>
            <a:r>
              <a:rPr lang="en" altLang="zh-TW" sz="1100" dirty="0" err="1"/>
              <a:t>smashicons</a:t>
            </a:r>
            <a:r>
              <a:rPr lang="en" altLang="zh-TW" sz="1100" dirty="0"/>
              <a:t>] from </a:t>
            </a:r>
            <a:r>
              <a:rPr lang="en" altLang="zh-TW" sz="1100" dirty="0">
                <a:hlinkClick r:id="rId2" tooltip="Flaticon"/>
              </a:rPr>
              <a:t>www.flaticon.com</a:t>
            </a:r>
            <a:r>
              <a:rPr lang="en" altLang="zh-TW" sz="1100" dirty="0"/>
              <a:t> </a:t>
            </a:r>
            <a:endParaRPr lang="en-US" altLang="zh-TW" sz="11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EDCF19-984C-CB48-B8E4-A0FFDFF6B103}"/>
              </a:ext>
            </a:extLst>
          </p:cNvPr>
          <p:cNvSpPr/>
          <p:nvPr/>
        </p:nvSpPr>
        <p:spPr>
          <a:xfrm>
            <a:off x="2357707" y="2833224"/>
            <a:ext cx="2954655" cy="451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整數、字元陣列讀取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FE7E270-5198-914E-BE2E-B3B8D7ED9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362" y="1060204"/>
            <a:ext cx="2500143" cy="250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4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24000A9-CA20-9A49-BF2B-B78A11941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574" y="2874233"/>
            <a:ext cx="3361647" cy="11205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1773045" y="1407574"/>
                <a:ext cx="6266082" cy="14739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zh-TW" altLang="en-US" sz="1800" b="1" dirty="0">
                    <a:solidFill>
                      <a:srgbClr val="0070C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輸入：</a:t>
                </a:r>
                <a:endParaRPr lang="en-US" altLang="zh-TW" sz="1800" b="1" dirty="0"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just" hangingPunct="0"/>
                <a:r>
                  <a:rPr lang="zh-TW" altLang="zh-TW" sz="1600" dirty="0"/>
                  <a:t>第一行有</a:t>
                </a:r>
                <a:r>
                  <a:rPr lang="zh-TW" altLang="zh-TW" sz="1600" b="1" dirty="0">
                    <a:solidFill>
                      <a:srgbClr val="00B050"/>
                    </a:solidFill>
                  </a:rPr>
                  <a:t>一個正整數</a:t>
                </a:r>
                <a:r>
                  <a:rPr lang="en-US" altLang="zh-TW" sz="1600" b="1" i="1" dirty="0">
                    <a:solidFill>
                      <a:srgbClr val="00B050"/>
                    </a:solidFill>
                  </a:rPr>
                  <a:t>n</a:t>
                </a:r>
                <a:r>
                  <a:rPr lang="en-US" altLang="zh-TW" sz="1600" b="1" dirty="0">
                    <a:solidFill>
                      <a:srgbClr val="00B050"/>
                    </a:solidFill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1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TW" sz="1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US" altLang="zh-TW" sz="1600" b="1" i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sz="1600" b="1" i="1" dirty="0">
                    <a:solidFill>
                      <a:srgbClr val="00B050"/>
                    </a:solidFill>
                    <a:sym typeface="Symbol" pitchFamily="2" charset="2"/>
                  </a:rPr>
                  <a:t></a:t>
                </a:r>
                <a:r>
                  <a:rPr lang="en-US" altLang="zh-TW" sz="1600" b="1" i="1" dirty="0">
                    <a:solidFill>
                      <a:srgbClr val="00B050"/>
                    </a:solidFill>
                  </a:rPr>
                  <a:t> n </a:t>
                </a:r>
                <a:r>
                  <a:rPr lang="en-US" altLang="zh-TW" sz="1600" b="1" i="1" dirty="0">
                    <a:solidFill>
                      <a:srgbClr val="00B050"/>
                    </a:solidFill>
                    <a:sym typeface="Symbol" pitchFamily="2" charset="2"/>
                  </a:rPr>
                  <a:t></a:t>
                </a:r>
                <a:r>
                  <a:rPr lang="en-US" altLang="zh-TW" sz="16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1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TW" sz="1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en-US" altLang="zh-TW" sz="1600" b="1" dirty="0">
                    <a:solidFill>
                      <a:srgbClr val="00B050"/>
                    </a:solidFill>
                  </a:rPr>
                  <a:t>)</a:t>
                </a:r>
                <a:r>
                  <a:rPr lang="zh-TW" altLang="zh-TW" sz="1600" dirty="0"/>
                  <a:t>，代表</a:t>
                </a:r>
                <a:r>
                  <a:rPr lang="zh-TW" altLang="zh-TW" sz="1600" b="1" dirty="0"/>
                  <a:t>已有的預算</a:t>
                </a:r>
                <a:r>
                  <a:rPr lang="zh-TW" altLang="zh-TW" sz="1600" dirty="0"/>
                  <a:t>。接下來一行，有</a:t>
                </a:r>
                <a:r>
                  <a:rPr lang="zh-TW" altLang="zh-TW" sz="1600" b="1" dirty="0">
                    <a:solidFill>
                      <a:srgbClr val="0070C0"/>
                    </a:solidFill>
                  </a:rPr>
                  <a:t>一個正整數</a:t>
                </a:r>
                <a:r>
                  <a:rPr lang="en-US" altLang="zh-TW" sz="1600" b="1" dirty="0">
                    <a:solidFill>
                      <a:srgbClr val="0070C0"/>
                    </a:solidFill>
                  </a:rPr>
                  <a:t>m (</a:t>
                </a:r>
                <a14:m>
                  <m:oMath xmlns:m="http://schemas.openxmlformats.org/officeDocument/2006/math">
                    <m:r>
                      <a:rPr lang="en-US" altLang="zh-TW" sz="1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TW" sz="1600" b="1" i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TW" sz="1600" b="1" i="1" dirty="0">
                    <a:solidFill>
                      <a:srgbClr val="0070C0"/>
                    </a:solidFill>
                    <a:sym typeface="Symbol" pitchFamily="2" charset="2"/>
                  </a:rPr>
                  <a:t></a:t>
                </a:r>
                <a:r>
                  <a:rPr lang="en-US" altLang="zh-TW" sz="1600" b="1" i="1" dirty="0">
                    <a:solidFill>
                      <a:srgbClr val="0070C0"/>
                    </a:solidFill>
                  </a:rPr>
                  <a:t> m </a:t>
                </a:r>
                <a:r>
                  <a:rPr lang="en-US" altLang="zh-TW" sz="1600" b="1" i="1" dirty="0">
                    <a:solidFill>
                      <a:srgbClr val="0070C0"/>
                    </a:solidFill>
                    <a:sym typeface="Symbol" pitchFamily="2" charset="2"/>
                  </a:rPr>
                  <a:t></a:t>
                </a:r>
                <a:r>
                  <a:rPr lang="en-US" altLang="zh-TW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TW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en-US" altLang="zh-TW" sz="1600" b="1" dirty="0">
                    <a:solidFill>
                      <a:srgbClr val="0070C0"/>
                    </a:solidFill>
                  </a:rPr>
                  <a:t>)</a:t>
                </a:r>
                <a:r>
                  <a:rPr lang="zh-TW" altLang="zh-TW" sz="1600" dirty="0">
                    <a:solidFill>
                      <a:schemeClr val="tx1"/>
                    </a:solidFill>
                  </a:rPr>
                  <a:t>和</a:t>
                </a:r>
                <a:r>
                  <a:rPr lang="zh-TW" altLang="zh-TW" sz="1600" b="1" dirty="0">
                    <a:solidFill>
                      <a:srgbClr val="7030A0"/>
                    </a:solidFill>
                  </a:rPr>
                  <a:t>一個字</a:t>
                </a:r>
                <a:r>
                  <a:rPr lang="zh-TW" altLang="en-US" sz="1600" b="1" dirty="0">
                    <a:solidFill>
                      <a:srgbClr val="7030A0"/>
                    </a:solidFill>
                  </a:rPr>
                  <a:t>元</a:t>
                </a:r>
                <a:r>
                  <a:rPr lang="en-US" altLang="zh-TW" sz="1600" b="1" dirty="0">
                    <a:solidFill>
                      <a:srgbClr val="7030A0"/>
                    </a:solidFill>
                  </a:rPr>
                  <a:t>S</a:t>
                </a:r>
                <a:r>
                  <a:rPr lang="zh-TW" altLang="zh-TW" sz="1600" dirty="0"/>
                  <a:t>，分別代表</a:t>
                </a:r>
                <a:r>
                  <a:rPr lang="zh-TW" altLang="zh-TW" sz="1600" b="1" dirty="0"/>
                  <a:t>一筆花費的金額、幣制</a:t>
                </a:r>
                <a:r>
                  <a:rPr lang="zh-TW" altLang="zh-TW" sz="1600" dirty="0"/>
                  <a:t>。</a:t>
                </a:r>
                <a:r>
                  <a:rPr lang="zh-TW" altLang="zh-TW" sz="1800" dirty="0"/>
                  <a:t> </a:t>
                </a:r>
                <a:endParaRPr lang="en-US" altLang="zh-TW" sz="16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TW" sz="16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045" y="1407574"/>
                <a:ext cx="6266082" cy="1473993"/>
              </a:xfrm>
              <a:prstGeom prst="rect">
                <a:avLst/>
              </a:prstGeom>
              <a:blipFill>
                <a:blip r:embed="rId4"/>
                <a:stretch>
                  <a:fillRect l="-607" t="-1709" r="-4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556175" y="742950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</a:t>
            </a:r>
            <a:r>
              <a:rPr lang="en-US" altLang="zh-TW" sz="2400" b="1" dirty="0"/>
              <a:t>1. </a:t>
            </a:r>
            <a:r>
              <a:rPr lang="zh-CN" altLang="en-US" sz="2400" b="1" dirty="0"/>
              <a:t>資料讀取</a:t>
            </a:r>
            <a:endParaRPr lang="en-US" altLang="zh-TW" sz="2400" b="1" dirty="0"/>
          </a:p>
          <a:p>
            <a:pPr>
              <a:buNone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7688E8-A6C8-3344-A2E5-0C6B62D3766E}"/>
              </a:ext>
            </a:extLst>
          </p:cNvPr>
          <p:cNvSpPr/>
          <p:nvPr/>
        </p:nvSpPr>
        <p:spPr>
          <a:xfrm>
            <a:off x="6948070" y="3155797"/>
            <a:ext cx="1265451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紀錄</a:t>
            </a:r>
            <a:r>
              <a:rPr lang="zh-TW" altLang="zh-TW" b="1" dirty="0">
                <a:solidFill>
                  <a:srgbClr val="FF0000"/>
                </a:solidFill>
              </a:rPr>
              <a:t>幣制</a:t>
            </a:r>
            <a:r>
              <a:rPr lang="zh-TW" altLang="en-US" b="1" dirty="0">
                <a:solidFill>
                  <a:srgbClr val="FF0000"/>
                </a:solidFill>
              </a:rPr>
              <a:t>字元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E61312D2-9649-9A4A-B749-19CEA2AC3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518076"/>
              </p:ext>
            </p:extLst>
          </p:nvPr>
        </p:nvGraphicFramePr>
        <p:xfrm>
          <a:off x="1868378" y="2874234"/>
          <a:ext cx="2703622" cy="1120549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1351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20549">
                <a:tc>
                  <a:txBody>
                    <a:bodyPr/>
                    <a:lstStyle/>
                    <a:p>
                      <a:r>
                        <a:rPr lang="zh-TW" sz="1800" b="1" kern="100" dirty="0">
                          <a:effectLst/>
                          <a:latin typeface="Apple SD Gothic Neo" panose="02000300000000000000" pitchFamily="2" charset="-127"/>
                          <a:ea typeface="Microsoft JhengHei" panose="020B0604030504040204" pitchFamily="34" charset="-120"/>
                        </a:rPr>
                        <a:t>輸入範例</a:t>
                      </a:r>
                      <a:br>
                        <a:rPr lang="en-US" altLang="zh-TW" sz="1800" kern="1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altLang="zh-TW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Arial"/>
                          <a:sym typeface="Arial"/>
                        </a:rPr>
                        <a:t>50000</a:t>
                      </a:r>
                      <a:endParaRPr lang="zh-TW" altLang="zh-TW" sz="1800" b="0" i="0" u="none" strike="noStrike" cap="none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Microsoft JhengHei" panose="020B0604030504040204" pitchFamily="34" charset="-120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Arial"/>
                          <a:sym typeface="Arial"/>
                        </a:rPr>
                        <a:t>200 U</a:t>
                      </a:r>
                      <a:endParaRPr lang="zh-TW" sz="2000" kern="100" dirty="0">
                        <a:effectLst/>
                        <a:latin typeface="Apple SD Gothic Neo" panose="02000300000000000000" pitchFamily="2" charset="-127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sz="1800" b="1" kern="100" dirty="0">
                          <a:effectLst/>
                          <a:latin typeface="Apple SD Gothic Neo" panose="02000300000000000000" pitchFamily="2" charset="-127"/>
                          <a:ea typeface="Microsoft JhengHei" panose="020B0604030504040204" pitchFamily="34" charset="-120"/>
                        </a:rPr>
                        <a:t>輸出範例</a:t>
                      </a:r>
                      <a:br>
                        <a:rPr lang="en-US" altLang="zh-TW" sz="1800" kern="1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altLang="zh-TW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Arial"/>
                          <a:sym typeface="Arial"/>
                        </a:rPr>
                        <a:t>U 1418.12</a:t>
                      </a:r>
                      <a:endParaRPr lang="zh-TW" altLang="zh-TW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Microsoft JhengHei" panose="020B0604030504040204" pitchFamily="34" charset="-120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E5CBF6C-34D7-0040-A08D-CF5D664A60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b="0" smtClean="0"/>
              <a:pPr/>
              <a:t>7</a:t>
            </a:fld>
            <a:endParaRPr lang="en" b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CA8E3E3-6907-9B46-A831-A1432BB9C568}"/>
              </a:ext>
            </a:extLst>
          </p:cNvPr>
          <p:cNvSpPr/>
          <p:nvPr/>
        </p:nvSpPr>
        <p:spPr>
          <a:xfrm>
            <a:off x="1759756" y="2187026"/>
            <a:ext cx="30700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b="1" dirty="0"/>
              <a:t>2. 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轉換貨幣</a:t>
            </a:r>
            <a:endParaRPr lang="zh-TW" altLang="en-US" sz="4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8FA82A2-ADCA-0640-A485-19BE84AD15D9}"/>
              </a:ext>
            </a:extLst>
          </p:cNvPr>
          <p:cNvSpPr/>
          <p:nvPr/>
        </p:nvSpPr>
        <p:spPr>
          <a:xfrm>
            <a:off x="4419170" y="4246008"/>
            <a:ext cx="54783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100" dirty="0"/>
              <a:t>Icon made by [https://</a:t>
            </a:r>
            <a:r>
              <a:rPr lang="en" altLang="zh-TW" sz="1100" dirty="0" err="1"/>
              <a:t>www.freepik.com</a:t>
            </a:r>
            <a:r>
              <a:rPr lang="en" altLang="zh-TW" sz="1100" dirty="0"/>
              <a:t>/] from </a:t>
            </a:r>
            <a:r>
              <a:rPr lang="en" altLang="zh-TW" sz="1100" dirty="0">
                <a:hlinkClick r:id="rId2" tooltip="Flaticon"/>
              </a:rPr>
              <a:t>www.flaticon.com</a:t>
            </a:r>
            <a:r>
              <a:rPr lang="en" altLang="zh-TW" sz="1100" dirty="0"/>
              <a:t> </a:t>
            </a:r>
            <a:endParaRPr lang="en-US" altLang="zh-TW" sz="11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19C5D4B-7C47-8B4C-948F-267B3E19BEE5}"/>
              </a:ext>
            </a:extLst>
          </p:cNvPr>
          <p:cNvSpPr/>
          <p:nvPr/>
        </p:nvSpPr>
        <p:spPr>
          <a:xfrm>
            <a:off x="2617251" y="2798944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判斷各幣值所剩餘額</a:t>
            </a:r>
            <a:endParaRPr lang="zh-TW" altLang="en-US" sz="20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F3F7F63-49BF-F44F-940D-8041F4CEC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050" y="1172274"/>
            <a:ext cx="2798944" cy="279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29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0D129E3-23A2-2444-BA0B-A7D2BEBFE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0863"/>
              </p:ext>
            </p:extLst>
          </p:nvPr>
        </p:nvGraphicFramePr>
        <p:xfrm>
          <a:off x="4934472" y="3241775"/>
          <a:ext cx="2966484" cy="969257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1483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69257">
                <a:tc>
                  <a:txBody>
                    <a:bodyPr/>
                    <a:lstStyle/>
                    <a:p>
                      <a:r>
                        <a:rPr lang="zh-TW" sz="1600" b="1" kern="100" dirty="0">
                          <a:effectLst/>
                          <a:latin typeface="Apple SD Gothic Neo" panose="02000300000000000000" pitchFamily="2" charset="-127"/>
                          <a:ea typeface="Microsoft JhengHei" panose="020B0604030504040204" pitchFamily="34" charset="-120"/>
                        </a:rPr>
                        <a:t>輸入範例</a:t>
                      </a:r>
                      <a:br>
                        <a:rPr lang="en-US" altLang="zh-TW" sz="1600" kern="1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altLang="zh-TW" sz="1600" b="1" i="0" u="none" strike="noStrike" cap="none" dirty="0">
                          <a:solidFill>
                            <a:srgbClr val="00B05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Arial"/>
                          <a:sym typeface="Arial"/>
                        </a:rPr>
                        <a:t>50000</a:t>
                      </a:r>
                      <a:endParaRPr lang="zh-TW" altLang="zh-TW" sz="1600" b="1" i="0" u="none" strike="noStrike" cap="none" dirty="0">
                        <a:solidFill>
                          <a:srgbClr val="00B050"/>
                        </a:solidFill>
                        <a:effectLst/>
                        <a:latin typeface="Apple SD Gothic Neo" panose="02000300000000000000" pitchFamily="2" charset="-127"/>
                        <a:ea typeface="Microsoft JhengHei" panose="020B0604030504040204" pitchFamily="34" charset="-120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600" b="1" i="0" u="none" strike="noStrike" cap="none" dirty="0">
                          <a:solidFill>
                            <a:srgbClr val="0070C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Arial"/>
                          <a:sym typeface="Arial"/>
                        </a:rPr>
                        <a:t>200</a:t>
                      </a: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TW" sz="1600" b="1" i="0" u="none" strike="noStrike" cap="none" dirty="0">
                          <a:solidFill>
                            <a:srgbClr val="7030A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Arial"/>
                          <a:sym typeface="Arial"/>
                        </a:rPr>
                        <a:t>U</a:t>
                      </a:r>
                      <a:endParaRPr lang="zh-TW" sz="1800" b="1" kern="100" dirty="0">
                        <a:solidFill>
                          <a:srgbClr val="7030A0"/>
                        </a:solidFill>
                        <a:effectLst/>
                        <a:latin typeface="Apple SD Gothic Neo" panose="02000300000000000000" pitchFamily="2" charset="-127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sz="1600" b="1" kern="100" dirty="0">
                          <a:effectLst/>
                          <a:latin typeface="Apple SD Gothic Neo" panose="02000300000000000000" pitchFamily="2" charset="-127"/>
                          <a:ea typeface="Microsoft JhengHei" panose="020B0604030504040204" pitchFamily="34" charset="-120"/>
                        </a:rPr>
                        <a:t>輸出範例</a:t>
                      </a:r>
                      <a:br>
                        <a:rPr lang="en-US" altLang="zh-TW" sz="1600" kern="1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altLang="zh-TW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Arial"/>
                          <a:sym typeface="Arial"/>
                        </a:rPr>
                        <a:t>U 1418.12</a:t>
                      </a:r>
                      <a:endParaRPr lang="zh-TW" altLang="zh-TW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Microsoft JhengHei" panose="020B0604030504040204" pitchFamily="34" charset="-120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" name="群組 2">
            <a:extLst>
              <a:ext uri="{FF2B5EF4-FFF2-40B4-BE49-F238E27FC236}">
                <a16:creationId xmlns:a16="http://schemas.microsoft.com/office/drawing/2014/main" id="{50087E64-1825-1845-B05E-203AA810C96C}"/>
              </a:ext>
            </a:extLst>
          </p:cNvPr>
          <p:cNvGrpSpPr/>
          <p:nvPr/>
        </p:nvGrpSpPr>
        <p:grpSpPr>
          <a:xfrm>
            <a:off x="4983000" y="3470555"/>
            <a:ext cx="1122534" cy="739027"/>
            <a:chOff x="2198139" y="3513774"/>
            <a:chExt cx="1122534" cy="73902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C5E6938-EABE-844F-901B-4D83E558DF59}"/>
                </a:ext>
              </a:extLst>
            </p:cNvPr>
            <p:cNvSpPr/>
            <p:nvPr/>
          </p:nvSpPr>
          <p:spPr>
            <a:xfrm>
              <a:off x="2529201" y="3945024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solidFill>
                    <a:srgbClr val="7030A0"/>
                  </a:solidFill>
                </a:rPr>
                <a:t>(cur)</a:t>
              </a:r>
              <a:endParaRPr lang="zh-TW" alt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9D66092-FE9F-1B41-8935-80CF5EBA194F}"/>
                </a:ext>
              </a:extLst>
            </p:cNvPr>
            <p:cNvSpPr/>
            <p:nvPr/>
          </p:nvSpPr>
          <p:spPr>
            <a:xfrm>
              <a:off x="2198139" y="3945024"/>
              <a:ext cx="4635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solidFill>
                    <a:srgbClr val="0070C0"/>
                  </a:solidFill>
                </a:rPr>
                <a:t>(m)</a:t>
              </a:r>
              <a:endParaRPr lang="zh-TW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F3747CA-C490-8F4D-9C11-124A269504BD}"/>
                </a:ext>
              </a:extLst>
            </p:cNvPr>
            <p:cNvSpPr/>
            <p:nvPr/>
          </p:nvSpPr>
          <p:spPr>
            <a:xfrm>
              <a:off x="2857085" y="3513774"/>
              <a:ext cx="46358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b="1" dirty="0">
                  <a:solidFill>
                    <a:srgbClr val="00B050"/>
                  </a:solidFill>
                </a:rPr>
                <a:t>(n)</a:t>
              </a:r>
              <a:endParaRPr lang="zh-TW" altLang="en-US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1731534" y="1452503"/>
            <a:ext cx="6266082" cy="62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TW" altLang="en-US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計算餘額：</a:t>
            </a:r>
            <a:endParaRPr lang="en-US" altLang="zh-TW" sz="16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把讀取的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預算轉換成要求幣值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556175" y="742950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貨幣轉換</a:t>
            </a:r>
            <a:endParaRPr lang="en-US" altLang="zh-TW" sz="2400" b="1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713794" y="4749900"/>
            <a:ext cx="430206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E98765-88D7-B145-B611-799AD4874591}"/>
              </a:ext>
            </a:extLst>
          </p:cNvPr>
          <p:cNvSpPr/>
          <p:nvPr/>
        </p:nvSpPr>
        <p:spPr>
          <a:xfrm>
            <a:off x="2068389" y="1945620"/>
            <a:ext cx="3081928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各地貨幣匯率</a:t>
            </a:r>
            <a:r>
              <a:rPr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(1)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臺灣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(T)</a:t>
            </a:r>
            <a:r>
              <a:rPr lang="zh-TW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1.0 </a:t>
            </a:r>
          </a:p>
          <a:p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(2)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美國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(U)</a:t>
            </a:r>
            <a:r>
              <a:rPr lang="zh-TW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30.9 </a:t>
            </a:r>
          </a:p>
          <a:p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(3)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日本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(J)</a:t>
            </a:r>
            <a:r>
              <a:rPr lang="zh-TW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0.28 </a:t>
            </a:r>
          </a:p>
          <a:p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(4) </a:t>
            </a:r>
            <a:r>
              <a:rPr lang="zh-TW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歐洲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(E)</a:t>
            </a:r>
            <a:r>
              <a:rPr lang="zh-TW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34.5</a:t>
            </a:r>
            <a:endParaRPr lang="zh-TW" altLang="en-US" sz="1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E1C9D2C-CDDB-2641-92B5-B9DBA4A4B192}"/>
              </a:ext>
            </a:extLst>
          </p:cNvPr>
          <p:cNvSpPr/>
          <p:nvPr/>
        </p:nvSpPr>
        <p:spPr>
          <a:xfrm>
            <a:off x="4814124" y="1767066"/>
            <a:ext cx="325441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預算：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50000 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台幣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1618.12298 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美金</a:t>
            </a:r>
            <a:endParaRPr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消費：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200 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美金</a:t>
            </a:r>
            <a:endParaRPr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CN" altLang="en-US" sz="16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結餘：</a:t>
            </a:r>
            <a:r>
              <a:rPr lang="zh-TW" altLang="en-US" sz="16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預算轉換成要求幣值</a:t>
            </a:r>
            <a:r>
              <a:rPr lang="en-US" altLang="zh-TW" sz="16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– m</a:t>
            </a:r>
          </a:p>
          <a:p>
            <a:r>
              <a:rPr lang="en-US" altLang="zh-TW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      </a:t>
            </a:r>
            <a:r>
              <a:rPr lang="en-US" altLang="zh-TW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-US" altLang="zh-TW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1618.12298 – 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200</a:t>
            </a:r>
          </a:p>
          <a:p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      = 1418.12298 (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美金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946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E2F5A3C-E089-DF4B-A12A-5F116F730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588" y="965006"/>
            <a:ext cx="2971800" cy="32385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32" name="矩形 31"/>
          <p:cNvSpPr/>
          <p:nvPr/>
        </p:nvSpPr>
        <p:spPr>
          <a:xfrm>
            <a:off x="1731534" y="1452503"/>
            <a:ext cx="6266082" cy="62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TW" altLang="en-US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計算餘額：</a:t>
            </a:r>
            <a:endParaRPr lang="en-US" altLang="zh-TW" sz="16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把讀取的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預算轉換成要求幣值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556175" y="742950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貨幣轉換</a:t>
            </a:r>
            <a:endParaRPr lang="en-US" altLang="zh-TW" sz="2400" b="1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713794" y="4749900"/>
            <a:ext cx="430206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E98765-88D7-B145-B611-799AD4874591}"/>
              </a:ext>
            </a:extLst>
          </p:cNvPr>
          <p:cNvSpPr/>
          <p:nvPr/>
        </p:nvSpPr>
        <p:spPr>
          <a:xfrm>
            <a:off x="2068389" y="1945620"/>
            <a:ext cx="3081928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各地貨幣匯率</a:t>
            </a:r>
            <a:r>
              <a:rPr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(1)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臺灣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(T)</a:t>
            </a:r>
            <a:r>
              <a:rPr lang="zh-TW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1.0 </a:t>
            </a:r>
          </a:p>
          <a:p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(2)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美國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(U)</a:t>
            </a:r>
            <a:r>
              <a:rPr lang="zh-TW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30.9 </a:t>
            </a:r>
          </a:p>
          <a:p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(3)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日本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(J)</a:t>
            </a:r>
            <a:r>
              <a:rPr lang="zh-TW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0.28 </a:t>
            </a:r>
          </a:p>
          <a:p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(4) </a:t>
            </a:r>
            <a:r>
              <a:rPr lang="zh-TW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歐洲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(E)</a:t>
            </a:r>
            <a:r>
              <a:rPr lang="zh-TW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34.5</a:t>
            </a:r>
            <a:endParaRPr lang="zh-TW" altLang="en-US" sz="1800" dirty="0"/>
          </a:p>
        </p:txBody>
      </p: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01C4EE77-8A7D-DB48-8FEF-E0FE47366B7D}"/>
              </a:ext>
            </a:extLst>
          </p:cNvPr>
          <p:cNvCxnSpPr>
            <a:cxnSpLocks/>
          </p:cNvCxnSpPr>
          <p:nvPr/>
        </p:nvCxnSpPr>
        <p:spPr>
          <a:xfrm flipV="1">
            <a:off x="4497572" y="1158949"/>
            <a:ext cx="738016" cy="7866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E4A7B24E-5226-ED44-9072-392F5945804B}"/>
              </a:ext>
            </a:extLst>
          </p:cNvPr>
          <p:cNvSpPr>
            <a:spLocks/>
          </p:cNvSpPr>
          <p:nvPr/>
        </p:nvSpPr>
        <p:spPr>
          <a:xfrm>
            <a:off x="5234091" y="967558"/>
            <a:ext cx="2409414" cy="2855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0D129E3-23A2-2444-BA0B-A7D2BEBFE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362348"/>
              </p:ext>
            </p:extLst>
          </p:nvPr>
        </p:nvGraphicFramePr>
        <p:xfrm>
          <a:off x="2178160" y="3283544"/>
          <a:ext cx="2703622" cy="969257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1351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69257">
                <a:tc>
                  <a:txBody>
                    <a:bodyPr/>
                    <a:lstStyle/>
                    <a:p>
                      <a:r>
                        <a:rPr lang="zh-TW" sz="1600" b="1" kern="100" dirty="0">
                          <a:effectLst/>
                          <a:latin typeface="Apple SD Gothic Neo" panose="02000300000000000000" pitchFamily="2" charset="-127"/>
                          <a:ea typeface="Microsoft JhengHei" panose="020B0604030504040204" pitchFamily="34" charset="-120"/>
                        </a:rPr>
                        <a:t>輸入範例</a:t>
                      </a:r>
                      <a:br>
                        <a:rPr lang="en-US" altLang="zh-TW" sz="1600" kern="1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Arial"/>
                          <a:sym typeface="Arial"/>
                        </a:rPr>
                        <a:t>50000</a:t>
                      </a:r>
                      <a:endParaRPr lang="zh-TW" altLang="zh-TW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Microsoft JhengHei" panose="020B0604030504040204" pitchFamily="34" charset="-120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Arial"/>
                          <a:sym typeface="Arial"/>
                        </a:rPr>
                        <a:t>200 U</a:t>
                      </a:r>
                      <a:endParaRPr lang="zh-TW" sz="1800" kern="100" dirty="0">
                        <a:effectLst/>
                        <a:latin typeface="Apple SD Gothic Neo" panose="02000300000000000000" pitchFamily="2" charset="-127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sz="1600" b="1" kern="100" dirty="0">
                          <a:effectLst/>
                          <a:latin typeface="Apple SD Gothic Neo" panose="02000300000000000000" pitchFamily="2" charset="-127"/>
                          <a:ea typeface="Microsoft JhengHei" panose="020B0604030504040204" pitchFamily="34" charset="-120"/>
                        </a:rPr>
                        <a:t>輸出範例</a:t>
                      </a:r>
                      <a:br>
                        <a:rPr lang="en-US" altLang="zh-TW" sz="1600" kern="1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Arial"/>
                          <a:sym typeface="Arial"/>
                        </a:rPr>
                        <a:t>U 1418.12</a:t>
                      </a:r>
                      <a:endParaRPr lang="zh-TW" altLang="zh-TW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pple SD Gothic Neo" panose="02000300000000000000" pitchFamily="2" charset="-127"/>
                        <a:ea typeface="Microsoft JhengHei" panose="020B0604030504040204" pitchFamily="34" charset="-120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CC5E6938-EABE-844F-901B-4D83E558DF59}"/>
              </a:ext>
            </a:extLst>
          </p:cNvPr>
          <p:cNvSpPr/>
          <p:nvPr/>
        </p:nvSpPr>
        <p:spPr>
          <a:xfrm>
            <a:off x="2529201" y="3945024"/>
            <a:ext cx="463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7030A0"/>
                </a:solidFill>
              </a:rPr>
              <a:t>cur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9D66092-FE9F-1B41-8935-80CF5EBA194F}"/>
              </a:ext>
            </a:extLst>
          </p:cNvPr>
          <p:cNvSpPr/>
          <p:nvPr/>
        </p:nvSpPr>
        <p:spPr>
          <a:xfrm>
            <a:off x="2198139" y="3945024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</a:rPr>
              <a:t>m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F3747CA-C490-8F4D-9C11-124A269504BD}"/>
              </a:ext>
            </a:extLst>
          </p:cNvPr>
          <p:cNvSpPr/>
          <p:nvPr/>
        </p:nvSpPr>
        <p:spPr>
          <a:xfrm>
            <a:off x="2857085" y="3513774"/>
            <a:ext cx="228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</a:rPr>
              <a:t>n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81624"/>
      </p:ext>
    </p:extLst>
  </p:cSld>
  <p:clrMapOvr>
    <a:masterClrMapping/>
  </p:clrMapOvr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3207</TotalTime>
  <Words>717</Words>
  <Application>Microsoft Macintosh PowerPoint</Application>
  <PresentationFormat>如螢幕大小 (16:9)</PresentationFormat>
  <Paragraphs>91</Paragraphs>
  <Slides>11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0" baseType="lpstr">
      <vt:lpstr>Microsoft JhengHei</vt:lpstr>
      <vt:lpstr>Microsoft JhengHei</vt:lpstr>
      <vt:lpstr>Apple SD Gothic Neo</vt:lpstr>
      <vt:lpstr>Oswald</vt:lpstr>
      <vt:lpstr>Tinos</vt:lpstr>
      <vt:lpstr>Arial</vt:lpstr>
      <vt:lpstr>Cambria Math</vt:lpstr>
      <vt:lpstr>Wingdings</vt:lpstr>
      <vt:lpstr>Quintus template</vt:lpstr>
      <vt:lpstr>TOI推廣計畫 解題-貨幣轉換</vt:lpstr>
      <vt:lpstr>題 目</vt:lpstr>
      <vt:lpstr>PowerPoint 簡報</vt:lpstr>
      <vt:lpstr>解題重點: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解題心得 資工109蔡妤涓/40547025S</dc:title>
  <cp:lastModifiedBy>妤涓 蔡</cp:lastModifiedBy>
  <cp:revision>130</cp:revision>
  <cp:lastPrinted>2019-04-18T16:54:53Z</cp:lastPrinted>
  <dcterms:modified xsi:type="dcterms:W3CDTF">2019-05-29T16:59:46Z</dcterms:modified>
</cp:coreProperties>
</file>