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0" r:id="rId3"/>
    <p:sldId id="281" r:id="rId4"/>
    <p:sldId id="282" r:id="rId5"/>
    <p:sldId id="288" r:id="rId6"/>
    <p:sldId id="283" r:id="rId7"/>
    <p:sldId id="284" r:id="rId8"/>
    <p:sldId id="285" r:id="rId9"/>
    <p:sldId id="286" r:id="rId10"/>
    <p:sldId id="287" r:id="rId11"/>
    <p:sldId id="28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80"/>
            <p14:sldId id="281"/>
            <p14:sldId id="282"/>
            <p14:sldId id="288"/>
            <p14:sldId id="283"/>
            <p14:sldId id="284"/>
            <p14:sldId id="285"/>
            <p14:sldId id="286"/>
            <p14:sldId id="287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16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65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79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0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2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9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75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5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=""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=""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=""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=""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95240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124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600"/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59841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=""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=""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  <p:extLst>
      <p:ext uri="{BB962C8B-B14F-4D97-AF65-F5344CB8AC3E}">
        <p14:creationId xmlns:p14="http://schemas.microsoft.com/office/powerpoint/2010/main" val="184487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/>
              <a:t>座位安</a:t>
            </a:r>
            <a:r>
              <a:rPr lang="zh-TW" altLang="en-US" sz="3000" b="0" dirty="0"/>
              <a:t>排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=""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r="9811"/>
          <a:stretch/>
        </p:blipFill>
        <p:spPr bwMode="auto">
          <a:xfrm>
            <a:off x="5163671" y="1497998"/>
            <a:ext cx="3081298" cy="20486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80" y="1614358"/>
            <a:ext cx="3800474" cy="2263670"/>
          </a:xfrm>
          <a:prstGeom prst="rect">
            <a:avLst/>
          </a:prstGeom>
        </p:spPr>
      </p:pic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08503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477541" y="677584"/>
            <a:ext cx="4346956" cy="545042"/>
          </a:xfrm>
        </p:spPr>
        <p:txBody>
          <a:bodyPr/>
          <a:lstStyle/>
          <a:p>
            <a:r>
              <a:rPr lang="zh-TW" altLang="en-US" b="1" dirty="0" smtClean="0"/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輸出陣列</a:t>
            </a:r>
            <a:endParaRPr lang="zh-TW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51256" y="281235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如果不是當列的最後一個字才加空格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551255" y="335229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</a:rPr>
              <a:t>如果</a:t>
            </a:r>
            <a:r>
              <a:rPr lang="zh-TW" altLang="en-US" b="1" dirty="0" smtClean="0">
                <a:solidFill>
                  <a:schemeClr val="accent6"/>
                </a:solidFill>
              </a:rPr>
              <a:t>不是最後一列才加換行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1422" y="3344611"/>
            <a:ext cx="2812356" cy="2361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766251" y="2832801"/>
            <a:ext cx="2680447" cy="2642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0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08503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grpSp>
        <p:nvGrpSpPr>
          <p:cNvPr id="11" name="群組 10"/>
          <p:cNvGrpSpPr/>
          <p:nvPr/>
        </p:nvGrpSpPr>
        <p:grpSpPr>
          <a:xfrm>
            <a:off x="5193035" y="289936"/>
            <a:ext cx="2784006" cy="4384235"/>
            <a:chOff x="5809129" y="545566"/>
            <a:chExt cx="2784006" cy="4384235"/>
          </a:xfrm>
        </p:grpSpPr>
        <p:sp>
          <p:nvSpPr>
            <p:cNvPr id="10" name="矩形 9"/>
            <p:cNvSpPr/>
            <p:nvPr/>
          </p:nvSpPr>
          <p:spPr>
            <a:xfrm>
              <a:off x="5809129" y="545566"/>
              <a:ext cx="2784006" cy="43842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497" y="1419225"/>
              <a:ext cx="2670983" cy="3495208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4"/>
            <a:srcRect l="10087" t="66193" r="958" b="12201"/>
            <a:stretch/>
          </p:blipFill>
          <p:spPr>
            <a:xfrm>
              <a:off x="5824497" y="593191"/>
              <a:ext cx="2497311" cy="852928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1741534" y="80411"/>
            <a:ext cx="2820040" cy="4803286"/>
            <a:chOff x="1503330" y="80411"/>
            <a:chExt cx="2820040" cy="4803286"/>
          </a:xfrm>
        </p:grpSpPr>
        <p:sp>
          <p:nvSpPr>
            <p:cNvPr id="14" name="矩形 13"/>
            <p:cNvSpPr/>
            <p:nvPr/>
          </p:nvSpPr>
          <p:spPr>
            <a:xfrm>
              <a:off x="1503330" y="80411"/>
              <a:ext cx="2820040" cy="4803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4"/>
            <a:srcRect r="7938" b="35397"/>
            <a:stretch/>
          </p:blipFill>
          <p:spPr>
            <a:xfrm>
              <a:off x="1503330" y="80411"/>
              <a:ext cx="2804672" cy="276740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5"/>
            <a:srcRect l="1675"/>
            <a:stretch/>
          </p:blipFill>
          <p:spPr>
            <a:xfrm>
              <a:off x="1503330" y="3195929"/>
              <a:ext cx="2804672" cy="1687768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897956" y="2847816"/>
              <a:ext cx="2228370" cy="34811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左大括弧 16"/>
          <p:cNvSpPr/>
          <p:nvPr/>
        </p:nvSpPr>
        <p:spPr>
          <a:xfrm>
            <a:off x="4441371" y="253573"/>
            <a:ext cx="736295" cy="4426003"/>
          </a:xfrm>
          <a:prstGeom prst="leftBrace">
            <a:avLst>
              <a:gd name="adj1" fmla="val 69047"/>
              <a:gd name="adj2" fmla="val 6284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Shape 61"/>
          <p:cNvSpPr txBox="1">
            <a:spLocks noGrp="1"/>
          </p:cNvSpPr>
          <p:nvPr>
            <p:ph type="title"/>
          </p:nvPr>
        </p:nvSpPr>
        <p:spPr>
          <a:xfrm>
            <a:off x="174660" y="952820"/>
            <a:ext cx="855000" cy="3175231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</a:t>
            </a:r>
            <a:endParaRPr lang="e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8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</a:t>
            </a:r>
            <a: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3" name="文字方塊 2"/>
          <p:cNvSpPr txBox="1"/>
          <p:nvPr/>
        </p:nvSpPr>
        <p:spPr>
          <a:xfrm>
            <a:off x="1491979" y="1337487"/>
            <a:ext cx="69958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　　</a:t>
            </a:r>
            <a:r>
              <a:rPr lang="zh-TW" altLang="zh-TW" sz="2000" dirty="0" smtClean="0"/>
              <a:t>吳老師相信新的學期就該有新的氣象，於是決定這學期</a:t>
            </a:r>
            <a:endParaRPr lang="en-US" altLang="zh-TW" sz="2000" dirty="0" smtClean="0"/>
          </a:p>
          <a:p>
            <a:r>
              <a:rPr lang="zh-TW" altLang="zh-TW" sz="2000" dirty="0" smtClean="0"/>
              <a:t>每週</a:t>
            </a:r>
            <a:r>
              <a:rPr lang="zh-TW" altLang="zh-TW" sz="2000" dirty="0"/>
              <a:t>都要幫學生們更換座位，遵循的方式是</a:t>
            </a:r>
            <a:r>
              <a:rPr lang="zh-TW" altLang="zh-TW" sz="2000" b="1" dirty="0">
                <a:solidFill>
                  <a:srgbClr val="0070C0"/>
                </a:solidFill>
              </a:rPr>
              <a:t>雙數週</a:t>
            </a:r>
            <a:r>
              <a:rPr lang="zh-TW" altLang="zh-TW" sz="2000" dirty="0"/>
              <a:t>時</a:t>
            </a:r>
            <a:r>
              <a:rPr lang="zh-TW" altLang="zh-TW" sz="2000" dirty="0" smtClean="0"/>
              <a:t>所有人</a:t>
            </a:r>
            <a:endParaRPr lang="en-US" altLang="zh-TW" sz="2000" dirty="0" smtClean="0"/>
          </a:p>
          <a:p>
            <a:r>
              <a:rPr lang="zh-TW" altLang="zh-TW" sz="2000" dirty="0" smtClean="0">
                <a:solidFill>
                  <a:srgbClr val="0070C0"/>
                </a:solidFill>
              </a:rPr>
              <a:t>往</a:t>
            </a:r>
            <a:r>
              <a:rPr lang="zh-TW" altLang="zh-TW" sz="2000" b="1" dirty="0">
                <a:solidFill>
                  <a:srgbClr val="0070C0"/>
                </a:solidFill>
              </a:rPr>
              <a:t>右</a:t>
            </a:r>
            <a:r>
              <a:rPr lang="zh-TW" altLang="zh-TW" sz="2000" dirty="0">
                <a:solidFill>
                  <a:srgbClr val="0070C0"/>
                </a:solidFill>
              </a:rPr>
              <a:t>橫移一個座位</a:t>
            </a:r>
            <a:r>
              <a:rPr lang="zh-TW" altLang="zh-TW" sz="2000" dirty="0"/>
              <a:t>，</a:t>
            </a:r>
            <a:r>
              <a:rPr lang="zh-TW" altLang="zh-TW" sz="2000" dirty="0">
                <a:solidFill>
                  <a:schemeClr val="tx1"/>
                </a:solidFill>
              </a:rPr>
              <a:t>原本最右邊的人則換到最左邊</a:t>
            </a:r>
            <a:r>
              <a:rPr lang="zh-TW" altLang="zh-TW" sz="2000" dirty="0"/>
              <a:t>，而</a:t>
            </a:r>
            <a:r>
              <a:rPr lang="zh-TW" altLang="zh-TW" sz="2000" b="1" dirty="0" smtClean="0">
                <a:solidFill>
                  <a:srgbClr val="00B050"/>
                </a:solidFill>
              </a:rPr>
              <a:t>單數</a:t>
            </a:r>
            <a:endParaRPr lang="en-US" altLang="zh-TW" sz="2000" b="1" dirty="0" smtClean="0">
              <a:solidFill>
                <a:srgbClr val="00B050"/>
              </a:solidFill>
            </a:endParaRPr>
          </a:p>
          <a:p>
            <a:r>
              <a:rPr lang="zh-TW" altLang="zh-TW" sz="2000" b="1" dirty="0" smtClean="0">
                <a:solidFill>
                  <a:srgbClr val="00B050"/>
                </a:solidFill>
              </a:rPr>
              <a:t>週</a:t>
            </a:r>
            <a:r>
              <a:rPr lang="zh-TW" altLang="zh-TW" sz="2000" dirty="0"/>
              <a:t>則是所有人</a:t>
            </a:r>
            <a:r>
              <a:rPr lang="zh-TW" altLang="zh-TW" sz="2000" dirty="0">
                <a:solidFill>
                  <a:srgbClr val="00B050"/>
                </a:solidFill>
              </a:rPr>
              <a:t>往</a:t>
            </a:r>
            <a:r>
              <a:rPr lang="zh-TW" altLang="zh-TW" sz="2000" b="1" dirty="0">
                <a:solidFill>
                  <a:srgbClr val="00B050"/>
                </a:solidFill>
              </a:rPr>
              <a:t>後</a:t>
            </a:r>
            <a:r>
              <a:rPr lang="zh-TW" altLang="zh-TW" sz="2000" dirty="0">
                <a:solidFill>
                  <a:srgbClr val="00B050"/>
                </a:solidFill>
              </a:rPr>
              <a:t>移一個座位</a:t>
            </a:r>
            <a:r>
              <a:rPr lang="zh-TW" altLang="zh-TW" sz="2000" dirty="0"/>
              <a:t>，</a:t>
            </a:r>
            <a:r>
              <a:rPr lang="zh-TW" altLang="zh-TW" sz="2000" dirty="0">
                <a:solidFill>
                  <a:schemeClr val="tx1"/>
                </a:solidFill>
              </a:rPr>
              <a:t>原本最後一排的人便換到</a:t>
            </a:r>
            <a:r>
              <a:rPr lang="zh-TW" altLang="zh-TW" sz="2000" dirty="0" smtClean="0">
                <a:solidFill>
                  <a:schemeClr val="tx1"/>
                </a:solidFill>
              </a:rPr>
              <a:t>第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zh-TW" altLang="zh-TW" sz="2000" dirty="0" smtClean="0">
                <a:solidFill>
                  <a:schemeClr val="tx1"/>
                </a:solidFill>
              </a:rPr>
              <a:t>一</a:t>
            </a:r>
            <a:r>
              <a:rPr lang="zh-TW" altLang="zh-TW" sz="2000" dirty="0">
                <a:solidFill>
                  <a:schemeClr val="tx1"/>
                </a:solidFill>
              </a:rPr>
              <a:t>排。</a:t>
            </a:r>
          </a:p>
          <a:p>
            <a:r>
              <a:rPr lang="zh-TW" altLang="zh-TW" sz="2000" dirty="0"/>
              <a:t>　　開學</a:t>
            </a:r>
            <a:r>
              <a:rPr lang="zh-TW" altLang="zh-TW" sz="2000" b="1" dirty="0"/>
              <a:t>第一週</a:t>
            </a:r>
            <a:r>
              <a:rPr lang="zh-TW" altLang="zh-TW" sz="2000" dirty="0"/>
              <a:t>老師安排的座位</a:t>
            </a:r>
            <a:r>
              <a:rPr lang="zh-TW" altLang="zh-TW" sz="2000" dirty="0" smtClean="0"/>
              <a:t>為</a:t>
            </a:r>
            <a:r>
              <a:rPr lang="zh-TW" altLang="zh-TW" sz="2000" b="1" dirty="0" smtClean="0"/>
              <a:t>從</a:t>
            </a:r>
            <a:r>
              <a:rPr lang="zh-TW" altLang="zh-TW" sz="2000" b="1" dirty="0"/>
              <a:t>座號</a:t>
            </a:r>
            <a:r>
              <a:rPr lang="en-US" altLang="zh-TW" sz="2000" b="1" dirty="0"/>
              <a:t>1</a:t>
            </a:r>
            <a:r>
              <a:rPr lang="zh-TW" altLang="zh-TW" sz="2000" b="1" dirty="0"/>
              <a:t>號開始由左至右</a:t>
            </a:r>
            <a:r>
              <a:rPr lang="zh-TW" altLang="zh-TW" sz="2000" b="1" dirty="0" smtClean="0"/>
              <a:t>、</a:t>
            </a:r>
            <a:endParaRPr lang="en-US" altLang="zh-TW" sz="2000" b="1" dirty="0" smtClean="0"/>
          </a:p>
          <a:p>
            <a:r>
              <a:rPr lang="zh-TW" altLang="zh-TW" sz="2000" b="1" dirty="0" smtClean="0"/>
              <a:t>由</a:t>
            </a:r>
            <a:r>
              <a:rPr lang="zh-TW" altLang="zh-TW" sz="2000" b="1" dirty="0"/>
              <a:t>前到</a:t>
            </a:r>
            <a:r>
              <a:rPr lang="zh-TW" altLang="zh-TW" sz="2000" b="1" dirty="0" smtClean="0"/>
              <a:t>後按照</a:t>
            </a:r>
            <a:r>
              <a:rPr lang="zh-TW" altLang="zh-TW" sz="2000" b="1" dirty="0"/>
              <a:t>號碼坐</a:t>
            </a:r>
            <a:r>
              <a:rPr lang="zh-TW" altLang="zh-TW" sz="2000" dirty="0"/>
              <a:t>，</a:t>
            </a:r>
            <a:r>
              <a:rPr lang="zh-TW" altLang="zh-TW" sz="2000" u="sng" dirty="0"/>
              <a:t>第二週才開始換座位</a:t>
            </a:r>
            <a:r>
              <a:rPr lang="zh-TW" altLang="zh-TW" sz="2000" dirty="0" smtClean="0"/>
              <a:t>，請</a:t>
            </a:r>
            <a:r>
              <a:rPr lang="zh-TW" altLang="zh-TW" sz="2000" dirty="0"/>
              <a:t>你幫忙</a:t>
            </a:r>
            <a:r>
              <a:rPr lang="zh-TW" altLang="zh-TW" sz="2000" dirty="0" smtClean="0"/>
              <a:t>預測</a:t>
            </a:r>
            <a:endParaRPr lang="en-US" altLang="zh-TW" sz="2000" dirty="0" smtClean="0"/>
          </a:p>
          <a:p>
            <a:r>
              <a:rPr lang="zh-TW" altLang="zh-TW" sz="2000" dirty="0" smtClean="0"/>
              <a:t>到</a:t>
            </a:r>
            <a:r>
              <a:rPr lang="zh-TW" altLang="zh-TW" sz="2000" dirty="0"/>
              <a:t>第</a:t>
            </a:r>
            <a:r>
              <a:rPr lang="en-US" altLang="zh-TW" sz="2000" dirty="0"/>
              <a:t>N</a:t>
            </a:r>
            <a:r>
              <a:rPr lang="zh-TW" altLang="zh-TW" sz="2000" dirty="0"/>
              <a:t>週時教室座位</a:t>
            </a:r>
            <a:r>
              <a:rPr lang="zh-TW" altLang="zh-TW" sz="2000" dirty="0" smtClean="0"/>
              <a:t>的編排</a:t>
            </a:r>
            <a:r>
              <a:rPr lang="zh-TW" altLang="zh-TW" sz="2000" dirty="0"/>
              <a:t>為何？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58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</a:t>
            </a:r>
            <a: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06353" y="833948"/>
          <a:ext cx="2245160" cy="1312905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61290"/>
                <a:gridCol w="561290"/>
                <a:gridCol w="561290"/>
                <a:gridCol w="561290"/>
              </a:tblGrid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２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３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４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５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６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７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８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９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１０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１１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１２</a:t>
                      </a:r>
                      <a:endParaRPr lang="zh-TW" altLang="en-US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484830" y="833947"/>
          <a:ext cx="2245160" cy="1312905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61290"/>
                <a:gridCol w="561290"/>
                <a:gridCol w="561290"/>
                <a:gridCol w="561290"/>
              </a:tblGrid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４</a:t>
                      </a:r>
                      <a:endParaRPr lang="zh-TW" alt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２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３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８</a:t>
                      </a:r>
                      <a:endParaRPr lang="zh-TW" alt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５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６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７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１２</a:t>
                      </a:r>
                      <a:endParaRPr lang="zh-TW" alt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９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１０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１１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406353" y="2781838"/>
          <a:ext cx="2245160" cy="1312905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61290"/>
                <a:gridCol w="561290"/>
                <a:gridCol w="561290"/>
                <a:gridCol w="561290"/>
              </a:tblGrid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１２</a:t>
                      </a:r>
                      <a:endParaRPr lang="zh-TW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９</a:t>
                      </a:r>
                      <a:endParaRPr lang="zh-TW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１０</a:t>
                      </a:r>
                      <a:endParaRPr lang="zh-TW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１１</a:t>
                      </a:r>
                      <a:endParaRPr lang="zh-TW" altLang="en-US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４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２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３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８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５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６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７</a:t>
                      </a:r>
                      <a:endParaRPr lang="zh-TW" altLang="en-US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484830" y="2781838"/>
          <a:ext cx="2245160" cy="1312905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561290"/>
                <a:gridCol w="561290"/>
                <a:gridCol w="561290"/>
                <a:gridCol w="561290"/>
              </a:tblGrid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１１</a:t>
                      </a:r>
                      <a:endParaRPr lang="zh-TW" alt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１２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９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１０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３</a:t>
                      </a:r>
                      <a:endParaRPr lang="zh-TW" alt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４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１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２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7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７</a:t>
                      </a:r>
                      <a:endParaRPr lang="zh-TW" altLang="en-US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８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５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/>
                        <a:t>６</a:t>
                      </a:r>
                      <a:endParaRPr lang="zh-TW" altLang="en-US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128823" y="214685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第一週</a:t>
            </a:r>
            <a:endParaRPr lang="zh-TW" altLang="en-US" sz="16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07300" y="214573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第二週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28823" y="40947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第三週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07300" y="40947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第四週</a:t>
            </a:r>
            <a:endParaRPr lang="zh-TW" altLang="en-US" sz="1600" b="1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207300" y="691762"/>
            <a:ext cx="1343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493124" y="52248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</a:rPr>
              <a:t>右移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207300" y="2612561"/>
            <a:ext cx="1343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493124" y="24432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</a:rPr>
              <a:t>右移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210460" y="3359648"/>
            <a:ext cx="7951" cy="735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95016" y="2781838"/>
            <a:ext cx="43088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3"/>
                </a:solidFill>
              </a:rPr>
              <a:t>後移</a:t>
            </a:r>
            <a:endParaRPr lang="zh-TW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826441" y="1375576"/>
            <a:ext cx="477079" cy="30214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1464361" y="3284540"/>
            <a:ext cx="477079" cy="30214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4826441" y="3287215"/>
            <a:ext cx="477079" cy="30214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531544" y="868723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103527" y="877029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659812" y="875127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223781" y="876634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449014" y="2828800"/>
            <a:ext cx="2146037" cy="3370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448229" y="3263213"/>
            <a:ext cx="2146037" cy="3370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448228" y="3703933"/>
            <a:ext cx="2146037" cy="3370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530264" y="2826863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102247" y="2835169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658532" y="2833267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222501" y="2834774"/>
            <a:ext cx="446634" cy="1221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sp>
        <p:nvSpPr>
          <p:cNvPr id="7" name="矩形 6"/>
          <p:cNvSpPr/>
          <p:nvPr/>
        </p:nvSpPr>
        <p:spPr>
          <a:xfrm>
            <a:off x="1623315" y="874268"/>
            <a:ext cx="66428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600" dirty="0" smtClean="0"/>
              <a:t>總共</a:t>
            </a:r>
            <a:r>
              <a:rPr lang="zh-TW" altLang="zh-TW" sz="1600" dirty="0"/>
              <a:t>輸入</a:t>
            </a:r>
            <a:r>
              <a:rPr lang="zh-TW" altLang="zh-TW" sz="1600" dirty="0">
                <a:solidFill>
                  <a:srgbClr val="0070C0"/>
                </a:solidFill>
              </a:rPr>
              <a:t>三個正整數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前兩</a:t>
            </a:r>
            <a:r>
              <a:rPr lang="zh-TW" altLang="zh-TW" sz="1600" dirty="0"/>
              <a:t>個數</a:t>
            </a:r>
            <a:r>
              <a:rPr lang="en-US" altLang="zh-TW" sz="1600" dirty="0"/>
              <a:t>R</a:t>
            </a:r>
            <a:r>
              <a:rPr lang="zh-TW" altLang="zh-TW" sz="1600" dirty="0"/>
              <a:t>、</a:t>
            </a:r>
            <a:r>
              <a:rPr lang="en-US" altLang="zh-TW" sz="1600" dirty="0"/>
              <a:t>C</a:t>
            </a:r>
            <a:r>
              <a:rPr lang="zh-TW" altLang="zh-TW" sz="1600" dirty="0"/>
              <a:t>分別代表座位的</a:t>
            </a:r>
            <a:r>
              <a:rPr lang="zh-TW" altLang="zh-TW" sz="1600" dirty="0">
                <a:solidFill>
                  <a:srgbClr val="FF0000"/>
                </a:solidFill>
              </a:rPr>
              <a:t>列數</a:t>
            </a:r>
            <a:r>
              <a:rPr lang="zh-TW" altLang="zh-TW" sz="1600" dirty="0"/>
              <a:t>與</a:t>
            </a:r>
            <a:r>
              <a:rPr lang="zh-TW" altLang="zh-TW" sz="1600" dirty="0">
                <a:solidFill>
                  <a:srgbClr val="FF0000"/>
                </a:solidFill>
              </a:rPr>
              <a:t>行數</a:t>
            </a:r>
            <a:r>
              <a:rPr lang="zh-TW" altLang="zh-TW" sz="1600" dirty="0" smtClean="0"/>
              <a:t>，</a:t>
            </a:r>
            <a:endParaRPr lang="en-US" altLang="zh-TW" sz="1600" dirty="0" smtClean="0"/>
          </a:p>
          <a:p>
            <a:r>
              <a:rPr lang="zh-TW" altLang="zh-TW" sz="1600" dirty="0" smtClean="0"/>
              <a:t>第三</a:t>
            </a:r>
            <a:r>
              <a:rPr lang="zh-TW" altLang="zh-TW" sz="1600" dirty="0"/>
              <a:t>個數</a:t>
            </a:r>
            <a:r>
              <a:rPr lang="en-US" altLang="zh-TW" sz="1600" dirty="0"/>
              <a:t>N</a:t>
            </a:r>
            <a:r>
              <a:rPr lang="zh-TW" altLang="zh-TW" sz="1600" dirty="0"/>
              <a:t>則代表到了</a:t>
            </a:r>
            <a:r>
              <a:rPr lang="zh-TW" altLang="zh-TW" sz="1600" dirty="0">
                <a:solidFill>
                  <a:srgbClr val="FF0000"/>
                </a:solidFill>
              </a:rPr>
              <a:t>第幾週</a:t>
            </a:r>
            <a:r>
              <a:rPr lang="en-US" altLang="zh-TW" sz="1600" dirty="0"/>
              <a:t> ( 1 ≤ R</a:t>
            </a:r>
            <a:r>
              <a:rPr lang="zh-TW" altLang="zh-TW" sz="1600" dirty="0"/>
              <a:t>、</a:t>
            </a:r>
            <a:r>
              <a:rPr lang="en-US" altLang="zh-TW" sz="1600" dirty="0"/>
              <a:t>C</a:t>
            </a:r>
            <a:r>
              <a:rPr lang="zh-TW" altLang="zh-TW" sz="1600" dirty="0"/>
              <a:t>、</a:t>
            </a:r>
            <a:r>
              <a:rPr lang="en-US" altLang="zh-TW" sz="1600" dirty="0"/>
              <a:t>N ≤ 100 )</a:t>
            </a:r>
            <a:r>
              <a:rPr lang="zh-TW" altLang="zh-TW" sz="16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23315" y="2090296"/>
                <a:ext cx="5861406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輸出格式</a:t>
                </a:r>
                <a:endParaRPr lang="zh-TW" altLang="zh-TW" sz="20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sz="1600" dirty="0"/>
                  <a:t>輸出一個</a:t>
                </a:r>
                <a:r>
                  <a:rPr lang="en-US" altLang="zh-TW" sz="1600" dirty="0"/>
                  <a:t>R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1600" dirty="0"/>
                  <a:t>C</a:t>
                </a:r>
                <a:r>
                  <a:rPr lang="zh-TW" altLang="zh-TW" sz="1600" dirty="0"/>
                  <a:t>的矩陣，代表第</a:t>
                </a:r>
                <a:r>
                  <a:rPr lang="en-US" altLang="zh-TW" sz="1600" dirty="0"/>
                  <a:t>N</a:t>
                </a:r>
                <a:r>
                  <a:rPr lang="zh-TW" altLang="zh-TW" sz="1600" dirty="0"/>
                  <a:t>週時教室的座位安排</a:t>
                </a:r>
                <a:r>
                  <a:rPr lang="zh-TW" altLang="zh-TW" sz="1600" dirty="0" smtClean="0"/>
                  <a:t>，</a:t>
                </a:r>
                <a:endParaRPr lang="en-US" altLang="zh-TW" sz="1600" dirty="0" smtClean="0"/>
              </a:p>
              <a:p>
                <a:r>
                  <a:rPr lang="zh-TW" altLang="zh-TW" sz="1600" dirty="0" smtClean="0">
                    <a:solidFill>
                      <a:srgbClr val="0070C0"/>
                    </a:solidFill>
                  </a:rPr>
                  <a:t>每一</a:t>
                </a:r>
                <a:r>
                  <a:rPr lang="zh-TW" altLang="zh-TW" sz="1600" dirty="0">
                    <a:solidFill>
                      <a:srgbClr val="0070C0"/>
                    </a:solidFill>
                  </a:rPr>
                  <a:t>列的座號間為一個空格，無多餘換行</a:t>
                </a:r>
                <a:r>
                  <a:rPr lang="zh-TW" altLang="zh-TW" sz="1600" dirty="0"/>
                  <a:t>。</a:t>
                </a:r>
                <a:endParaRPr lang="zh-TW" altLang="zh-TW" sz="15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5" y="2090296"/>
                <a:ext cx="5861406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1040" t="-4110" b="-75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915593" y="3074235"/>
          <a:ext cx="4058294" cy="1220991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029147"/>
                <a:gridCol w="2029147"/>
              </a:tblGrid>
              <a:tr h="245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5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endParaRPr lang="zh-TW" sz="15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</a:tr>
              <a:tr h="60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4 5 4</a:t>
                      </a:r>
                      <a:endParaRPr lang="zh-TW" altLang="zh-TW" sz="18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19 20 16 17 18</a:t>
                      </a:r>
                      <a:endParaRPr lang="zh-TW" altLang="zh-TW" sz="16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4 5 1 2 3</a:t>
                      </a:r>
                      <a:endParaRPr lang="zh-TW" altLang="zh-TW" sz="16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9 10 6 7 8</a:t>
                      </a:r>
                      <a:endParaRPr lang="zh-TW" altLang="zh-TW" sz="16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14 15 11 12 13</a:t>
                      </a:r>
                      <a:endParaRPr lang="zh-TW" altLang="zh-TW" sz="1600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8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320578"/>
            <a:ext cx="3234300" cy="167510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zh-TW" altLang="en-US" sz="2400" b="1" dirty="0" smtClean="0"/>
              <a:t>計算</a:t>
            </a:r>
            <a:r>
              <a:rPr lang="zh-TW" altLang="en-US" sz="2400" b="1" dirty="0"/>
              <a:t>總移動次數  </a:t>
            </a:r>
            <a:endParaRPr lang="en-US" altLang="zh-TW" sz="2400" b="1" dirty="0" smtClean="0"/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AutoNum type="arabicPeriod" startAt="2"/>
            </a:pPr>
            <a:r>
              <a:rPr lang="zh-TW" altLang="en-US" sz="2400" b="1" dirty="0" smtClean="0"/>
              <a:t>重</a:t>
            </a:r>
            <a:r>
              <a:rPr lang="zh-TW" altLang="en-US" sz="2400" b="1" dirty="0"/>
              <a:t>製陣列</a:t>
            </a:r>
            <a:endParaRPr lang="en" altLang="zh-TW" sz="2400" b="1" dirty="0"/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AutoNum type="arabicPeriod" startAt="2"/>
            </a:pPr>
            <a:r>
              <a:rPr lang="zh-TW" altLang="en-US" sz="2400" b="1" dirty="0"/>
              <a:t>輸出</a:t>
            </a:r>
            <a:endParaRPr lang="en-US" altLang="zh-TW" sz="2400"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68" y="47652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17" y="1044523"/>
            <a:ext cx="2951162" cy="2951162"/>
          </a:xfrm>
        </p:spPr>
      </p:pic>
      <p:sp>
        <p:nvSpPr>
          <p:cNvPr id="5" name="矩形 4"/>
          <p:cNvSpPr/>
          <p:nvPr/>
        </p:nvSpPr>
        <p:spPr>
          <a:xfrm>
            <a:off x="3174214" y="4277396"/>
            <a:ext cx="5467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Icon </a:t>
            </a:r>
            <a:r>
              <a:rPr lang="zh-TW" altLang="en-US" sz="1200" dirty="0"/>
              <a:t>made by https://www.flaticon.com/authors/freepik from www.flaticon.com</a:t>
            </a:r>
          </a:p>
        </p:txBody>
      </p:sp>
    </p:spTree>
    <p:extLst>
      <p:ext uri="{BB962C8B-B14F-4D97-AF65-F5344CB8AC3E}">
        <p14:creationId xmlns:p14="http://schemas.microsoft.com/office/powerpoint/2010/main" val="7813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477541" y="677584"/>
            <a:ext cx="5697450" cy="545042"/>
          </a:xfrm>
        </p:spPr>
        <p:txBody>
          <a:bodyPr/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右移和後移的次數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473" y="1946021"/>
            <a:ext cx="2857500" cy="1352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矩形 2"/>
          <p:cNvSpPr/>
          <p:nvPr/>
        </p:nvSpPr>
        <p:spPr>
          <a:xfrm>
            <a:off x="3580473" y="1940489"/>
            <a:ext cx="778346" cy="32703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56419" y="1481597"/>
            <a:ext cx="4618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6"/>
                </a:solidFill>
              </a:rPr>
              <a:t>第一週不換座位，</a:t>
            </a:r>
            <a:r>
              <a:rPr lang="en-US" altLang="zh-TW" sz="1600" b="1" u="sng" dirty="0" smtClean="0">
                <a:solidFill>
                  <a:schemeClr val="accent6"/>
                </a:solidFill>
              </a:rPr>
              <a:t>N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由總週數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-1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變成</a:t>
            </a:r>
            <a:r>
              <a:rPr lang="zh-TW" altLang="en-US" sz="1600" b="1" u="sng" dirty="0" smtClean="0">
                <a:solidFill>
                  <a:schemeClr val="accent6"/>
                </a:solidFill>
              </a:rPr>
              <a:t>換座位的次數</a:t>
            </a:r>
            <a:endParaRPr lang="zh-TW" altLang="en-US" sz="1600" b="1" u="sng" dirty="0">
              <a:solidFill>
                <a:schemeClr val="accent6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21495" y="241864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</a:rPr>
              <a:t>若總次數為偶數次，</a:t>
            </a:r>
            <a:endParaRPr lang="en-US" altLang="zh-TW" sz="1600" b="1" dirty="0" smtClean="0">
              <a:solidFill>
                <a:srgbClr val="0070C0"/>
              </a:solidFill>
            </a:endParaRPr>
          </a:p>
          <a:p>
            <a:r>
              <a:rPr lang="zh-TW" altLang="en-US" sz="1600" b="1" dirty="0" smtClean="0">
                <a:solidFill>
                  <a:srgbClr val="0070C0"/>
                </a:solidFill>
              </a:rPr>
              <a:t>則右移與後移的</a:t>
            </a:r>
            <a:endParaRPr lang="en-US" altLang="zh-TW" sz="1600" b="1" dirty="0" smtClean="0">
              <a:solidFill>
                <a:srgbClr val="0070C0"/>
              </a:solidFill>
            </a:endParaRPr>
          </a:p>
          <a:p>
            <a:r>
              <a:rPr lang="zh-TW" altLang="en-US" sz="1600" b="1" dirty="0" smtClean="0">
                <a:solidFill>
                  <a:srgbClr val="0070C0"/>
                </a:solidFill>
              </a:rPr>
              <a:t>次數皆為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N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次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/2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9" name="直線單箭頭接點 8"/>
          <p:cNvCxnSpPr>
            <a:endCxn id="2" idx="1"/>
          </p:cNvCxnSpPr>
          <p:nvPr/>
        </p:nvCxnSpPr>
        <p:spPr>
          <a:xfrm flipV="1">
            <a:off x="3019825" y="2622296"/>
            <a:ext cx="560648" cy="236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019825" y="2859156"/>
            <a:ext cx="614723" cy="252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68410" y="259162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3"/>
                </a:solidFill>
              </a:rPr>
              <a:t>若總次數為奇數次，</a:t>
            </a:r>
            <a:endParaRPr lang="en-US" altLang="zh-TW" sz="1600" b="1" dirty="0" smtClean="0">
              <a:solidFill>
                <a:schemeClr val="accent3"/>
              </a:solidFill>
            </a:endParaRPr>
          </a:p>
          <a:p>
            <a:r>
              <a:rPr lang="zh-TW" altLang="en-US" sz="1600" b="1" dirty="0" smtClean="0">
                <a:solidFill>
                  <a:schemeClr val="accent3"/>
                </a:solidFill>
              </a:rPr>
              <a:t>則右移比後移的</a:t>
            </a:r>
            <a:endParaRPr lang="en-US" altLang="zh-TW" sz="1600" b="1" dirty="0" smtClean="0">
              <a:solidFill>
                <a:schemeClr val="accent3"/>
              </a:solidFill>
            </a:endParaRPr>
          </a:p>
          <a:p>
            <a:r>
              <a:rPr lang="zh-TW" altLang="en-US" sz="1600" b="1" dirty="0" smtClean="0">
                <a:solidFill>
                  <a:schemeClr val="accent3"/>
                </a:solidFill>
              </a:rPr>
              <a:t>次數多一</a:t>
            </a:r>
            <a:r>
              <a:rPr lang="zh-TW" altLang="en-US" sz="1600" b="1" dirty="0">
                <a:solidFill>
                  <a:schemeClr val="accent3"/>
                </a:solidFill>
              </a:rPr>
              <a:t>次</a:t>
            </a:r>
          </a:p>
        </p:txBody>
      </p:sp>
      <p:cxnSp>
        <p:nvCxnSpPr>
          <p:cNvPr id="34" name="直線單箭頭接點 33"/>
          <p:cNvCxnSpPr>
            <a:stCxn id="28" idx="1"/>
          </p:cNvCxnSpPr>
          <p:nvPr/>
        </p:nvCxnSpPr>
        <p:spPr>
          <a:xfrm flipH="1" flipV="1">
            <a:off x="5878286" y="2899398"/>
            <a:ext cx="690124" cy="107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8" idx="1"/>
          </p:cNvCxnSpPr>
          <p:nvPr/>
        </p:nvCxnSpPr>
        <p:spPr>
          <a:xfrm flipH="1">
            <a:off x="5563240" y="3007120"/>
            <a:ext cx="1005170" cy="147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009223" y="3406293"/>
            <a:ext cx="349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在算除</a:t>
            </a:r>
            <a:r>
              <a:rPr lang="zh-TW" altLang="en-US" dirty="0"/>
              <a:t>法</a:t>
            </a:r>
            <a:r>
              <a:rPr lang="zh-TW" altLang="en-US" dirty="0" smtClean="0"/>
              <a:t>時會無條件捨去小數位，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:N=5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→</a:t>
            </a:r>
            <a:r>
              <a:rPr lang="zh-TW" altLang="en-US" dirty="0" smtClean="0"/>
              <a:t>右移</a:t>
            </a:r>
            <a:r>
              <a:rPr lang="en-US" altLang="zh-TW" dirty="0" smtClean="0"/>
              <a:t>:5/2+1=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次</a:t>
            </a:r>
            <a:r>
              <a:rPr lang="zh-TW" altLang="en-US" dirty="0" smtClean="0"/>
              <a:t>，後移</a:t>
            </a:r>
            <a:r>
              <a:rPr lang="en-US" altLang="zh-TW" dirty="0" smtClean="0"/>
              <a:t>:5/2=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次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9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395075" y="678308"/>
            <a:ext cx="6227485" cy="7304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完成陣列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右移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92" y="1569418"/>
            <a:ext cx="3525011" cy="25290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65618" y="1583167"/>
            <a:ext cx="2743200" cy="2843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5877" y="1569418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B050"/>
                </a:solidFill>
              </a:rPr>
              <a:t>第一層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for</a:t>
            </a:r>
            <a:r>
              <a:rPr lang="zh-TW" altLang="en-US" sz="16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:</a:t>
            </a:r>
            <a:r>
              <a:rPr lang="zh-TW" altLang="en-US" sz="1600" b="1" dirty="0" smtClean="0">
                <a:solidFill>
                  <a:srgbClr val="00B050"/>
                </a:solidFill>
              </a:rPr>
              <a:t> 總共要右移的次數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255877" y="1982481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70C0"/>
                </a:solidFill>
              </a:rPr>
              <a:t>第二層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for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600" b="1" dirty="0" smtClean="0">
                <a:solidFill>
                  <a:srgbClr val="0070C0"/>
                </a:solidFill>
              </a:rPr>
              <a:t>:</a:t>
            </a:r>
            <a:r>
              <a:rPr lang="zh-TW" altLang="en-US" sz="1600" b="1" dirty="0" smtClean="0">
                <a:solidFill>
                  <a:srgbClr val="0070C0"/>
                </a:solidFill>
              </a:rPr>
              <a:t> 遍歷每一列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255877" y="273456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accent6"/>
                </a:solidFill>
              </a:rPr>
              <a:t>第三層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for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 </a:t>
            </a:r>
            <a:r>
              <a:rPr lang="en-US" altLang="zh-TW" sz="1600" b="1" dirty="0" smtClean="0">
                <a:solidFill>
                  <a:schemeClr val="accent6"/>
                </a:solidFill>
              </a:rPr>
              <a:t>:</a:t>
            </a:r>
            <a:r>
              <a:rPr lang="zh-TW" altLang="en-US" sz="1600" b="1" dirty="0" smtClean="0">
                <a:solidFill>
                  <a:schemeClr val="accent6"/>
                </a:solidFill>
              </a:rPr>
              <a:t> 從最右邊開始，</a:t>
            </a:r>
            <a:endParaRPr lang="en-US" altLang="zh-TW" sz="1600" b="1" dirty="0" smtClean="0">
              <a:solidFill>
                <a:schemeClr val="accent6"/>
              </a:solidFill>
            </a:endParaRPr>
          </a:p>
          <a:p>
            <a:r>
              <a:rPr lang="zh-TW" altLang="en-US" sz="1600" b="1" dirty="0" smtClean="0">
                <a:solidFill>
                  <a:schemeClr val="accent6"/>
                </a:solidFill>
              </a:rPr>
              <a:t>每次將一個數用他左邊的數字</a:t>
            </a:r>
            <a:r>
              <a:rPr lang="zh-TW" altLang="en-US" sz="1600" b="1" dirty="0">
                <a:solidFill>
                  <a:schemeClr val="accent6"/>
                </a:solidFill>
              </a:rPr>
              <a:t>取代</a:t>
            </a:r>
          </a:p>
        </p:txBody>
      </p:sp>
      <p:sp>
        <p:nvSpPr>
          <p:cNvPr id="14" name="左大括弧 13"/>
          <p:cNvSpPr/>
          <p:nvPr/>
        </p:nvSpPr>
        <p:spPr>
          <a:xfrm>
            <a:off x="2090057" y="2321035"/>
            <a:ext cx="92209" cy="14364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2551099" y="2925997"/>
            <a:ext cx="45719" cy="554870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4"/>
          <a:srcRect l="12970" t="20284" r="6948" b="-413"/>
          <a:stretch/>
        </p:blipFill>
        <p:spPr>
          <a:xfrm>
            <a:off x="4040018" y="2035358"/>
            <a:ext cx="423125" cy="215153"/>
          </a:xfrm>
          <a:prstGeom prst="rect">
            <a:avLst/>
          </a:prstGeom>
        </p:spPr>
      </p:pic>
      <p:sp>
        <p:nvSpPr>
          <p:cNvPr id="16" name="左大括弧 15"/>
          <p:cNvSpPr/>
          <p:nvPr/>
        </p:nvSpPr>
        <p:spPr>
          <a:xfrm>
            <a:off x="1766003" y="1931024"/>
            <a:ext cx="45719" cy="206467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2970" t="20284" r="6948" b="-413"/>
          <a:stretch/>
        </p:blipFill>
        <p:spPr>
          <a:xfrm>
            <a:off x="4048983" y="1629014"/>
            <a:ext cx="423125" cy="21515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82266" y="2020901"/>
            <a:ext cx="2289842" cy="2341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/>
          <a:srcRect l="27682" t="14392" r="6948" b="-414"/>
          <a:stretch/>
        </p:blipFill>
        <p:spPr>
          <a:xfrm>
            <a:off x="4668629" y="2626145"/>
            <a:ext cx="333678" cy="22314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51099" y="2627940"/>
            <a:ext cx="2451207" cy="2305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3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2116"/>
          <a:stretch/>
        </p:blipFill>
        <p:spPr>
          <a:xfrm>
            <a:off x="1813432" y="1472653"/>
            <a:ext cx="3227294" cy="2462008"/>
          </a:xfrm>
          <a:prstGeom prst="rect">
            <a:avLst/>
          </a:prstGeom>
        </p:spPr>
      </p:pic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6865692" y="630093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98668" y="698177"/>
            <a:ext cx="3426797" cy="7548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完成陣列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右移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9518" y="2303767"/>
            <a:ext cx="1982481" cy="2200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98670" y="20591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先暫存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最右邊的號碼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9518" y="2543416"/>
            <a:ext cx="2451207" cy="7760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94415" y="630093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6231753" y="607041"/>
            <a:ext cx="414936" cy="30620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箭號 (下彎) 17"/>
          <p:cNvSpPr/>
          <p:nvPr/>
        </p:nvSpPr>
        <p:spPr>
          <a:xfrm>
            <a:off x="5993548" y="514204"/>
            <a:ext cx="430305" cy="177359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5180941" y="1630416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弧形箭號 (下彎) 28"/>
          <p:cNvSpPr/>
          <p:nvPr/>
        </p:nvSpPr>
        <p:spPr>
          <a:xfrm>
            <a:off x="5634294" y="1514527"/>
            <a:ext cx="430305" cy="177359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5180941" y="2646767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弧形箭號 (下彎) 30"/>
          <p:cNvSpPr/>
          <p:nvPr/>
        </p:nvSpPr>
        <p:spPr>
          <a:xfrm>
            <a:off x="5296198" y="2538562"/>
            <a:ext cx="430305" cy="177359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5180941" y="3617790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橢圓 33"/>
          <p:cNvSpPr/>
          <p:nvPr/>
        </p:nvSpPr>
        <p:spPr>
          <a:xfrm>
            <a:off x="5150202" y="3582822"/>
            <a:ext cx="414936" cy="3062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908946" y="888468"/>
            <a:ext cx="414936" cy="30620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弧形箭號 (下彎) 36"/>
          <p:cNvSpPr/>
          <p:nvPr/>
        </p:nvSpPr>
        <p:spPr>
          <a:xfrm>
            <a:off x="7704975" y="760145"/>
            <a:ext cx="430305" cy="177359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6865692" y="1627659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弧形箭號 (下彎) 45"/>
          <p:cNvSpPr/>
          <p:nvPr/>
        </p:nvSpPr>
        <p:spPr>
          <a:xfrm>
            <a:off x="7320775" y="1757711"/>
            <a:ext cx="430305" cy="177359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49331" y="2580671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51920" y="269267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0070C0"/>
                </a:solidFill>
              </a:rPr>
              <a:t>將前面的數字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algn="ctr"/>
            <a:r>
              <a:rPr lang="zh-TW" altLang="en-US" b="1" dirty="0" smtClean="0">
                <a:solidFill>
                  <a:srgbClr val="0070C0"/>
                </a:solidFill>
              </a:rPr>
              <a:t>全部往右推一</a:t>
            </a:r>
            <a:r>
              <a:rPr lang="zh-TW" altLang="en-US" b="1" dirty="0">
                <a:solidFill>
                  <a:srgbClr val="0070C0"/>
                </a:solidFill>
              </a:rPr>
              <a:t>格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89518" y="3354931"/>
            <a:ext cx="1449535" cy="233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293039" y="32796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將暫存的數字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放回最左邊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77" y="1535846"/>
            <a:ext cx="3118250" cy="2529008"/>
          </a:xfrm>
          <a:prstGeom prst="rect">
            <a:avLst/>
          </a:prstGeom>
        </p:spPr>
      </p:pic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12283" y="704190"/>
            <a:ext cx="3426797" cy="915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完成陣列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後移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9519" y="2357555"/>
            <a:ext cx="1897956" cy="1997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98670" y="21974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先暫存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最後面的號碼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9519" y="2597204"/>
            <a:ext cx="2335946" cy="7760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94415" y="630093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5150202" y="1159332"/>
            <a:ext cx="414936" cy="30620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箭號 (下彎) 17"/>
          <p:cNvSpPr/>
          <p:nvPr/>
        </p:nvSpPr>
        <p:spPr>
          <a:xfrm rot="16200000" flipH="1">
            <a:off x="5022411" y="1145983"/>
            <a:ext cx="293610" cy="119201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49331" y="2580671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/>
              <a:t>.</a:t>
            </a:r>
            <a:endParaRPr lang="zh-TW" altLang="en-US" sz="2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51920" y="2746466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0070C0"/>
                </a:solidFill>
              </a:rPr>
              <a:t>將前面的數字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algn="ctr"/>
            <a:r>
              <a:rPr lang="zh-TW" altLang="en-US" b="1" dirty="0" smtClean="0">
                <a:solidFill>
                  <a:srgbClr val="0070C0"/>
                </a:solidFill>
              </a:rPr>
              <a:t>全部往後推一</a:t>
            </a:r>
            <a:r>
              <a:rPr lang="zh-TW" altLang="en-US" b="1" dirty="0">
                <a:solidFill>
                  <a:srgbClr val="0070C0"/>
                </a:solidFill>
              </a:rPr>
              <a:t>格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589519" y="3411711"/>
            <a:ext cx="1390810" cy="2300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293039" y="32796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將暫存的數字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放回最前面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5180941" y="1619989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弧形箭號 (下彎) 34"/>
          <p:cNvSpPr/>
          <p:nvPr/>
        </p:nvSpPr>
        <p:spPr>
          <a:xfrm rot="16200000" flipH="1">
            <a:off x="5008937" y="1828519"/>
            <a:ext cx="293610" cy="119201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5180941" y="2609839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5180941" y="3607372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橢圓 33"/>
          <p:cNvSpPr/>
          <p:nvPr/>
        </p:nvSpPr>
        <p:spPr>
          <a:xfrm>
            <a:off x="5150202" y="3575138"/>
            <a:ext cx="414936" cy="3062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6839411" y="642581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橢圓 44"/>
          <p:cNvSpPr/>
          <p:nvPr/>
        </p:nvSpPr>
        <p:spPr>
          <a:xfrm>
            <a:off x="7169208" y="1175713"/>
            <a:ext cx="414936" cy="30620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弧形箭號 (下彎) 48"/>
          <p:cNvSpPr/>
          <p:nvPr/>
        </p:nvSpPr>
        <p:spPr>
          <a:xfrm rot="16200000" flipH="1">
            <a:off x="7022403" y="1141266"/>
            <a:ext cx="293610" cy="119201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6839411" y="1623445"/>
          <a:ext cx="1436904" cy="82296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53163"/>
                <a:gridCol w="365289"/>
                <a:gridCol w="359226"/>
                <a:gridCol w="359226"/>
              </a:tblGrid>
              <a:tr h="2306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</a:tr>
              <a:tr h="230630">
                <a:tc>
                  <a:txBody>
                    <a:bodyPr/>
                    <a:lstStyle/>
                    <a:p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弧形箭號 (下彎) 51"/>
          <p:cNvSpPr/>
          <p:nvPr/>
        </p:nvSpPr>
        <p:spPr>
          <a:xfrm rot="16200000" flipH="1">
            <a:off x="7022403" y="1846357"/>
            <a:ext cx="293610" cy="119201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609</Words>
  <Application>Microsoft Office PowerPoint</Application>
  <PresentationFormat>如螢幕大小 (16:9)</PresentationFormat>
  <Paragraphs>279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Tinos</vt:lpstr>
      <vt:lpstr>微軟正黑體</vt:lpstr>
      <vt:lpstr>微軟正黑體</vt:lpstr>
      <vt:lpstr>新細明體</vt:lpstr>
      <vt:lpstr>Arial</vt:lpstr>
      <vt:lpstr>Cambria Math</vt:lpstr>
      <vt:lpstr>Times New Roman</vt:lpstr>
      <vt:lpstr>Wingdings</vt:lpstr>
      <vt:lpstr>Quintus template</vt:lpstr>
      <vt:lpstr>TOI推廣計畫 解題-座位安排</vt:lpstr>
      <vt:lpstr>題 目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參 考 解 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dc:creator>isa86118</dc:creator>
  <cp:lastModifiedBy>雅雯 胡</cp:lastModifiedBy>
  <cp:revision>70</cp:revision>
  <cp:lastPrinted>2019-04-10T12:19:35Z</cp:lastPrinted>
  <dcterms:modified xsi:type="dcterms:W3CDTF">2019-05-30T14:22:00Z</dcterms:modified>
</cp:coreProperties>
</file>