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7" r:id="rId3"/>
    <p:sldId id="268" r:id="rId4"/>
    <p:sldId id="258" r:id="rId5"/>
    <p:sldId id="271" r:id="rId6"/>
    <p:sldId id="265" r:id="rId7"/>
    <p:sldId id="272" r:id="rId8"/>
    <p:sldId id="279" r:id="rId9"/>
    <p:sldId id="312" r:id="rId10"/>
    <p:sldId id="311" r:id="rId11"/>
    <p:sldId id="310" r:id="rId12"/>
    <p:sldId id="274" r:id="rId13"/>
    <p:sldId id="309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D8F710-FA4E-40ED-AFA7-559E44A3C38B}">
  <a:tblStyle styleId="{94D8F710-FA4E-40ED-AFA7-559E44A3C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55"/>
    <p:restoredTop sz="94643"/>
  </p:normalViewPr>
  <p:slideViewPr>
    <p:cSldViewPr snapToGrid="0">
      <p:cViewPr>
        <p:scale>
          <a:sx n="140" d="100"/>
          <a:sy n="140" d="100"/>
        </p:scale>
        <p:origin x="60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660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23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766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472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460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198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147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532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353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19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190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49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" name="Shape 9"/>
          <p:cNvSpPr txBox="1">
            <a:spLocks noGrp="1"/>
          </p:cNvSpPr>
          <p:nvPr>
            <p:ph type="sldNum" idx="12"/>
          </p:nvPr>
        </p:nvSpPr>
        <p:spPr>
          <a:xfrm>
            <a:off x="86849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Tinos"/>
                <a:cs typeface="Tinos"/>
                <a:sym typeface="Tinos"/>
              </a:rPr>
              <a:pPr algn="r"/>
              <a:t>‹#›</a:t>
            </a:fld>
            <a:endParaRPr lang="en" dirty="0"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2657456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600"/>
              <a:buChar char="◈"/>
              <a:defRPr sz="2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600"/>
              <a:buChar char="◆"/>
              <a:defRPr sz="2600"/>
            </a:lvl2pPr>
            <a:lvl3pPr lvl="2">
              <a:spcBef>
                <a:spcPts val="0"/>
              </a:spcBef>
              <a:buSzPts val="2600"/>
              <a:buChar char="◇"/>
              <a:defRPr sz="2600"/>
            </a:lvl3pPr>
            <a:lvl4pPr lvl="3">
              <a:spcBef>
                <a:spcPts val="0"/>
              </a:spcBef>
              <a:buSzPts val="2600"/>
              <a:buChar char="⬥"/>
              <a:defRPr sz="2600"/>
            </a:lvl4pPr>
            <a:lvl5pPr lvl="4">
              <a:spcBef>
                <a:spcPts val="0"/>
              </a:spcBef>
              <a:buSzPts val="2600"/>
              <a:buChar char="⬦"/>
              <a:defRPr sz="2600"/>
            </a:lvl5pPr>
            <a:lvl6pPr lvl="5">
              <a:spcBef>
                <a:spcPts val="0"/>
              </a:spcBef>
              <a:buSzPts val="2600"/>
              <a:buChar char="⬦"/>
              <a:defRPr sz="2600"/>
            </a:lvl6pPr>
            <a:lvl7pPr lvl="6">
              <a:spcBef>
                <a:spcPts val="0"/>
              </a:spcBef>
              <a:buSzPts val="2600"/>
              <a:buChar char="⬦"/>
              <a:defRPr sz="2600"/>
            </a:lvl7pPr>
            <a:lvl8pPr lvl="7">
              <a:spcBef>
                <a:spcPts val="0"/>
              </a:spcBef>
              <a:buSzPts val="2600"/>
              <a:buChar char="⬦"/>
              <a:defRPr sz="2600"/>
            </a:lvl8pPr>
            <a:lvl9pPr lvl="8">
              <a:spcBef>
                <a:spcPts val="0"/>
              </a:spcBef>
              <a:buSzPts val="2600"/>
              <a:buChar char="⬦"/>
              <a:defRPr sz="2600"/>
            </a:lvl9pPr>
          </a:lstStyle>
          <a:p>
            <a:endParaRPr lang="en-US" dirty="0"/>
          </a:p>
          <a:p>
            <a:pPr lvl="0"/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0000000-1234-1234-1234-123412341234}" type="slidenum">
              <a:rPr lang="en" altLang="zh-TW" b="0" smtClean="0">
                <a:latin typeface="+mn-lt"/>
                <a:cs typeface="Tinos"/>
                <a:sym typeface="Tinos"/>
              </a:rPr>
              <a:pPr/>
              <a:t>‹#›</a:t>
            </a:fld>
            <a:endParaRPr lang="en" altLang="zh-TW" b="0" dirty="0">
              <a:latin typeface="+mn-lt"/>
              <a:cs typeface="Tinos"/>
              <a:sym typeface="Tinos"/>
            </a:endParaRPr>
          </a:p>
        </p:txBody>
      </p:sp>
      <p:cxnSp>
        <p:nvCxnSpPr>
          <p:cNvPr id="24" name="Shape 24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556175" y="1479375"/>
            <a:ext cx="3211800" cy="2669657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200"/>
              <a:buChar char="◈"/>
              <a:defRPr sz="2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200"/>
              <a:buChar char="◆"/>
              <a:defRPr sz="2200"/>
            </a:lvl2pPr>
            <a:lvl3pPr lvl="2">
              <a:spcBef>
                <a:spcPts val="0"/>
              </a:spcBef>
              <a:buSzPts val="2200"/>
              <a:buChar char="◇"/>
              <a:defRPr sz="2200"/>
            </a:lvl3pPr>
            <a:lvl4pPr lvl="3">
              <a:spcBef>
                <a:spcPts val="0"/>
              </a:spcBef>
              <a:buSzPts val="2200"/>
              <a:buChar char="⬥"/>
              <a:defRPr sz="2200"/>
            </a:lvl4pPr>
            <a:lvl5pPr lvl="4">
              <a:spcBef>
                <a:spcPts val="0"/>
              </a:spcBef>
              <a:buSzPts val="2200"/>
              <a:buChar char="⬦"/>
              <a:defRPr sz="2200"/>
            </a:lvl5pPr>
            <a:lvl6pPr lvl="5">
              <a:spcBef>
                <a:spcPts val="0"/>
              </a:spcBef>
              <a:buSzPts val="2200"/>
              <a:buChar char="⬦"/>
              <a:defRPr sz="2200"/>
            </a:lvl6pPr>
            <a:lvl7pPr lvl="6">
              <a:spcBef>
                <a:spcPts val="0"/>
              </a:spcBef>
              <a:buSzPts val="2200"/>
              <a:buChar char="⬦"/>
              <a:defRPr sz="2200"/>
            </a:lvl7pPr>
            <a:lvl8pPr lvl="7">
              <a:spcBef>
                <a:spcPts val="0"/>
              </a:spcBef>
              <a:buSzPts val="2200"/>
              <a:buChar char="⬦"/>
              <a:defRPr sz="2200"/>
            </a:lvl8pPr>
            <a:lvl9pPr lvl="8">
              <a:spcBef>
                <a:spcPts val="0"/>
              </a:spcBef>
              <a:buSzPts val="2200"/>
              <a:buChar char="⬦"/>
              <a:defRPr sz="2200"/>
            </a:lvl9pPr>
          </a:lstStyle>
          <a:p>
            <a:endParaRPr dirty="0"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961272" y="1479375"/>
            <a:ext cx="3211800" cy="2669657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200"/>
              <a:buChar char="◈"/>
              <a:defRPr sz="2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200"/>
              <a:buChar char="◆"/>
              <a:defRPr sz="2200"/>
            </a:lvl2pPr>
            <a:lvl3pPr lvl="2">
              <a:spcBef>
                <a:spcPts val="0"/>
              </a:spcBef>
              <a:buSzPts val="2200"/>
              <a:buChar char="◇"/>
              <a:defRPr sz="2200"/>
            </a:lvl3pPr>
            <a:lvl4pPr lvl="3">
              <a:spcBef>
                <a:spcPts val="0"/>
              </a:spcBef>
              <a:buSzPts val="2200"/>
              <a:buChar char="⬥"/>
              <a:defRPr sz="2200"/>
            </a:lvl4pPr>
            <a:lvl5pPr lvl="4">
              <a:spcBef>
                <a:spcPts val="0"/>
              </a:spcBef>
              <a:buSzPts val="2200"/>
              <a:buChar char="⬦"/>
              <a:defRPr sz="2200"/>
            </a:lvl5pPr>
            <a:lvl6pPr lvl="5">
              <a:spcBef>
                <a:spcPts val="0"/>
              </a:spcBef>
              <a:buSzPts val="2200"/>
              <a:buChar char="⬦"/>
              <a:defRPr sz="2200"/>
            </a:lvl6pPr>
            <a:lvl7pPr lvl="6">
              <a:spcBef>
                <a:spcPts val="0"/>
              </a:spcBef>
              <a:buSzPts val="2200"/>
              <a:buChar char="⬦"/>
              <a:defRPr sz="2200"/>
            </a:lvl7pPr>
            <a:lvl8pPr lvl="7">
              <a:spcBef>
                <a:spcPts val="0"/>
              </a:spcBef>
              <a:buSzPts val="2200"/>
              <a:buChar char="⬦"/>
              <a:defRPr sz="2200"/>
            </a:lvl8pPr>
            <a:lvl9pPr lvl="8">
              <a:spcBef>
                <a:spcPts val="0"/>
              </a:spcBef>
              <a:buSzPts val="2200"/>
              <a:buChar char="⬦"/>
              <a:defRPr sz="2200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723418" y="4749900"/>
            <a:ext cx="420582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0000000-1234-1234-1234-123412341234}" type="slidenum">
              <a:rPr lang="en" b="0" smtClean="0">
                <a:latin typeface="+mn-lt"/>
              </a:rPr>
              <a:pPr/>
              <a:t>‹#›</a:t>
            </a:fld>
            <a:endParaRPr lang="en" b="0" dirty="0">
              <a:latin typeface="+mn-lt"/>
            </a:endParaRPr>
          </a:p>
        </p:txBody>
      </p:sp>
      <p:cxnSp>
        <p:nvCxnSpPr>
          <p:cNvPr id="30" name="Shape 30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592350" y="3640275"/>
            <a:ext cx="6562500" cy="51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360"/>
              </a:spcBef>
              <a:buClr>
                <a:srgbClr val="666666"/>
              </a:buClr>
              <a:buSzPts val="1600"/>
              <a:buNone/>
              <a:defRPr sz="1600" i="1">
                <a:solidFill>
                  <a:srgbClr val="666666"/>
                </a:solidFill>
              </a:defRPr>
            </a:lvl1pPr>
          </a:lstStyle>
          <a:p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46416" y="4749900"/>
            <a:ext cx="497584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b="0" smtClean="0"/>
              <a:pPr/>
              <a:t>‹#›</a:t>
            </a:fld>
            <a:endParaRPr lang="en" b="0" dirty="0"/>
          </a:p>
        </p:txBody>
      </p:sp>
      <p:cxnSp>
        <p:nvCxnSpPr>
          <p:cNvPr id="45" name="Shape 45"/>
          <p:cNvCxnSpPr/>
          <p:nvPr/>
        </p:nvCxnSpPr>
        <p:spPr>
          <a:xfrm>
            <a:off x="1706950" y="3643125"/>
            <a:ext cx="6321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742670" y="4749900"/>
            <a:ext cx="40133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b="0" smtClean="0"/>
              <a:pPr/>
              <a:t>‹#›</a:t>
            </a:fld>
            <a:endParaRPr lang="en" b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libr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27094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5212A"/>
              </a:buClr>
              <a:buSzPts val="3000"/>
              <a:buFont typeface="Tinos"/>
              <a:buChar char="◈"/>
              <a:defRPr sz="30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>
              <a:spcBef>
                <a:spcPts val="480"/>
              </a:spcBef>
              <a:buClr>
                <a:srgbClr val="25212A"/>
              </a:buClr>
              <a:buSzPts val="2400"/>
              <a:buFont typeface="Tinos"/>
              <a:buChar char="◆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>
              <a:spcBef>
                <a:spcPts val="480"/>
              </a:spcBef>
              <a:buClr>
                <a:srgbClr val="25212A"/>
              </a:buClr>
              <a:buSzPts val="2400"/>
              <a:buFont typeface="Tinos"/>
              <a:buChar char="◇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⬥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76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Tinos"/>
                <a:cs typeface="Tinos"/>
                <a:sym typeface="Tinos"/>
              </a:rPr>
              <a:pPr algn="r"/>
              <a:t>‹#›</a:t>
            </a:fld>
            <a:endParaRPr lang="en" dirty="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4856177"/>
            <a:ext cx="338105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臺灣國際資訊奧林匹亞競賽 </a:t>
            </a:r>
            <a:r>
              <a:rPr lang="en-US" altLang="zh-TW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(TOI) </a:t>
            </a:r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200" b="0" i="0" u="none" strike="noStrike" cap="none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flaticon.com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flaticon.com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&#20977;&#25746;&#23494;&#30908;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computersciencewiki.org/index.php/ASCI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560382" y="1602769"/>
            <a:ext cx="5307900" cy="1839074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TOI</a:t>
            </a: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</a:t>
            </a:r>
            <a:b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</a:t>
            </a:r>
            <a:r>
              <a:rPr lang="en-US" altLang="zh-TW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CN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解密情書</a:t>
            </a:r>
            <a:endParaRPr lang="en" sz="3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Shape 65">
            <a:extLst>
              <a:ext uri="{FF2B5EF4-FFF2-40B4-BE49-F238E27FC236}">
                <a16:creationId xmlns:a16="http://schemas.microsoft.com/office/drawing/2014/main" id="{B9D5E58D-23EE-3C48-8FDD-DB03504CC6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36703D5-3ADE-6A43-AFE2-F4F8BB5F7969}"/>
              </a:ext>
            </a:extLst>
          </p:cNvPr>
          <p:cNvSpPr/>
          <p:nvPr/>
        </p:nvSpPr>
        <p:spPr>
          <a:xfrm>
            <a:off x="4050677" y="4170772"/>
            <a:ext cx="65559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200" dirty="0"/>
              <a:t>Icon made by [https://</a:t>
            </a:r>
            <a:r>
              <a:rPr lang="en" altLang="zh-TW" sz="1200" dirty="0" err="1"/>
              <a:t>www.freepik.com</a:t>
            </a:r>
            <a:r>
              <a:rPr lang="en" altLang="zh-TW" sz="1200" dirty="0"/>
              <a:t>/]from </a:t>
            </a:r>
            <a:r>
              <a:rPr lang="en" altLang="zh-TW" sz="1200" dirty="0">
                <a:hlinkClick r:id="rId3" tooltip="Flaticon"/>
              </a:rPr>
              <a:t>www.flaticon.com</a:t>
            </a:r>
            <a:r>
              <a:rPr lang="en" altLang="zh-TW" sz="1200" dirty="0"/>
              <a:t> </a:t>
            </a:r>
            <a:endParaRPr lang="en-US" altLang="zh-TW" sz="1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17C3678-0CED-E643-87A8-02DFC266C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766" y="1011926"/>
            <a:ext cx="2643800" cy="2643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22390" y="1434215"/>
            <a:ext cx="6482676" cy="219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TW" altLang="en-US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字串位移：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因要測試不同位移</a:t>
            </a:r>
            <a:r>
              <a:rPr lang="en-US" altLang="zh-CN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CN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，所以須將密文保存，暫存解密後明文。</a:t>
            </a:r>
            <a:r>
              <a:rPr lang="en-US" altLang="zh-CN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zh-CN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暫存陣列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zh-CN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區分英文字</a:t>
            </a:r>
            <a:endParaRPr lang="en-US" altLang="zh-CN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arenBoth" startAt="2"/>
            </a:pPr>
            <a:r>
              <a:rPr lang="zh-CN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區分英文字大小寫</a:t>
            </a:r>
            <a:endParaRPr lang="en-US" altLang="zh-CN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zh-CN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判斷位移後超過</a:t>
            </a:r>
            <a:r>
              <a:rPr lang="en-US" altLang="zh-CN" sz="12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‘Z ’</a:t>
            </a:r>
            <a:r>
              <a:rPr lang="en-US" altLang="zh-CN" sz="1200" b="1" dirty="0" err="1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or‘z</a:t>
            </a:r>
            <a:r>
              <a:rPr lang="en-US" altLang="zh-CN" sz="12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’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zh-CN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要從</a:t>
            </a:r>
            <a:r>
              <a:rPr lang="en-US" altLang="zh-CN" sz="12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‘A ’</a:t>
            </a:r>
            <a:r>
              <a:rPr lang="en-US" altLang="zh-CN" sz="1200" b="1" dirty="0" err="1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or‘a</a:t>
            </a:r>
            <a:r>
              <a:rPr lang="en-US" altLang="zh-CN" sz="12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’</a:t>
            </a:r>
            <a:r>
              <a:rPr lang="zh-CN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繼續位移</a:t>
            </a:r>
            <a:endParaRPr lang="en-US" altLang="zh-CN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(3)  </a:t>
            </a:r>
            <a:r>
              <a:rPr lang="zh-CN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字串位移</a:t>
            </a:r>
            <a:endParaRPr lang="en-US" altLang="zh-TW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字串處理</a:t>
            </a:r>
            <a:endParaRPr lang="en-US" altLang="zh-TW" sz="2400" b="1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59488366-C0A5-0545-B5D7-F6CFC62DF5B1}"/>
              </a:ext>
            </a:extLst>
          </p:cNvPr>
          <p:cNvCxnSpPr>
            <a:cxnSpLocks/>
          </p:cNvCxnSpPr>
          <p:nvPr/>
        </p:nvCxnSpPr>
        <p:spPr>
          <a:xfrm>
            <a:off x="4876800" y="1866900"/>
            <a:ext cx="0" cy="24670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>
            <a:extLst>
              <a:ext uri="{FF2B5EF4-FFF2-40B4-BE49-F238E27FC236}">
                <a16:creationId xmlns:a16="http://schemas.microsoft.com/office/drawing/2014/main" id="{3C3EC9D0-22B2-DB44-8965-53A19A799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738" y="1866900"/>
            <a:ext cx="3225113" cy="2467019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35A4745-CE68-704E-826F-D8D99CF1B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5034" y="1866900"/>
            <a:ext cx="1548062" cy="22517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071C4925-BA43-204C-9F2B-D64ECB2928C3}"/>
              </a:ext>
            </a:extLst>
          </p:cNvPr>
          <p:cNvSpPr/>
          <p:nvPr/>
        </p:nvSpPr>
        <p:spPr>
          <a:xfrm>
            <a:off x="2148744" y="3626033"/>
            <a:ext cx="2604943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b="1" dirty="0">
                <a:latin typeface="Cambria" panose="02040503050406030204" pitchFamily="18" charset="0"/>
              </a:rPr>
              <a:t>if (</a:t>
            </a:r>
            <a:r>
              <a:rPr lang="en-US" altLang="zh-TW" sz="1000" b="1" dirty="0">
                <a:latin typeface="Cambria" panose="02040503050406030204" pitchFamily="18" charset="0"/>
              </a:rPr>
              <a:t> </a:t>
            </a:r>
            <a:r>
              <a:rPr lang="zh-TW" altLang="en-US" sz="1000" b="1" dirty="0">
                <a:latin typeface="Cambria" panose="02040503050406030204" pitchFamily="18" charset="0"/>
              </a:rPr>
              <a:t>( </a:t>
            </a:r>
            <a:r>
              <a:rPr lang="zh-TW" altLang="en-US" sz="1000" b="1" dirty="0">
                <a:solidFill>
                  <a:srgbClr val="00B050"/>
                </a:solidFill>
                <a:latin typeface="Cambria" panose="02040503050406030204" pitchFamily="18" charset="0"/>
              </a:rPr>
              <a:t>密文 </a:t>
            </a:r>
            <a:r>
              <a:rPr lang="zh-TW" altLang="en-US" sz="1000" b="1" dirty="0">
                <a:latin typeface="Cambria" panose="02040503050406030204" pitchFamily="18" charset="0"/>
              </a:rPr>
              <a:t>+ </a:t>
            </a:r>
            <a:r>
              <a:rPr lang="zh-TW" altLang="en-US" sz="1000" b="1" dirty="0">
                <a:solidFill>
                  <a:srgbClr val="FF0000"/>
                </a:solidFill>
                <a:latin typeface="Cambria" panose="02040503050406030204" pitchFamily="18" charset="0"/>
              </a:rPr>
              <a:t>k</a:t>
            </a:r>
            <a:r>
              <a:rPr lang="zh-TW" altLang="en-US" sz="1000" b="1" dirty="0">
                <a:latin typeface="Cambria" panose="02040503050406030204" pitchFamily="18" charset="0"/>
              </a:rPr>
              <a:t> )  &gt;  ‘Ｚ’</a:t>
            </a:r>
            <a:r>
              <a:rPr lang="en-US" altLang="zh-TW" sz="1000" b="1" dirty="0">
                <a:latin typeface="Cambria" panose="02040503050406030204" pitchFamily="18" charset="0"/>
              </a:rPr>
              <a:t> </a:t>
            </a:r>
            <a:r>
              <a:rPr lang="zh-TW" altLang="en-US" sz="1000" b="1" dirty="0">
                <a:latin typeface="Cambria" panose="02040503050406030204" pitchFamily="18" charset="0"/>
              </a:rPr>
              <a:t>) </a:t>
            </a:r>
            <a:endParaRPr lang="en-US" altLang="zh-TW" sz="1000" b="1" dirty="0">
              <a:latin typeface="Cambria" panose="02040503050406030204" pitchFamily="18" charset="0"/>
            </a:endParaRPr>
          </a:p>
          <a:p>
            <a:r>
              <a:rPr lang="zh-TW" altLang="en-US" sz="1000" b="1" dirty="0">
                <a:latin typeface="Cambria" panose="02040503050406030204" pitchFamily="18" charset="0"/>
              </a:rPr>
              <a:t>           </a:t>
            </a:r>
            <a:r>
              <a:rPr lang="zh-TW" altLang="en-US" sz="1000" b="1" dirty="0">
                <a:solidFill>
                  <a:srgbClr val="0070C0"/>
                </a:solidFill>
                <a:latin typeface="Cambria" panose="02040503050406030204" pitchFamily="18" charset="0"/>
              </a:rPr>
              <a:t>明文</a:t>
            </a:r>
            <a:r>
              <a:rPr lang="zh-TW" altLang="en-US" sz="1000" b="1" dirty="0">
                <a:latin typeface="Cambria" panose="02040503050406030204" pitchFamily="18" charset="0"/>
              </a:rPr>
              <a:t>  =  ( </a:t>
            </a:r>
            <a:r>
              <a:rPr lang="zh-TW" altLang="en-US" sz="1000" b="1" dirty="0">
                <a:solidFill>
                  <a:srgbClr val="FF0000"/>
                </a:solidFill>
                <a:latin typeface="Cambria" panose="02040503050406030204" pitchFamily="18" charset="0"/>
              </a:rPr>
              <a:t>k</a:t>
            </a:r>
            <a:r>
              <a:rPr lang="zh-TW" altLang="en-US" sz="1000" b="1" dirty="0">
                <a:latin typeface="Cambria" panose="02040503050406030204" pitchFamily="18" charset="0"/>
              </a:rPr>
              <a:t> - ( ‘Ｚ’ - </a:t>
            </a:r>
            <a:r>
              <a:rPr lang="zh-TW" altLang="en-US" sz="1000" b="1" dirty="0">
                <a:solidFill>
                  <a:srgbClr val="00B050"/>
                </a:solidFill>
                <a:latin typeface="Cambria" panose="02040503050406030204" pitchFamily="18" charset="0"/>
              </a:rPr>
              <a:t>密文 </a:t>
            </a:r>
            <a:r>
              <a:rPr lang="zh-TW" altLang="en-US" sz="1000" b="1" dirty="0">
                <a:latin typeface="Cambria" panose="02040503050406030204" pitchFamily="18" charset="0"/>
              </a:rPr>
              <a:t>+  1 ) ) + ‘Ａ’</a:t>
            </a:r>
            <a:r>
              <a:rPr lang="en-US" altLang="zh-TW" sz="1000" b="1" dirty="0">
                <a:latin typeface="Cambria" panose="02040503050406030204" pitchFamily="18" charset="0"/>
              </a:rPr>
              <a:t> </a:t>
            </a:r>
            <a:r>
              <a:rPr lang="zh-TW" altLang="en-US" sz="1000" b="1" dirty="0">
                <a:latin typeface="Cambria" panose="02040503050406030204" pitchFamily="18" charset="0"/>
              </a:rPr>
              <a:t>;</a:t>
            </a:r>
          </a:p>
          <a:p>
            <a:r>
              <a:rPr lang="zh-TW" altLang="en-US" sz="1000" b="1" dirty="0">
                <a:latin typeface="Cambria" panose="02040503050406030204" pitchFamily="18" charset="0"/>
              </a:rPr>
              <a:t>else		</a:t>
            </a:r>
            <a:endParaRPr lang="en-US" altLang="zh-TW" sz="1000" b="1" dirty="0">
              <a:latin typeface="Cambria" panose="02040503050406030204" pitchFamily="18" charset="0"/>
            </a:endParaRPr>
          </a:p>
          <a:p>
            <a:r>
              <a:rPr lang="zh-TW" altLang="en-US" sz="1000" b="1" dirty="0">
                <a:latin typeface="Cambria" panose="02040503050406030204" pitchFamily="18" charset="0"/>
              </a:rPr>
              <a:t>           </a:t>
            </a:r>
            <a:r>
              <a:rPr lang="zh-TW" altLang="en-US" sz="1000" b="1" dirty="0">
                <a:solidFill>
                  <a:srgbClr val="0070C0"/>
                </a:solidFill>
                <a:latin typeface="Cambria" panose="02040503050406030204" pitchFamily="18" charset="0"/>
              </a:rPr>
              <a:t>明文</a:t>
            </a:r>
            <a:r>
              <a:rPr lang="zh-TW" altLang="en-US" sz="1000" b="1" dirty="0">
                <a:latin typeface="Cambria" panose="02040503050406030204" pitchFamily="18" charset="0"/>
              </a:rPr>
              <a:t>  = 密文 +  </a:t>
            </a:r>
            <a:r>
              <a:rPr lang="zh-TW" altLang="en-US" sz="1000" b="1" dirty="0">
                <a:solidFill>
                  <a:srgbClr val="FF0000"/>
                </a:solidFill>
                <a:latin typeface="Cambria" panose="02040503050406030204" pitchFamily="18" charset="0"/>
              </a:rPr>
              <a:t>k</a:t>
            </a:r>
            <a:r>
              <a:rPr lang="en-US" altLang="zh-TW" sz="1000" b="1" dirty="0">
                <a:latin typeface="Cambria" panose="02040503050406030204" pitchFamily="18" charset="0"/>
              </a:rPr>
              <a:t> </a:t>
            </a:r>
            <a:r>
              <a:rPr lang="zh-TW" altLang="en-US" sz="1000" b="1" dirty="0">
                <a:latin typeface="Cambria" panose="02040503050406030204" pitchFamily="18" charset="0"/>
              </a:rPr>
              <a:t>;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FE99DF6-E0A6-4143-B4C1-59E5E858E9E0}"/>
              </a:ext>
            </a:extLst>
          </p:cNvPr>
          <p:cNvSpPr/>
          <p:nvPr/>
        </p:nvSpPr>
        <p:spPr>
          <a:xfrm>
            <a:off x="5551300" y="3595383"/>
            <a:ext cx="2776879" cy="554586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D3A09A9-DE44-0347-B728-116AF869AB61}"/>
              </a:ext>
            </a:extLst>
          </p:cNvPr>
          <p:cNvSpPr/>
          <p:nvPr/>
        </p:nvSpPr>
        <p:spPr>
          <a:xfrm>
            <a:off x="5542155" y="2542220"/>
            <a:ext cx="2776879" cy="962979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accent5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CC0F4B0-4F04-874C-BD96-11AE4CEF2B69}"/>
              </a:ext>
            </a:extLst>
          </p:cNvPr>
          <p:cNvSpPr/>
          <p:nvPr/>
        </p:nvSpPr>
        <p:spPr>
          <a:xfrm>
            <a:off x="5314219" y="2350008"/>
            <a:ext cx="1156920" cy="166036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E37AE6AF-F0A8-F54A-8BC3-545C04E0B52B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4753687" y="3872676"/>
            <a:ext cx="797613" cy="10730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E66BC1D3-F083-5A4D-A901-73C69D53BE5B}"/>
              </a:ext>
            </a:extLst>
          </p:cNvPr>
          <p:cNvCxnSpPr>
            <a:cxnSpLocks/>
          </p:cNvCxnSpPr>
          <p:nvPr/>
        </p:nvCxnSpPr>
        <p:spPr>
          <a:xfrm>
            <a:off x="3601846" y="2602789"/>
            <a:ext cx="1949453" cy="46865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C6F2D318-5E0F-CB40-A5A9-CD3C93BC08AA}"/>
              </a:ext>
            </a:extLst>
          </p:cNvPr>
          <p:cNvCxnSpPr>
            <a:cxnSpLocks/>
          </p:cNvCxnSpPr>
          <p:nvPr/>
        </p:nvCxnSpPr>
        <p:spPr>
          <a:xfrm>
            <a:off x="3132969" y="2245139"/>
            <a:ext cx="2170433" cy="15131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788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31534" y="1452503"/>
            <a:ext cx="6266082" cy="662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r>
              <a:rPr lang="zh-CN" altLang="en-US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比對</a:t>
            </a:r>
            <a:r>
              <a:rPr lang="zh-TW" altLang="en-US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6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  </a:t>
            </a: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zh-CN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解密後明文</a:t>
            </a: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Love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love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字串處理</a:t>
            </a:r>
            <a:endParaRPr lang="en-US" altLang="zh-TW" sz="2400" b="1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423DDE6-C732-454F-B33F-124984688889}"/>
              </a:ext>
            </a:extLst>
          </p:cNvPr>
          <p:cNvSpPr/>
          <p:nvPr/>
        </p:nvSpPr>
        <p:spPr>
          <a:xfrm>
            <a:off x="2179990" y="2115120"/>
            <a:ext cx="5533293" cy="307777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" altLang="zh-TW" dirty="0">
                <a:solidFill>
                  <a:srgbClr val="0000FF"/>
                </a:solidFill>
                <a:latin typeface="Source Code Pro"/>
              </a:rPr>
              <a:t>int</a:t>
            </a:r>
            <a:r>
              <a:rPr lang="en" altLang="zh-TW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" altLang="zh-TW" dirty="0" err="1">
                <a:solidFill>
                  <a:srgbClr val="A31515"/>
                </a:solidFill>
                <a:latin typeface="Source Code Pro"/>
              </a:rPr>
              <a:t>strncmp</a:t>
            </a:r>
            <a:r>
              <a:rPr lang="en" altLang="zh-TW" dirty="0">
                <a:solidFill>
                  <a:srgbClr val="A31515"/>
                </a:solidFill>
                <a:latin typeface="Source Code Pro"/>
              </a:rPr>
              <a:t> </a:t>
            </a:r>
            <a:r>
              <a:rPr lang="en" altLang="zh-TW" dirty="0">
                <a:solidFill>
                  <a:srgbClr val="333333"/>
                </a:solidFill>
                <a:latin typeface="Source Code Pro"/>
              </a:rPr>
              <a:t>(</a:t>
            </a:r>
            <a:r>
              <a:rPr lang="en" altLang="zh-TW" dirty="0">
                <a:solidFill>
                  <a:srgbClr val="0000FF"/>
                </a:solidFill>
                <a:latin typeface="Source Code Pro"/>
              </a:rPr>
              <a:t>const</a:t>
            </a:r>
            <a:r>
              <a:rPr lang="en" altLang="zh-TW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" altLang="zh-TW" dirty="0">
                <a:solidFill>
                  <a:srgbClr val="0000FF"/>
                </a:solidFill>
                <a:latin typeface="Source Code Pro"/>
              </a:rPr>
              <a:t>char </a:t>
            </a:r>
            <a:r>
              <a:rPr lang="en" altLang="zh-TW" dirty="0">
                <a:solidFill>
                  <a:srgbClr val="333333"/>
                </a:solidFill>
                <a:latin typeface="Source Code Pro"/>
              </a:rPr>
              <a:t>*s1, </a:t>
            </a:r>
            <a:r>
              <a:rPr lang="en" altLang="zh-TW" dirty="0">
                <a:solidFill>
                  <a:srgbClr val="0000FF"/>
                </a:solidFill>
                <a:latin typeface="Source Code Pro"/>
              </a:rPr>
              <a:t>const</a:t>
            </a:r>
            <a:r>
              <a:rPr lang="en" altLang="zh-TW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" altLang="zh-TW" dirty="0">
                <a:solidFill>
                  <a:srgbClr val="0000FF"/>
                </a:solidFill>
                <a:latin typeface="Source Code Pro"/>
              </a:rPr>
              <a:t>char</a:t>
            </a:r>
            <a:r>
              <a:rPr lang="en" altLang="zh-TW" dirty="0">
                <a:solidFill>
                  <a:srgbClr val="333333"/>
                </a:solidFill>
                <a:latin typeface="Source Code Pro"/>
              </a:rPr>
              <a:t> *s2, </a:t>
            </a:r>
            <a:r>
              <a:rPr lang="en" altLang="zh-TW" b="1" dirty="0" err="1">
                <a:solidFill>
                  <a:srgbClr val="FF0000"/>
                </a:solidFill>
                <a:latin typeface="Source Code Pro"/>
              </a:rPr>
              <a:t>size_t</a:t>
            </a:r>
            <a:r>
              <a:rPr lang="en" altLang="zh-TW" b="1" dirty="0">
                <a:solidFill>
                  <a:srgbClr val="FF0000"/>
                </a:solidFill>
                <a:latin typeface="Source Code Pro"/>
              </a:rPr>
              <a:t> n</a:t>
            </a:r>
            <a:r>
              <a:rPr lang="en" altLang="zh-TW" dirty="0">
                <a:solidFill>
                  <a:srgbClr val="333333"/>
                </a:solidFill>
                <a:latin typeface="Source Code Pro"/>
              </a:rPr>
              <a:t>);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7258B0-C240-6E4B-9F60-C8ADCD5FA0AF}"/>
              </a:ext>
            </a:extLst>
          </p:cNvPr>
          <p:cNvSpPr/>
          <p:nvPr/>
        </p:nvSpPr>
        <p:spPr>
          <a:xfrm>
            <a:off x="6518724" y="2400932"/>
            <a:ext cx="11945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</a:t>
            </a:r>
            <a:r>
              <a:rPr lang="en-US" altLang="zh-CN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CN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個字元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D1F2043-17FF-9742-8733-A00A360AB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966434"/>
              </p:ext>
            </p:extLst>
          </p:nvPr>
        </p:nvGraphicFramePr>
        <p:xfrm>
          <a:off x="6291825" y="617135"/>
          <a:ext cx="2034038" cy="1036320"/>
        </p:xfrm>
        <a:graphic>
          <a:graphicData uri="http://schemas.openxmlformats.org/drawingml/2006/table">
            <a:tbl>
              <a:tblPr/>
              <a:tblGrid>
                <a:gridCol w="800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3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1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回傳值</a:t>
                      </a:r>
                      <a:endParaRPr lang="en-US" sz="11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indicates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1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str1 &lt; str2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1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str1 = str2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1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&gt;0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str1 &gt; str2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45FBD38E-383C-024C-AD0C-00B63F493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534" y="2777737"/>
            <a:ext cx="6411711" cy="126672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3C7C91C-0F99-8F4A-9B68-31D48D0E9900}"/>
              </a:ext>
            </a:extLst>
          </p:cNvPr>
          <p:cNvSpPr/>
          <p:nvPr/>
        </p:nvSpPr>
        <p:spPr>
          <a:xfrm>
            <a:off x="3974721" y="3409633"/>
            <a:ext cx="2307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</a:t>
            </a:r>
            <a:r>
              <a:rPr lang="en-US" altLang="zh-CN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Love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、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love </a:t>
            </a:r>
            <a:r>
              <a:rPr lang="zh-CN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跳出迴圈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69992B-387E-CC44-9596-B9DCBDAD661B}"/>
              </a:ext>
            </a:extLst>
          </p:cNvPr>
          <p:cNvSpPr/>
          <p:nvPr/>
        </p:nvSpPr>
        <p:spPr>
          <a:xfrm>
            <a:off x="2037821" y="3082581"/>
            <a:ext cx="6105423" cy="211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2007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9" name="文字版面配置區 3"/>
          <p:cNvSpPr txBox="1">
            <a:spLocks/>
          </p:cNvSpPr>
          <p:nvPr/>
        </p:nvSpPr>
        <p:spPr>
          <a:xfrm>
            <a:off x="1406460" y="598728"/>
            <a:ext cx="5019286" cy="5450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◈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◆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◇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⬥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457200" indent="-457200"/>
            <a:r>
              <a:rPr lang="en-US" altLang="zh-TW" sz="2800" b="1" dirty="0"/>
              <a:t>3. </a:t>
            </a:r>
            <a:r>
              <a:rPr lang="zh-CN" altLang="en-US" sz="2800" b="1" dirty="0"/>
              <a:t>範例程式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E10E0FD-F161-DD49-83E4-FC91F4E9A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396" y="1143770"/>
            <a:ext cx="4045669" cy="3094695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C568DACA-4537-A348-87F1-CFE230BEC66C}"/>
              </a:ext>
            </a:extLst>
          </p:cNvPr>
          <p:cNvGrpSpPr/>
          <p:nvPr/>
        </p:nvGrpSpPr>
        <p:grpSpPr>
          <a:xfrm>
            <a:off x="1761833" y="1138122"/>
            <a:ext cx="2397563" cy="3105992"/>
            <a:chOff x="1761833" y="1138122"/>
            <a:chExt cx="2397563" cy="310599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39D46A3C-9816-824D-811E-86984F30B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61833" y="1138122"/>
              <a:ext cx="2042190" cy="3105992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08CA0B6-229C-0842-8B64-E116777ED171}"/>
                </a:ext>
              </a:extLst>
            </p:cNvPr>
            <p:cNvSpPr/>
            <p:nvPr/>
          </p:nvSpPr>
          <p:spPr>
            <a:xfrm>
              <a:off x="2222205" y="3200054"/>
              <a:ext cx="1222744" cy="2658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F6F2506-25EF-C843-97C8-18D7887A2128}"/>
                </a:ext>
              </a:extLst>
            </p:cNvPr>
            <p:cNvSpPr/>
            <p:nvPr/>
          </p:nvSpPr>
          <p:spPr>
            <a:xfrm>
              <a:off x="2222205" y="2934240"/>
              <a:ext cx="1222744" cy="26581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009AF0E-B103-BE41-9B80-5B64346AE71A}"/>
                </a:ext>
              </a:extLst>
            </p:cNvPr>
            <p:cNvSpPr/>
            <p:nvPr/>
          </p:nvSpPr>
          <p:spPr>
            <a:xfrm>
              <a:off x="2222205" y="3440155"/>
              <a:ext cx="1222744" cy="2658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043F58E-1E82-BC43-AC0C-9E3B80B719BA}"/>
                </a:ext>
              </a:extLst>
            </p:cNvPr>
            <p:cNvSpPr txBox="1"/>
            <p:nvPr/>
          </p:nvSpPr>
          <p:spPr>
            <a:xfrm>
              <a:off x="2690037" y="2934240"/>
              <a:ext cx="265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1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F5868965-3297-A14D-8F16-CF1A3EAE2979}"/>
                </a:ext>
              </a:extLst>
            </p:cNvPr>
            <p:cNvSpPr txBox="1"/>
            <p:nvPr/>
          </p:nvSpPr>
          <p:spPr>
            <a:xfrm>
              <a:off x="2690037" y="3182554"/>
              <a:ext cx="265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2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FBF5581-E907-D54C-9E30-473689BE69EC}"/>
                </a:ext>
              </a:extLst>
            </p:cNvPr>
            <p:cNvSpPr txBox="1"/>
            <p:nvPr/>
          </p:nvSpPr>
          <p:spPr>
            <a:xfrm>
              <a:off x="2690037" y="3448368"/>
              <a:ext cx="265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3</a:t>
              </a:r>
            </a:p>
          </p:txBody>
        </p:sp>
        <p:cxnSp>
          <p:nvCxnSpPr>
            <p:cNvPr id="16" name="直線箭頭接點 15">
              <a:extLst>
                <a:ext uri="{FF2B5EF4-FFF2-40B4-BE49-F238E27FC236}">
                  <a16:creationId xmlns:a16="http://schemas.microsoft.com/office/drawing/2014/main" id="{2E33E5EE-6C90-B04B-AD44-ADE83C29C440}"/>
                </a:ext>
              </a:extLst>
            </p:cNvPr>
            <p:cNvCxnSpPr>
              <a:cxnSpLocks/>
              <a:stCxn id="11" idx="3"/>
              <a:endCxn id="6" idx="1"/>
            </p:cNvCxnSpPr>
            <p:nvPr/>
          </p:nvCxnSpPr>
          <p:spPr>
            <a:xfrm flipV="1">
              <a:off x="3444949" y="2691118"/>
              <a:ext cx="714447" cy="376029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4159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9" name="文字版面配置區 3"/>
          <p:cNvSpPr txBox="1">
            <a:spLocks/>
          </p:cNvSpPr>
          <p:nvPr/>
        </p:nvSpPr>
        <p:spPr>
          <a:xfrm>
            <a:off x="1406460" y="598728"/>
            <a:ext cx="5019286" cy="5450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◈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◆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◇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⬥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457200" indent="-457200"/>
            <a:r>
              <a:rPr lang="en-US" altLang="zh-TW" sz="2800" b="1" dirty="0"/>
              <a:t>3. </a:t>
            </a:r>
            <a:r>
              <a:rPr lang="zh-CN" altLang="en-US" sz="2800" b="1" dirty="0"/>
              <a:t>範例程式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B57E184-E776-B247-832F-D43F7028C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243" y="2030876"/>
            <a:ext cx="5252164" cy="1081747"/>
          </a:xfrm>
          <a:prstGeom prst="rect">
            <a:avLst/>
          </a:prstGeom>
          <a:ln w="19050">
            <a:solidFill>
              <a:schemeClr val="accent5"/>
            </a:solidFill>
          </a:ln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CC1C5F7-8E98-F743-A144-5ED4F5F44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243" y="3204641"/>
            <a:ext cx="1796900" cy="731092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21CFEE29-4507-7847-86FB-65BAF08ABDC6}"/>
              </a:ext>
            </a:extLst>
          </p:cNvPr>
          <p:cNvGrpSpPr/>
          <p:nvPr/>
        </p:nvGrpSpPr>
        <p:grpSpPr>
          <a:xfrm>
            <a:off x="749680" y="1259941"/>
            <a:ext cx="2397563" cy="3105992"/>
            <a:chOff x="1761833" y="1138122"/>
            <a:chExt cx="2397563" cy="3105992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1F475B1E-63AB-9945-BC39-0AAC3106D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61833" y="1138122"/>
              <a:ext cx="2042190" cy="3105992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50EE0F6-D9C2-074A-9940-6109C41659E5}"/>
                </a:ext>
              </a:extLst>
            </p:cNvPr>
            <p:cNvSpPr/>
            <p:nvPr/>
          </p:nvSpPr>
          <p:spPr>
            <a:xfrm>
              <a:off x="2222205" y="3200054"/>
              <a:ext cx="1222744" cy="2658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929EE5D-CBBD-E848-B671-BD7F7224C9D7}"/>
                </a:ext>
              </a:extLst>
            </p:cNvPr>
            <p:cNvSpPr/>
            <p:nvPr/>
          </p:nvSpPr>
          <p:spPr>
            <a:xfrm>
              <a:off x="2222205" y="2934240"/>
              <a:ext cx="1222744" cy="26581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5A8DFFD-77C1-4E48-9278-BE052B0CF478}"/>
                </a:ext>
              </a:extLst>
            </p:cNvPr>
            <p:cNvSpPr/>
            <p:nvPr/>
          </p:nvSpPr>
          <p:spPr>
            <a:xfrm>
              <a:off x="2222205" y="3440155"/>
              <a:ext cx="1222744" cy="2658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3278F9F-81FD-8143-B513-D75230CCBFEB}"/>
                </a:ext>
              </a:extLst>
            </p:cNvPr>
            <p:cNvSpPr txBox="1"/>
            <p:nvPr/>
          </p:nvSpPr>
          <p:spPr>
            <a:xfrm>
              <a:off x="2690037" y="2934240"/>
              <a:ext cx="265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1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23D3966-0957-DC4D-9BA0-5CFB2D82CFE6}"/>
                </a:ext>
              </a:extLst>
            </p:cNvPr>
            <p:cNvSpPr txBox="1"/>
            <p:nvPr/>
          </p:nvSpPr>
          <p:spPr>
            <a:xfrm>
              <a:off x="2690037" y="3182554"/>
              <a:ext cx="265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2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BECAEB8-B9DE-2A48-8A11-203BBA315B4E}"/>
                </a:ext>
              </a:extLst>
            </p:cNvPr>
            <p:cNvSpPr txBox="1"/>
            <p:nvPr/>
          </p:nvSpPr>
          <p:spPr>
            <a:xfrm>
              <a:off x="2690037" y="3448368"/>
              <a:ext cx="265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3</a:t>
              </a:r>
            </a:p>
          </p:txBody>
        </p:sp>
        <p:cxnSp>
          <p:nvCxnSpPr>
            <p:cNvPr id="17" name="直線箭頭接點 16">
              <a:extLst>
                <a:ext uri="{FF2B5EF4-FFF2-40B4-BE49-F238E27FC236}">
                  <a16:creationId xmlns:a16="http://schemas.microsoft.com/office/drawing/2014/main" id="{6BD3EA0B-9A8D-0647-8A40-4F8EED1E9E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4949" y="2458261"/>
              <a:ext cx="714447" cy="873936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9B3F5EEE-1D36-374A-AAC5-09065C90DEAA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2435231" y="3570187"/>
            <a:ext cx="712012" cy="15388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78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4660" y="1870079"/>
            <a:ext cx="1104832" cy="1489569"/>
          </a:xfrm>
          <a:prstGeom prst="rect">
            <a:avLst/>
          </a:prstGeom>
        </p:spPr>
        <p:txBody>
          <a:bodyPr vert="horz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br>
              <a:rPr lang="en-US" altLang="zh-TW" sz="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sp>
        <p:nvSpPr>
          <p:cNvPr id="2" name="矩形 1"/>
          <p:cNvSpPr/>
          <p:nvPr/>
        </p:nvSpPr>
        <p:spPr>
          <a:xfrm>
            <a:off x="1440872" y="706367"/>
            <a:ext cx="6982691" cy="3746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/>
            <a:r>
              <a:rPr lang="zh-TW" altLang="zh-TW" sz="1700" dirty="0"/>
              <a:t>默默喜歡著雯雯很久的阿遠，遲遲不敢向對方表達心意。不主動傳訊息給對方怕被當變態、面對面時因爲雯雯太可愛會害羞講不出話，一直沒有行動的阿遠發現最近雯雯的身邊有其他異性的存在，因此就算使出渾身解術都要讓對方明白自己的心意，進行愛的告白！</a:t>
            </a:r>
          </a:p>
          <a:p>
            <a:pPr algn="just" hangingPunct="0"/>
            <a:r>
              <a:rPr lang="zh-TW" altLang="zh-TW" sz="1700" dirty="0"/>
              <a:t>阿遠想到了一個進可攻、退可守的策略：給雯雯一封加密過的信件，內容是</a:t>
            </a:r>
            <a:r>
              <a:rPr lang="zh-TW" altLang="zh-TW" sz="1700" b="1" dirty="0"/>
              <a:t>用凱薩密碼加密過後的情書</a:t>
            </a:r>
            <a:r>
              <a:rPr lang="zh-TW" altLang="zh-TW" sz="1700" dirty="0"/>
              <a:t>。但其實這一切都在雯雯的掌握中，她也喜歡阿遠，所以才故意安排異性好友在身邊設法讓阿遠告白，雯雯已經等不及要解開信件上的內容了！</a:t>
            </a:r>
            <a:endParaRPr lang="en-US" altLang="zh-TW" sz="1700" dirty="0"/>
          </a:p>
          <a:p>
            <a:pPr algn="just" hangingPunct="0"/>
            <a:endParaRPr lang="en-US" altLang="zh-TW" sz="1800" dirty="0"/>
          </a:p>
          <a:p>
            <a:pPr algn="just" hangingPunct="0">
              <a:lnSpc>
                <a:spcPts val="2540"/>
              </a:lnSpc>
            </a:pPr>
            <a:r>
              <a:rPr lang="zh-TW" altLang="zh-TW" sz="1800" dirty="0"/>
              <a:t>「凱薩密碼」：明文中的</a:t>
            </a:r>
            <a:r>
              <a:rPr lang="zh-TW" altLang="zh-TW" sz="1800" b="1" dirty="0">
                <a:solidFill>
                  <a:srgbClr val="FF0000"/>
                </a:solidFill>
              </a:rPr>
              <a:t>所有字母都在字母表上向後、或向前位移，按照一個固定數目進行偏移後被替換成密文</a:t>
            </a:r>
            <a:r>
              <a:rPr lang="zh-TW" altLang="zh-TW" sz="1800" dirty="0"/>
              <a:t>。雯雯已知加密後信件中一定有</a:t>
            </a:r>
            <a:r>
              <a:rPr lang="en-US" altLang="zh-TW" sz="1800" dirty="0"/>
              <a:t>Love</a:t>
            </a:r>
            <a:r>
              <a:rPr lang="zh-TW" altLang="zh-TW" sz="1800" dirty="0"/>
              <a:t>或</a:t>
            </a:r>
            <a:r>
              <a:rPr lang="en-US" altLang="zh-TW" sz="1800" dirty="0"/>
              <a:t>love</a:t>
            </a:r>
            <a:r>
              <a:rPr lang="zh-TW" altLang="zh-TW" sz="1800" dirty="0"/>
              <a:t>這個字，且</a:t>
            </a:r>
            <a:r>
              <a:rPr lang="zh-TW" altLang="zh-TW" sz="1800" b="1" dirty="0"/>
              <a:t>只需解密英文字母</a:t>
            </a:r>
            <a:r>
              <a:rPr lang="zh-TW" altLang="zh-TW" sz="1800" dirty="0"/>
              <a:t>，請</a:t>
            </a:r>
            <a:r>
              <a:rPr lang="zh-CN" altLang="en-US" sz="1800" dirty="0"/>
              <a:t>幫</a:t>
            </a:r>
            <a:r>
              <a:rPr lang="zh-TW" altLang="zh-TW" sz="1800" dirty="0"/>
              <a:t>她找出</a:t>
            </a:r>
            <a:r>
              <a:rPr lang="zh-TW" altLang="zh-TW" sz="1800" b="1" dirty="0"/>
              <a:t>最少向後位移量</a:t>
            </a:r>
            <a:r>
              <a:rPr lang="en-US" altLang="zh-TW" sz="1800" b="1" dirty="0"/>
              <a:t>k</a:t>
            </a:r>
            <a:r>
              <a:rPr lang="zh-TW" altLang="zh-TW" sz="1800" dirty="0"/>
              <a:t>快速解密情書的內容，接受阿遠的告白！</a:t>
            </a:r>
            <a:r>
              <a:rPr lang="zh-TW" altLang="zh-TW" sz="2800" dirty="0"/>
              <a:t> </a:t>
            </a:r>
            <a:endParaRPr lang="zh-TW" altLang="zh-TW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7" name="矩形 6"/>
          <p:cNvSpPr/>
          <p:nvPr/>
        </p:nvSpPr>
        <p:spPr>
          <a:xfrm>
            <a:off x="1623315" y="874268"/>
            <a:ext cx="66428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/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輸入格式</a:t>
            </a:r>
          </a:p>
          <a:p>
            <a:pPr hangingPunct="0"/>
            <a:r>
              <a:rPr lang="zh-TW" altLang="zh-TW" sz="1600" dirty="0"/>
              <a:t>有</a:t>
            </a:r>
            <a:r>
              <a:rPr lang="zh-TW" altLang="zh-TW" sz="1600" b="1" dirty="0"/>
              <a:t>一個字串</a:t>
            </a:r>
            <a:r>
              <a:rPr lang="en-US" altLang="zh-TW" sz="1600" b="1" dirty="0"/>
              <a:t>S (1</a:t>
            </a:r>
            <a:r>
              <a:rPr lang="en-US" altLang="zh-TW" sz="1600" b="1" i="1" dirty="0"/>
              <a:t> </a:t>
            </a:r>
            <a:r>
              <a:rPr lang="en-US" altLang="zh-TW" sz="1600" b="1" i="1" dirty="0">
                <a:sym typeface="Symbol" pitchFamily="2" charset="2"/>
              </a:rPr>
              <a:t></a:t>
            </a:r>
            <a:r>
              <a:rPr lang="en-US" altLang="zh-TW" sz="1600" b="1" i="1" dirty="0"/>
              <a:t> S</a:t>
            </a:r>
            <a:r>
              <a:rPr lang="en-US" altLang="zh-TW" sz="1600" b="1" i="1" dirty="0">
                <a:sym typeface="Symbol" pitchFamily="2" charset="2"/>
              </a:rPr>
              <a:t></a:t>
            </a:r>
            <a:r>
              <a:rPr lang="en-US" altLang="zh-TW" sz="1600" b="1" dirty="0"/>
              <a:t> 1000)</a:t>
            </a:r>
            <a:r>
              <a:rPr lang="zh-TW" altLang="zh-TW" sz="1600" dirty="0"/>
              <a:t>，代表</a:t>
            </a:r>
            <a:r>
              <a:rPr lang="zh-TW" altLang="zh-TW" sz="1600" b="1" dirty="0">
                <a:solidFill>
                  <a:srgbClr val="0070C0"/>
                </a:solidFill>
              </a:rPr>
              <a:t>加密過的情書內容</a:t>
            </a:r>
            <a:r>
              <a:rPr lang="zh-TW" altLang="zh-TW" sz="1600" dirty="0"/>
              <a:t>。字串</a:t>
            </a:r>
            <a:r>
              <a:rPr lang="en-US" altLang="zh-TW" sz="1600" dirty="0"/>
              <a:t>S</a:t>
            </a:r>
            <a:r>
              <a:rPr lang="zh-TW" altLang="zh-TW" sz="1600" dirty="0"/>
              <a:t>包含大小寫英文字母、符號、空白，</a:t>
            </a:r>
            <a:r>
              <a:rPr lang="zh-TW" altLang="zh-TW" sz="1600" b="1" dirty="0"/>
              <a:t>讀到換行時停止輸入</a:t>
            </a:r>
            <a:r>
              <a:rPr lang="zh-TW" altLang="zh-TW" sz="1600" dirty="0"/>
              <a:t>。</a:t>
            </a:r>
            <a:r>
              <a:rPr lang="zh-TW" altLang="zh-TW" sz="1800" dirty="0"/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1618954" y="1903479"/>
            <a:ext cx="67856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輸出格式</a:t>
            </a:r>
          </a:p>
          <a:p>
            <a:r>
              <a:rPr lang="zh-TW" altLang="zh-TW" sz="1600" dirty="0"/>
              <a:t>僅輸出</a:t>
            </a:r>
            <a:r>
              <a:rPr lang="zh-TW" altLang="zh-TW" sz="1600" b="1" dirty="0"/>
              <a:t>一個正整數</a:t>
            </a:r>
            <a:r>
              <a:rPr lang="zh-TW" altLang="zh-TW" sz="1600" dirty="0"/>
              <a:t>，代表密文解密後</a:t>
            </a:r>
            <a:r>
              <a:rPr lang="zh-TW" altLang="zh-TW" sz="1600" b="1" dirty="0">
                <a:solidFill>
                  <a:srgbClr val="0070C0"/>
                </a:solidFill>
              </a:rPr>
              <a:t>最少偏移量</a:t>
            </a:r>
            <a:r>
              <a:rPr lang="en-US" altLang="zh-TW" sz="1600" b="1" dirty="0">
                <a:solidFill>
                  <a:srgbClr val="0070C0"/>
                </a:solidFill>
              </a:rPr>
              <a:t>k (0</a:t>
            </a:r>
            <a:r>
              <a:rPr lang="en-US" altLang="zh-TW" sz="1600" b="1" i="1" dirty="0">
                <a:solidFill>
                  <a:srgbClr val="0070C0"/>
                </a:solidFill>
              </a:rPr>
              <a:t> </a:t>
            </a:r>
            <a:r>
              <a:rPr lang="en-US" altLang="zh-TW" sz="1600" b="1" i="1" dirty="0">
                <a:solidFill>
                  <a:srgbClr val="0070C0"/>
                </a:solidFill>
                <a:sym typeface="Symbol" pitchFamily="2" charset="2"/>
              </a:rPr>
              <a:t></a:t>
            </a:r>
            <a:r>
              <a:rPr lang="en-US" altLang="zh-TW" sz="1600" b="1" i="1" dirty="0">
                <a:solidFill>
                  <a:srgbClr val="0070C0"/>
                </a:solidFill>
              </a:rPr>
              <a:t> k </a:t>
            </a:r>
            <a:r>
              <a:rPr lang="en-US" altLang="zh-TW" sz="1600" b="1" i="1" dirty="0">
                <a:solidFill>
                  <a:srgbClr val="0070C0"/>
                </a:solidFill>
                <a:sym typeface="Symbol" pitchFamily="2" charset="2"/>
              </a:rPr>
              <a:t></a:t>
            </a:r>
            <a:r>
              <a:rPr lang="en-US" altLang="zh-TW" sz="1600" b="1" dirty="0">
                <a:solidFill>
                  <a:srgbClr val="0070C0"/>
                </a:solidFill>
              </a:rPr>
              <a:t> 25)</a:t>
            </a:r>
            <a:r>
              <a:rPr lang="zh-TW" altLang="zh-TW" sz="1600" dirty="0"/>
              <a:t>，使字串中包含</a:t>
            </a:r>
            <a:r>
              <a:rPr lang="en-US" altLang="zh-TW" sz="1600" b="1" dirty="0">
                <a:solidFill>
                  <a:srgbClr val="FF0000"/>
                </a:solidFill>
              </a:rPr>
              <a:t>Love</a:t>
            </a:r>
            <a:r>
              <a:rPr lang="zh-TW" altLang="zh-TW" sz="1600" b="1" dirty="0">
                <a:solidFill>
                  <a:srgbClr val="FF0000"/>
                </a:solidFill>
              </a:rPr>
              <a:t>或</a:t>
            </a:r>
            <a:r>
              <a:rPr lang="en-US" altLang="zh-TW" sz="1600" b="1" dirty="0">
                <a:solidFill>
                  <a:srgbClr val="FF0000"/>
                </a:solidFill>
              </a:rPr>
              <a:t>love</a:t>
            </a:r>
            <a:r>
              <a:rPr lang="zh-TW" altLang="zh-TW" sz="1600" dirty="0"/>
              <a:t>的凱薩密碼。</a:t>
            </a:r>
            <a:r>
              <a:rPr lang="zh-TW" altLang="zh-TW" sz="1800" dirty="0"/>
              <a:t> </a:t>
            </a:r>
            <a:endParaRPr lang="en-US" altLang="zh-TW" sz="18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5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zh-TW" altLang="zh-TW" sz="15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512659"/>
              </p:ext>
            </p:extLst>
          </p:nvPr>
        </p:nvGraphicFramePr>
        <p:xfrm>
          <a:off x="2968226" y="3143745"/>
          <a:ext cx="4087092" cy="874073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2043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3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4073">
                <a:tc>
                  <a:txBody>
                    <a:bodyPr/>
                    <a:lstStyle/>
                    <a:p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輸入範例</a:t>
                      </a:r>
                      <a:br>
                        <a:rPr lang="en-US" altLang="zh-TW" sz="15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600" b="0" i="0" u="none" strike="noStrike" cap="none" spc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r>
                        <a:rPr lang="en-US" altLang="zh-TW" sz="1800" b="0" i="0" u="none" strike="noStrike" cap="none" spc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600" b="0" i="0" u="none" strike="noStrike" cap="none" spc="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ilsb</a:t>
                      </a:r>
                      <a:r>
                        <a:rPr lang="en-US" altLang="zh-TW" sz="1600" b="0" i="0" u="none" strike="noStrike" cap="none" spc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600" b="0" i="0" u="none" strike="noStrike" cap="none" spc="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vlr</a:t>
                      </a:r>
                      <a:r>
                        <a:rPr lang="en-US" altLang="zh-TW" sz="1600" b="0" i="0" u="none" strike="noStrike" cap="none" spc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zh-TW" altLang="zh-TW" sz="1400" b="0" i="0" u="none" strike="noStrike" cap="none" spc="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輸出範例</a:t>
                      </a:r>
                      <a:br>
                        <a:rPr lang="en-US" altLang="zh-TW" sz="15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lang="zh-TW" altLang="zh-TW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zh-CN" alt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解密後：</a:t>
                      </a: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 love you.)</a:t>
                      </a:r>
                      <a:r>
                        <a:rPr lang="zh-TW" altLang="zh-TW" sz="1800" dirty="0">
                          <a:effectLst/>
                        </a:rPr>
                        <a:t> 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98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 idx="4294967295"/>
          </p:nvPr>
        </p:nvSpPr>
        <p:spPr>
          <a:xfrm>
            <a:off x="4779000" y="987034"/>
            <a:ext cx="32343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解題重點</a:t>
            </a:r>
            <a:r>
              <a:rPr lang="en-US" altLang="zh-TW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" sz="5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4294967295"/>
          </p:nvPr>
        </p:nvSpPr>
        <p:spPr>
          <a:xfrm>
            <a:off x="4893956" y="2146834"/>
            <a:ext cx="3234300" cy="18488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CN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    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字元陣列讀取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字串處理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rtl="0"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字串位移比對</a:t>
            </a:r>
            <a:endParaRPr lang="en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BF660C-DB20-CC46-809D-BDD3A2E4630A}"/>
              </a:ext>
            </a:extLst>
          </p:cNvPr>
          <p:cNvSpPr/>
          <p:nvPr/>
        </p:nvSpPr>
        <p:spPr>
          <a:xfrm>
            <a:off x="1375888" y="4230894"/>
            <a:ext cx="54359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100" dirty="0"/>
              <a:t>Icon made by [https://</a:t>
            </a:r>
            <a:r>
              <a:rPr lang="en" altLang="zh-TW" sz="1100" dirty="0" err="1"/>
              <a:t>www.flaticon.com</a:t>
            </a:r>
            <a:r>
              <a:rPr lang="en" altLang="zh-TW" sz="1100" dirty="0"/>
              <a:t>/authors/</a:t>
            </a:r>
            <a:r>
              <a:rPr lang="en" altLang="zh-TW" sz="1100" dirty="0" err="1"/>
              <a:t>smalllikeart</a:t>
            </a:r>
            <a:r>
              <a:rPr lang="en" altLang="zh-TW" sz="1100" dirty="0"/>
              <a:t>] from </a:t>
            </a:r>
            <a:r>
              <a:rPr lang="en" altLang="zh-TW" sz="1100" dirty="0">
                <a:hlinkClick r:id="rId3" tooltip="Flaticon"/>
              </a:rPr>
              <a:t>www.flaticon.com</a:t>
            </a:r>
            <a:r>
              <a:rPr lang="en" altLang="zh-TW" sz="1100" dirty="0"/>
              <a:t> </a:t>
            </a:r>
            <a:endParaRPr lang="en-US" altLang="zh-TW" sz="11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0F12260-2CC2-E74D-8921-59D82A0A1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573" y="1472609"/>
            <a:ext cx="2198281" cy="21982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E5CBF6C-34D7-0040-A08D-CF5D664A60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b="0" smtClean="0"/>
              <a:pPr/>
              <a:t>5</a:t>
            </a:fld>
            <a:endParaRPr lang="en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A8E3E3-6907-9B46-A831-A1432BB9C568}"/>
              </a:ext>
            </a:extLst>
          </p:cNvPr>
          <p:cNvSpPr/>
          <p:nvPr/>
        </p:nvSpPr>
        <p:spPr>
          <a:xfrm>
            <a:off x="1658680" y="2187026"/>
            <a:ext cx="280557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/>
              <a:t>1.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4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FD123A-59B0-1140-BC52-BEC9435A2191}"/>
              </a:ext>
            </a:extLst>
          </p:cNvPr>
          <p:cNvSpPr/>
          <p:nvPr/>
        </p:nvSpPr>
        <p:spPr>
          <a:xfrm>
            <a:off x="4303009" y="4175635"/>
            <a:ext cx="54651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100" dirty="0"/>
              <a:t>Icon made by [https://</a:t>
            </a:r>
            <a:r>
              <a:rPr lang="en" altLang="zh-TW" sz="1100" dirty="0" err="1"/>
              <a:t>www.freepik.com</a:t>
            </a:r>
            <a:r>
              <a:rPr lang="en" altLang="zh-TW" sz="1100" dirty="0"/>
              <a:t>/] from </a:t>
            </a:r>
            <a:r>
              <a:rPr lang="en" altLang="zh-TW" sz="1100" dirty="0">
                <a:hlinkClick r:id="rId2" tooltip="Flaticon"/>
              </a:rPr>
              <a:t>www.flaticon.com</a:t>
            </a:r>
            <a:r>
              <a:rPr lang="en" altLang="zh-TW" sz="1100" dirty="0"/>
              <a:t> </a:t>
            </a:r>
            <a:endParaRPr lang="en-US" altLang="zh-TW" sz="11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EDCF19-984C-CB48-B8E4-A0FFDFF6B103}"/>
              </a:ext>
            </a:extLst>
          </p:cNvPr>
          <p:cNvSpPr/>
          <p:nvPr/>
        </p:nvSpPr>
        <p:spPr>
          <a:xfrm>
            <a:off x="2840775" y="2805131"/>
            <a:ext cx="2031325" cy="451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字元陣列讀取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D212676-BD7E-AD47-AC58-65D127EB6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623" y="1514673"/>
            <a:ext cx="2114154" cy="211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4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31534" y="1452503"/>
            <a:ext cx="6266082" cy="1801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字元</a:t>
            </a: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陣列操作：</a:t>
            </a:r>
            <a:endParaRPr lang="en-US" altLang="zh-TW" sz="1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zh-CN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創立陣列</a:t>
            </a:r>
            <a:r>
              <a: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zh-TW" altLang="zh-TW" dirty="0"/>
              <a:t>字串</a:t>
            </a:r>
            <a:r>
              <a:rPr lang="en-US" altLang="zh-TW" dirty="0"/>
              <a:t>S (1</a:t>
            </a:r>
            <a:r>
              <a:rPr lang="en-US" altLang="zh-TW" i="1" dirty="0"/>
              <a:t> </a:t>
            </a:r>
            <a:r>
              <a:rPr lang="en-US" altLang="zh-TW" i="1" dirty="0">
                <a:sym typeface="Symbol" pitchFamily="2" charset="2"/>
              </a:rPr>
              <a:t></a:t>
            </a:r>
            <a:r>
              <a:rPr lang="en-US" altLang="zh-TW" i="1" dirty="0"/>
              <a:t> S</a:t>
            </a:r>
            <a:r>
              <a:rPr lang="en-US" altLang="zh-TW" i="1" dirty="0">
                <a:sym typeface="Symbol" pitchFamily="2" charset="2"/>
              </a:rPr>
              <a:t></a:t>
            </a:r>
            <a:r>
              <a:rPr lang="en-US" altLang="zh-TW" dirty="0"/>
              <a:t> 1000) </a:t>
            </a:r>
            <a:r>
              <a: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CN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zh-CN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讀取字元直到換行</a:t>
            </a:r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</a:t>
            </a:r>
            <a:r>
              <a:rPr lang="en-US" altLang="zh-TW" sz="2400" b="1" dirty="0"/>
              <a:t>1. </a:t>
            </a:r>
            <a:r>
              <a:rPr lang="zh-CN" altLang="en-US" sz="2400" b="1" dirty="0"/>
              <a:t>字元陣列讀取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/>
          </a:p>
          <a:p>
            <a:pPr>
              <a:buNone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AD0E7ED-B4AF-754D-828C-538DAB36D9FE}"/>
              </a:ext>
            </a:extLst>
          </p:cNvPr>
          <p:cNvSpPr/>
          <p:nvPr/>
        </p:nvSpPr>
        <p:spPr>
          <a:xfrm>
            <a:off x="2170142" y="2542685"/>
            <a:ext cx="4446044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" altLang="zh-TW" dirty="0">
                <a:solidFill>
                  <a:srgbClr val="002060"/>
                </a:solidFill>
                <a:latin typeface="Source Code Pro"/>
              </a:rPr>
              <a:t>char</a:t>
            </a:r>
            <a:r>
              <a:rPr lang="en" altLang="zh-TW" dirty="0">
                <a:solidFill>
                  <a:srgbClr val="A31515"/>
                </a:solidFill>
                <a:latin typeface="Source Code Pro"/>
              </a:rPr>
              <a:t> </a:t>
            </a:r>
            <a:r>
              <a:rPr lang="en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Source Code Pro"/>
              </a:rPr>
              <a:t>*</a:t>
            </a:r>
            <a:r>
              <a:rPr lang="en" altLang="zh-TW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Code Pro"/>
              </a:rPr>
              <a:t>fgets</a:t>
            </a:r>
            <a:r>
              <a:rPr lang="en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Source Code Pro"/>
              </a:rPr>
              <a:t>(</a:t>
            </a:r>
            <a:r>
              <a:rPr lang="en" altLang="zh-TW" dirty="0">
                <a:solidFill>
                  <a:srgbClr val="002060"/>
                </a:solidFill>
                <a:latin typeface="Source Code Pro"/>
              </a:rPr>
              <a:t>char</a:t>
            </a:r>
            <a:r>
              <a:rPr lang="en" altLang="zh-TW" dirty="0">
                <a:solidFill>
                  <a:srgbClr val="A31515"/>
                </a:solidFill>
                <a:latin typeface="Source Code Pro"/>
              </a:rPr>
              <a:t> *</a:t>
            </a:r>
            <a:r>
              <a:rPr lang="en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Source Code Pro"/>
              </a:rPr>
              <a:t>str,</a:t>
            </a:r>
            <a:r>
              <a:rPr lang="en" altLang="zh-TW" dirty="0">
                <a:solidFill>
                  <a:srgbClr val="A31515"/>
                </a:solidFill>
                <a:latin typeface="Source Code Pro"/>
              </a:rPr>
              <a:t> </a:t>
            </a:r>
            <a:r>
              <a:rPr lang="en" altLang="zh-TW" dirty="0">
                <a:solidFill>
                  <a:srgbClr val="002060"/>
                </a:solidFill>
                <a:latin typeface="Source Code Pro"/>
              </a:rPr>
              <a:t>int</a:t>
            </a:r>
            <a:r>
              <a:rPr lang="en" altLang="zh-TW" dirty="0">
                <a:solidFill>
                  <a:srgbClr val="A31515"/>
                </a:solidFill>
                <a:latin typeface="Source Code Pro"/>
              </a:rPr>
              <a:t> </a:t>
            </a:r>
            <a:r>
              <a:rPr lang="en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Source Code Pro"/>
              </a:rPr>
              <a:t>n, </a:t>
            </a:r>
            <a:r>
              <a:rPr lang="en" altLang="zh-TW" dirty="0">
                <a:solidFill>
                  <a:srgbClr val="002060"/>
                </a:solidFill>
                <a:latin typeface="Source Code Pro"/>
              </a:rPr>
              <a:t>FILE</a:t>
            </a:r>
            <a:r>
              <a:rPr lang="en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Source Code Pro"/>
              </a:rPr>
              <a:t> </a:t>
            </a:r>
            <a:r>
              <a:rPr lang="en" altLang="zh-TW" dirty="0">
                <a:solidFill>
                  <a:srgbClr val="A31515"/>
                </a:solidFill>
                <a:latin typeface="Source Code Pro"/>
              </a:rPr>
              <a:t>*</a:t>
            </a:r>
            <a:r>
              <a:rPr lang="en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Source Code Pro"/>
              </a:rPr>
              <a:t>stream)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  <a:latin typeface="Source Code Pro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DEA2189-1FE8-494D-8A77-8FDB1C411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502" y="3380314"/>
            <a:ext cx="3684010" cy="78718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52B8DFF-E8A1-5848-86DF-1645AB0E1CA5}"/>
              </a:ext>
            </a:extLst>
          </p:cNvPr>
          <p:cNvSpPr/>
          <p:nvPr/>
        </p:nvSpPr>
        <p:spPr>
          <a:xfrm>
            <a:off x="2098990" y="2841704"/>
            <a:ext cx="3584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solidFill>
                  <a:schemeClr val="tx1"/>
                </a:solidFill>
                <a:latin typeface="Open Sans"/>
              </a:rPr>
              <a:t>讀取指定的一行，並將其存儲到由</a:t>
            </a:r>
            <a:r>
              <a:rPr lang="en" altLang="zh-TW" sz="1200" b="1" dirty="0">
                <a:solidFill>
                  <a:schemeClr val="tx1"/>
                </a:solidFill>
                <a:latin typeface="Open Sans"/>
              </a:rPr>
              <a:t>str</a:t>
            </a:r>
            <a:r>
              <a:rPr lang="zh-TW" altLang="en-US" sz="1200" b="1" dirty="0">
                <a:solidFill>
                  <a:schemeClr val="tx1"/>
                </a:solidFill>
                <a:latin typeface="Open Sans"/>
              </a:rPr>
              <a:t>指向的字串。</a:t>
            </a:r>
            <a:endParaRPr lang="en-US" altLang="zh-TW" sz="1200" b="1" dirty="0">
              <a:solidFill>
                <a:schemeClr val="tx1"/>
              </a:solidFill>
              <a:latin typeface="Open Sans"/>
            </a:endParaRPr>
          </a:p>
          <a:p>
            <a:r>
              <a:rPr lang="zh-TW" altLang="en-US" sz="1200" b="1" dirty="0">
                <a:solidFill>
                  <a:schemeClr val="tx1"/>
                </a:solidFill>
                <a:latin typeface="Open Sans"/>
              </a:rPr>
              <a:t>當讀到</a:t>
            </a:r>
            <a:r>
              <a:rPr lang="zh-TW" altLang="en-US" sz="1200" b="1" dirty="0">
                <a:solidFill>
                  <a:srgbClr val="FF0000"/>
                </a:solidFill>
                <a:latin typeface="Open Sans"/>
              </a:rPr>
              <a:t>換行</a:t>
            </a:r>
            <a:r>
              <a:rPr lang="zh-TW" altLang="en-US" sz="1200" b="1" dirty="0">
                <a:solidFill>
                  <a:schemeClr val="tx1"/>
                </a:solidFill>
                <a:latin typeface="Open Sans"/>
              </a:rPr>
              <a:t>或是</a:t>
            </a:r>
            <a:r>
              <a:rPr lang="zh-TW" altLang="en-US" sz="1200" b="1" dirty="0">
                <a:solidFill>
                  <a:srgbClr val="FF0000"/>
                </a:solidFill>
                <a:latin typeface="Open Sans"/>
              </a:rPr>
              <a:t>超過最大字串長度</a:t>
            </a:r>
            <a:r>
              <a:rPr lang="zh-TW" altLang="en-US" sz="1200" b="1" dirty="0">
                <a:solidFill>
                  <a:schemeClr val="tx1"/>
                </a:solidFill>
                <a:latin typeface="Open Sans"/>
              </a:rPr>
              <a:t>停止讀取！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DA39689-C4B6-2141-AD81-F76AC24528A0}"/>
              </a:ext>
            </a:extLst>
          </p:cNvPr>
          <p:cNvSpPr/>
          <p:nvPr/>
        </p:nvSpPr>
        <p:spPr>
          <a:xfrm>
            <a:off x="5713375" y="416749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Open Sans"/>
              </a:rPr>
              <a:t>標準輸入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532F0E6-1846-5F4A-A006-F53FDCD42445}"/>
              </a:ext>
            </a:extLst>
          </p:cNvPr>
          <p:cNvSpPr/>
          <p:nvPr/>
        </p:nvSpPr>
        <p:spPr>
          <a:xfrm>
            <a:off x="3495652" y="418052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latin typeface="Open Sans"/>
              </a:rPr>
              <a:t>儲存字串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FBE01BA-6F0D-5248-8895-4CDECA76A7A8}"/>
              </a:ext>
            </a:extLst>
          </p:cNvPr>
          <p:cNvSpPr/>
          <p:nvPr/>
        </p:nvSpPr>
        <p:spPr>
          <a:xfrm>
            <a:off x="4428212" y="4180522"/>
            <a:ext cx="12554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Open Sans"/>
              </a:rPr>
              <a:t>最大字串長度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E5CBF6C-34D7-0040-A08D-CF5D664A60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b="0" smtClean="0"/>
              <a:pPr/>
              <a:t>7</a:t>
            </a:fld>
            <a:endParaRPr lang="en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A8E3E3-6907-9B46-A831-A1432BB9C568}"/>
              </a:ext>
            </a:extLst>
          </p:cNvPr>
          <p:cNvSpPr/>
          <p:nvPr/>
        </p:nvSpPr>
        <p:spPr>
          <a:xfrm>
            <a:off x="1759756" y="2187026"/>
            <a:ext cx="25442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/>
              <a:t>2.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</a:t>
            </a:r>
            <a:endParaRPr lang="zh-TW" altLang="en-US" sz="3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FA82A2-ADCA-0640-A485-19BE84AD15D9}"/>
              </a:ext>
            </a:extLst>
          </p:cNvPr>
          <p:cNvSpPr/>
          <p:nvPr/>
        </p:nvSpPr>
        <p:spPr>
          <a:xfrm>
            <a:off x="3493564" y="4182213"/>
            <a:ext cx="54783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100" dirty="0"/>
              <a:t>Icon made by [https://</a:t>
            </a:r>
            <a:r>
              <a:rPr lang="en" altLang="zh-TW" sz="1100" dirty="0" err="1"/>
              <a:t>www.flaticon.com</a:t>
            </a:r>
            <a:r>
              <a:rPr lang="en" altLang="zh-TW" sz="1100" dirty="0"/>
              <a:t>/authors/twitter] from </a:t>
            </a:r>
            <a:r>
              <a:rPr lang="en" altLang="zh-TW" sz="1100" dirty="0">
                <a:hlinkClick r:id="rId2" tooltip="Flaticon"/>
              </a:rPr>
              <a:t>www.flaticon.com</a:t>
            </a:r>
            <a:r>
              <a:rPr lang="en" altLang="zh-TW" sz="1100" dirty="0"/>
              <a:t> </a:t>
            </a:r>
            <a:endParaRPr lang="en-US" altLang="zh-TW" sz="11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19C5D4B-7C47-8B4C-948F-267B3E19BEE5}"/>
              </a:ext>
            </a:extLst>
          </p:cNvPr>
          <p:cNvSpPr/>
          <p:nvPr/>
        </p:nvSpPr>
        <p:spPr>
          <a:xfrm>
            <a:off x="2591971" y="271191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字串位移、比對</a:t>
            </a:r>
            <a:endParaRPr lang="zh-TW" altLang="en-US" sz="2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5493AB0-5EB6-AF46-8C3E-B6A3AE78D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543" y="1432315"/>
            <a:ext cx="2155751" cy="215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29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31534" y="1452503"/>
            <a:ext cx="6266082" cy="139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字串位移：</a:t>
            </a:r>
            <a:endParaRPr lang="en-US" altLang="zh-TW" sz="1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凱薩密碼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/>
              <a:t>       </a:t>
            </a:r>
            <a:r>
              <a:rPr lang="zh-TW" altLang="zh-TW" dirty="0"/>
              <a:t>明文中的</a:t>
            </a:r>
            <a:r>
              <a:rPr lang="zh-TW" altLang="zh-TW" b="1" dirty="0">
                <a:solidFill>
                  <a:srgbClr val="FF0000"/>
                </a:solidFill>
              </a:rPr>
              <a:t>所有字母都在字母表上向後、或向前位移，按照一個固定數目進</a:t>
            </a:r>
            <a:endParaRPr lang="en-US" altLang="zh-TW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FF0000"/>
                </a:solidFill>
              </a:rPr>
              <a:t>       </a:t>
            </a:r>
            <a:r>
              <a:rPr lang="zh-TW" altLang="zh-TW" b="1" dirty="0">
                <a:solidFill>
                  <a:srgbClr val="FF0000"/>
                </a:solidFill>
              </a:rPr>
              <a:t>行偏移後被替換成密文</a:t>
            </a:r>
            <a:r>
              <a:rPr lang="zh-TW" altLang="zh-TW" dirty="0"/>
              <a:t>。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字串處理</a:t>
            </a:r>
            <a:endParaRPr lang="en-US" altLang="zh-TW" sz="2400" b="1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8C4CF9-E8B1-1E45-A9EE-51F99D28D4ED}"/>
              </a:ext>
            </a:extLst>
          </p:cNvPr>
          <p:cNvSpPr/>
          <p:nvPr/>
        </p:nvSpPr>
        <p:spPr>
          <a:xfrm>
            <a:off x="5849499" y="465951"/>
            <a:ext cx="27029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hlinkClick r:id="rId3"/>
              </a:rPr>
              <a:t>https://zh.wikipedia.org/wiki/凱撒密碼</a:t>
            </a:r>
            <a:endParaRPr lang="zh-TW" altLang="en-US" sz="1200" dirty="0"/>
          </a:p>
        </p:txBody>
      </p:sp>
      <p:pic>
        <p:nvPicPr>
          <p:cNvPr id="6" name="圖形 5">
            <a:extLst>
              <a:ext uri="{FF2B5EF4-FFF2-40B4-BE49-F238E27FC236}">
                <a16:creationId xmlns:a16="http://schemas.microsoft.com/office/drawing/2014/main" id="{A81027F5-845D-444A-8810-618B373F89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2597" y="2957079"/>
            <a:ext cx="3143956" cy="132222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24E570F-C83D-5F40-BB14-04B27B4A7ADF}"/>
              </a:ext>
            </a:extLst>
          </p:cNvPr>
          <p:cNvSpPr/>
          <p:nvPr/>
        </p:nvSpPr>
        <p:spPr>
          <a:xfrm>
            <a:off x="6690274" y="3464302"/>
            <a:ext cx="1021433" cy="3077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位移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 = 4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85612E-F922-4848-8C48-3AF56B805164}"/>
              </a:ext>
            </a:extLst>
          </p:cNvPr>
          <p:cNvSpPr/>
          <p:nvPr/>
        </p:nvSpPr>
        <p:spPr>
          <a:xfrm>
            <a:off x="2033864" y="295707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1800" b="1" dirty="0"/>
              <a:t>明文</a:t>
            </a:r>
            <a:r>
              <a:rPr lang="en-US" altLang="zh-TW" sz="1800" b="1" dirty="0"/>
              <a:t>---------</a:t>
            </a:r>
            <a:endParaRPr lang="zh-TW" altLang="en-US" sz="18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55EC27-C195-274E-BF84-4934781F8265}"/>
              </a:ext>
            </a:extLst>
          </p:cNvPr>
          <p:cNvSpPr/>
          <p:nvPr/>
        </p:nvSpPr>
        <p:spPr>
          <a:xfrm>
            <a:off x="2033864" y="390997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1800" b="1" dirty="0">
                <a:solidFill>
                  <a:srgbClr val="0070C0"/>
                </a:solidFill>
              </a:rPr>
              <a:t>密文</a:t>
            </a:r>
            <a:r>
              <a:rPr lang="en-US" altLang="zh-TW" sz="1800" b="1" dirty="0">
                <a:solidFill>
                  <a:srgbClr val="0070C0"/>
                </a:solidFill>
              </a:rPr>
              <a:t>---------</a:t>
            </a:r>
            <a:endParaRPr lang="zh-TW" altLang="en-US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8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1731534" y="1452503"/>
                <a:ext cx="6266082" cy="1431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zh-TW" altLang="en-US" sz="1800" b="1" dirty="0">
                    <a:solidFill>
                      <a:srgbClr val="0070C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字串位移：</a:t>
                </a:r>
                <a:endParaRPr lang="en-US" altLang="zh-TW" sz="1800" b="1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>
                  <a:lnSpc>
                    <a:spcPct val="150000"/>
                  </a:lnSpc>
                  <a:buAutoNum type="arabicParenBoth"/>
                </a:pPr>
                <a:r>
                  <a:rPr lang="zh-CN" altLang="en-US" sz="16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已有加密後</a:t>
                </a:r>
                <a:r>
                  <a:rPr lang="zh-CN" altLang="en-US" sz="1600" b="1" dirty="0">
                    <a:solidFill>
                      <a:srgbClr val="00B05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密文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，要求解密後</a:t>
                </a:r>
                <a:r>
                  <a:rPr lang="zh-CN" altLang="en-US" sz="1600" b="1" dirty="0">
                    <a:solidFill>
                      <a:srgbClr val="0070C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明文</a:t>
                </a:r>
                <a:endParaRPr lang="en-US" altLang="zh-TW" b="1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/>
                  <a:t>       </a:t>
                </a:r>
                <a:r>
                  <a:rPr lang="zh-TW" altLang="en-US" sz="1600" dirty="0"/>
                  <a:t>‘Ａ’ </a:t>
                </a:r>
                <a14:m>
                  <m:oMath xmlns:m="http://schemas.openxmlformats.org/officeDocument/2006/math">
                    <m:r>
                      <a:rPr lang="en-US" altLang="zh-TW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TW" altLang="en-US" sz="1600" dirty="0"/>
                  <a:t>  </a:t>
                </a:r>
                <a:r>
                  <a:rPr lang="en-US" altLang="zh-TW" sz="1600" dirty="0"/>
                  <a:t>4  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1600" dirty="0"/>
                  <a:t>  ‘</a:t>
                </a:r>
                <a:r>
                  <a:rPr lang="zh-TW" altLang="en-US" sz="1600" dirty="0"/>
                  <a:t>Ｄ</a:t>
                </a:r>
                <a:r>
                  <a:rPr lang="en-US" altLang="zh-TW" sz="1600" dirty="0"/>
                  <a:t>’</a:t>
                </a:r>
              </a:p>
              <a:p>
                <a:pPr>
                  <a:lnSpc>
                    <a:spcPct val="150000"/>
                  </a:lnSpc>
                </a:pPr>
                <a:r>
                  <a:rPr lang="zh-TW" altLang="en-US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</a:t>
                </a:r>
                <a:r>
                  <a:rPr lang="zh-TW" altLang="en-US" sz="16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‘Ｚ</a:t>
                </a:r>
                <a:r>
                  <a:rPr lang="zh-TW" altLang="en-US" sz="1600" dirty="0">
                    <a:solidFill>
                      <a:srgbClr val="FF0000"/>
                    </a:solidFill>
                  </a:rPr>
                  <a:t>’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sz="16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4  </a:t>
                </a:r>
                <a14:m>
                  <m:oMath xmlns:m="http://schemas.openxmlformats.org/officeDocument/2006/math">
                    <m:r>
                      <a:rPr lang="en-US" altLang="zh-TW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TW" sz="16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</a:t>
                </a:r>
                <a:r>
                  <a:rPr lang="en-US" altLang="zh-TW" sz="1600" dirty="0">
                    <a:solidFill>
                      <a:srgbClr val="FF0000"/>
                    </a:solidFill>
                  </a:rPr>
                  <a:t>‘C’</a:t>
                </a:r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534" y="1452503"/>
                <a:ext cx="6266082" cy="1431995"/>
              </a:xfrm>
              <a:prstGeom prst="rect">
                <a:avLst/>
              </a:prstGeom>
              <a:blipFill>
                <a:blip r:embed="rId3"/>
                <a:stretch>
                  <a:fillRect l="-606" t="-877" b="-43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字串處理</a:t>
            </a:r>
            <a:endParaRPr lang="en-US" altLang="zh-TW" sz="2400" b="1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8C4CF9-E8B1-1E45-A9EE-51F99D28D4ED}"/>
              </a:ext>
            </a:extLst>
          </p:cNvPr>
          <p:cNvSpPr/>
          <p:nvPr/>
        </p:nvSpPr>
        <p:spPr>
          <a:xfrm>
            <a:off x="5104054" y="4295634"/>
            <a:ext cx="34788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1200" dirty="0">
                <a:hlinkClick r:id="rId4"/>
              </a:rPr>
              <a:t>https://</a:t>
            </a:r>
            <a:r>
              <a:rPr lang="en" altLang="zh-TW" sz="1200" dirty="0" err="1">
                <a:hlinkClick r:id="rId4"/>
              </a:rPr>
              <a:t>computersciencewiki.org</a:t>
            </a:r>
            <a:r>
              <a:rPr lang="en" altLang="zh-TW" sz="1200" dirty="0">
                <a:hlinkClick r:id="rId4"/>
              </a:rPr>
              <a:t>/</a:t>
            </a:r>
            <a:r>
              <a:rPr lang="en" altLang="zh-TW" sz="1200" dirty="0" err="1">
                <a:hlinkClick r:id="rId4"/>
              </a:rPr>
              <a:t>index.php</a:t>
            </a:r>
            <a:r>
              <a:rPr lang="en" altLang="zh-TW" sz="1200" dirty="0">
                <a:hlinkClick r:id="rId4"/>
              </a:rPr>
              <a:t>/ASCII</a:t>
            </a:r>
            <a:endParaRPr lang="zh-TW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4E570F-C83D-5F40-BB14-04B27B4A7ADF}"/>
              </a:ext>
            </a:extLst>
          </p:cNvPr>
          <p:cNvSpPr/>
          <p:nvPr/>
        </p:nvSpPr>
        <p:spPr>
          <a:xfrm>
            <a:off x="3843142" y="2339306"/>
            <a:ext cx="1021433" cy="3077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位移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 = 4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1E346D1-4D39-F044-B340-2C71206629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522" y="540398"/>
            <a:ext cx="2036507" cy="375523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1A9B097-82EB-8B42-8982-C15B6352D997}"/>
              </a:ext>
            </a:extLst>
          </p:cNvPr>
          <p:cNvSpPr/>
          <p:nvPr/>
        </p:nvSpPr>
        <p:spPr>
          <a:xfrm>
            <a:off x="7035800" y="3632200"/>
            <a:ext cx="635000" cy="546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598BDA-43E5-FE40-BE4D-0B721408D9DC}"/>
              </a:ext>
            </a:extLst>
          </p:cNvPr>
          <p:cNvSpPr/>
          <p:nvPr/>
        </p:nvSpPr>
        <p:spPr>
          <a:xfrm>
            <a:off x="2080055" y="3218416"/>
            <a:ext cx="4022605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600" b="1" dirty="0">
                <a:latin typeface="Cambria" panose="02040503050406030204" pitchFamily="18" charset="0"/>
              </a:rPr>
              <a:t>if (</a:t>
            </a:r>
            <a:r>
              <a:rPr lang="en-US" altLang="zh-TW" sz="1600" b="1" dirty="0">
                <a:latin typeface="Cambria" panose="02040503050406030204" pitchFamily="18" charset="0"/>
              </a:rPr>
              <a:t> </a:t>
            </a:r>
            <a:r>
              <a:rPr lang="zh-TW" altLang="en-US" sz="1600" b="1" dirty="0">
                <a:latin typeface="Cambria" panose="02040503050406030204" pitchFamily="18" charset="0"/>
              </a:rPr>
              <a:t>( </a:t>
            </a:r>
            <a:r>
              <a:rPr lang="zh-TW" altLang="en-US" sz="1600" b="1" dirty="0">
                <a:solidFill>
                  <a:srgbClr val="00B050"/>
                </a:solidFill>
                <a:latin typeface="Cambria" panose="02040503050406030204" pitchFamily="18" charset="0"/>
              </a:rPr>
              <a:t>密文 </a:t>
            </a:r>
            <a:r>
              <a:rPr lang="zh-TW" altLang="en-US" sz="1600" b="1" dirty="0">
                <a:latin typeface="Cambria" panose="02040503050406030204" pitchFamily="18" charset="0"/>
              </a:rPr>
              <a:t>+ </a:t>
            </a:r>
            <a:r>
              <a:rPr lang="zh-TW" altLang="en-US" sz="1600" b="1" dirty="0">
                <a:solidFill>
                  <a:srgbClr val="FF0000"/>
                </a:solidFill>
                <a:latin typeface="Cambria" panose="02040503050406030204" pitchFamily="18" charset="0"/>
              </a:rPr>
              <a:t>k</a:t>
            </a:r>
            <a:r>
              <a:rPr lang="zh-TW" altLang="en-US" sz="1600" b="1" dirty="0">
                <a:latin typeface="Cambria" panose="02040503050406030204" pitchFamily="18" charset="0"/>
              </a:rPr>
              <a:t> )  &gt;  ‘Ｚ’</a:t>
            </a:r>
            <a:r>
              <a:rPr lang="en-US" altLang="zh-TW" sz="1600" b="1" dirty="0">
                <a:latin typeface="Cambria" panose="02040503050406030204" pitchFamily="18" charset="0"/>
              </a:rPr>
              <a:t> </a:t>
            </a:r>
            <a:r>
              <a:rPr lang="zh-TW" altLang="en-US" sz="1600" b="1" dirty="0">
                <a:latin typeface="Cambria" panose="02040503050406030204" pitchFamily="18" charset="0"/>
              </a:rPr>
              <a:t>) </a:t>
            </a:r>
            <a:endParaRPr lang="en-US" altLang="zh-TW" sz="1600" b="1" dirty="0">
              <a:latin typeface="Cambria" panose="02040503050406030204" pitchFamily="18" charset="0"/>
            </a:endParaRPr>
          </a:p>
          <a:p>
            <a:r>
              <a:rPr lang="zh-TW" altLang="en-US" sz="1600" b="1" dirty="0">
                <a:latin typeface="Cambria" panose="02040503050406030204" pitchFamily="18" charset="0"/>
              </a:rPr>
              <a:t>           </a:t>
            </a:r>
            <a:r>
              <a:rPr lang="zh-TW" altLang="en-US" sz="1600" b="1" dirty="0">
                <a:solidFill>
                  <a:srgbClr val="0070C0"/>
                </a:solidFill>
                <a:latin typeface="Cambria" panose="02040503050406030204" pitchFamily="18" charset="0"/>
              </a:rPr>
              <a:t>明文</a:t>
            </a:r>
            <a:r>
              <a:rPr lang="zh-TW" altLang="en-US" sz="1600" b="1" dirty="0">
                <a:latin typeface="Cambria" panose="02040503050406030204" pitchFamily="18" charset="0"/>
              </a:rPr>
              <a:t>  =  ( </a:t>
            </a:r>
            <a:r>
              <a:rPr lang="zh-TW" altLang="en-US" sz="1600" b="1" dirty="0">
                <a:solidFill>
                  <a:srgbClr val="FF0000"/>
                </a:solidFill>
                <a:latin typeface="Cambria" panose="02040503050406030204" pitchFamily="18" charset="0"/>
              </a:rPr>
              <a:t>k</a:t>
            </a:r>
            <a:r>
              <a:rPr lang="zh-TW" altLang="en-US" sz="1600" b="1" dirty="0">
                <a:latin typeface="Cambria" panose="02040503050406030204" pitchFamily="18" charset="0"/>
              </a:rPr>
              <a:t> - ( ‘Ｚ’ - </a:t>
            </a:r>
            <a:r>
              <a:rPr lang="zh-TW" altLang="en-US" sz="1600" b="1" dirty="0">
                <a:solidFill>
                  <a:srgbClr val="00B050"/>
                </a:solidFill>
                <a:latin typeface="Cambria" panose="02040503050406030204" pitchFamily="18" charset="0"/>
              </a:rPr>
              <a:t>密文 </a:t>
            </a:r>
            <a:r>
              <a:rPr lang="zh-TW" altLang="en-US" sz="1600" b="1" dirty="0">
                <a:latin typeface="Cambria" panose="02040503050406030204" pitchFamily="18" charset="0"/>
              </a:rPr>
              <a:t>+  1 ) ) + ‘Ａ’</a:t>
            </a:r>
            <a:r>
              <a:rPr lang="en-US" altLang="zh-TW" sz="1600" b="1" dirty="0">
                <a:latin typeface="Cambria" panose="02040503050406030204" pitchFamily="18" charset="0"/>
              </a:rPr>
              <a:t> </a:t>
            </a:r>
            <a:r>
              <a:rPr lang="zh-TW" altLang="en-US" sz="1600" b="1" dirty="0">
                <a:latin typeface="Cambria" panose="02040503050406030204" pitchFamily="18" charset="0"/>
              </a:rPr>
              <a:t>;</a:t>
            </a:r>
          </a:p>
          <a:p>
            <a:r>
              <a:rPr lang="zh-TW" altLang="en-US" sz="1600" b="1" dirty="0">
                <a:latin typeface="Cambria" panose="02040503050406030204" pitchFamily="18" charset="0"/>
              </a:rPr>
              <a:t>else				</a:t>
            </a:r>
            <a:endParaRPr lang="en-US" altLang="zh-TW" sz="1600" b="1" dirty="0">
              <a:latin typeface="Cambria" panose="02040503050406030204" pitchFamily="18" charset="0"/>
            </a:endParaRPr>
          </a:p>
          <a:p>
            <a:r>
              <a:rPr lang="zh-TW" altLang="en-US" sz="1600" b="1" dirty="0">
                <a:latin typeface="Cambria" panose="02040503050406030204" pitchFamily="18" charset="0"/>
              </a:rPr>
              <a:t>           </a:t>
            </a:r>
            <a:r>
              <a:rPr lang="zh-TW" altLang="en-US" sz="1600" b="1" dirty="0">
                <a:solidFill>
                  <a:srgbClr val="0070C0"/>
                </a:solidFill>
                <a:latin typeface="Cambria" panose="02040503050406030204" pitchFamily="18" charset="0"/>
              </a:rPr>
              <a:t>明文</a:t>
            </a:r>
            <a:r>
              <a:rPr lang="zh-TW" altLang="en-US" sz="1600" b="1" dirty="0">
                <a:latin typeface="Cambria" panose="02040503050406030204" pitchFamily="18" charset="0"/>
              </a:rPr>
              <a:t>  = 密文 +  </a:t>
            </a:r>
            <a:r>
              <a:rPr lang="zh-TW" altLang="en-US" sz="1600" b="1" dirty="0">
                <a:solidFill>
                  <a:srgbClr val="FF0000"/>
                </a:solidFill>
                <a:latin typeface="Cambria" panose="02040503050406030204" pitchFamily="18" charset="0"/>
              </a:rPr>
              <a:t>k</a:t>
            </a:r>
            <a:r>
              <a:rPr lang="en-US" altLang="zh-TW" sz="1600" b="1" dirty="0">
                <a:latin typeface="Cambria" panose="02040503050406030204" pitchFamily="18" charset="0"/>
              </a:rPr>
              <a:t> </a:t>
            </a:r>
            <a:r>
              <a:rPr lang="zh-TW" altLang="en-US" sz="1600" b="1" dirty="0">
                <a:latin typeface="Cambria" panose="02040503050406030204" pitchFamily="18" charset="0"/>
              </a:rPr>
              <a:t>;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45B7BD0-9574-5347-BFE9-DBFF9A236525}"/>
              </a:ext>
            </a:extLst>
          </p:cNvPr>
          <p:cNvSpPr/>
          <p:nvPr/>
        </p:nvSpPr>
        <p:spPr>
          <a:xfrm>
            <a:off x="2080055" y="2858915"/>
            <a:ext cx="4086375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  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位移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k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超過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Ｚ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’,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則回到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‘A’</a:t>
            </a:r>
          </a:p>
        </p:txBody>
      </p:sp>
    </p:spTree>
    <p:extLst>
      <p:ext uri="{BB962C8B-B14F-4D97-AF65-F5344CB8AC3E}">
        <p14:creationId xmlns:p14="http://schemas.microsoft.com/office/powerpoint/2010/main" val="437998729"/>
      </p:ext>
    </p:extLst>
  </p:cSld>
  <p:clrMapOvr>
    <a:masterClrMapping/>
  </p:clrMapOvr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3946</TotalTime>
  <Words>882</Words>
  <Application>Microsoft Macintosh PowerPoint</Application>
  <PresentationFormat>如螢幕大小 (16:9)</PresentationFormat>
  <Paragraphs>104</Paragraphs>
  <Slides>13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4" baseType="lpstr">
      <vt:lpstr>Microsoft JhengHei</vt:lpstr>
      <vt:lpstr>Microsoft JhengHei</vt:lpstr>
      <vt:lpstr>Open Sans</vt:lpstr>
      <vt:lpstr>Oswald</vt:lpstr>
      <vt:lpstr>Source Code Pro</vt:lpstr>
      <vt:lpstr>Tinos</vt:lpstr>
      <vt:lpstr>Arial</vt:lpstr>
      <vt:lpstr>Cambria</vt:lpstr>
      <vt:lpstr>Cambria Math</vt:lpstr>
      <vt:lpstr>Wingdings</vt:lpstr>
      <vt:lpstr>Quintus template</vt:lpstr>
      <vt:lpstr>TOI推廣計畫 解題-解密情書</vt:lpstr>
      <vt:lpstr>題 目</vt:lpstr>
      <vt:lpstr>PowerPoint 簡報</vt:lpstr>
      <vt:lpstr>解題重點: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解題心得 資工109蔡妤涓/40547025S</dc:title>
  <cp:lastModifiedBy>妤涓 蔡</cp:lastModifiedBy>
  <cp:revision>145</cp:revision>
  <cp:lastPrinted>2019-04-18T16:54:53Z</cp:lastPrinted>
  <dcterms:modified xsi:type="dcterms:W3CDTF">2019-05-31T07:18:31Z</dcterms:modified>
</cp:coreProperties>
</file>