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68" r:id="rId4"/>
    <p:sldId id="258" r:id="rId5"/>
    <p:sldId id="274" r:id="rId6"/>
    <p:sldId id="299" r:id="rId7"/>
    <p:sldId id="297" r:id="rId8"/>
    <p:sldId id="298" r:id="rId9"/>
    <p:sldId id="282" r:id="rId10"/>
    <p:sldId id="287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654D12F7-F087-E94D-A474-020128CC24B7}">
          <p14:sldIdLst>
            <p14:sldId id="256"/>
            <p14:sldId id="257"/>
            <p14:sldId id="268"/>
            <p14:sldId id="258"/>
            <p14:sldId id="274"/>
            <p14:sldId id="299"/>
            <p14:sldId id="297"/>
            <p14:sldId id="298"/>
            <p14:sldId id="282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D8F710-FA4E-40ED-AFA7-559E44A3C38B}">
  <a:tblStyle styleId="{94D8F710-FA4E-40ED-AFA7-559E44A3C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1"/>
    <p:restoredTop sz="94630"/>
  </p:normalViewPr>
  <p:slideViewPr>
    <p:cSldViewPr snapToGrid="0">
      <p:cViewPr varScale="1">
        <p:scale>
          <a:sx n="83" d="100"/>
          <a:sy n="83" d="100"/>
        </p:scale>
        <p:origin x="8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660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23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60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19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14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各重點封面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"/>
          <p:cNvSpPr txBox="1">
            <a:spLocks noGrp="1"/>
          </p:cNvSpPr>
          <p:nvPr>
            <p:ph type="sldNum" idx="12"/>
          </p:nvPr>
        </p:nvSpPr>
        <p:spPr>
          <a:xfrm>
            <a:off x="86849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cs typeface="Tinos"/>
                <a:sym typeface="Tinos"/>
              </a:rPr>
              <a:pPr algn="r"/>
              <a:t>‹#›</a:t>
            </a:fld>
            <a:endParaRPr lang="en" dirty="0">
              <a:latin typeface="Tinos"/>
              <a:ea typeface="Microsoft JhengHei" panose="020B0604030504040204" pitchFamily="34" charset="-120"/>
              <a:cs typeface="Tinos"/>
              <a:sym typeface="Tinos"/>
            </a:endParaRPr>
          </a:p>
        </p:txBody>
      </p:sp>
      <p:sp>
        <p:nvSpPr>
          <p:cNvPr id="4" name="內容版面配置區 16">
            <a:extLst>
              <a:ext uri="{FF2B5EF4-FFF2-40B4-BE49-F238E27FC236}">
                <a16:creationId xmlns:a16="http://schemas.microsoft.com/office/drawing/2014/main" xmlns="" id="{6C7206FA-DE4C-1A4B-8CD5-C6B4A27924D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84386" y="1162465"/>
            <a:ext cx="3514388" cy="278337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</a:p>
        </p:txBody>
      </p:sp>
      <p:sp>
        <p:nvSpPr>
          <p:cNvPr id="5" name="Shape 21">
            <a:extLst>
              <a:ext uri="{FF2B5EF4-FFF2-40B4-BE49-F238E27FC236}">
                <a16:creationId xmlns:a16="http://schemas.microsoft.com/office/drawing/2014/main" xmlns="" id="{192C112E-0153-E74F-9945-27C0F565B47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74635" y="2221800"/>
            <a:ext cx="2216426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4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r>
              <a:rPr lang="zh-TW" altLang="en-US" dirty="0"/>
              <a:t>重點標題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版面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altLang="zh-TW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Tinos"/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zh-TW" altLang="en-US" dirty="0">
              <a:sym typeface="Arial"/>
            </a:endParaRPr>
          </a:p>
        </p:txBody>
      </p:sp>
      <p:cxnSp>
        <p:nvCxnSpPr>
          <p:cNvPr id="24" name="Shape 24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內容版面配置區 16">
            <a:extLst>
              <a:ext uri="{FF2B5EF4-FFF2-40B4-BE49-F238E27FC236}">
                <a16:creationId xmlns:a16="http://schemas.microsoft.com/office/drawing/2014/main" xmlns="" id="{39697525-3848-4F4E-BCFE-4C42548B1B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20700" y="1579908"/>
            <a:ext cx="3270250" cy="261461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7" name="文字版面配置區 10">
            <a:extLst>
              <a:ext uri="{FF2B5EF4-FFF2-40B4-BE49-F238E27FC236}">
                <a16:creationId xmlns:a16="http://schemas.microsoft.com/office/drawing/2014/main" xmlns="" id="{306CAAC5-00AF-2548-9F11-D637DCBE2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56175" y="1579907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xmlns="" id="{6D7F210B-CD33-6045-901B-06F7D6B72B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講解版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33E710C-75AD-1342-B3FA-6B760F5E48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3C7A0F6B-3FF3-9643-9A80-941E3006DBD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xmlns="" id="{6B7AF392-D7F2-CA41-B235-F08EF018C9D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94325" y="1609725"/>
            <a:ext cx="3270250" cy="261461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18" name="文字版面配置區 10">
            <a:extLst>
              <a:ext uri="{FF2B5EF4-FFF2-40B4-BE49-F238E27FC236}">
                <a16:creationId xmlns:a16="http://schemas.microsoft.com/office/drawing/2014/main" xmlns="" id="{7A60CA7B-6D04-EC48-A3AA-32D4A377FE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0038" y="160972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</p:spTree>
    <p:extLst>
      <p:ext uri="{BB962C8B-B14F-4D97-AF65-F5344CB8AC3E}">
        <p14:creationId xmlns:p14="http://schemas.microsoft.com/office/powerpoint/2010/main" val="216229766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純文字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723418" y="4749900"/>
            <a:ext cx="420582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30" name="Shape 30"/>
          <p:cNvCxnSpPr/>
          <p:nvPr/>
        </p:nvCxnSpPr>
        <p:spPr>
          <a:xfrm>
            <a:off x="1664750" y="1466454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" name="文字版面配置區 10">
            <a:extLst>
              <a:ext uri="{FF2B5EF4-FFF2-40B4-BE49-F238E27FC236}">
                <a16:creationId xmlns:a16="http://schemas.microsoft.com/office/drawing/2014/main" xmlns="" id="{E19CED11-FD9B-214E-8D18-C184D44253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6175" y="158870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lnSpc>
                <a:spcPct val="150000"/>
              </a:lnSpc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8" name="文字版面配置區 10">
            <a:extLst>
              <a:ext uri="{FF2B5EF4-FFF2-40B4-BE49-F238E27FC236}">
                <a16:creationId xmlns:a16="http://schemas.microsoft.com/office/drawing/2014/main" xmlns="" id="{A0E88422-D3D2-1047-BB58-B3C4F125E1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0038" y="158870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lnSpc>
                <a:spcPct val="150000"/>
              </a:lnSpc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xmlns="" id="{817F9630-B8BD-EB4A-A786-292610709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66554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程式碼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42670" y="4749900"/>
            <a:ext cx="40133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3" name="內容版面配置區 16">
            <a:extLst>
              <a:ext uri="{FF2B5EF4-FFF2-40B4-BE49-F238E27FC236}">
                <a16:creationId xmlns:a16="http://schemas.microsoft.com/office/drawing/2014/main" xmlns="" id="{2B2D0959-A754-0E4F-A471-192682A417E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34689" y="1453284"/>
            <a:ext cx="6774424" cy="2949749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xmlns="" id="{680C717D-F781-3547-AAA1-4670D17C21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4688" y="644056"/>
            <a:ext cx="6774423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範例程式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libr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76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4856177"/>
            <a:ext cx="338105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臺灣國際資訊奧林匹亞競賽 </a:t>
            </a:r>
            <a:r>
              <a:rPr lang="en-US" altLang="zh-TW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(TOI) </a:t>
            </a:r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 </a:t>
            </a:r>
          </a:p>
        </p:txBody>
      </p:sp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AEACA4CF-225B-0B43-A0C4-83841788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781" y="592690"/>
            <a:ext cx="6925089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  <p:sldLayoutId id="2147483652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marR="0" lvl="0" indent="-342900" algn="l" rtl="0">
        <a:lnSpc>
          <a:spcPct val="100000"/>
        </a:lnSpc>
        <a:spcBef>
          <a:spcPts val="0"/>
        </a:spcBef>
        <a:spcAft>
          <a:spcPts val="0"/>
        </a:spcAft>
        <a:buFont typeface="Wingdings" pitchFamily="2" charset="2"/>
        <a:buChar char="u"/>
        <a:defRPr sz="2000" b="1" i="0" u="none" strike="noStrike" cap="none">
          <a:solidFill>
            <a:srgbClr val="000000"/>
          </a:solidFill>
          <a:latin typeface="Microsoft JhengHei" panose="020B0604030504040204" pitchFamily="34" charset="-120"/>
          <a:ea typeface="Microsoft JhengHei" panose="020B0604030504040204" pitchFamily="34" charset="-12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200" b="0" i="0" u="none" strike="noStrike" cap="none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?fbclid=IwAR3_xJEOVQxO0E7epvyDoEvq_sdyU6Zh-l8-UlNq7ydRGfbnTuC3gv_s4d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?fbclid=IwAR3_xJEOVQxO0E7epvyDoEvq_sdyU6Zh-l8-UlNq7ydRGfbnTuC3gv_s4d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552698" y="1859594"/>
            <a:ext cx="5307900" cy="1839074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144000" lvl="0"/>
            <a: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TOI</a:t>
            </a: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</a:t>
            </a:r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位元加法</a:t>
            </a:r>
            <a:endParaRPr lang="en" sz="3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Shape 65">
            <a:extLst>
              <a:ext uri="{FF2B5EF4-FFF2-40B4-BE49-F238E27FC236}">
                <a16:creationId xmlns:a16="http://schemas.microsoft.com/office/drawing/2014/main" xmlns="" id="{B9D5E58D-23EE-3C48-8FDD-DB03504CC6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  <p:sp>
        <p:nvSpPr>
          <p:cNvPr id="4" name="矩形 3"/>
          <p:cNvSpPr/>
          <p:nvPr/>
        </p:nvSpPr>
        <p:spPr>
          <a:xfrm>
            <a:off x="4898454" y="4178733"/>
            <a:ext cx="3696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Icon made by </a:t>
            </a:r>
            <a:r>
              <a:rPr lang="en-US" altLang="zh-TW" dirty="0" err="1" smtClean="0"/>
              <a:t>freepik</a:t>
            </a:r>
            <a:r>
              <a:rPr lang="zh-TW" altLang="en-US" dirty="0"/>
              <a:t> </a:t>
            </a:r>
            <a:r>
              <a:rPr lang="en-US" altLang="zh-TW" dirty="0" smtClean="0"/>
              <a:t>from </a:t>
            </a:r>
            <a:r>
              <a:rPr lang="en-US" altLang="zh-TW" dirty="0">
                <a:hlinkClick r:id="rId3"/>
              </a:rPr>
              <a:t>www.flaticon.com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110" y="1019575"/>
            <a:ext cx="2587118" cy="258711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5179042" y="791455"/>
            <a:ext cx="3486788" cy="414169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10</a:t>
            </a:fld>
            <a:endParaRPr lang="zh-TW" altLang="en-US" dirty="0"/>
          </a:p>
        </p:txBody>
      </p:sp>
      <p:sp>
        <p:nvSpPr>
          <p:cNvPr id="16" name="Shape 61"/>
          <p:cNvSpPr txBox="1">
            <a:spLocks/>
          </p:cNvSpPr>
          <p:nvPr/>
        </p:nvSpPr>
        <p:spPr>
          <a:xfrm>
            <a:off x="167379" y="909827"/>
            <a:ext cx="839229" cy="3203582"/>
          </a:xfrm>
          <a:prstGeom prst="rect">
            <a:avLst/>
          </a:prstGeom>
        </p:spPr>
        <p:txBody>
          <a:bodyPr vert="horz" wrap="square" lIns="91425" tIns="91425" rIns="91425" bIns="91425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  <a:defRPr sz="2000" b="1" i="0" u="none" strike="noStrike" cap="none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  <a:sym typeface="Arial"/>
              </a:defRPr>
            </a:lvl1pPr>
          </a:lstStyle>
          <a:p>
            <a:pPr marL="0" indent="0">
              <a:buFont typeface="Wingdings" pitchFamily="2" charset="2"/>
              <a:buNone/>
            </a:pPr>
            <a:r>
              <a:rPr lang="zh-TW" altLang="en-US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參考解</a:t>
            </a: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答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5223956" y="833603"/>
            <a:ext cx="3403453" cy="4061127"/>
            <a:chOff x="5209776" y="818235"/>
            <a:chExt cx="3403453" cy="4061127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09776" y="1681763"/>
              <a:ext cx="3403453" cy="319759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 rotWithShape="1">
            <a:blip r:embed="rId3"/>
            <a:srcRect l="9459" t="82017" r="1" b="744"/>
            <a:stretch/>
          </p:blipFill>
          <p:spPr>
            <a:xfrm>
              <a:off x="5209776" y="818235"/>
              <a:ext cx="3403453" cy="863528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8" name="群組 17"/>
          <p:cNvGrpSpPr/>
          <p:nvPr/>
        </p:nvGrpSpPr>
        <p:grpSpPr>
          <a:xfrm>
            <a:off x="1406180" y="105301"/>
            <a:ext cx="3619180" cy="4774061"/>
            <a:chOff x="1298603" y="84524"/>
            <a:chExt cx="3619180" cy="4774061"/>
          </a:xfrm>
        </p:grpSpPr>
        <p:sp>
          <p:nvSpPr>
            <p:cNvPr id="10" name="矩形 9"/>
            <p:cNvSpPr/>
            <p:nvPr/>
          </p:nvSpPr>
          <p:spPr>
            <a:xfrm>
              <a:off x="1298603" y="84524"/>
              <a:ext cx="3619180" cy="4774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3"/>
            <a:srcRect l="230" b="18282"/>
            <a:stretch/>
          </p:blipFill>
          <p:spPr>
            <a:xfrm>
              <a:off x="1390811" y="99892"/>
              <a:ext cx="3465498" cy="3782505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4"/>
            <a:srcRect r="11176"/>
            <a:stretch/>
          </p:blipFill>
          <p:spPr>
            <a:xfrm>
              <a:off x="1375443" y="4353655"/>
              <a:ext cx="3480866" cy="504930"/>
            </a:xfrm>
            <a:prstGeom prst="rect">
              <a:avLst/>
            </a:prstGeom>
          </p:spPr>
        </p:pic>
      </p:grpSp>
      <p:sp>
        <p:nvSpPr>
          <p:cNvPr id="20" name="矩形 19"/>
          <p:cNvSpPr/>
          <p:nvPr/>
        </p:nvSpPr>
        <p:spPr>
          <a:xfrm>
            <a:off x="1859536" y="3926226"/>
            <a:ext cx="2681728" cy="4152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左大括弧 20"/>
          <p:cNvSpPr/>
          <p:nvPr/>
        </p:nvSpPr>
        <p:spPr>
          <a:xfrm>
            <a:off x="4618104" y="791455"/>
            <a:ext cx="605852" cy="4141695"/>
          </a:xfrm>
          <a:prstGeom prst="leftBrace">
            <a:avLst>
              <a:gd name="adj1" fmla="val 49338"/>
              <a:gd name="adj2" fmla="val 81220"/>
            </a:avLst>
          </a:prstGeom>
          <a:noFill/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06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4660" y="1870079"/>
            <a:ext cx="1104832" cy="1489569"/>
          </a:xfrm>
          <a:prstGeom prst="rect">
            <a:avLst/>
          </a:prstGeom>
        </p:spPr>
        <p:txBody>
          <a:bodyPr vert="horz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2" name="矩形 1"/>
          <p:cNvSpPr/>
          <p:nvPr/>
        </p:nvSpPr>
        <p:spPr>
          <a:xfrm>
            <a:off x="1584675" y="911151"/>
            <a:ext cx="68127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　　在</a:t>
            </a:r>
            <a:r>
              <a:rPr lang="zh-TW" altLang="en-US" sz="1600" dirty="0"/>
              <a:t>計算機概論的課堂上，老師正在教二進位的加法，而二進位的加法計算方式和十進位有些類似，只不過變成</a:t>
            </a:r>
            <a:r>
              <a:rPr lang="zh-TW" altLang="en-US" sz="1600" dirty="0">
                <a:solidFill>
                  <a:srgbClr val="0070C0"/>
                </a:solidFill>
              </a:rPr>
              <a:t>遇到</a:t>
            </a:r>
            <a:r>
              <a:rPr lang="en-US" altLang="zh-TW" sz="1600" dirty="0">
                <a:solidFill>
                  <a:srgbClr val="0070C0"/>
                </a:solidFill>
              </a:rPr>
              <a:t>2</a:t>
            </a:r>
            <a:r>
              <a:rPr lang="zh-TW" altLang="en-US" sz="1600" dirty="0">
                <a:solidFill>
                  <a:srgbClr val="0070C0"/>
                </a:solidFill>
              </a:rPr>
              <a:t>就要進位</a:t>
            </a:r>
            <a:r>
              <a:rPr lang="zh-TW" altLang="en-US" sz="1600" dirty="0"/>
              <a:t>，如以下範例：</a:t>
            </a:r>
            <a:endParaRPr lang="zh-TW" altLang="zh-TW" sz="1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D3EA4574-7035-483F-8728-CED3CD0D00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677" r="23946" b="26000"/>
          <a:stretch/>
        </p:blipFill>
        <p:spPr>
          <a:xfrm>
            <a:off x="2735465" y="1668717"/>
            <a:ext cx="4339530" cy="139081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498869" y="3232319"/>
            <a:ext cx="68127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　　今天</a:t>
            </a:r>
            <a:r>
              <a:rPr lang="zh-TW" altLang="en-US" sz="1600" dirty="0"/>
              <a:t>老師決定讓同學分組進行一個小遊戲，每組都會拿到一些二進位整數字卡，和一張答案卡，而同學的目標便是找到其中幾張字卡，它們的</a:t>
            </a:r>
            <a:r>
              <a:rPr lang="zh-TW" altLang="en-US" sz="1600" dirty="0">
                <a:solidFill>
                  <a:srgbClr val="0070C0"/>
                </a:solidFill>
              </a:rPr>
              <a:t>總和與答案卡相等</a:t>
            </a:r>
            <a:r>
              <a:rPr lang="zh-TW" altLang="en-US" sz="1600" dirty="0"/>
              <a:t>，請你寫一個程式幫助</a:t>
            </a:r>
            <a:r>
              <a:rPr lang="en-US" altLang="zh-TW" sz="1600" dirty="0"/>
              <a:t>A</a:t>
            </a:r>
            <a:r>
              <a:rPr lang="zh-TW" altLang="en-US" sz="1600" dirty="0"/>
              <a:t>組同學完成這個遊戲。</a:t>
            </a:r>
            <a:endParaRPr lang="zh-TW" altLang="zh-TW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7" name="矩形 6"/>
          <p:cNvSpPr/>
          <p:nvPr/>
        </p:nvSpPr>
        <p:spPr>
          <a:xfrm>
            <a:off x="1659279" y="812791"/>
            <a:ext cx="6642851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輸入格式</a:t>
            </a:r>
          </a:p>
          <a:p>
            <a:r>
              <a:rPr lang="zh-TW" altLang="zh-TW" sz="1600" dirty="0"/>
              <a:t>每筆測試資料為</a:t>
            </a:r>
            <a:r>
              <a:rPr lang="en-US" altLang="zh-TW" sz="1600" b="1" i="1" dirty="0"/>
              <a:t>N</a:t>
            </a:r>
            <a:r>
              <a:rPr lang="zh-TW" altLang="zh-TW" sz="1600" b="1" dirty="0"/>
              <a:t>＋</a:t>
            </a:r>
            <a:r>
              <a:rPr lang="en-US" altLang="zh-TW" sz="1600" b="1" dirty="0"/>
              <a:t>2</a:t>
            </a:r>
            <a:r>
              <a:rPr lang="zh-TW" altLang="zh-TW" sz="1600" dirty="0" smtClean="0"/>
              <a:t>列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r>
              <a:rPr lang="zh-TW" altLang="zh-TW" sz="1600" dirty="0" smtClean="0">
                <a:solidFill>
                  <a:srgbClr val="0070C0"/>
                </a:solidFill>
              </a:rPr>
              <a:t>第一</a:t>
            </a:r>
            <a:r>
              <a:rPr lang="zh-TW" altLang="zh-TW" sz="1600" dirty="0">
                <a:solidFill>
                  <a:srgbClr val="0070C0"/>
                </a:solidFill>
              </a:rPr>
              <a:t>列有一個正整數</a:t>
            </a:r>
            <a:r>
              <a:rPr lang="en-US" altLang="zh-TW" sz="1600" i="1" dirty="0">
                <a:solidFill>
                  <a:srgbClr val="0070C0"/>
                </a:solidFill>
              </a:rPr>
              <a:t>N</a:t>
            </a:r>
            <a:r>
              <a:rPr lang="zh-TW" altLang="zh-TW" sz="1600" dirty="0"/>
              <a:t>（</a:t>
            </a:r>
            <a:r>
              <a:rPr lang="en-US" altLang="zh-TW" sz="1600" dirty="0"/>
              <a:t>1 </a:t>
            </a:r>
            <a:r>
              <a:rPr lang="en-US" altLang="zh-TW" sz="1600" dirty="0">
                <a:sym typeface="Symbol" panose="05050102010706020507" pitchFamily="18" charset="2"/>
              </a:rPr>
              <a:t></a:t>
            </a:r>
            <a:r>
              <a:rPr lang="en-US" altLang="zh-TW" sz="1600" dirty="0"/>
              <a:t> </a:t>
            </a:r>
            <a:r>
              <a:rPr lang="en-US" altLang="zh-TW" sz="1600" i="1" dirty="0"/>
              <a:t>N</a:t>
            </a:r>
            <a:r>
              <a:rPr lang="en-US" altLang="zh-TW" sz="1600" dirty="0"/>
              <a:t> </a:t>
            </a:r>
            <a:r>
              <a:rPr lang="en-US" altLang="zh-TW" sz="1600" dirty="0">
                <a:sym typeface="Symbol" panose="05050102010706020507" pitchFamily="18" charset="2"/>
              </a:rPr>
              <a:t></a:t>
            </a:r>
            <a:r>
              <a:rPr lang="en-US" altLang="zh-TW" sz="1600" dirty="0"/>
              <a:t> 100</a:t>
            </a:r>
            <a:r>
              <a:rPr lang="zh-TW" altLang="zh-TW" sz="1600" dirty="0"/>
              <a:t>），代表有</a:t>
            </a:r>
            <a:r>
              <a:rPr lang="en-US" altLang="zh-TW" sz="1600" i="1" dirty="0"/>
              <a:t>N</a:t>
            </a:r>
            <a:r>
              <a:rPr lang="zh-TW" altLang="zh-TW" sz="1600" dirty="0"/>
              <a:t>張二進位整數字卡</a:t>
            </a:r>
            <a:r>
              <a:rPr lang="zh-TW" altLang="zh-TW" sz="1600" dirty="0" smtClean="0"/>
              <a:t>。</a:t>
            </a:r>
            <a:endParaRPr lang="en-US" altLang="zh-TW" sz="1600" dirty="0" smtClean="0"/>
          </a:p>
          <a:p>
            <a:r>
              <a:rPr lang="zh-TW" altLang="zh-TW" sz="1600" dirty="0" smtClean="0">
                <a:solidFill>
                  <a:srgbClr val="00B050"/>
                </a:solidFill>
              </a:rPr>
              <a:t>緊接著</a:t>
            </a:r>
            <a:r>
              <a:rPr lang="en-US" altLang="zh-TW" sz="1600" i="1" dirty="0">
                <a:solidFill>
                  <a:srgbClr val="00B050"/>
                </a:solidFill>
              </a:rPr>
              <a:t>N</a:t>
            </a:r>
            <a:r>
              <a:rPr lang="zh-TW" altLang="zh-TW" sz="1600" dirty="0">
                <a:solidFill>
                  <a:srgbClr val="00B050"/>
                </a:solidFill>
              </a:rPr>
              <a:t>列，每列都有一個正整數</a:t>
            </a:r>
            <a:r>
              <a:rPr lang="zh-TW" altLang="zh-TW" sz="1600" dirty="0"/>
              <a:t>，代表二進位整數字卡上的數字</a:t>
            </a:r>
            <a:r>
              <a:rPr lang="zh-TW" altLang="zh-TW" sz="1600" dirty="0" smtClean="0"/>
              <a:t>，</a:t>
            </a:r>
            <a:endParaRPr lang="en-US" altLang="zh-TW" sz="1600" dirty="0" smtClean="0"/>
          </a:p>
          <a:p>
            <a:r>
              <a:rPr lang="zh-TW" altLang="zh-TW" sz="1600" dirty="0" smtClean="0"/>
              <a:t>最多</a:t>
            </a:r>
            <a:r>
              <a:rPr lang="en-US" altLang="zh-TW" sz="1600" dirty="0"/>
              <a:t>15</a:t>
            </a:r>
            <a:r>
              <a:rPr lang="zh-TW" altLang="zh-TW" sz="1600" dirty="0"/>
              <a:t>個位</a:t>
            </a:r>
            <a:r>
              <a:rPr lang="zh-TW" altLang="zh-TW" sz="1600" dirty="0" smtClean="0"/>
              <a:t>元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r>
              <a:rPr lang="zh-TW" altLang="zh-TW" sz="1600" dirty="0" smtClean="0">
                <a:solidFill>
                  <a:srgbClr val="FF0000"/>
                </a:solidFill>
              </a:rPr>
              <a:t>最後</a:t>
            </a:r>
            <a:r>
              <a:rPr lang="zh-TW" altLang="zh-TW" sz="1600" dirty="0">
                <a:solidFill>
                  <a:srgbClr val="FF0000"/>
                </a:solidFill>
              </a:rPr>
              <a:t>一列有一個</a:t>
            </a:r>
            <a:r>
              <a:rPr lang="en-US" altLang="zh-TW" sz="1600" i="1" dirty="0">
                <a:solidFill>
                  <a:srgbClr val="FF0000"/>
                </a:solidFill>
              </a:rPr>
              <a:t>L</a:t>
            </a:r>
            <a:r>
              <a:rPr lang="zh-TW" altLang="zh-TW" sz="1600" dirty="0">
                <a:solidFill>
                  <a:srgbClr val="FF0000"/>
                </a:solidFill>
              </a:rPr>
              <a:t>位元的二進位正整數</a:t>
            </a:r>
            <a:r>
              <a:rPr lang="zh-TW" altLang="zh-TW" sz="1600" dirty="0"/>
              <a:t>（</a:t>
            </a:r>
            <a:r>
              <a:rPr lang="en-US" altLang="zh-TW" sz="1600" dirty="0"/>
              <a:t>1 </a:t>
            </a:r>
            <a:r>
              <a:rPr lang="en-US" altLang="zh-TW" sz="1600" dirty="0">
                <a:sym typeface="Symbol" panose="05050102010706020507" pitchFamily="18" charset="2"/>
              </a:rPr>
              <a:t></a:t>
            </a:r>
            <a:r>
              <a:rPr lang="en-US" altLang="zh-TW" sz="1600" dirty="0"/>
              <a:t> </a:t>
            </a:r>
            <a:r>
              <a:rPr lang="en-US" altLang="zh-TW" sz="1600" i="1" dirty="0"/>
              <a:t>L</a:t>
            </a:r>
            <a:r>
              <a:rPr lang="en-US" altLang="zh-TW" sz="1600" dirty="0"/>
              <a:t> </a:t>
            </a:r>
            <a:r>
              <a:rPr lang="en-US" altLang="zh-TW" sz="1600" dirty="0">
                <a:sym typeface="Symbol" panose="05050102010706020507" pitchFamily="18" charset="2"/>
              </a:rPr>
              <a:t></a:t>
            </a:r>
            <a:r>
              <a:rPr lang="en-US" altLang="zh-TW" sz="1600" dirty="0"/>
              <a:t> 19</a:t>
            </a:r>
            <a:r>
              <a:rPr lang="zh-TW" altLang="zh-TW" sz="1600" dirty="0"/>
              <a:t>），代表答案卡上的數字，答案卡上的數字不會是</a:t>
            </a:r>
            <a:r>
              <a:rPr lang="en-US" altLang="zh-TW" sz="1600" dirty="0"/>
              <a:t>0</a:t>
            </a:r>
            <a:r>
              <a:rPr lang="zh-TW" altLang="zh-TW" sz="1600" dirty="0" smtClean="0"/>
              <a:t>。</a:t>
            </a:r>
            <a:endParaRPr lang="zh-TW" altLang="zh-TW" sz="15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59279" y="2773126"/>
            <a:ext cx="33507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輸出格式</a:t>
            </a:r>
          </a:p>
          <a:p>
            <a:r>
              <a:rPr lang="zh-TW" altLang="zh-TW" sz="1600" dirty="0"/>
              <a:t>對每筆資料請輸出一</a:t>
            </a:r>
            <a:r>
              <a:rPr lang="zh-TW" altLang="zh-TW" sz="1600" dirty="0" smtClean="0"/>
              <a:t>列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r>
              <a:rPr lang="zh-TW" altLang="zh-TW" sz="1600" dirty="0" smtClean="0"/>
              <a:t>若</a:t>
            </a:r>
            <a:r>
              <a:rPr lang="zh-TW" altLang="zh-TW" sz="1600" dirty="0"/>
              <a:t>某些二進位</a:t>
            </a:r>
            <a:r>
              <a:rPr lang="zh-TW" altLang="zh-TW" sz="1600" dirty="0" smtClean="0"/>
              <a:t>整數字</a:t>
            </a:r>
            <a:r>
              <a:rPr lang="zh-TW" altLang="zh-TW" sz="1600" dirty="0"/>
              <a:t>卡上的</a:t>
            </a:r>
            <a:r>
              <a:rPr lang="zh-TW" altLang="zh-TW" sz="1600" dirty="0" smtClean="0"/>
              <a:t>數字</a:t>
            </a:r>
            <a:endParaRPr lang="en-US" altLang="zh-TW" sz="1600" dirty="0" smtClean="0"/>
          </a:p>
          <a:p>
            <a:r>
              <a:rPr lang="zh-TW" altLang="zh-TW" sz="1600" dirty="0" smtClean="0"/>
              <a:t>總和</a:t>
            </a:r>
            <a:r>
              <a:rPr lang="zh-TW" altLang="zh-TW" sz="1600" dirty="0"/>
              <a:t>可以等於答案</a:t>
            </a:r>
            <a:r>
              <a:rPr lang="zh-TW" altLang="zh-TW" sz="1600" dirty="0" smtClean="0"/>
              <a:t>卡則輸出</a:t>
            </a:r>
            <a:r>
              <a:rPr lang="en-US" altLang="zh-TW" sz="1600" dirty="0"/>
              <a:t>YES</a:t>
            </a:r>
            <a:r>
              <a:rPr lang="zh-TW" altLang="zh-TW" sz="1600" dirty="0" smtClean="0"/>
              <a:t>，</a:t>
            </a:r>
            <a:endParaRPr lang="en-US" altLang="zh-TW" sz="1600" dirty="0" smtClean="0"/>
          </a:p>
          <a:p>
            <a:r>
              <a:rPr lang="zh-TW" altLang="zh-TW" sz="1600" dirty="0" smtClean="0"/>
              <a:t>否則</a:t>
            </a:r>
            <a:r>
              <a:rPr lang="zh-TW" altLang="zh-TW" sz="1600" dirty="0"/>
              <a:t>輸出</a:t>
            </a:r>
            <a:r>
              <a:rPr lang="en-US" altLang="zh-TW" sz="1600" dirty="0"/>
              <a:t>NO</a:t>
            </a:r>
            <a:r>
              <a:rPr lang="zh-TW" altLang="zh-TW" sz="1600" dirty="0"/>
              <a:t>。</a:t>
            </a:r>
            <a:endParaRPr lang="en-US" altLang="zh-TW" sz="18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975022"/>
              </p:ext>
            </p:extLst>
          </p:nvPr>
        </p:nvGraphicFramePr>
        <p:xfrm>
          <a:off x="5257735" y="2856023"/>
          <a:ext cx="2710608" cy="1219200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3680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25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417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輸入</a:t>
                      </a:r>
                      <a:r>
                        <a:rPr lang="zh-TW" sz="1600" b="1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範例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600" b="0" i="0" u="none" strike="noStrike" cap="none" dirty="0" smtClean="0">
                          <a:solidFill>
                            <a:srgbClr val="0070C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lang="zh-TW" altLang="zh-TW" sz="1600" b="0" i="0" u="none" strike="noStrike" cap="none" dirty="0" smtClean="0">
                        <a:solidFill>
                          <a:srgbClr val="0070C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lang="zh-TW" altLang="zh-TW" sz="1600" b="0" i="0" u="none" strike="noStrike" cap="none" dirty="0" smtClean="0">
                        <a:solidFill>
                          <a:srgbClr val="00B05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lang="zh-TW" altLang="zh-TW" sz="1600" b="0" i="0" u="none" strike="noStrike" cap="none" dirty="0" smtClean="0">
                        <a:solidFill>
                          <a:srgbClr val="00B05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lang="zh-TW" altLang="zh-TW" sz="1800" kern="100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輸出</a:t>
                      </a:r>
                      <a:r>
                        <a:rPr lang="zh-TW" sz="1600" b="1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範例</a:t>
                      </a:r>
                      <a:endParaRPr lang="en-US" altLang="zh-TW" sz="1600" b="1" kern="100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6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lang="zh-TW" alt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98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4779000" y="987034"/>
            <a:ext cx="32343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解題重點</a:t>
            </a:r>
            <a:r>
              <a:rPr lang="en-US" altLang="zh-TW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" sz="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4294967295"/>
          </p:nvPr>
        </p:nvSpPr>
        <p:spPr>
          <a:xfrm>
            <a:off x="4893956" y="2146834"/>
            <a:ext cx="3234300" cy="18488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重點一</a:t>
            </a:r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endParaRPr lang="en-US" altLang="zh-TW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動態規劃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重點二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rtl="0"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5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搜尋解答</a:t>
            </a:r>
            <a:endParaRPr lang="en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6" name="矩形 5"/>
          <p:cNvSpPr/>
          <p:nvPr/>
        </p:nvSpPr>
        <p:spPr>
          <a:xfrm>
            <a:off x="4533579" y="4224837"/>
            <a:ext cx="40847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Icon made by </a:t>
            </a:r>
            <a:r>
              <a:rPr lang="en-US" altLang="zh-TW" dirty="0" err="1" smtClean="0"/>
              <a:t>smalllikeart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from </a:t>
            </a:r>
            <a:r>
              <a:rPr lang="en-US" altLang="zh-TW" dirty="0">
                <a:hlinkClick r:id="rId3"/>
              </a:rPr>
              <a:t>www.flaticon.com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083" y="1244028"/>
            <a:ext cx="2636397" cy="263639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xmlns="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 smtClean="0"/>
              <a:t>動態規劃</a:t>
            </a:r>
            <a:endParaRPr kumimoji="1"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778303" y="1419275"/>
            <a:ext cx="65127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（一）先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將所有二進位的數字轉為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十進位。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（二）將可拼出的數字放入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中，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並使用一個陣列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DP[</a:t>
            </a:r>
            <a:r>
              <a:rPr lang="en-US" altLang="zh-TW" sz="16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來記錄當前是否可以拼出數值為</a:t>
            </a:r>
            <a:r>
              <a:rPr lang="en-US" altLang="zh-TW" sz="16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的答案。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solidFill>
                  <a:srgbClr val="2427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（三）將</a:t>
            </a:r>
            <a:r>
              <a:rPr lang="zh-TW" altLang="en-US" sz="1600" b="1" dirty="0">
                <a:solidFill>
                  <a:srgbClr val="2427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下一個數字與</a:t>
            </a:r>
            <a:r>
              <a:rPr lang="en-US" altLang="zh-TW" sz="1600" b="1" dirty="0">
                <a:solidFill>
                  <a:srgbClr val="2427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sz="1600" b="1" dirty="0">
                <a:solidFill>
                  <a:srgbClr val="2427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中數字組合，形成新數字</a:t>
            </a:r>
            <a:r>
              <a:rPr lang="zh-TW" altLang="en-US" sz="1600" b="1" dirty="0" smtClean="0">
                <a:solidFill>
                  <a:srgbClr val="2427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 dirty="0">
              <a:solidFill>
                <a:srgbClr val="24272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316458"/>
              </p:ext>
            </p:extLst>
          </p:nvPr>
        </p:nvGraphicFramePr>
        <p:xfrm>
          <a:off x="2540894" y="2839196"/>
          <a:ext cx="1881107" cy="1278475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0970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4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2784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輸入</a:t>
                      </a:r>
                      <a:r>
                        <a:rPr lang="zh-TW" sz="1600" b="1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範例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1600" b="0" i="0" u="none" strike="noStrike" cap="none" dirty="0" smtClean="0">
                          <a:solidFill>
                            <a:srgbClr val="0070C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lang="zh-TW" altLang="zh-TW" sz="1600" b="0" i="0" u="none" strike="noStrike" cap="none" dirty="0" smtClean="0">
                        <a:solidFill>
                          <a:srgbClr val="0070C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ctr"/>
                      <a:r>
                        <a:rPr lang="en-US" altLang="zh-TW" sz="1600" b="1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lang="zh-TW" altLang="zh-TW" sz="1600" b="1" i="0" u="none" strike="noStrike" cap="none" dirty="0" smtClean="0">
                        <a:solidFill>
                          <a:srgbClr val="00B05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ctr"/>
                      <a:r>
                        <a:rPr lang="en-US" altLang="zh-TW" sz="1600" b="1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  <a:p>
                      <a:pPr algn="ctr"/>
                      <a:r>
                        <a:rPr lang="en-US" altLang="zh-TW" sz="1600" b="1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lang="zh-TW" altLang="zh-TW" sz="1800" b="1" kern="100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600" b="1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十進位</a:t>
                      </a:r>
                      <a:endParaRPr lang="en-US" altLang="zh-TW" sz="1600" b="1" kern="100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1600" b="1" i="0" u="none" strike="noStrike" cap="none" dirty="0" smtClean="0">
                        <a:solidFill>
                          <a:srgbClr val="00B05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b="1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b="1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b="1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lang="en-US" altLang="zh-TW" sz="1600" b="1" kern="100" dirty="0" smtClean="0">
                        <a:solidFill>
                          <a:srgbClr val="FF0000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880" r="2074" b="2120"/>
          <a:stretch/>
        </p:blipFill>
        <p:spPr>
          <a:xfrm>
            <a:off x="4937414" y="2612688"/>
            <a:ext cx="3123137" cy="173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4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xmlns="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 smtClean="0"/>
              <a:t>動態規劃</a:t>
            </a:r>
            <a:endParaRPr kumimoji="1"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778303" y="1419275"/>
            <a:ext cx="65127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（一）先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將所有二進位的數字轉為</a:t>
            </a:r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十進位。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（二）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將可拼出的數字放入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中，</a:t>
            </a:r>
            <a:endParaRPr lang="en-US" altLang="zh-TW" sz="16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並使用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一個陣列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DP[</a:t>
            </a:r>
            <a:r>
              <a:rPr lang="en-US" altLang="zh-TW" sz="16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記錄當前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是否可以拼出數值為</a:t>
            </a:r>
            <a:r>
              <a:rPr lang="en-US" altLang="zh-TW" sz="16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答案。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（三）將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下一個數字與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中數字組合，形成新數字</a:t>
            </a:r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091164" y="2770824"/>
            <a:ext cx="5081811" cy="1354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rgbClr val="2427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zh-TW" altLang="en-US" sz="1600" b="1" dirty="0" smtClean="0">
                <a:solidFill>
                  <a:srgbClr val="2427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須</a:t>
            </a:r>
            <a:r>
              <a:rPr lang="zh-TW" altLang="en-US" sz="1600" b="1" dirty="0">
                <a:solidFill>
                  <a:srgbClr val="2427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避免將相同的數字重複放入</a:t>
            </a:r>
            <a:r>
              <a:rPr lang="en-US" altLang="zh-TW" sz="1600" b="1" dirty="0">
                <a:solidFill>
                  <a:srgbClr val="2427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sz="1600" b="1" dirty="0">
                <a:solidFill>
                  <a:srgbClr val="2427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中，以免增加過多不必要的計算。</a:t>
            </a:r>
            <a:endParaRPr lang="en-US" altLang="zh-TW" sz="1600" b="1" dirty="0">
              <a:solidFill>
                <a:srgbClr val="24272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solidFill>
                  <a:srgbClr val="2427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使用</a:t>
            </a:r>
            <a:r>
              <a:rPr lang="zh-TW" altLang="en-US" sz="1600" b="1" dirty="0">
                <a:solidFill>
                  <a:srgbClr val="2427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en-US" altLang="zh-TW" sz="1600" b="1" dirty="0">
                <a:solidFill>
                  <a:srgbClr val="2427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DP[</a:t>
            </a:r>
            <a:r>
              <a:rPr lang="en-US" altLang="zh-TW" sz="1600" b="1" dirty="0" err="1">
                <a:solidFill>
                  <a:srgbClr val="2427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600" b="1" dirty="0">
                <a:solidFill>
                  <a:srgbClr val="2427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600" b="1" dirty="0">
                <a:solidFill>
                  <a:srgbClr val="2427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的陣列來記錄數字是否曾經出現，若</a:t>
            </a:r>
            <a:r>
              <a:rPr lang="en-US" altLang="zh-TW" sz="1600" b="1" dirty="0" err="1">
                <a:solidFill>
                  <a:srgbClr val="2427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600" b="1" dirty="0">
                <a:solidFill>
                  <a:srgbClr val="2427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已經出現過了</a:t>
            </a:r>
            <a:r>
              <a:rPr lang="zh-TW" altLang="en-US" sz="1600" b="1" dirty="0" smtClean="0">
                <a:solidFill>
                  <a:srgbClr val="2427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b="1" dirty="0">
                <a:solidFill>
                  <a:srgbClr val="2427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表示</a:t>
            </a:r>
            <a:r>
              <a:rPr lang="en-US" altLang="zh-TW" sz="1600" b="1" dirty="0">
                <a:solidFill>
                  <a:srgbClr val="2427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sz="1600" b="1" dirty="0">
                <a:solidFill>
                  <a:srgbClr val="2427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中已經有</a:t>
            </a:r>
            <a:r>
              <a:rPr lang="en-US" altLang="zh-TW" sz="1600" b="1" dirty="0" err="1">
                <a:solidFill>
                  <a:srgbClr val="2427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600" b="1" dirty="0">
                <a:solidFill>
                  <a:srgbClr val="2427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這個數字，</a:t>
            </a:r>
            <a:r>
              <a:rPr lang="zh-TW" altLang="en-US" sz="1600" b="1" dirty="0" smtClean="0">
                <a:solidFill>
                  <a:srgbClr val="2427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則</a:t>
            </a:r>
            <a:r>
              <a:rPr lang="zh-TW" altLang="en-US" sz="1600" b="1" dirty="0">
                <a:solidFill>
                  <a:srgbClr val="2427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不要將</a:t>
            </a:r>
            <a:r>
              <a:rPr lang="en-US" altLang="zh-TW" sz="1600" b="1" dirty="0" err="1">
                <a:solidFill>
                  <a:srgbClr val="2427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600" b="1" dirty="0">
                <a:solidFill>
                  <a:srgbClr val="2427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重複放入</a:t>
            </a:r>
            <a:r>
              <a:rPr lang="en-US" altLang="zh-TW" sz="1600" b="1" dirty="0">
                <a:solidFill>
                  <a:srgbClr val="2427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sz="1600" b="1" dirty="0">
                <a:solidFill>
                  <a:srgbClr val="2427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zh-TW" altLang="en-US" sz="1600" b="1" dirty="0" smtClean="0">
                <a:solidFill>
                  <a:srgbClr val="2427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 dirty="0">
              <a:solidFill>
                <a:srgbClr val="24272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40B83441-515C-4A26-B022-EDE93FAFB49D}"/>
              </a:ext>
            </a:extLst>
          </p:cNvPr>
          <p:cNvSpPr/>
          <p:nvPr/>
        </p:nvSpPr>
        <p:spPr>
          <a:xfrm>
            <a:off x="1778303" y="3263792"/>
            <a:ext cx="1119883" cy="36828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重點提醒</a:t>
            </a:r>
          </a:p>
        </p:txBody>
      </p:sp>
    </p:spTree>
    <p:extLst>
      <p:ext uri="{BB962C8B-B14F-4D97-AF65-F5344CB8AC3E}">
        <p14:creationId xmlns:p14="http://schemas.microsoft.com/office/powerpoint/2010/main" val="1182951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xmlns="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 smtClean="0"/>
              <a:t>動態規劃</a:t>
            </a:r>
            <a:endParaRPr kumimoji="1"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778303" y="1419275"/>
            <a:ext cx="65127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（一）先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將所有二進位的數字轉為</a:t>
            </a:r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十進位。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（二）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將可拼出的數字放入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中，</a:t>
            </a:r>
            <a:endParaRPr lang="en-US" altLang="zh-TW" sz="16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並使用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一個陣列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DP[</a:t>
            </a:r>
            <a:r>
              <a:rPr lang="en-US" altLang="zh-TW" sz="16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記錄當前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是否可以拼出數值為</a:t>
            </a:r>
            <a:r>
              <a:rPr lang="en-US" altLang="zh-TW" sz="16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答案。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（三）將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下一個數字與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中數字組合，形成新數字</a:t>
            </a:r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xmlns="" id="{17DB5C77-A7EB-4E08-B180-A40CA6957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135762"/>
              </p:ext>
            </p:extLst>
          </p:nvPr>
        </p:nvGraphicFramePr>
        <p:xfrm>
          <a:off x="2594667" y="3373583"/>
          <a:ext cx="5447680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0960">
                  <a:extLst>
                    <a:ext uri="{9D8B030D-6E8A-4147-A177-3AD203B41FA5}">
                      <a16:colId xmlns:a16="http://schemas.microsoft.com/office/drawing/2014/main" xmlns="" val="3842158961"/>
                    </a:ext>
                  </a:extLst>
                </a:gridCol>
                <a:gridCol w="680960">
                  <a:extLst>
                    <a:ext uri="{9D8B030D-6E8A-4147-A177-3AD203B41FA5}">
                      <a16:colId xmlns:a16="http://schemas.microsoft.com/office/drawing/2014/main" xmlns="" val="590195073"/>
                    </a:ext>
                  </a:extLst>
                </a:gridCol>
                <a:gridCol w="680960">
                  <a:extLst>
                    <a:ext uri="{9D8B030D-6E8A-4147-A177-3AD203B41FA5}">
                      <a16:colId xmlns:a16="http://schemas.microsoft.com/office/drawing/2014/main" xmlns="" val="3094150938"/>
                    </a:ext>
                  </a:extLst>
                </a:gridCol>
                <a:gridCol w="680960">
                  <a:extLst>
                    <a:ext uri="{9D8B030D-6E8A-4147-A177-3AD203B41FA5}">
                      <a16:colId xmlns:a16="http://schemas.microsoft.com/office/drawing/2014/main" xmlns="" val="1361740703"/>
                    </a:ext>
                  </a:extLst>
                </a:gridCol>
                <a:gridCol w="680960">
                  <a:extLst>
                    <a:ext uri="{9D8B030D-6E8A-4147-A177-3AD203B41FA5}">
                      <a16:colId xmlns:a16="http://schemas.microsoft.com/office/drawing/2014/main" xmlns="" val="2006516942"/>
                    </a:ext>
                  </a:extLst>
                </a:gridCol>
                <a:gridCol w="680960">
                  <a:extLst>
                    <a:ext uri="{9D8B030D-6E8A-4147-A177-3AD203B41FA5}">
                      <a16:colId xmlns:a16="http://schemas.microsoft.com/office/drawing/2014/main" xmlns="" val="487065124"/>
                    </a:ext>
                  </a:extLst>
                </a:gridCol>
                <a:gridCol w="680960"/>
                <a:gridCol w="6809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078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DP</a:t>
                      </a:r>
                      <a:r>
                        <a:rPr lang="en-US" altLang="zh-TW" dirty="0" smtClean="0"/>
                        <a:t>[ </a:t>
                      </a:r>
                      <a:r>
                        <a:rPr lang="en-US" altLang="zh-TW" dirty="0" err="1" smtClean="0"/>
                        <a:t>i</a:t>
                      </a:r>
                      <a:r>
                        <a:rPr lang="en-US" altLang="zh-TW" dirty="0" smtClean="0"/>
                        <a:t> ]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2635586"/>
                  </a:ext>
                </a:extLst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1663043" y="2841456"/>
            <a:ext cx="729984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放入</a:t>
            </a:r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471448"/>
              </p:ext>
            </p:extLst>
          </p:nvPr>
        </p:nvGraphicFramePr>
        <p:xfrm>
          <a:off x="2594671" y="2831963"/>
          <a:ext cx="1367454" cy="35754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3727"/>
                <a:gridCol w="683727"/>
              </a:tblGrid>
              <a:tr h="3575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/>
                        <a:t>vector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120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xmlns="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 smtClean="0"/>
              <a:t>動態規劃</a:t>
            </a:r>
            <a:endParaRPr kumimoji="1"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778303" y="1419275"/>
            <a:ext cx="65127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（一）先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將所有二進位的數字轉為</a:t>
            </a:r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十進位。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（二）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將可拼出的數字放入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中，</a:t>
            </a:r>
            <a:endParaRPr lang="en-US" altLang="zh-TW" sz="16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並使用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一個陣列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DP[</a:t>
            </a:r>
            <a:r>
              <a:rPr lang="en-US" altLang="zh-TW" sz="16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</a:t>
            </a:r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記錄當前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是否可以拼出數值為</a:t>
            </a:r>
            <a:r>
              <a:rPr lang="en-US" altLang="zh-TW" sz="16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答案。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（三）將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下一個數字與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中數字組合，形成新數字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xmlns="" id="{17DB5C77-A7EB-4E08-B180-A40CA6957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758678"/>
              </p:ext>
            </p:extLst>
          </p:nvPr>
        </p:nvGraphicFramePr>
        <p:xfrm>
          <a:off x="2594667" y="3373583"/>
          <a:ext cx="5447680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0960">
                  <a:extLst>
                    <a:ext uri="{9D8B030D-6E8A-4147-A177-3AD203B41FA5}">
                      <a16:colId xmlns:a16="http://schemas.microsoft.com/office/drawing/2014/main" xmlns="" val="3842158961"/>
                    </a:ext>
                  </a:extLst>
                </a:gridCol>
                <a:gridCol w="680960">
                  <a:extLst>
                    <a:ext uri="{9D8B030D-6E8A-4147-A177-3AD203B41FA5}">
                      <a16:colId xmlns:a16="http://schemas.microsoft.com/office/drawing/2014/main" xmlns="" val="590195073"/>
                    </a:ext>
                  </a:extLst>
                </a:gridCol>
                <a:gridCol w="680960">
                  <a:extLst>
                    <a:ext uri="{9D8B030D-6E8A-4147-A177-3AD203B41FA5}">
                      <a16:colId xmlns:a16="http://schemas.microsoft.com/office/drawing/2014/main" xmlns="" val="3094150938"/>
                    </a:ext>
                  </a:extLst>
                </a:gridCol>
                <a:gridCol w="680960">
                  <a:extLst>
                    <a:ext uri="{9D8B030D-6E8A-4147-A177-3AD203B41FA5}">
                      <a16:colId xmlns:a16="http://schemas.microsoft.com/office/drawing/2014/main" xmlns="" val="1361740703"/>
                    </a:ext>
                  </a:extLst>
                </a:gridCol>
                <a:gridCol w="680960">
                  <a:extLst>
                    <a:ext uri="{9D8B030D-6E8A-4147-A177-3AD203B41FA5}">
                      <a16:colId xmlns:a16="http://schemas.microsoft.com/office/drawing/2014/main" xmlns="" val="2006516942"/>
                    </a:ext>
                  </a:extLst>
                </a:gridCol>
                <a:gridCol w="680960">
                  <a:extLst>
                    <a:ext uri="{9D8B030D-6E8A-4147-A177-3AD203B41FA5}">
                      <a16:colId xmlns:a16="http://schemas.microsoft.com/office/drawing/2014/main" xmlns="" val="487065124"/>
                    </a:ext>
                  </a:extLst>
                </a:gridCol>
                <a:gridCol w="680960"/>
                <a:gridCol w="6809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078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DP</a:t>
                      </a:r>
                      <a:r>
                        <a:rPr lang="en-US" altLang="zh-TW" dirty="0" smtClean="0"/>
                        <a:t>[ </a:t>
                      </a:r>
                      <a:r>
                        <a:rPr lang="en-US" altLang="zh-TW" dirty="0" err="1" smtClean="0"/>
                        <a:t>i</a:t>
                      </a:r>
                      <a:r>
                        <a:rPr lang="en-US" altLang="zh-TW" dirty="0" smtClean="0"/>
                        <a:t> ]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2635586"/>
                  </a:ext>
                </a:extLst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1655359" y="2841456"/>
            <a:ext cx="729984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放入</a:t>
            </a:r>
            <a:r>
              <a:rPr lang="en-US" altLang="zh-TW" sz="1600" b="1" dirty="0" smtClean="0"/>
              <a:t>2</a:t>
            </a:r>
            <a:endParaRPr lang="zh-TW" altLang="en-US" sz="1600" b="1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019775"/>
              </p:ext>
            </p:extLst>
          </p:nvPr>
        </p:nvGraphicFramePr>
        <p:xfrm>
          <a:off x="2594669" y="2831963"/>
          <a:ext cx="2730368" cy="35754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2592"/>
                <a:gridCol w="682592"/>
                <a:gridCol w="682592"/>
                <a:gridCol w="682592"/>
              </a:tblGrid>
              <a:tr h="3575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/>
                        <a:t>vector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/>
                        <a:t>1</a:t>
                      </a:r>
                      <a:endParaRPr lang="zh-TW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279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xmlns="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 smtClean="0"/>
              <a:t>搜尋解答</a:t>
            </a:r>
            <a:endParaRPr kumimoji="1"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26F5BF7-EC4E-49AD-86CE-1C639AD16261}"/>
              </a:ext>
            </a:extLst>
          </p:cNvPr>
          <p:cNvSpPr/>
          <p:nvPr/>
        </p:nvSpPr>
        <p:spPr>
          <a:xfrm>
            <a:off x="1692947" y="1526852"/>
            <a:ext cx="666285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求得</a:t>
            </a:r>
            <a:r>
              <a:rPr lang="en-US" altLang="zh-TW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DP[</a:t>
            </a:r>
            <a:r>
              <a:rPr lang="en-US" altLang="zh-TW" sz="1600" b="1" dirty="0" err="1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的陣列之後，我們只需要檢查</a:t>
            </a:r>
            <a:r>
              <a:rPr lang="en-US" altLang="zh-TW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DP[</a:t>
            </a:r>
            <a:r>
              <a:rPr lang="en-US" altLang="zh-TW" sz="1600" b="1" dirty="0" err="1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ans</a:t>
            </a:r>
            <a:r>
              <a:rPr lang="en-US" altLang="zh-TW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是否有出現過即可</a:t>
            </a:r>
            <a:r>
              <a:rPr lang="zh-TW" altLang="en-US" sz="1600" b="1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17DB5C77-A7EB-4E08-B180-A40CA6957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836357"/>
              </p:ext>
            </p:extLst>
          </p:nvPr>
        </p:nvGraphicFramePr>
        <p:xfrm>
          <a:off x="2140735" y="2074981"/>
          <a:ext cx="5447680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80960">
                  <a:extLst>
                    <a:ext uri="{9D8B030D-6E8A-4147-A177-3AD203B41FA5}">
                      <a16:colId xmlns:a16="http://schemas.microsoft.com/office/drawing/2014/main" xmlns="" val="3842158961"/>
                    </a:ext>
                  </a:extLst>
                </a:gridCol>
                <a:gridCol w="680960">
                  <a:extLst>
                    <a:ext uri="{9D8B030D-6E8A-4147-A177-3AD203B41FA5}">
                      <a16:colId xmlns:a16="http://schemas.microsoft.com/office/drawing/2014/main" xmlns="" val="590195073"/>
                    </a:ext>
                  </a:extLst>
                </a:gridCol>
                <a:gridCol w="680960">
                  <a:extLst>
                    <a:ext uri="{9D8B030D-6E8A-4147-A177-3AD203B41FA5}">
                      <a16:colId xmlns:a16="http://schemas.microsoft.com/office/drawing/2014/main" xmlns="" val="3094150938"/>
                    </a:ext>
                  </a:extLst>
                </a:gridCol>
                <a:gridCol w="680960">
                  <a:extLst>
                    <a:ext uri="{9D8B030D-6E8A-4147-A177-3AD203B41FA5}">
                      <a16:colId xmlns:a16="http://schemas.microsoft.com/office/drawing/2014/main" xmlns="" val="1361740703"/>
                    </a:ext>
                  </a:extLst>
                </a:gridCol>
                <a:gridCol w="680960">
                  <a:extLst>
                    <a:ext uri="{9D8B030D-6E8A-4147-A177-3AD203B41FA5}">
                      <a16:colId xmlns:a16="http://schemas.microsoft.com/office/drawing/2014/main" xmlns="" val="2006516942"/>
                    </a:ext>
                  </a:extLst>
                </a:gridCol>
                <a:gridCol w="680960">
                  <a:extLst>
                    <a:ext uri="{9D8B030D-6E8A-4147-A177-3AD203B41FA5}">
                      <a16:colId xmlns:a16="http://schemas.microsoft.com/office/drawing/2014/main" xmlns="" val="487065124"/>
                    </a:ext>
                  </a:extLst>
                </a:gridCol>
                <a:gridCol w="680960"/>
                <a:gridCol w="6809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078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DP</a:t>
                      </a:r>
                      <a:r>
                        <a:rPr lang="en-US" altLang="zh-TW" dirty="0" smtClean="0"/>
                        <a:t>[ </a:t>
                      </a:r>
                      <a:r>
                        <a:rPr lang="en-US" altLang="zh-TW" dirty="0" err="1" smtClean="0"/>
                        <a:t>i</a:t>
                      </a:r>
                      <a:r>
                        <a:rPr lang="en-US" altLang="zh-TW" dirty="0" smtClean="0"/>
                        <a:t> ]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263558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777510"/>
              </p:ext>
            </p:extLst>
          </p:nvPr>
        </p:nvGraphicFramePr>
        <p:xfrm>
          <a:off x="3509271" y="3026236"/>
          <a:ext cx="2710608" cy="1219200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3680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25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417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輸入</a:t>
                      </a:r>
                      <a:r>
                        <a:rPr lang="zh-TW" sz="1600" b="1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範例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6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lang="zh-TW" altLang="zh-TW" sz="16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lang="zh-TW" altLang="zh-TW" sz="16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lang="zh-TW" altLang="zh-TW" sz="16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lang="zh-TW" alt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輸出</a:t>
                      </a:r>
                      <a:r>
                        <a:rPr lang="zh-TW" sz="1600" b="1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範例</a:t>
                      </a:r>
                      <a:endParaRPr lang="en-US" altLang="zh-TW" sz="1600" b="1" kern="100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6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lang="zh-TW" altLang="zh-TW" sz="1800" kern="100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528199"/>
      </p:ext>
    </p:extLst>
  </p:cSld>
  <p:clrMapOvr>
    <a:masterClrMapping/>
  </p:clrMapOvr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399</Words>
  <Application>Microsoft Office PowerPoint</Application>
  <PresentationFormat>如螢幕大小 (16:9)</PresentationFormat>
  <Paragraphs>138</Paragraphs>
  <Slides>10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Tinos</vt:lpstr>
      <vt:lpstr>微軟正黑體</vt:lpstr>
      <vt:lpstr>微軟正黑體</vt:lpstr>
      <vt:lpstr>新細明體</vt:lpstr>
      <vt:lpstr>Arial</vt:lpstr>
      <vt:lpstr>Symbol</vt:lpstr>
      <vt:lpstr>Times New Roman</vt:lpstr>
      <vt:lpstr>Wingdings</vt:lpstr>
      <vt:lpstr>Quintus template</vt:lpstr>
      <vt:lpstr>TOI推廣計畫 解題-位元加法</vt:lpstr>
      <vt:lpstr>題 目</vt:lpstr>
      <vt:lpstr>PowerPoint 簡報</vt:lpstr>
      <vt:lpstr>解題重點:</vt:lpstr>
      <vt:lpstr>動態規劃</vt:lpstr>
      <vt:lpstr>動態規劃</vt:lpstr>
      <vt:lpstr>動態規劃</vt:lpstr>
      <vt:lpstr>動態規劃</vt:lpstr>
      <vt:lpstr>搜尋解答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TOI推廣計畫 解題-題目</dc:title>
  <cp:lastModifiedBy>雅雯 胡</cp:lastModifiedBy>
  <cp:revision>109</cp:revision>
  <cp:lastPrinted>2019-04-10T12:19:35Z</cp:lastPrinted>
  <dcterms:modified xsi:type="dcterms:W3CDTF">2019-05-22T16:52:04Z</dcterms:modified>
</cp:coreProperties>
</file>