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79" r:id="rId4"/>
    <p:sldId id="268" r:id="rId5"/>
    <p:sldId id="258" r:id="rId6"/>
    <p:sldId id="276" r:id="rId7"/>
    <p:sldId id="280" r:id="rId8"/>
    <p:sldId id="28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654D12F7-F087-E94D-A474-020128CC24B7}">
          <p14:sldIdLst>
            <p14:sldId id="256"/>
            <p14:sldId id="257"/>
            <p14:sldId id="279"/>
            <p14:sldId id="268"/>
            <p14:sldId id="258"/>
            <p14:sldId id="276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BD"/>
    <a:srgbClr val="FFFF99"/>
    <a:srgbClr val="FFCCCC"/>
    <a:srgbClr val="CCFFCC"/>
    <a:srgbClr val="CCECFF"/>
    <a:srgbClr val="FFCC99"/>
    <a:srgbClr val="CC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1"/>
    <p:restoredTop sz="94630"/>
  </p:normalViewPr>
  <p:slideViewPr>
    <p:cSldViewPr snapToGrid="0">
      <p:cViewPr varScale="1">
        <p:scale>
          <a:sx n="83" d="100"/>
          <a:sy n="83" d="100"/>
        </p:scale>
        <p:origin x="8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3341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各重點封面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Microsoft JhengHei" panose="020B0604030504040204" pitchFamily="34" charset="-120"/>
              <a:cs typeface="Tinos"/>
              <a:sym typeface="Tinos"/>
            </a:endParaRPr>
          </a:p>
        </p:txBody>
      </p:sp>
      <p:sp>
        <p:nvSpPr>
          <p:cNvPr id="4" name="內容版面配置區 16">
            <a:extLst>
              <a:ext uri="{FF2B5EF4-FFF2-40B4-BE49-F238E27FC236}">
                <a16:creationId xmlns:a16="http://schemas.microsoft.com/office/drawing/2014/main" xmlns="" id="{6C7206FA-DE4C-1A4B-8CD5-C6B4A27924D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84386" y="1162465"/>
            <a:ext cx="3514388" cy="278337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</a:p>
        </p:txBody>
      </p:sp>
      <p:sp>
        <p:nvSpPr>
          <p:cNvPr id="5" name="Shape 21">
            <a:extLst>
              <a:ext uri="{FF2B5EF4-FFF2-40B4-BE49-F238E27FC236}">
                <a16:creationId xmlns:a16="http://schemas.microsoft.com/office/drawing/2014/main" xmlns="" id="{192C112E-0153-E74F-9945-27C0F565B47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74635" y="2221800"/>
            <a:ext cx="2216426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r>
              <a:rPr lang="zh-TW" altLang="en-US" dirty="0"/>
              <a:t>重點標題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講解版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33E710C-75AD-1342-B3FA-6B760F5E4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3C7A0F6B-3FF3-9643-9A80-941E3006DBD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xmlns="" id="{6B7AF392-D7F2-CA41-B235-F08EF018C9D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94325" y="1609725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18" name="文字版面配置區 10">
            <a:extLst>
              <a:ext uri="{FF2B5EF4-FFF2-40B4-BE49-F238E27FC236}">
                <a16:creationId xmlns:a16="http://schemas.microsoft.com/office/drawing/2014/main" xmlns="" id="{7A60CA7B-6D04-EC48-A3AA-32D4A377FE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60972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</p:spTree>
    <p:extLst>
      <p:ext uri="{BB962C8B-B14F-4D97-AF65-F5344CB8AC3E}">
        <p14:creationId xmlns:p14="http://schemas.microsoft.com/office/powerpoint/2010/main" val="216229766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純文字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30" name="Shape 30"/>
          <p:cNvCxnSpPr/>
          <p:nvPr/>
        </p:nvCxnSpPr>
        <p:spPr>
          <a:xfrm>
            <a:off x="1664750" y="1466454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xmlns="" id="{E19CED11-FD9B-214E-8D18-C184D44253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6175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文字版面配置區 10">
            <a:extLst>
              <a:ext uri="{FF2B5EF4-FFF2-40B4-BE49-F238E27FC236}">
                <a16:creationId xmlns:a16="http://schemas.microsoft.com/office/drawing/2014/main" xmlns="" id="{A0E88422-D3D2-1047-BB58-B3C4F125E1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817F9630-B8BD-EB4A-A786-292610709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66554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程式碼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3" name="內容版面配置區 16">
            <a:extLst>
              <a:ext uri="{FF2B5EF4-FFF2-40B4-BE49-F238E27FC236}">
                <a16:creationId xmlns:a16="http://schemas.microsoft.com/office/drawing/2014/main" xmlns="" id="{2B2D0959-A754-0E4F-A471-192682A417E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34689" y="1453284"/>
            <a:ext cx="6774424" cy="2949749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xmlns="" id="{680C717D-F781-3547-AAA1-4670D17C21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4688" y="644056"/>
            <a:ext cx="6774423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範例程式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AEACA4CF-225B-0B43-A0C4-83841788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781" y="592690"/>
            <a:ext cx="6925089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52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rtl="0">
        <a:lnSpc>
          <a:spcPct val="100000"/>
        </a:lnSpc>
        <a:spcBef>
          <a:spcPts val="0"/>
        </a:spcBef>
        <a:spcAft>
          <a:spcPts val="0"/>
        </a:spcAft>
        <a:buFont typeface="Wingdings" pitchFamily="2" charset="2"/>
        <a:buChar char="u"/>
        <a:defRPr sz="2000" b="1" i="0" u="none" strike="noStrike" cap="none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laticon.com/?fbclid=IwAR3_xJEOVQxO0E7epvyDoEvq_sdyU6Zh-l8-UlNq7ydRGfbnTuC3gv_s4d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flaticon.com/?fbclid=IwAR3_xJEOVQxO0E7epvyDoEvq_sdyU6Zh-l8-UlNq7ydRGfbnTuC3gv_s4d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60382" y="1949154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144000"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巨額獎金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xmlns="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67" y="1317198"/>
            <a:ext cx="2471030" cy="2471030"/>
          </a:xfrm>
        </p:spPr>
      </p:pic>
      <p:sp>
        <p:nvSpPr>
          <p:cNvPr id="3" name="矩形 2"/>
          <p:cNvSpPr/>
          <p:nvPr/>
        </p:nvSpPr>
        <p:spPr>
          <a:xfrm>
            <a:off x="4898454" y="4192080"/>
            <a:ext cx="3696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 smtClean="0"/>
              <a:t>freepik</a:t>
            </a:r>
            <a:r>
              <a:rPr lang="en-US" altLang="zh-TW" dirty="0" smtClean="0"/>
              <a:t> </a:t>
            </a:r>
            <a:r>
              <a:rPr lang="en-US" altLang="zh-TW" dirty="0"/>
              <a:t>from </a:t>
            </a:r>
            <a:r>
              <a:rPr lang="en-US" altLang="zh-TW" dirty="0">
                <a:hlinkClick r:id="rId4"/>
              </a:rPr>
              <a:t>www.flaticon.com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8571" y="560838"/>
            <a:ext cx="68127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某戀愛遊戲製作公司為了慶祝十周年，特別在網路上發布了一個遊戲，誰能通關拿到最佳結局，就能拿到新台幣一千萬的巨額獎金。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遊戲的內容如下：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一個男孩遇見了心儀的對象，參賽者要幫助這個男孩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在每個階段進行事件選擇，選擇後會進入下一個階段，然後再進行選擇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……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直至結局階段。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所有的結局中，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只有唯一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一個路線能達成最佳結局，且每一個路線成為最佳結局的機會是均等的，即</a:t>
            </a:r>
            <a:r>
              <a:rPr lang="en-US" altLang="zh-TW" i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= 1 / </a:t>
            </a:r>
            <a:r>
              <a:rPr lang="en-US" altLang="zh-TW" i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i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為總路線數。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雖然是個慶祝活動，但這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間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公司並不想真的付出這麼多錢，所以決定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對於每個報名的人進行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收費。他們對收費的金額進行討論，最後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討論出了一連串複雜的數學式子作為費用的計算公式。你是公司的一名員工，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你必須負責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算出路線總數</a:t>
            </a:r>
            <a:r>
              <a:rPr lang="en-US" altLang="zh-TW" b="1" i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讓其他人可以代入公式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遊戲的設定如下：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一、</a:t>
            </a:r>
            <a:r>
              <a:rPr lang="en-US" altLang="zh-TW" i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baseline="-25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為初始階段，</a:t>
            </a:r>
            <a:r>
              <a:rPr lang="en-US" altLang="zh-TW" i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i="1" baseline="-25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zh-TW" altLang="en-US" baseline="-25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－</a:t>
            </a:r>
            <a:r>
              <a:rPr lang="en-US" altLang="zh-TW" baseline="-25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為結局階段。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二、對於任意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Stage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，玩家最多僅能經歷一次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　　即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：不會有任何事件可以讓玩家到曾經經歷過的階段（沒有環）。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三、不管中間的事件選擇是什麼，總是</a:t>
            </a:r>
            <a:r>
              <a:rPr lang="en-US" altLang="zh-TW" i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baseline="-25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開始，</a:t>
            </a:r>
            <a:r>
              <a:rPr lang="en-US" altLang="zh-TW" i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i="1" baseline="-25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zh-TW" altLang="en-US" baseline="-25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－</a:t>
            </a:r>
            <a:r>
              <a:rPr lang="en-US" altLang="zh-TW" baseline="-25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結束。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四、路線總數</a:t>
            </a:r>
            <a:r>
              <a:rPr lang="en-US" altLang="zh-TW" i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始終不為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五、不會有重複的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Event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（兩個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Stage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至多只由一個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Event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進行連接）。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sp>
        <p:nvSpPr>
          <p:cNvPr id="2" name="矩形 1"/>
          <p:cNvSpPr/>
          <p:nvPr/>
        </p:nvSpPr>
        <p:spPr>
          <a:xfrm>
            <a:off x="1607289" y="639162"/>
            <a:ext cx="51802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zh-TW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</a:t>
            </a:r>
            <a:r>
              <a:rPr lang="zh-TW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為例，這個遊戲共有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個不同路線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可以到達</a:t>
            </a:r>
            <a:r>
              <a:rPr lang="en-US" altLang="zh-TW" sz="1600" b="1" i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i="1" baseline="-25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lang="zh-TW" altLang="zh-TW" sz="1600" b="1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en-US" altLang="zh-TW" sz="1600" b="1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hangingPunct="0"/>
            <a:r>
              <a:rPr lang="zh-TW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個路線獲得獎金的機會均為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/ 7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xmlns="" id="{6B1FB8CB-50B7-4A30-9B50-CC3223160EC9}"/>
              </a:ext>
            </a:extLst>
          </p:cNvPr>
          <p:cNvGrpSpPr/>
          <p:nvPr/>
        </p:nvGrpSpPr>
        <p:grpSpPr>
          <a:xfrm>
            <a:off x="1516958" y="1450231"/>
            <a:ext cx="4814685" cy="2937352"/>
            <a:chOff x="0" y="0"/>
            <a:chExt cx="3441509" cy="2761225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xmlns="" id="{F4CF320B-0881-4F23-A28D-8092E1FAE61C}"/>
                </a:ext>
              </a:extLst>
            </p:cNvPr>
            <p:cNvSpPr/>
            <p:nvPr/>
          </p:nvSpPr>
          <p:spPr>
            <a:xfrm>
              <a:off x="0" y="1145150"/>
              <a:ext cx="467995" cy="46799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r>
                <a:rPr lang="en-US" sz="1200" baseline="-2500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zh-TW" sz="120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xmlns="" id="{EF7B4EB3-0028-4170-BA84-C7553094ED33}"/>
                </a:ext>
              </a:extLst>
            </p:cNvPr>
            <p:cNvSpPr/>
            <p:nvPr/>
          </p:nvSpPr>
          <p:spPr>
            <a:xfrm>
              <a:off x="730668" y="1720655"/>
              <a:ext cx="467995" cy="46799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r>
                <a:rPr lang="en-US" sz="1200" baseline="-2500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zh-TW" sz="120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xmlns="" id="{0DCC7D10-C27F-4A84-A287-A5CE4F7154FE}"/>
                </a:ext>
              </a:extLst>
            </p:cNvPr>
            <p:cNvSpPr/>
            <p:nvPr/>
          </p:nvSpPr>
          <p:spPr>
            <a:xfrm>
              <a:off x="727738" y="572575"/>
              <a:ext cx="467995" cy="46799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r>
                <a:rPr lang="en-US" sz="1200" baseline="-2500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zh-TW" sz="120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xmlns="" id="{2C0E5407-F4B2-456D-8A3D-B8AC2AF33AFF}"/>
                </a:ext>
              </a:extLst>
            </p:cNvPr>
            <p:cNvSpPr/>
            <p:nvPr/>
          </p:nvSpPr>
          <p:spPr>
            <a:xfrm>
              <a:off x="1461338" y="572575"/>
              <a:ext cx="467995" cy="46799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r>
                <a:rPr lang="en-US" sz="1200" i="1" baseline="-2500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4</a:t>
              </a:r>
              <a:endParaRPr lang="zh-TW" sz="120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xmlns="" id="{9EF2089D-954D-4F1D-A333-953511EFB7A8}"/>
                </a:ext>
              </a:extLst>
            </p:cNvPr>
            <p:cNvSpPr/>
            <p:nvPr/>
          </p:nvSpPr>
          <p:spPr>
            <a:xfrm>
              <a:off x="1461339" y="0"/>
              <a:ext cx="467995" cy="46799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r>
                <a:rPr lang="en-US" sz="1200" baseline="-2500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3</a:t>
              </a:r>
              <a:endParaRPr lang="zh-TW" sz="120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xmlns="" id="{4EC3A47D-9A74-442E-99ED-4DBBEFD2BB38}"/>
                </a:ext>
              </a:extLst>
            </p:cNvPr>
            <p:cNvSpPr/>
            <p:nvPr/>
          </p:nvSpPr>
          <p:spPr>
            <a:xfrm>
              <a:off x="2972367" y="603016"/>
              <a:ext cx="469142" cy="4680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 dirty="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r>
                <a:rPr lang="en-US" sz="1200" baseline="-25000" dirty="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9</a:t>
              </a:r>
              <a:endParaRPr lang="zh-TW" sz="120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xmlns="" id="{1C90B29B-E84A-4E8E-8590-8B0FEF2B6B39}"/>
                </a:ext>
              </a:extLst>
            </p:cNvPr>
            <p:cNvSpPr/>
            <p:nvPr/>
          </p:nvSpPr>
          <p:spPr>
            <a:xfrm>
              <a:off x="1461338" y="1145150"/>
              <a:ext cx="467995" cy="46799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r>
                <a:rPr lang="en-US" sz="1200" i="1" baseline="-2500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  <a:endParaRPr lang="zh-TW" sz="120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xmlns="" id="{2D7993F6-9285-4F9D-B695-15B60655BA72}"/>
                </a:ext>
              </a:extLst>
            </p:cNvPr>
            <p:cNvSpPr/>
            <p:nvPr/>
          </p:nvSpPr>
          <p:spPr>
            <a:xfrm>
              <a:off x="1461337" y="1720656"/>
              <a:ext cx="467995" cy="46799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r>
                <a:rPr lang="en-US" sz="1200" i="1" baseline="-2500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6</a:t>
              </a:r>
              <a:endParaRPr lang="zh-TW" sz="120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xmlns="" id="{CE0F33D8-1345-4D97-A7EF-DFFD1364B5A3}"/>
                </a:ext>
              </a:extLst>
            </p:cNvPr>
            <p:cNvSpPr/>
            <p:nvPr/>
          </p:nvSpPr>
          <p:spPr>
            <a:xfrm>
              <a:off x="2192006" y="2293230"/>
              <a:ext cx="467995" cy="46799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r>
                <a:rPr lang="en-US" sz="1200" i="1" baseline="-2500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8</a:t>
              </a:r>
              <a:endParaRPr lang="zh-TW" sz="120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xmlns="" id="{2D8DD1DB-8AFB-44D2-85AA-407D2A50FB63}"/>
                </a:ext>
              </a:extLst>
            </p:cNvPr>
            <p:cNvSpPr/>
            <p:nvPr/>
          </p:nvSpPr>
          <p:spPr>
            <a:xfrm>
              <a:off x="2192007" y="1720655"/>
              <a:ext cx="467995" cy="46799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r>
                <a:rPr lang="en-US" sz="1200" baseline="-2500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7</a:t>
              </a:r>
              <a:endParaRPr lang="zh-TW" sz="120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xmlns="" id="{3A03A70E-8EE5-4029-8C42-94F2AC2AE45F}"/>
                </a:ext>
              </a:extLst>
            </p:cNvPr>
            <p:cNvCxnSpPr>
              <a:cxnSpLocks/>
              <a:stCxn id="6" idx="6"/>
              <a:endCxn id="8" idx="3"/>
            </p:cNvCxnSpPr>
            <p:nvPr/>
          </p:nvCxnSpPr>
          <p:spPr>
            <a:xfrm flipV="1">
              <a:off x="467995" y="972034"/>
              <a:ext cx="328279" cy="4071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xmlns="" id="{7CCB1490-5008-40ED-AFFD-0A0E9E0ADBC3}"/>
                </a:ext>
              </a:extLst>
            </p:cNvPr>
            <p:cNvCxnSpPr>
              <a:cxnSpLocks/>
              <a:stCxn id="6" idx="6"/>
              <a:endCxn id="7" idx="1"/>
            </p:cNvCxnSpPr>
            <p:nvPr/>
          </p:nvCxnSpPr>
          <p:spPr>
            <a:xfrm>
              <a:off x="467995" y="1379148"/>
              <a:ext cx="331209" cy="4100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xmlns="" id="{1B0468D0-FC6B-4401-AB8F-5F4DE7AB5E72}"/>
                </a:ext>
              </a:extLst>
            </p:cNvPr>
            <p:cNvCxnSpPr>
              <a:cxnSpLocks/>
              <a:stCxn id="8" idx="6"/>
              <a:endCxn id="10" idx="3"/>
            </p:cNvCxnSpPr>
            <p:nvPr/>
          </p:nvCxnSpPr>
          <p:spPr>
            <a:xfrm flipV="1">
              <a:off x="1195733" y="399459"/>
              <a:ext cx="334142" cy="4071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xmlns="" id="{8B5ED1F9-2184-421F-A816-97BC65F99B5D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>
              <a:off x="1195733" y="806573"/>
              <a:ext cx="265605" cy="5725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xmlns="" id="{C4A0ECC9-91FC-48FA-9C5F-917144BB9D31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1195733" y="806573"/>
              <a:ext cx="2656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xmlns="" id="{4E84BA16-C938-4067-BC82-1CA9F81C1E80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1198663" y="1954653"/>
              <a:ext cx="26267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xmlns="" id="{37922AC6-75B1-481D-AAAF-4496356A92B5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1929334" y="233997"/>
              <a:ext cx="1043032" cy="603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xmlns="" id="{B815828B-F4ED-4A4A-90C6-FCC11B390BC1}"/>
                </a:ext>
              </a:extLst>
            </p:cNvPr>
            <p:cNvCxnSpPr>
              <a:cxnSpLocks/>
              <a:stCxn id="13" idx="6"/>
              <a:endCxn id="15" idx="2"/>
            </p:cNvCxnSpPr>
            <p:nvPr/>
          </p:nvCxnSpPr>
          <p:spPr>
            <a:xfrm flipV="1">
              <a:off x="1929332" y="1954653"/>
              <a:ext cx="26267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xmlns="" id="{EA1C0789-3829-4659-BF85-CE4249FE7365}"/>
                </a:ext>
              </a:extLst>
            </p:cNvPr>
            <p:cNvCxnSpPr>
              <a:cxnSpLocks/>
              <a:stCxn id="13" idx="6"/>
              <a:endCxn id="14" idx="1"/>
            </p:cNvCxnSpPr>
            <p:nvPr/>
          </p:nvCxnSpPr>
          <p:spPr>
            <a:xfrm>
              <a:off x="1929332" y="1954654"/>
              <a:ext cx="331210" cy="4071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xmlns="" id="{DB934569-A179-4C43-918A-ED4738343565}"/>
                </a:ext>
              </a:extLst>
            </p:cNvPr>
            <p:cNvCxnSpPr>
              <a:cxnSpLocks/>
              <a:stCxn id="14" idx="6"/>
              <a:endCxn id="11" idx="2"/>
            </p:cNvCxnSpPr>
            <p:nvPr/>
          </p:nvCxnSpPr>
          <p:spPr>
            <a:xfrm flipV="1">
              <a:off x="2660001" y="837037"/>
              <a:ext cx="312366" cy="16901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xmlns="" id="{E10A4702-04C0-416C-8765-500C115C759C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1929333" y="806572"/>
              <a:ext cx="1043034" cy="30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xmlns="" id="{EF1F275B-B839-46B6-AC40-CC1B86E3CEBE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 flipV="1">
              <a:off x="1929333" y="837037"/>
              <a:ext cx="1043034" cy="5421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xmlns="" id="{15A6C25A-8FFF-4636-BF53-D24BF0777BBC}"/>
                </a:ext>
              </a:extLst>
            </p:cNvPr>
            <p:cNvCxnSpPr>
              <a:cxnSpLocks/>
              <a:stCxn id="15" idx="6"/>
              <a:endCxn id="11" idx="2"/>
            </p:cNvCxnSpPr>
            <p:nvPr/>
          </p:nvCxnSpPr>
          <p:spPr>
            <a:xfrm flipV="1">
              <a:off x="2660002" y="837037"/>
              <a:ext cx="312365" cy="11176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xmlns="" id="{DBB2E0B8-A102-4506-89E3-BC5C13DB94CE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1195733" y="806573"/>
              <a:ext cx="265604" cy="1148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6058162" y="2662806"/>
            <a:ext cx="2406716" cy="1815882"/>
          </a:xfrm>
          <a:prstGeom prst="rect">
            <a:avLst/>
          </a:prstGeom>
          <a:solidFill>
            <a:srgbClr val="FFFFBD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(1)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0</a:t>
            </a:r>
            <a:r>
              <a:rPr lang="zh-TW" altLang="en-US" sz="1600" dirty="0" smtClean="0"/>
              <a:t> </a:t>
            </a:r>
            <a:r>
              <a:rPr lang="zh-TW" altLang="en-US" sz="1600" dirty="0"/>
              <a:t>→ </a:t>
            </a:r>
            <a:r>
              <a:rPr lang="en-US" altLang="zh-TW" sz="1600" dirty="0" smtClean="0"/>
              <a:t>1</a:t>
            </a:r>
            <a:r>
              <a:rPr lang="zh-TW" altLang="en-US" sz="1600" dirty="0" smtClean="0"/>
              <a:t> </a:t>
            </a:r>
            <a:r>
              <a:rPr lang="zh-TW" altLang="en-US" sz="1600" dirty="0"/>
              <a:t>→ </a:t>
            </a:r>
            <a:r>
              <a:rPr lang="en-US" altLang="zh-TW" sz="1600" dirty="0" smtClean="0"/>
              <a:t>3</a:t>
            </a:r>
            <a:r>
              <a:rPr lang="zh-TW" altLang="en-US" sz="1600" dirty="0"/>
              <a:t> → </a:t>
            </a:r>
            <a:r>
              <a:rPr lang="en-US" altLang="zh-TW" sz="1600" dirty="0" smtClean="0"/>
              <a:t>9</a:t>
            </a:r>
          </a:p>
          <a:p>
            <a:r>
              <a:rPr lang="en-US" altLang="zh-TW" sz="1600" dirty="0" smtClean="0"/>
              <a:t>(2)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0</a:t>
            </a:r>
            <a:r>
              <a:rPr lang="zh-TW" altLang="en-US" sz="1600" dirty="0" smtClean="0"/>
              <a:t> </a:t>
            </a:r>
            <a:r>
              <a:rPr lang="zh-TW" altLang="en-US" sz="1600" dirty="0"/>
              <a:t>→ </a:t>
            </a:r>
            <a:r>
              <a:rPr lang="en-US" altLang="zh-TW" sz="1600" dirty="0" smtClean="0"/>
              <a:t>1</a:t>
            </a:r>
            <a:r>
              <a:rPr lang="zh-TW" altLang="en-US" sz="1600" dirty="0"/>
              <a:t> → </a:t>
            </a:r>
            <a:r>
              <a:rPr lang="en-US" altLang="zh-TW" sz="1600" dirty="0" smtClean="0"/>
              <a:t>4</a:t>
            </a:r>
            <a:r>
              <a:rPr lang="zh-TW" altLang="en-US" sz="1600" dirty="0"/>
              <a:t> → </a:t>
            </a:r>
            <a:r>
              <a:rPr lang="en-US" altLang="zh-TW" sz="1600" dirty="0" smtClean="0"/>
              <a:t>9</a:t>
            </a:r>
          </a:p>
          <a:p>
            <a:r>
              <a:rPr lang="en-US" altLang="zh-TW" sz="1600" dirty="0" smtClean="0"/>
              <a:t>(3)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0</a:t>
            </a:r>
            <a:r>
              <a:rPr lang="zh-TW" altLang="en-US" sz="1600" dirty="0" smtClean="0"/>
              <a:t> </a:t>
            </a:r>
            <a:r>
              <a:rPr lang="zh-TW" altLang="en-US" sz="1600" dirty="0"/>
              <a:t>→ </a:t>
            </a:r>
            <a:r>
              <a:rPr lang="en-US" altLang="zh-TW" sz="1600" dirty="0" smtClean="0"/>
              <a:t>1</a:t>
            </a:r>
            <a:r>
              <a:rPr lang="zh-TW" altLang="en-US" sz="1600" dirty="0"/>
              <a:t> → </a:t>
            </a:r>
            <a:r>
              <a:rPr lang="en-US" altLang="zh-TW" sz="1600" dirty="0" smtClean="0"/>
              <a:t>5</a:t>
            </a:r>
            <a:r>
              <a:rPr lang="zh-TW" altLang="en-US" sz="1600" dirty="0"/>
              <a:t> → </a:t>
            </a:r>
            <a:r>
              <a:rPr lang="en-US" altLang="zh-TW" sz="1600" dirty="0" smtClean="0"/>
              <a:t>9</a:t>
            </a:r>
          </a:p>
          <a:p>
            <a:r>
              <a:rPr lang="en-US" altLang="zh-TW" sz="1600" dirty="0" smtClean="0"/>
              <a:t>(4)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0</a:t>
            </a:r>
            <a:r>
              <a:rPr lang="zh-TW" altLang="en-US" sz="1600" dirty="0" smtClean="0"/>
              <a:t> </a:t>
            </a:r>
            <a:r>
              <a:rPr lang="zh-TW" altLang="en-US" sz="1600" dirty="0"/>
              <a:t>→ </a:t>
            </a:r>
            <a:r>
              <a:rPr lang="en-US" altLang="zh-TW" sz="1600" dirty="0" smtClean="0"/>
              <a:t>1</a:t>
            </a:r>
            <a:r>
              <a:rPr lang="zh-TW" altLang="en-US" sz="1600" dirty="0"/>
              <a:t> → </a:t>
            </a:r>
            <a:r>
              <a:rPr lang="en-US" altLang="zh-TW" sz="1600" dirty="0" smtClean="0"/>
              <a:t>6</a:t>
            </a:r>
            <a:r>
              <a:rPr lang="zh-TW" altLang="en-US" sz="1600" dirty="0"/>
              <a:t> → </a:t>
            </a:r>
            <a:r>
              <a:rPr lang="en-US" altLang="zh-TW" sz="1600" dirty="0" smtClean="0"/>
              <a:t>7</a:t>
            </a:r>
            <a:r>
              <a:rPr lang="zh-TW" altLang="en-US" sz="1600" dirty="0"/>
              <a:t> → </a:t>
            </a:r>
            <a:r>
              <a:rPr lang="en-US" altLang="zh-TW" sz="1600" dirty="0" smtClean="0"/>
              <a:t>9</a:t>
            </a:r>
          </a:p>
          <a:p>
            <a:r>
              <a:rPr lang="en-US" altLang="zh-TW" sz="1600" dirty="0" smtClean="0"/>
              <a:t>(5)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0</a:t>
            </a:r>
            <a:r>
              <a:rPr lang="zh-TW" altLang="en-US" sz="1600" dirty="0" smtClean="0"/>
              <a:t> </a:t>
            </a:r>
            <a:r>
              <a:rPr lang="zh-TW" altLang="en-US" sz="1600" dirty="0"/>
              <a:t>→ </a:t>
            </a:r>
            <a:r>
              <a:rPr lang="en-US" altLang="zh-TW" sz="1600" dirty="0" smtClean="0"/>
              <a:t>1</a:t>
            </a:r>
            <a:r>
              <a:rPr lang="zh-TW" altLang="en-US" sz="1600" dirty="0"/>
              <a:t> → </a:t>
            </a:r>
            <a:r>
              <a:rPr lang="en-US" altLang="zh-TW" sz="1600" dirty="0" smtClean="0"/>
              <a:t>6</a:t>
            </a:r>
            <a:r>
              <a:rPr lang="zh-TW" altLang="en-US" sz="1600" dirty="0"/>
              <a:t> → </a:t>
            </a:r>
            <a:r>
              <a:rPr lang="en-US" altLang="zh-TW" sz="1600" dirty="0" smtClean="0"/>
              <a:t>8</a:t>
            </a:r>
            <a:r>
              <a:rPr lang="zh-TW" altLang="en-US" sz="1600" dirty="0"/>
              <a:t> → </a:t>
            </a:r>
            <a:r>
              <a:rPr lang="en-US" altLang="zh-TW" sz="1600" dirty="0" smtClean="0"/>
              <a:t>9</a:t>
            </a:r>
          </a:p>
          <a:p>
            <a:r>
              <a:rPr lang="en-US" altLang="zh-TW" sz="1600" dirty="0" smtClean="0"/>
              <a:t>(6)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0</a:t>
            </a:r>
            <a:r>
              <a:rPr lang="zh-TW" altLang="en-US" sz="1600" dirty="0" smtClean="0"/>
              <a:t> </a:t>
            </a:r>
            <a:r>
              <a:rPr lang="zh-TW" altLang="en-US" sz="1600" dirty="0"/>
              <a:t>→ </a:t>
            </a:r>
            <a:r>
              <a:rPr lang="en-US" altLang="zh-TW" sz="1600" dirty="0" smtClean="0"/>
              <a:t>2</a:t>
            </a:r>
            <a:r>
              <a:rPr lang="zh-TW" altLang="en-US" sz="1600" dirty="0"/>
              <a:t> → </a:t>
            </a:r>
            <a:r>
              <a:rPr lang="en-US" altLang="zh-TW" sz="1600" dirty="0" smtClean="0"/>
              <a:t>6</a:t>
            </a:r>
            <a:r>
              <a:rPr lang="zh-TW" altLang="en-US" sz="1600" dirty="0"/>
              <a:t> → </a:t>
            </a:r>
            <a:r>
              <a:rPr lang="en-US" altLang="zh-TW" sz="1600" dirty="0" smtClean="0"/>
              <a:t>7</a:t>
            </a:r>
            <a:r>
              <a:rPr lang="zh-TW" altLang="en-US" sz="1600" dirty="0"/>
              <a:t> → </a:t>
            </a:r>
            <a:r>
              <a:rPr lang="en-US" altLang="zh-TW" sz="1600" dirty="0" smtClean="0"/>
              <a:t>9</a:t>
            </a:r>
          </a:p>
          <a:p>
            <a:r>
              <a:rPr lang="en-US" altLang="zh-TW" sz="1600" dirty="0" smtClean="0"/>
              <a:t>(7)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0</a:t>
            </a:r>
            <a:r>
              <a:rPr lang="zh-TW" altLang="en-US" sz="1600" dirty="0" smtClean="0"/>
              <a:t> </a:t>
            </a:r>
            <a:r>
              <a:rPr lang="zh-TW" altLang="en-US" sz="1600" dirty="0"/>
              <a:t>→ </a:t>
            </a:r>
            <a:r>
              <a:rPr lang="en-US" altLang="zh-TW" sz="1600" dirty="0" smtClean="0"/>
              <a:t>2</a:t>
            </a:r>
            <a:r>
              <a:rPr lang="zh-TW" altLang="en-US" sz="1600" dirty="0"/>
              <a:t> → </a:t>
            </a:r>
            <a:r>
              <a:rPr lang="en-US" altLang="zh-TW" sz="1600" dirty="0" smtClean="0"/>
              <a:t>6</a:t>
            </a:r>
            <a:r>
              <a:rPr lang="zh-TW" altLang="en-US" sz="1600" dirty="0"/>
              <a:t> → </a:t>
            </a:r>
            <a:r>
              <a:rPr lang="en-US" altLang="zh-TW" sz="1600" dirty="0" smtClean="0"/>
              <a:t>8</a:t>
            </a:r>
            <a:r>
              <a:rPr lang="zh-TW" altLang="en-US" sz="1600" dirty="0"/>
              <a:t> → </a:t>
            </a:r>
            <a:r>
              <a:rPr lang="en-US" altLang="zh-TW" sz="1600" dirty="0" smtClean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9270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7" name="矩形 6"/>
          <p:cNvSpPr/>
          <p:nvPr/>
        </p:nvSpPr>
        <p:spPr>
          <a:xfrm>
            <a:off x="1623314" y="874268"/>
            <a:ext cx="395529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zh-TW" altLang="zh-TW" sz="20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輸入格式</a:t>
            </a:r>
          </a:p>
          <a:p>
            <a:r>
              <a:rPr lang="zh-TW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每</a:t>
            </a:r>
            <a:r>
              <a:rPr lang="zh-TW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組測資第一列有兩個正整數</a:t>
            </a:r>
            <a:r>
              <a:rPr lang="en-US" altLang="zh-TW" sz="1600" i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zh-TW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及</a:t>
            </a:r>
            <a:r>
              <a:rPr lang="en-US" altLang="zh-TW" sz="1600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6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zh-TW" alt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zh-TW" sz="16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</a:t>
            </a: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Stage</a:t>
            </a:r>
            <a:r>
              <a:rPr lang="zh-TW" altLang="zh-TW" sz="16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的數量</a:t>
            </a:r>
            <a:r>
              <a:rPr lang="zh-TW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，分別編號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至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zh-TW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－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600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lang="zh-TW" altLang="en-US" sz="1600" i="1" smtClean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zh-TW" sz="1600" smtClean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為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Event</a:t>
            </a:r>
            <a:r>
              <a:rPr lang="zh-TW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zh-TW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數量</a:t>
            </a:r>
            <a:r>
              <a:rPr lang="zh-TW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（</a:t>
            </a:r>
            <a:r>
              <a:rPr lang="en-US" altLang="zh-TW" sz="1600" i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zh-TW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－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TW" sz="1600" i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 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×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zh-TW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</a:t>
            </a:r>
            <a:r>
              <a:rPr lang="zh-TW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16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接著有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lang="zh-TW" altLang="en-US" sz="1600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列</a:t>
            </a:r>
            <a:r>
              <a:rPr lang="zh-TW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，每列有兩個正整數</a:t>
            </a:r>
            <a:r>
              <a:rPr lang="en-US" altLang="zh-TW" sz="1600" i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aseline="-25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1600" i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aseline="-25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，表示階段</a:t>
            </a:r>
            <a:r>
              <a:rPr lang="en-US" altLang="zh-TW" sz="1600" i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aseline="-25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存在一個事件選擇能讓玩家進入階段</a:t>
            </a:r>
            <a:r>
              <a:rPr lang="en-US" altLang="zh-TW" sz="1600" i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aseline="-25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zh-TW" altLang="zh-TW" sz="1500" kern="100" dirty="0"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23315" y="2817639"/>
            <a:ext cx="3271414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</a:p>
          <a:p>
            <a:pPr algn="just" hangingPunct="0"/>
            <a:r>
              <a:rPr lang="zh-TW" altLang="zh-TW" sz="1600" dirty="0" smtClean="0"/>
              <a:t>每</a:t>
            </a:r>
            <a:r>
              <a:rPr lang="zh-TW" altLang="zh-TW" sz="1600" dirty="0"/>
              <a:t>組測資輸出一個數</a:t>
            </a:r>
            <a:r>
              <a:rPr lang="en-US" altLang="zh-TW" sz="1600" i="1" dirty="0"/>
              <a:t>R</a:t>
            </a:r>
            <a:r>
              <a:rPr lang="zh-TW" altLang="zh-TW" sz="1600" dirty="0" smtClean="0"/>
              <a:t>，</a:t>
            </a:r>
            <a:endParaRPr lang="en-US" altLang="zh-TW" sz="1600" dirty="0" smtClean="0"/>
          </a:p>
          <a:p>
            <a:pPr algn="just" hangingPunct="0"/>
            <a:r>
              <a:rPr lang="zh-TW" altLang="zh-TW" sz="1600" dirty="0" smtClean="0"/>
              <a:t>為</a:t>
            </a:r>
            <a:r>
              <a:rPr lang="zh-TW" altLang="zh-TW" sz="1600" dirty="0"/>
              <a:t>路線總數</a:t>
            </a:r>
            <a:r>
              <a:rPr lang="zh-TW" altLang="zh-TW" sz="1600" dirty="0" smtClean="0"/>
              <a:t>，最後</a:t>
            </a:r>
            <a:r>
              <a:rPr lang="zh-TW" altLang="zh-TW" sz="1600" dirty="0"/>
              <a:t>需有換行字元。</a:t>
            </a:r>
            <a:endParaRPr lang="en-US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zh-TW" altLang="zh-TW" sz="15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388600"/>
              </p:ext>
            </p:extLst>
          </p:nvPr>
        </p:nvGraphicFramePr>
        <p:xfrm>
          <a:off x="5711483" y="811530"/>
          <a:ext cx="2692240" cy="352044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346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6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59840">
                <a:tc>
                  <a:txBody>
                    <a:bodyPr/>
                    <a:lstStyle/>
                    <a:p>
                      <a:r>
                        <a:rPr lang="zh-TW" sz="15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輸入範例</a:t>
                      </a:r>
                      <a:r>
                        <a:rPr lang="en-US" altLang="zh-TW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4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400" b="0" i="0" u="none" strike="noStrike" cap="none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0 1</a:t>
                      </a: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0 2</a:t>
                      </a: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1 3</a:t>
                      </a: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1 4</a:t>
                      </a: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1 5</a:t>
                      </a: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1 6</a:t>
                      </a: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2 6</a:t>
                      </a: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3 9</a:t>
                      </a: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4 9</a:t>
                      </a: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5 9</a:t>
                      </a: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6 7</a:t>
                      </a: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6 8</a:t>
                      </a: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7 9</a:t>
                      </a: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8 9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sz="15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輸出範例</a:t>
                      </a:r>
                      <a:r>
                        <a:rPr lang="en-US" altLang="zh-TW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lang="en-US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US" altLang="zh-TW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4779000" y="987034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779000" y="2272322"/>
            <a:ext cx="3234300" cy="18488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400" b="1" dirty="0"/>
              <a:t>遞迴</a:t>
            </a:r>
            <a:r>
              <a:rPr lang="zh-TW" altLang="en-US" sz="25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en-US" altLang="zh-TW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56" y="1263650"/>
            <a:ext cx="2614613" cy="2614613"/>
          </a:xfrm>
        </p:spPr>
      </p:pic>
      <p:sp>
        <p:nvSpPr>
          <p:cNvPr id="3" name="矩形 2"/>
          <p:cNvSpPr/>
          <p:nvPr/>
        </p:nvSpPr>
        <p:spPr>
          <a:xfrm>
            <a:off x="1197110" y="4246662"/>
            <a:ext cx="3696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 smtClean="0"/>
              <a:t>freepik</a:t>
            </a:r>
            <a:r>
              <a:rPr lang="en-US" altLang="zh-TW" dirty="0" smtClean="0"/>
              <a:t> </a:t>
            </a:r>
            <a:r>
              <a:rPr lang="en-US" altLang="zh-TW" dirty="0"/>
              <a:t>from </a:t>
            </a:r>
            <a:r>
              <a:rPr lang="en-US" altLang="zh-TW" dirty="0">
                <a:hlinkClick r:id="rId4"/>
              </a:rPr>
              <a:t>www.flaticon.com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35EEDA8-544E-2347-80EE-CBB5EEE6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</p:spPr>
        <p:txBody>
          <a:bodyPr/>
          <a:lstStyle/>
          <a:p>
            <a:r>
              <a:rPr kumimoji="1" lang="zh-TW" altLang="en-US" dirty="0"/>
              <a:t>遞迴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772F3CCA-2AAB-D94A-8474-AC06764BBE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6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51" name="文字版面配置區 150">
            <a:extLst>
              <a:ext uri="{FF2B5EF4-FFF2-40B4-BE49-F238E27FC236}">
                <a16:creationId xmlns:a16="http://schemas.microsoft.com/office/drawing/2014/main" xmlns="" id="{2A99DD29-774A-4748-A795-437CE5679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79884" y="963511"/>
            <a:ext cx="3182937" cy="2614613"/>
          </a:xfrm>
        </p:spPr>
        <p:txBody>
          <a:bodyPr/>
          <a:lstStyle/>
          <a:p>
            <a:r>
              <a:rPr lang="zh-TW" altLang="en-US" dirty="0"/>
              <a:t>遞迴關係</a:t>
            </a:r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xmlns="" id="{5A8BAEF5-699C-4600-B2D3-504464872515}"/>
              </a:ext>
            </a:extLst>
          </p:cNvPr>
          <p:cNvSpPr txBox="1"/>
          <p:nvPr/>
        </p:nvSpPr>
        <p:spPr>
          <a:xfrm>
            <a:off x="4879884" y="1363217"/>
            <a:ext cx="33692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假設整個遊戲過程長這樣，則我們可以將它傳換成</a:t>
            </a:r>
            <a:r>
              <a:rPr lang="zh-TW" altLang="en-US" sz="16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從左下走到右上，只能往右及往上，能達到</a:t>
            </a:r>
            <a:r>
              <a:rPr lang="en-US" altLang="zh-TW" sz="1600" b="1" i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baseline="-25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15</a:t>
            </a:r>
            <a:r>
              <a:rPr lang="zh-TW" altLang="en-US" sz="16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的走法數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即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R(</a:t>
            </a:r>
            <a:r>
              <a:rPr lang="en-US" altLang="zh-TW" sz="1600" b="1" i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baseline="-25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15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</a:t>
            </a: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R(</a:t>
            </a:r>
            <a:r>
              <a:rPr lang="en-US" altLang="zh-TW" sz="16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14</a:t>
            </a: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R(</a:t>
            </a:r>
            <a:r>
              <a:rPr lang="en-US" altLang="zh-TW" sz="1600" b="1" i="1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11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</a:t>
            </a: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[R(</a:t>
            </a:r>
            <a:r>
              <a:rPr lang="en-US" altLang="zh-TW" sz="16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13</a:t>
            </a: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)+R(</a:t>
            </a:r>
            <a:r>
              <a:rPr lang="en-US" altLang="zh-TW" sz="16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)]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[R(</a:t>
            </a:r>
            <a:r>
              <a:rPr lang="en-US" altLang="zh-TW" sz="1600" b="1" i="1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)+R(</a:t>
            </a:r>
            <a:r>
              <a:rPr lang="en-US" altLang="zh-TW" sz="1600" b="1" i="1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i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)]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=……=20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xmlns="" id="{D370ED3D-4A97-4686-9596-EDD48BF03EA3}"/>
              </a:ext>
            </a:extLst>
          </p:cNvPr>
          <p:cNvSpPr/>
          <p:nvPr/>
        </p:nvSpPr>
        <p:spPr>
          <a:xfrm rot="10800000" flipV="1">
            <a:off x="4990036" y="3515904"/>
            <a:ext cx="3182922" cy="7677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對於每個階段，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到達其的方法數正好為其所有來源的方法數的總和。</a:t>
            </a:r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xmlns="" id="{06840AA3-F992-409D-9449-1BDF79B60808}"/>
              </a:ext>
            </a:extLst>
          </p:cNvPr>
          <p:cNvSpPr/>
          <p:nvPr/>
        </p:nvSpPr>
        <p:spPr>
          <a:xfrm>
            <a:off x="1860773" y="3544442"/>
            <a:ext cx="478817" cy="478600"/>
          </a:xfrm>
          <a:prstGeom prst="ellips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sz="1000" baseline="-25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endParaRPr lang="zh-TW" sz="100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xmlns="" id="{08B0BB50-EF09-4897-BF65-489B37A3F895}"/>
              </a:ext>
            </a:extLst>
          </p:cNvPr>
          <p:cNvSpPr/>
          <p:nvPr/>
        </p:nvSpPr>
        <p:spPr>
          <a:xfrm>
            <a:off x="1860773" y="2839668"/>
            <a:ext cx="478817" cy="478600"/>
          </a:xfrm>
          <a:prstGeom prst="ellips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sz="1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4</a:t>
            </a:r>
            <a:endParaRPr lang="zh-TW" sz="10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xmlns="" id="{6DE0415E-C052-407A-9A22-DA76E8114D1F}"/>
              </a:ext>
            </a:extLst>
          </p:cNvPr>
          <p:cNvSpPr/>
          <p:nvPr/>
        </p:nvSpPr>
        <p:spPr>
          <a:xfrm>
            <a:off x="1860773" y="2134894"/>
            <a:ext cx="478817" cy="478600"/>
          </a:xfrm>
          <a:prstGeom prst="ellips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sz="1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8</a:t>
            </a:r>
            <a:endParaRPr lang="zh-TW" sz="10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xmlns="" id="{CC9533B2-00D1-4053-B536-171266721E12}"/>
              </a:ext>
            </a:extLst>
          </p:cNvPr>
          <p:cNvSpPr/>
          <p:nvPr/>
        </p:nvSpPr>
        <p:spPr>
          <a:xfrm>
            <a:off x="1860773" y="1430120"/>
            <a:ext cx="478817" cy="478600"/>
          </a:xfrm>
          <a:prstGeom prst="ellips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sz="10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12</a:t>
            </a:r>
            <a:endParaRPr lang="zh-TW" sz="10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xmlns="" id="{737D10C2-AEE5-415E-BC6C-B6980A519448}"/>
              </a:ext>
            </a:extLst>
          </p:cNvPr>
          <p:cNvSpPr/>
          <p:nvPr/>
        </p:nvSpPr>
        <p:spPr>
          <a:xfrm>
            <a:off x="2575881" y="3544442"/>
            <a:ext cx="478817" cy="478600"/>
          </a:xfrm>
          <a:prstGeom prst="ellips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sz="1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endParaRPr lang="zh-TW" sz="10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xmlns="" id="{24851C8F-60A7-4394-9BBF-B63F327C67E2}"/>
              </a:ext>
            </a:extLst>
          </p:cNvPr>
          <p:cNvSpPr/>
          <p:nvPr/>
        </p:nvSpPr>
        <p:spPr>
          <a:xfrm>
            <a:off x="2575881" y="2839668"/>
            <a:ext cx="478817" cy="478600"/>
          </a:xfrm>
          <a:prstGeom prst="ellipse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sz="1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5</a:t>
            </a:r>
            <a:endParaRPr lang="zh-TW" sz="10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xmlns="" id="{973D0A15-5528-4B00-A915-885828CE65B2}"/>
              </a:ext>
            </a:extLst>
          </p:cNvPr>
          <p:cNvSpPr/>
          <p:nvPr/>
        </p:nvSpPr>
        <p:spPr>
          <a:xfrm>
            <a:off x="2575881" y="2134894"/>
            <a:ext cx="478817" cy="478600"/>
          </a:xfrm>
          <a:prstGeom prst="ellipse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sz="1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9</a:t>
            </a:r>
            <a:endParaRPr lang="zh-TW" sz="10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xmlns="" id="{83D72C51-EA5D-4538-9B14-1D4D4F0C2089}"/>
              </a:ext>
            </a:extLst>
          </p:cNvPr>
          <p:cNvSpPr/>
          <p:nvPr/>
        </p:nvSpPr>
        <p:spPr>
          <a:xfrm>
            <a:off x="2575881" y="1430120"/>
            <a:ext cx="478817" cy="478600"/>
          </a:xfrm>
          <a:prstGeom prst="ellipse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sz="10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13</a:t>
            </a:r>
            <a:endParaRPr lang="zh-TW" sz="10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xmlns="" id="{7DC9DCEB-7A70-44F9-8545-764532BF2BEE}"/>
              </a:ext>
            </a:extLst>
          </p:cNvPr>
          <p:cNvSpPr/>
          <p:nvPr/>
        </p:nvSpPr>
        <p:spPr>
          <a:xfrm>
            <a:off x="3290989" y="3544442"/>
            <a:ext cx="478817" cy="478600"/>
          </a:xfrm>
          <a:prstGeom prst="ellips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sz="1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endParaRPr lang="zh-TW" sz="10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xmlns="" id="{CA3782B2-56A9-45ED-A1AC-2A0339542CAE}"/>
              </a:ext>
            </a:extLst>
          </p:cNvPr>
          <p:cNvSpPr/>
          <p:nvPr/>
        </p:nvSpPr>
        <p:spPr>
          <a:xfrm>
            <a:off x="3290989" y="2839668"/>
            <a:ext cx="478817" cy="478600"/>
          </a:xfrm>
          <a:prstGeom prst="ellipse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sz="1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6</a:t>
            </a:r>
            <a:endParaRPr lang="zh-TW" sz="10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xmlns="" id="{A665B6CD-566C-4C05-B595-507E3215D824}"/>
              </a:ext>
            </a:extLst>
          </p:cNvPr>
          <p:cNvSpPr/>
          <p:nvPr/>
        </p:nvSpPr>
        <p:spPr>
          <a:xfrm>
            <a:off x="3290989" y="2134894"/>
            <a:ext cx="478817" cy="478600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sz="1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10</a:t>
            </a:r>
            <a:endParaRPr lang="zh-TW" sz="10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xmlns="" id="{81D49FA1-CEFD-4FF1-8308-49344676C872}"/>
              </a:ext>
            </a:extLst>
          </p:cNvPr>
          <p:cNvSpPr/>
          <p:nvPr/>
        </p:nvSpPr>
        <p:spPr>
          <a:xfrm>
            <a:off x="3290989" y="1430120"/>
            <a:ext cx="478817" cy="478600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sz="10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14</a:t>
            </a:r>
            <a:endParaRPr lang="zh-TW" sz="10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xmlns="" id="{18BBA00F-6439-4820-BF57-6C0C68DF6D19}"/>
              </a:ext>
            </a:extLst>
          </p:cNvPr>
          <p:cNvSpPr/>
          <p:nvPr/>
        </p:nvSpPr>
        <p:spPr>
          <a:xfrm>
            <a:off x="4006097" y="3544442"/>
            <a:ext cx="478817" cy="478600"/>
          </a:xfrm>
          <a:prstGeom prst="ellips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sz="1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endParaRPr lang="zh-TW" sz="10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xmlns="" id="{891FC04F-A69F-4A6E-97CD-B57C6F7838AB}"/>
              </a:ext>
            </a:extLst>
          </p:cNvPr>
          <p:cNvSpPr/>
          <p:nvPr/>
        </p:nvSpPr>
        <p:spPr>
          <a:xfrm>
            <a:off x="4006097" y="2839668"/>
            <a:ext cx="478817" cy="478600"/>
          </a:xfrm>
          <a:prstGeom prst="ellipse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sz="1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7</a:t>
            </a:r>
            <a:endParaRPr lang="zh-TW" sz="10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xmlns="" id="{A7300F37-656C-42F9-9782-2C505662CFAA}"/>
              </a:ext>
            </a:extLst>
          </p:cNvPr>
          <p:cNvSpPr/>
          <p:nvPr/>
        </p:nvSpPr>
        <p:spPr>
          <a:xfrm>
            <a:off x="4006097" y="2134894"/>
            <a:ext cx="478817" cy="478600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sz="10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1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endParaRPr lang="zh-TW" sz="10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xmlns="" id="{1D5EF47D-B24F-4BBF-824C-F3C305337073}"/>
              </a:ext>
            </a:extLst>
          </p:cNvPr>
          <p:cNvSpPr/>
          <p:nvPr/>
        </p:nvSpPr>
        <p:spPr>
          <a:xfrm>
            <a:off x="4006097" y="1430120"/>
            <a:ext cx="478817" cy="478600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sz="10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15</a:t>
            </a:r>
            <a:endParaRPr lang="zh-TW" sz="10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xmlns="" id="{83439F40-DBF0-47B3-BFC7-BFF6462C9097}"/>
              </a:ext>
            </a:extLst>
          </p:cNvPr>
          <p:cNvCxnSpPr>
            <a:cxnSpLocks/>
            <a:stCxn id="61" idx="0"/>
            <a:endCxn id="62" idx="4"/>
          </p:cNvCxnSpPr>
          <p:nvPr/>
        </p:nvCxnSpPr>
        <p:spPr>
          <a:xfrm flipV="1">
            <a:off x="2100182" y="1908720"/>
            <a:ext cx="0" cy="22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xmlns="" id="{EBDAF89C-C9F6-40CD-968B-41B912E0F33C}"/>
              </a:ext>
            </a:extLst>
          </p:cNvPr>
          <p:cNvCxnSpPr>
            <a:cxnSpLocks/>
            <a:stCxn id="59" idx="0"/>
            <a:endCxn id="61" idx="4"/>
          </p:cNvCxnSpPr>
          <p:nvPr/>
        </p:nvCxnSpPr>
        <p:spPr>
          <a:xfrm flipV="1">
            <a:off x="2100182" y="2613494"/>
            <a:ext cx="0" cy="22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xmlns="" id="{3BBBD2D8-C665-462A-BDC9-27604C3A077C}"/>
              </a:ext>
            </a:extLst>
          </p:cNvPr>
          <p:cNvCxnSpPr>
            <a:cxnSpLocks/>
            <a:stCxn id="58" idx="0"/>
            <a:endCxn id="59" idx="4"/>
          </p:cNvCxnSpPr>
          <p:nvPr/>
        </p:nvCxnSpPr>
        <p:spPr>
          <a:xfrm flipV="1">
            <a:off x="2100182" y="3318268"/>
            <a:ext cx="0" cy="22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xmlns="" id="{DE9CBE02-BB88-4AAE-BBBA-7EF729DC7D46}"/>
              </a:ext>
            </a:extLst>
          </p:cNvPr>
          <p:cNvCxnSpPr>
            <a:cxnSpLocks/>
            <a:stCxn id="58" idx="6"/>
            <a:endCxn id="63" idx="2"/>
          </p:cNvCxnSpPr>
          <p:nvPr/>
        </p:nvCxnSpPr>
        <p:spPr>
          <a:xfrm>
            <a:off x="2339590" y="3783742"/>
            <a:ext cx="236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xmlns="" id="{F1B32D63-3194-4B85-812E-329935C7EC1A}"/>
              </a:ext>
            </a:extLst>
          </p:cNvPr>
          <p:cNvCxnSpPr>
            <a:cxnSpLocks/>
            <a:stCxn id="63" idx="6"/>
            <a:endCxn id="67" idx="2"/>
          </p:cNvCxnSpPr>
          <p:nvPr/>
        </p:nvCxnSpPr>
        <p:spPr>
          <a:xfrm>
            <a:off x="3054698" y="3783742"/>
            <a:ext cx="236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xmlns="" id="{19B6F142-8FBA-4E8D-9FED-F0971C74C671}"/>
              </a:ext>
            </a:extLst>
          </p:cNvPr>
          <p:cNvCxnSpPr>
            <a:cxnSpLocks/>
            <a:stCxn id="67" idx="6"/>
            <a:endCxn id="71" idx="2"/>
          </p:cNvCxnSpPr>
          <p:nvPr/>
        </p:nvCxnSpPr>
        <p:spPr>
          <a:xfrm>
            <a:off x="3769806" y="3783742"/>
            <a:ext cx="236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xmlns="" id="{F9CA1E07-D40C-404B-9810-983108A5A7F8}"/>
              </a:ext>
            </a:extLst>
          </p:cNvPr>
          <p:cNvCxnSpPr>
            <a:cxnSpLocks/>
            <a:stCxn id="59" idx="6"/>
            <a:endCxn id="64" idx="2"/>
          </p:cNvCxnSpPr>
          <p:nvPr/>
        </p:nvCxnSpPr>
        <p:spPr>
          <a:xfrm>
            <a:off x="2339590" y="3078968"/>
            <a:ext cx="236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xmlns="" id="{B6DAA886-5C6D-4C91-B92F-696E570FE29F}"/>
              </a:ext>
            </a:extLst>
          </p:cNvPr>
          <p:cNvCxnSpPr>
            <a:cxnSpLocks/>
            <a:stCxn id="64" idx="6"/>
            <a:endCxn id="68" idx="2"/>
          </p:cNvCxnSpPr>
          <p:nvPr/>
        </p:nvCxnSpPr>
        <p:spPr>
          <a:xfrm>
            <a:off x="3054698" y="3078968"/>
            <a:ext cx="236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xmlns="" id="{50A3EBFD-160E-4513-BB97-903FDD704E31}"/>
              </a:ext>
            </a:extLst>
          </p:cNvPr>
          <p:cNvCxnSpPr>
            <a:cxnSpLocks/>
            <a:stCxn id="68" idx="6"/>
            <a:endCxn id="72" idx="2"/>
          </p:cNvCxnSpPr>
          <p:nvPr/>
        </p:nvCxnSpPr>
        <p:spPr>
          <a:xfrm>
            <a:off x="3769806" y="3078968"/>
            <a:ext cx="236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xmlns="" id="{D2F9AFCA-8F02-41EC-BF6D-AD33FAE0E86C}"/>
              </a:ext>
            </a:extLst>
          </p:cNvPr>
          <p:cNvCxnSpPr>
            <a:cxnSpLocks/>
            <a:stCxn id="61" idx="6"/>
            <a:endCxn id="65" idx="2"/>
          </p:cNvCxnSpPr>
          <p:nvPr/>
        </p:nvCxnSpPr>
        <p:spPr>
          <a:xfrm>
            <a:off x="2339590" y="2374194"/>
            <a:ext cx="236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xmlns="" id="{F538AB81-C086-4D75-8986-65E921B3D4C3}"/>
              </a:ext>
            </a:extLst>
          </p:cNvPr>
          <p:cNvCxnSpPr>
            <a:cxnSpLocks/>
            <a:stCxn id="65" idx="6"/>
            <a:endCxn id="69" idx="2"/>
          </p:cNvCxnSpPr>
          <p:nvPr/>
        </p:nvCxnSpPr>
        <p:spPr>
          <a:xfrm>
            <a:off x="3054698" y="2374194"/>
            <a:ext cx="236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xmlns="" id="{E1931CF9-6CCE-485C-B48E-C8D17F520890}"/>
              </a:ext>
            </a:extLst>
          </p:cNvPr>
          <p:cNvCxnSpPr>
            <a:cxnSpLocks/>
            <a:stCxn id="69" idx="6"/>
            <a:endCxn id="73" idx="2"/>
          </p:cNvCxnSpPr>
          <p:nvPr/>
        </p:nvCxnSpPr>
        <p:spPr>
          <a:xfrm>
            <a:off x="3769806" y="2374194"/>
            <a:ext cx="236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xmlns="" id="{46A30B2F-B679-4EBD-8ACC-97F0C4068A8C}"/>
              </a:ext>
            </a:extLst>
          </p:cNvPr>
          <p:cNvCxnSpPr>
            <a:cxnSpLocks/>
            <a:stCxn id="62" idx="6"/>
            <a:endCxn id="66" idx="2"/>
          </p:cNvCxnSpPr>
          <p:nvPr/>
        </p:nvCxnSpPr>
        <p:spPr>
          <a:xfrm>
            <a:off x="2339590" y="1669420"/>
            <a:ext cx="236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xmlns="" id="{E95A2886-A41B-4810-BCD5-10712A7C121E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3054698" y="1669420"/>
            <a:ext cx="236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xmlns="" id="{9DC05356-9B1F-4211-99C3-3C2DD3F163F1}"/>
              </a:ext>
            </a:extLst>
          </p:cNvPr>
          <p:cNvCxnSpPr>
            <a:cxnSpLocks/>
            <a:stCxn id="70" idx="6"/>
            <a:endCxn id="74" idx="2"/>
          </p:cNvCxnSpPr>
          <p:nvPr/>
        </p:nvCxnSpPr>
        <p:spPr>
          <a:xfrm>
            <a:off x="3769806" y="1669420"/>
            <a:ext cx="236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xmlns="" id="{4671E199-6D14-43F8-B0C5-A8DE6C065250}"/>
              </a:ext>
            </a:extLst>
          </p:cNvPr>
          <p:cNvCxnSpPr>
            <a:cxnSpLocks/>
            <a:stCxn id="65" idx="0"/>
            <a:endCxn id="66" idx="4"/>
          </p:cNvCxnSpPr>
          <p:nvPr/>
        </p:nvCxnSpPr>
        <p:spPr>
          <a:xfrm flipV="1">
            <a:off x="2815290" y="1908720"/>
            <a:ext cx="0" cy="22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xmlns="" id="{3679554A-9891-4B39-B8D4-D430E820515E}"/>
              </a:ext>
            </a:extLst>
          </p:cNvPr>
          <p:cNvCxnSpPr>
            <a:cxnSpLocks/>
            <a:stCxn id="69" idx="0"/>
            <a:endCxn id="70" idx="4"/>
          </p:cNvCxnSpPr>
          <p:nvPr/>
        </p:nvCxnSpPr>
        <p:spPr>
          <a:xfrm flipV="1">
            <a:off x="3530398" y="1908720"/>
            <a:ext cx="0" cy="22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xmlns="" id="{B01FF41F-D797-4FEC-BEBE-14F737219D97}"/>
              </a:ext>
            </a:extLst>
          </p:cNvPr>
          <p:cNvCxnSpPr>
            <a:cxnSpLocks/>
            <a:stCxn id="73" idx="0"/>
            <a:endCxn id="74" idx="4"/>
          </p:cNvCxnSpPr>
          <p:nvPr/>
        </p:nvCxnSpPr>
        <p:spPr>
          <a:xfrm flipV="1">
            <a:off x="4245506" y="1908720"/>
            <a:ext cx="0" cy="22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xmlns="" id="{383F9B85-9236-4E42-A3DF-57D8C9F0B389}"/>
              </a:ext>
            </a:extLst>
          </p:cNvPr>
          <p:cNvCxnSpPr>
            <a:cxnSpLocks/>
            <a:stCxn id="64" idx="0"/>
            <a:endCxn id="65" idx="4"/>
          </p:cNvCxnSpPr>
          <p:nvPr/>
        </p:nvCxnSpPr>
        <p:spPr>
          <a:xfrm flipV="1">
            <a:off x="2815290" y="2613494"/>
            <a:ext cx="0" cy="22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xmlns="" id="{37C63C77-520B-4B08-8B5C-0E11297E01B4}"/>
              </a:ext>
            </a:extLst>
          </p:cNvPr>
          <p:cNvCxnSpPr>
            <a:cxnSpLocks/>
            <a:stCxn id="68" idx="0"/>
            <a:endCxn id="69" idx="4"/>
          </p:cNvCxnSpPr>
          <p:nvPr/>
        </p:nvCxnSpPr>
        <p:spPr>
          <a:xfrm flipV="1">
            <a:off x="3530398" y="2613494"/>
            <a:ext cx="0" cy="22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xmlns="" id="{94A9CE64-F827-4D8E-A404-3E0240314E60}"/>
              </a:ext>
            </a:extLst>
          </p:cNvPr>
          <p:cNvCxnSpPr>
            <a:cxnSpLocks/>
            <a:stCxn id="72" idx="0"/>
            <a:endCxn id="73" idx="4"/>
          </p:cNvCxnSpPr>
          <p:nvPr/>
        </p:nvCxnSpPr>
        <p:spPr>
          <a:xfrm flipV="1">
            <a:off x="4245506" y="2613494"/>
            <a:ext cx="0" cy="22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xmlns="" id="{4854F160-FF56-4F2E-80FC-FED6ED8EE113}"/>
              </a:ext>
            </a:extLst>
          </p:cNvPr>
          <p:cNvCxnSpPr>
            <a:cxnSpLocks/>
            <a:stCxn id="63" idx="0"/>
            <a:endCxn id="64" idx="4"/>
          </p:cNvCxnSpPr>
          <p:nvPr/>
        </p:nvCxnSpPr>
        <p:spPr>
          <a:xfrm flipV="1">
            <a:off x="2815290" y="3318268"/>
            <a:ext cx="0" cy="22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xmlns="" id="{79824F22-29DF-49E2-A960-F0F8A7F3164B}"/>
              </a:ext>
            </a:extLst>
          </p:cNvPr>
          <p:cNvCxnSpPr>
            <a:cxnSpLocks/>
            <a:stCxn id="67" idx="0"/>
            <a:endCxn id="68" idx="4"/>
          </p:cNvCxnSpPr>
          <p:nvPr/>
        </p:nvCxnSpPr>
        <p:spPr>
          <a:xfrm flipV="1">
            <a:off x="3530398" y="3318268"/>
            <a:ext cx="0" cy="22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單箭頭接點 146">
            <a:extLst>
              <a:ext uri="{FF2B5EF4-FFF2-40B4-BE49-F238E27FC236}">
                <a16:creationId xmlns:a16="http://schemas.microsoft.com/office/drawing/2014/main" xmlns="" id="{5C5E84CA-D897-45D8-BC2E-674FAEF7ACFA}"/>
              </a:ext>
            </a:extLst>
          </p:cNvPr>
          <p:cNvCxnSpPr>
            <a:cxnSpLocks/>
            <a:stCxn id="71" idx="0"/>
            <a:endCxn id="72" idx="4"/>
          </p:cNvCxnSpPr>
          <p:nvPr/>
        </p:nvCxnSpPr>
        <p:spPr>
          <a:xfrm flipV="1">
            <a:off x="4245506" y="3318268"/>
            <a:ext cx="0" cy="22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文字方塊 153">
            <a:extLst>
              <a:ext uri="{FF2B5EF4-FFF2-40B4-BE49-F238E27FC236}">
                <a16:creationId xmlns:a16="http://schemas.microsoft.com/office/drawing/2014/main" xmlns="" id="{7E1A490C-D29A-4DAC-B4D8-952E96BBC363}"/>
              </a:ext>
            </a:extLst>
          </p:cNvPr>
          <p:cNvSpPr txBox="1"/>
          <p:nvPr/>
        </p:nvSpPr>
        <p:spPr>
          <a:xfrm>
            <a:off x="2054270" y="354444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文字方塊 154">
            <a:extLst>
              <a:ext uri="{FF2B5EF4-FFF2-40B4-BE49-F238E27FC236}">
                <a16:creationId xmlns:a16="http://schemas.microsoft.com/office/drawing/2014/main" xmlns="" id="{ECED8A3B-10B1-4CF2-8055-4F61E9D2C410}"/>
              </a:ext>
            </a:extLst>
          </p:cNvPr>
          <p:cNvSpPr txBox="1"/>
          <p:nvPr/>
        </p:nvSpPr>
        <p:spPr>
          <a:xfrm>
            <a:off x="2049883" y="283306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xmlns="" id="{C87F6CF1-B119-404B-AACE-593D1A5940BA}"/>
              </a:ext>
            </a:extLst>
          </p:cNvPr>
          <p:cNvSpPr txBox="1"/>
          <p:nvPr/>
        </p:nvSpPr>
        <p:spPr>
          <a:xfrm>
            <a:off x="2804273" y="355799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xmlns="" id="{E47FACF2-0BBF-4D35-B764-BFD0C116F156}"/>
              </a:ext>
            </a:extLst>
          </p:cNvPr>
          <p:cNvSpPr txBox="1"/>
          <p:nvPr/>
        </p:nvSpPr>
        <p:spPr>
          <a:xfrm>
            <a:off x="3495537" y="356234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xmlns="" id="{32B9BFCD-430F-4F5F-889D-216CB0621917}"/>
              </a:ext>
            </a:extLst>
          </p:cNvPr>
          <p:cNvSpPr txBox="1"/>
          <p:nvPr/>
        </p:nvSpPr>
        <p:spPr>
          <a:xfrm>
            <a:off x="4210644" y="353732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文字方塊 158">
            <a:extLst>
              <a:ext uri="{FF2B5EF4-FFF2-40B4-BE49-F238E27FC236}">
                <a16:creationId xmlns:a16="http://schemas.microsoft.com/office/drawing/2014/main" xmlns="" id="{10A88071-6CB0-49A4-9B95-A163AF2A4FEC}"/>
              </a:ext>
            </a:extLst>
          </p:cNvPr>
          <p:cNvSpPr txBox="1"/>
          <p:nvPr/>
        </p:nvSpPr>
        <p:spPr>
          <a:xfrm>
            <a:off x="2031412" y="211727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xmlns="" id="{A65D5CAB-9A1E-4D68-91E7-13736966C61C}"/>
              </a:ext>
            </a:extLst>
          </p:cNvPr>
          <p:cNvSpPr txBox="1"/>
          <p:nvPr/>
        </p:nvSpPr>
        <p:spPr>
          <a:xfrm>
            <a:off x="2030500" y="139632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xmlns="" id="{FDB1DD7D-2694-4D1E-8B9B-1871C028116C}"/>
              </a:ext>
            </a:extLst>
          </p:cNvPr>
          <p:cNvSpPr txBox="1"/>
          <p:nvPr/>
        </p:nvSpPr>
        <p:spPr>
          <a:xfrm>
            <a:off x="2772494" y="285322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xmlns="" id="{9C041D70-A214-4211-8100-BF5D64CACA0E}"/>
              </a:ext>
            </a:extLst>
          </p:cNvPr>
          <p:cNvSpPr txBox="1"/>
          <p:nvPr/>
        </p:nvSpPr>
        <p:spPr>
          <a:xfrm>
            <a:off x="3508935" y="283966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xmlns="" id="{A24A2F24-213E-483C-BDED-DEA5402FA378}"/>
              </a:ext>
            </a:extLst>
          </p:cNvPr>
          <p:cNvSpPr txBox="1"/>
          <p:nvPr/>
        </p:nvSpPr>
        <p:spPr>
          <a:xfrm>
            <a:off x="4201840" y="2825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字方塊 163">
            <a:extLst>
              <a:ext uri="{FF2B5EF4-FFF2-40B4-BE49-F238E27FC236}">
                <a16:creationId xmlns:a16="http://schemas.microsoft.com/office/drawing/2014/main" xmlns="" id="{5E40EB02-1CA9-477B-9B7E-4AD893F52033}"/>
              </a:ext>
            </a:extLst>
          </p:cNvPr>
          <p:cNvSpPr txBox="1"/>
          <p:nvPr/>
        </p:nvSpPr>
        <p:spPr>
          <a:xfrm>
            <a:off x="2746520" y="21494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xmlns="" id="{B55EC2B8-1818-46FA-95B8-33939CC46A8E}"/>
              </a:ext>
            </a:extLst>
          </p:cNvPr>
          <p:cNvSpPr txBox="1"/>
          <p:nvPr/>
        </p:nvSpPr>
        <p:spPr>
          <a:xfrm>
            <a:off x="2756688" y="144367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xmlns="" id="{C1F039E9-38CE-49C5-BB27-9CC8AE5822EF}"/>
              </a:ext>
            </a:extLst>
          </p:cNvPr>
          <p:cNvSpPr txBox="1"/>
          <p:nvPr/>
        </p:nvSpPr>
        <p:spPr>
          <a:xfrm>
            <a:off x="3486476" y="211727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xmlns="" id="{47A0BD4A-5E06-48A4-B6EB-01512C9C57B6}"/>
              </a:ext>
            </a:extLst>
          </p:cNvPr>
          <p:cNvSpPr txBox="1"/>
          <p:nvPr/>
        </p:nvSpPr>
        <p:spPr>
          <a:xfrm>
            <a:off x="3486476" y="144358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xmlns="" id="{B6C68514-62C3-416E-8271-A5794EABAAE1}"/>
              </a:ext>
            </a:extLst>
          </p:cNvPr>
          <p:cNvSpPr txBox="1"/>
          <p:nvPr/>
        </p:nvSpPr>
        <p:spPr>
          <a:xfrm>
            <a:off x="4210644" y="212820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xmlns="" id="{80C171D6-1910-46C9-B943-30D0E9A82F55}"/>
              </a:ext>
            </a:extLst>
          </p:cNvPr>
          <p:cNvSpPr txBox="1"/>
          <p:nvPr/>
        </p:nvSpPr>
        <p:spPr>
          <a:xfrm>
            <a:off x="4217349" y="14216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2064176" y="4119309"/>
            <a:ext cx="2145324" cy="184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 flipV="1">
            <a:off x="1533992" y="1698606"/>
            <a:ext cx="178569" cy="2216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743219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35EEDA8-544E-2347-80EE-CBB5EEE6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</p:spPr>
        <p:txBody>
          <a:bodyPr/>
          <a:lstStyle/>
          <a:p>
            <a:r>
              <a:rPr kumimoji="1" lang="zh-TW" altLang="en-US" dirty="0"/>
              <a:t>遞迴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772F3CCA-2AAB-D94A-8474-AC06764BBE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7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51" name="文字版面配置區 150">
            <a:extLst>
              <a:ext uri="{FF2B5EF4-FFF2-40B4-BE49-F238E27FC236}">
                <a16:creationId xmlns:a16="http://schemas.microsoft.com/office/drawing/2014/main" xmlns="" id="{2A99DD29-774A-4748-A795-437CE5679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64322" y="901291"/>
            <a:ext cx="3182937" cy="2614613"/>
          </a:xfrm>
        </p:spPr>
        <p:txBody>
          <a:bodyPr/>
          <a:lstStyle/>
          <a:p>
            <a:r>
              <a:rPr lang="zh-TW" altLang="en-US" dirty="0"/>
              <a:t>遞迴關係</a:t>
            </a:r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xmlns="" id="{5A8BAEF5-699C-4600-B2D3-504464872515}"/>
              </a:ext>
            </a:extLst>
          </p:cNvPr>
          <p:cNvSpPr txBox="1"/>
          <p:nvPr/>
        </p:nvSpPr>
        <p:spPr>
          <a:xfrm>
            <a:off x="4901375" y="1292195"/>
            <a:ext cx="34649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因此若將舉例的圖片換個形式畫，也能畫出類似的形式。也能用相同的概念進行運算。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即：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R(</a:t>
            </a:r>
            <a:r>
              <a:rPr lang="en-US" altLang="zh-TW" sz="1600" b="1" i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baseline="-25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R(</a:t>
            </a:r>
            <a:r>
              <a:rPr lang="en-US" altLang="zh-TW" sz="16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)+R(</a:t>
            </a:r>
            <a:r>
              <a:rPr lang="en-US" altLang="zh-TW" sz="16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)+R(</a:t>
            </a:r>
            <a:r>
              <a:rPr lang="en-US" altLang="zh-TW" sz="16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)+R(</a:t>
            </a:r>
            <a:r>
              <a:rPr lang="en-US" altLang="zh-TW" sz="16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)+R(</a:t>
            </a:r>
            <a:r>
              <a:rPr lang="en-US" altLang="zh-TW" sz="16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R(</a:t>
            </a:r>
            <a:r>
              <a:rPr lang="en-US" altLang="zh-TW" sz="16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)+R(</a:t>
            </a:r>
            <a:r>
              <a:rPr lang="en-US" altLang="zh-TW" sz="16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)+R(</a:t>
            </a:r>
            <a:r>
              <a:rPr lang="en-US" altLang="zh-TW" sz="16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)+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R(</a:t>
            </a:r>
            <a:r>
              <a:rPr lang="en-US" altLang="zh-TW" sz="1600" b="1" i="1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</a:t>
            </a: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R(</a:t>
            </a:r>
            <a:r>
              <a:rPr lang="en-US" altLang="zh-TW" sz="16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r>
              <a:rPr lang="en-US" altLang="zh-TW" sz="16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</a:t>
            </a:r>
            <a:r>
              <a:rPr lang="zh-TW" alt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R(</a:t>
            </a:r>
            <a:r>
              <a:rPr lang="en-US" altLang="zh-TW" sz="16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)+R(</a:t>
            </a:r>
            <a:r>
              <a:rPr lang="en-US" altLang="zh-TW" sz="16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)+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R(</a:t>
            </a:r>
            <a:r>
              <a:rPr lang="en-US" altLang="zh-TW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)+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R(</a:t>
            </a:r>
            <a:r>
              <a:rPr lang="en-US" altLang="zh-TW" sz="1600" b="1" i="1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R(</a:t>
            </a:r>
            <a:r>
              <a:rPr lang="en-US" altLang="zh-TW" sz="1600" b="1" i="1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en-US" altLang="zh-TW" sz="1600" dirty="0" smtClean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1600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</a:t>
            </a:r>
            <a:r>
              <a:rPr lang="zh-TW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</a:t>
            </a: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R(</a:t>
            </a:r>
            <a:r>
              <a:rPr lang="en-US" altLang="zh-TW" sz="16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</a:t>
            </a: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R(</a:t>
            </a:r>
            <a:r>
              <a:rPr lang="en-US" altLang="zh-TW" sz="16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en-US" altLang="zh-TW" sz="16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 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 …… = 7</a:t>
            </a: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xmlns="" id="{D370ED3D-4A97-4686-9596-EDD48BF03EA3}"/>
              </a:ext>
            </a:extLst>
          </p:cNvPr>
          <p:cNvSpPr/>
          <p:nvPr/>
        </p:nvSpPr>
        <p:spPr>
          <a:xfrm rot="10800000" flipV="1">
            <a:off x="4990036" y="3515904"/>
            <a:ext cx="3182922" cy="7677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對於每個階段，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到達其的方法數正好為其所有來源的方法數的總和。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1637377" y="1608428"/>
            <a:ext cx="3061084" cy="2321727"/>
            <a:chOff x="1744953" y="1608428"/>
            <a:chExt cx="3061084" cy="2321727"/>
          </a:xfrm>
        </p:grpSpPr>
        <p:sp>
          <p:nvSpPr>
            <p:cNvPr id="48" name="橢圓 47">
              <a:extLst>
                <a:ext uri="{FF2B5EF4-FFF2-40B4-BE49-F238E27FC236}">
                  <a16:creationId xmlns:a16="http://schemas.microsoft.com/office/drawing/2014/main" xmlns="" id="{7D9B7144-099F-4ED0-85E3-7D43F91CB12C}"/>
                </a:ext>
              </a:extLst>
            </p:cNvPr>
            <p:cNvSpPr/>
            <p:nvPr/>
          </p:nvSpPr>
          <p:spPr>
            <a:xfrm>
              <a:off x="1744953" y="3493563"/>
              <a:ext cx="442407" cy="436592"/>
            </a:xfrm>
            <a:prstGeom prst="ellipse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r>
                <a:rPr lang="en-US" sz="1200" baseline="-25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zh-TW" sz="120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xmlns="" id="{6F50F5E7-5962-49CC-8810-CBFAB55D055F}"/>
                </a:ext>
              </a:extLst>
            </p:cNvPr>
            <p:cNvSpPr/>
            <p:nvPr/>
          </p:nvSpPr>
          <p:spPr>
            <a:xfrm>
              <a:off x="3642005" y="3491225"/>
              <a:ext cx="442407" cy="436592"/>
            </a:xfrm>
            <a:prstGeom prst="ellipse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r>
                <a:rPr lang="en-US" sz="1200" baseline="-25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zh-TW" sz="120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xmlns="" id="{7B7D1748-571A-4E62-A173-3775478C0B55}"/>
                </a:ext>
              </a:extLst>
            </p:cNvPr>
            <p:cNvSpPr/>
            <p:nvPr/>
          </p:nvSpPr>
          <p:spPr>
            <a:xfrm>
              <a:off x="1744953" y="2873707"/>
              <a:ext cx="442407" cy="436592"/>
            </a:xfrm>
            <a:prstGeom prst="ellipse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r>
                <a:rPr lang="en-US" sz="1200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zh-TW" sz="12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xmlns="" id="{3CDE216B-121E-474C-B16D-31CD6D81CB35}"/>
                </a:ext>
              </a:extLst>
            </p:cNvPr>
            <p:cNvSpPr/>
            <p:nvPr/>
          </p:nvSpPr>
          <p:spPr>
            <a:xfrm>
              <a:off x="3042592" y="2258188"/>
              <a:ext cx="442407" cy="436592"/>
            </a:xfrm>
            <a:prstGeom prst="ellipse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r>
                <a:rPr lang="en-US" sz="1200" i="1" baseline="-25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4</a:t>
              </a:r>
              <a:endParaRPr lang="zh-TW" sz="120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xmlns="" id="{73E71E05-0A3C-43C5-B531-803D35B4CC73}"/>
                </a:ext>
              </a:extLst>
            </p:cNvPr>
            <p:cNvSpPr/>
            <p:nvPr/>
          </p:nvSpPr>
          <p:spPr>
            <a:xfrm>
              <a:off x="1748490" y="2268145"/>
              <a:ext cx="442407" cy="422299"/>
            </a:xfrm>
            <a:prstGeom prst="ellipse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r>
                <a:rPr lang="en-US" sz="1200" baseline="-25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3</a:t>
              </a:r>
              <a:endParaRPr lang="zh-TW" sz="120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xmlns="" id="{F9750CE9-ACED-4C1C-B9A2-27D81DB205F5}"/>
                </a:ext>
              </a:extLst>
            </p:cNvPr>
            <p:cNvSpPr/>
            <p:nvPr/>
          </p:nvSpPr>
          <p:spPr>
            <a:xfrm>
              <a:off x="4287981" y="1626480"/>
              <a:ext cx="443490" cy="436636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r>
                <a:rPr lang="en-US" sz="1200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9</a:t>
              </a:r>
              <a:endParaRPr lang="zh-TW" sz="12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xmlns="" id="{54A1E487-9D82-4686-AFFA-8C8A24748504}"/>
                </a:ext>
              </a:extLst>
            </p:cNvPr>
            <p:cNvSpPr/>
            <p:nvPr/>
          </p:nvSpPr>
          <p:spPr>
            <a:xfrm>
              <a:off x="2379523" y="2250281"/>
              <a:ext cx="442407" cy="436592"/>
            </a:xfrm>
            <a:prstGeom prst="ellipse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r>
                <a:rPr lang="en-US" sz="1200" i="1" baseline="-250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  <a:endParaRPr lang="zh-TW" sz="12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xmlns="" id="{C0CF85CB-2E11-4148-AC6D-513349AD64C7}"/>
                </a:ext>
              </a:extLst>
            </p:cNvPr>
            <p:cNvSpPr/>
            <p:nvPr/>
          </p:nvSpPr>
          <p:spPr>
            <a:xfrm>
              <a:off x="3642683" y="2871368"/>
              <a:ext cx="442407" cy="436592"/>
            </a:xfrm>
            <a:prstGeom prst="ellipse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r>
                <a:rPr lang="en-US" sz="1200" i="1" baseline="-25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</a:t>
              </a:r>
              <a:endParaRPr lang="zh-TW" sz="120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xmlns="" id="{BDF9A153-B25E-4E3C-87FF-F1520A887114}"/>
                </a:ext>
              </a:extLst>
            </p:cNvPr>
            <p:cNvSpPr/>
            <p:nvPr/>
          </p:nvSpPr>
          <p:spPr>
            <a:xfrm>
              <a:off x="4304937" y="2861650"/>
              <a:ext cx="442407" cy="436592"/>
            </a:xfrm>
            <a:prstGeom prst="ellipse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r>
                <a:rPr lang="en-US" sz="1200" i="1" baseline="-25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</a:t>
              </a:r>
              <a:endParaRPr lang="zh-TW" sz="120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xmlns="" id="{53F99376-FDB1-4B03-BC58-EDCCAB749F76}"/>
                </a:ext>
              </a:extLst>
            </p:cNvPr>
            <p:cNvSpPr/>
            <p:nvPr/>
          </p:nvSpPr>
          <p:spPr>
            <a:xfrm>
              <a:off x="3642005" y="2268145"/>
              <a:ext cx="442407" cy="436592"/>
            </a:xfrm>
            <a:prstGeom prst="ellipse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r>
                <a:rPr lang="en-US" sz="1200" baseline="-25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7</a:t>
              </a:r>
              <a:endParaRPr lang="zh-TW" sz="120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xmlns="" id="{C4313DBA-C584-4030-B41F-789EA4CCF3A3}"/>
                </a:ext>
              </a:extLst>
            </p:cNvPr>
            <p:cNvCxnSpPr>
              <a:cxnSpLocks/>
              <a:stCxn id="48" idx="0"/>
              <a:endCxn id="50" idx="4"/>
            </p:cNvCxnSpPr>
            <p:nvPr/>
          </p:nvCxnSpPr>
          <p:spPr>
            <a:xfrm flipV="1">
              <a:off x="1966157" y="3310299"/>
              <a:ext cx="0" cy="1832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xmlns="" id="{237B5370-9F6E-4C40-AEFE-AA1F969FB8B9}"/>
                </a:ext>
              </a:extLst>
            </p:cNvPr>
            <p:cNvCxnSpPr>
              <a:cxnSpLocks/>
              <a:stCxn id="48" idx="6"/>
              <a:endCxn id="49" idx="2"/>
            </p:cNvCxnSpPr>
            <p:nvPr/>
          </p:nvCxnSpPr>
          <p:spPr>
            <a:xfrm flipV="1">
              <a:off x="2187360" y="3709521"/>
              <a:ext cx="1454645" cy="23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xmlns="" id="{3A76FFE4-67FC-4FC9-9A93-A3FCCD0C84ED}"/>
                </a:ext>
              </a:extLst>
            </p:cNvPr>
            <p:cNvCxnSpPr>
              <a:cxnSpLocks/>
              <a:stCxn id="50" idx="0"/>
              <a:endCxn id="52" idx="4"/>
            </p:cNvCxnSpPr>
            <p:nvPr/>
          </p:nvCxnSpPr>
          <p:spPr>
            <a:xfrm flipV="1">
              <a:off x="1966157" y="2690444"/>
              <a:ext cx="3537" cy="1832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xmlns="" id="{51A1ACE6-A854-4681-BB07-5AEA23AC4D5A}"/>
                </a:ext>
              </a:extLst>
            </p:cNvPr>
            <p:cNvCxnSpPr>
              <a:cxnSpLocks/>
              <a:stCxn id="50" idx="7"/>
              <a:endCxn id="54" idx="4"/>
            </p:cNvCxnSpPr>
            <p:nvPr/>
          </p:nvCxnSpPr>
          <p:spPr>
            <a:xfrm flipV="1">
              <a:off x="2122570" y="2686874"/>
              <a:ext cx="478157" cy="250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xmlns="" id="{C89508D7-445B-4D8C-B0EE-B2902872ED55}"/>
                </a:ext>
              </a:extLst>
            </p:cNvPr>
            <p:cNvCxnSpPr>
              <a:cxnSpLocks/>
              <a:stCxn id="95" idx="3"/>
              <a:endCxn id="51" idx="4"/>
            </p:cNvCxnSpPr>
            <p:nvPr/>
          </p:nvCxnSpPr>
          <p:spPr>
            <a:xfrm flipV="1">
              <a:off x="2176937" y="2694780"/>
              <a:ext cx="1086859" cy="327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單箭頭接點 80">
              <a:extLst>
                <a:ext uri="{FF2B5EF4-FFF2-40B4-BE49-F238E27FC236}">
                  <a16:creationId xmlns:a16="http://schemas.microsoft.com/office/drawing/2014/main" xmlns="" id="{3441DFDA-F781-4851-89C7-F603940D03A3}"/>
                </a:ext>
              </a:extLst>
            </p:cNvPr>
            <p:cNvCxnSpPr>
              <a:cxnSpLocks/>
              <a:stCxn id="49" idx="0"/>
              <a:endCxn id="55" idx="4"/>
            </p:cNvCxnSpPr>
            <p:nvPr/>
          </p:nvCxnSpPr>
          <p:spPr>
            <a:xfrm flipV="1">
              <a:off x="3863209" y="3307961"/>
              <a:ext cx="678" cy="1832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xmlns="" id="{07EBDE53-1399-48FE-B275-12766C8C7F45}"/>
                </a:ext>
              </a:extLst>
            </p:cNvPr>
            <p:cNvCxnSpPr>
              <a:cxnSpLocks/>
              <a:stCxn id="52" idx="0"/>
              <a:endCxn id="53" idx="2"/>
            </p:cNvCxnSpPr>
            <p:nvPr/>
          </p:nvCxnSpPr>
          <p:spPr>
            <a:xfrm flipV="1">
              <a:off x="1969694" y="1844798"/>
              <a:ext cx="2318287" cy="4233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xmlns="" id="{CFBEEEE6-F276-4C3B-8006-F5190F91693A}"/>
                </a:ext>
              </a:extLst>
            </p:cNvPr>
            <p:cNvCxnSpPr>
              <a:cxnSpLocks/>
              <a:stCxn id="55" idx="0"/>
              <a:endCxn id="57" idx="4"/>
            </p:cNvCxnSpPr>
            <p:nvPr/>
          </p:nvCxnSpPr>
          <p:spPr>
            <a:xfrm flipH="1" flipV="1">
              <a:off x="3863209" y="2704738"/>
              <a:ext cx="678" cy="1666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xmlns="" id="{7618E29E-6F23-4E8D-B2D7-C5C952A251AD}"/>
                </a:ext>
              </a:extLst>
            </p:cNvPr>
            <p:cNvCxnSpPr>
              <a:cxnSpLocks/>
              <a:stCxn id="55" idx="6"/>
              <a:endCxn id="56" idx="2"/>
            </p:cNvCxnSpPr>
            <p:nvPr/>
          </p:nvCxnSpPr>
          <p:spPr>
            <a:xfrm flipV="1">
              <a:off x="4085089" y="3079946"/>
              <a:ext cx="219848" cy="97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xmlns="" id="{EAD33624-564E-46D4-9C15-E8F702325225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H="1" flipV="1">
              <a:off x="4525599" y="2068172"/>
              <a:ext cx="542" cy="7934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單箭頭接點 88">
              <a:extLst>
                <a:ext uri="{FF2B5EF4-FFF2-40B4-BE49-F238E27FC236}">
                  <a16:creationId xmlns:a16="http://schemas.microsoft.com/office/drawing/2014/main" xmlns="" id="{74DD6BB2-A5C3-47A7-923B-80C46CA3041F}"/>
                </a:ext>
              </a:extLst>
            </p:cNvPr>
            <p:cNvCxnSpPr>
              <a:cxnSpLocks/>
              <a:stCxn id="51" idx="0"/>
              <a:endCxn id="53" idx="2"/>
            </p:cNvCxnSpPr>
            <p:nvPr/>
          </p:nvCxnSpPr>
          <p:spPr>
            <a:xfrm flipV="1">
              <a:off x="3263796" y="1844798"/>
              <a:ext cx="1024185" cy="41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單箭頭接點 89">
              <a:extLst>
                <a:ext uri="{FF2B5EF4-FFF2-40B4-BE49-F238E27FC236}">
                  <a16:creationId xmlns:a16="http://schemas.microsoft.com/office/drawing/2014/main" xmlns="" id="{1EC74B3E-96EB-4C8D-BC3B-19BB93D7A8F5}"/>
                </a:ext>
              </a:extLst>
            </p:cNvPr>
            <p:cNvCxnSpPr>
              <a:cxnSpLocks/>
              <a:stCxn id="54" idx="0"/>
              <a:endCxn id="53" idx="2"/>
            </p:cNvCxnSpPr>
            <p:nvPr/>
          </p:nvCxnSpPr>
          <p:spPr>
            <a:xfrm flipV="1">
              <a:off x="2600727" y="1844798"/>
              <a:ext cx="1687254" cy="4054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xmlns="" id="{E0F17534-B001-4112-A8DA-499BA8524BD6}"/>
                </a:ext>
              </a:extLst>
            </p:cNvPr>
            <p:cNvCxnSpPr>
              <a:cxnSpLocks/>
              <a:stCxn id="57" idx="0"/>
              <a:endCxn id="53" idx="2"/>
            </p:cNvCxnSpPr>
            <p:nvPr/>
          </p:nvCxnSpPr>
          <p:spPr>
            <a:xfrm flipV="1">
              <a:off x="3863209" y="1844798"/>
              <a:ext cx="424772" cy="4233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xmlns="" id="{8AA4FB49-21DE-41B6-AC9D-E74D84FB5CAD}"/>
                </a:ext>
              </a:extLst>
            </p:cNvPr>
            <p:cNvCxnSpPr>
              <a:cxnSpLocks/>
              <a:stCxn id="50" idx="6"/>
              <a:endCxn id="55" idx="2"/>
            </p:cNvCxnSpPr>
            <p:nvPr/>
          </p:nvCxnSpPr>
          <p:spPr>
            <a:xfrm flipV="1">
              <a:off x="2187360" y="3089664"/>
              <a:ext cx="1455323" cy="23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xmlns="" id="{CF4BCB18-943C-4F9E-8E5C-82994A235870}"/>
                </a:ext>
              </a:extLst>
            </p:cNvPr>
            <p:cNvSpPr txBox="1"/>
            <p:nvPr/>
          </p:nvSpPr>
          <p:spPr>
            <a:xfrm>
              <a:off x="1940233" y="346887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xmlns="" id="{83858FEC-8EA9-4C35-8AAA-656955B7DC26}"/>
                </a:ext>
              </a:extLst>
            </p:cNvPr>
            <p:cNvSpPr txBox="1"/>
            <p:nvPr/>
          </p:nvSpPr>
          <p:spPr>
            <a:xfrm>
              <a:off x="1915327" y="2883292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xmlns="" id="{49B38025-AB7B-462A-AD40-00BA0F70C4DC}"/>
                </a:ext>
              </a:extLst>
            </p:cNvPr>
            <p:cNvSpPr txBox="1"/>
            <p:nvPr/>
          </p:nvSpPr>
          <p:spPr>
            <a:xfrm>
              <a:off x="3828893" y="3492198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xmlns="" id="{694ED23B-4B5C-4B38-AF8B-604068E68F60}"/>
                </a:ext>
              </a:extLst>
            </p:cNvPr>
            <p:cNvSpPr txBox="1"/>
            <p:nvPr/>
          </p:nvSpPr>
          <p:spPr>
            <a:xfrm>
              <a:off x="1900037" y="224580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xmlns="" id="{1C4291F3-60AC-4851-98F7-ADAEABEDCEA7}"/>
                </a:ext>
              </a:extLst>
            </p:cNvPr>
            <p:cNvSpPr txBox="1"/>
            <p:nvPr/>
          </p:nvSpPr>
          <p:spPr>
            <a:xfrm>
              <a:off x="2536915" y="225785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xmlns="" id="{6CA295BA-9DD6-4C86-8FC6-FD742625B903}"/>
                </a:ext>
              </a:extLst>
            </p:cNvPr>
            <p:cNvSpPr txBox="1"/>
            <p:nvPr/>
          </p:nvSpPr>
          <p:spPr>
            <a:xfrm>
              <a:off x="3237605" y="223762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xmlns="" id="{3BDE0B56-1490-4C8A-BD58-0FA757357646}"/>
                </a:ext>
              </a:extLst>
            </p:cNvPr>
            <p:cNvSpPr txBox="1"/>
            <p:nvPr/>
          </p:nvSpPr>
          <p:spPr>
            <a:xfrm>
              <a:off x="3813985" y="2874902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xmlns="" id="{854060BD-0868-4DC5-B370-2429CD27B355}"/>
                </a:ext>
              </a:extLst>
            </p:cNvPr>
            <p:cNvSpPr txBox="1"/>
            <p:nvPr/>
          </p:nvSpPr>
          <p:spPr>
            <a:xfrm>
              <a:off x="4544427" y="2858638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xmlns="" id="{499D6A15-117F-4669-9C06-F19527B90A0A}"/>
                </a:ext>
              </a:extLst>
            </p:cNvPr>
            <p:cNvSpPr txBox="1"/>
            <p:nvPr/>
          </p:nvSpPr>
          <p:spPr>
            <a:xfrm>
              <a:off x="3827375" y="225785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xmlns="" id="{12A14A5A-8049-4443-B0C9-A93F1B6DDEBD}"/>
                </a:ext>
              </a:extLst>
            </p:cNvPr>
            <p:cNvSpPr txBox="1"/>
            <p:nvPr/>
          </p:nvSpPr>
          <p:spPr>
            <a:xfrm>
              <a:off x="4470893" y="1608428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TW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389377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參考解答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8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658"/>
          <a:stretch/>
        </p:blipFill>
        <p:spPr>
          <a:xfrm>
            <a:off x="1442441" y="1587440"/>
            <a:ext cx="3311280" cy="26123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988" r="3135" b="1571"/>
          <a:stretch/>
        </p:blipFill>
        <p:spPr>
          <a:xfrm>
            <a:off x="4979306" y="1587441"/>
            <a:ext cx="3307207" cy="2612324"/>
          </a:xfrm>
          <a:prstGeom prst="rect">
            <a:avLst/>
          </a:prstGeom>
        </p:spPr>
      </p:pic>
      <p:cxnSp>
        <p:nvCxnSpPr>
          <p:cNvPr id="8" name="直線單箭頭接點 20">
            <a:extLst>
              <a:ext uri="{FF2B5EF4-FFF2-40B4-BE49-F238E27FC236}">
                <a16:creationId xmlns:a16="http://schemas.microsoft.com/office/drawing/2014/main" xmlns="" id="{F64207C6-0D8B-444E-ACAE-5C922D4C9F70}"/>
              </a:ext>
            </a:extLst>
          </p:cNvPr>
          <p:cNvCxnSpPr>
            <a:cxnSpLocks/>
          </p:cNvCxnSpPr>
          <p:nvPr/>
        </p:nvCxnSpPr>
        <p:spPr>
          <a:xfrm flipV="1">
            <a:off x="3819378" y="1480305"/>
            <a:ext cx="491365" cy="551959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20F411AC-C76D-4B85-A0AF-245BA0195036}"/>
              </a:ext>
            </a:extLst>
          </p:cNvPr>
          <p:cNvSpPr txBox="1"/>
          <p:nvPr/>
        </p:nvSpPr>
        <p:spPr>
          <a:xfrm>
            <a:off x="4149732" y="1141751"/>
            <a:ext cx="2339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起始點要記得初始化為</a:t>
            </a:r>
            <a:r>
              <a:rPr lang="en-US" altLang="zh-TW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640376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365</Words>
  <Application>Microsoft Office PowerPoint</Application>
  <PresentationFormat>如螢幕大小 (16:9)</PresentationFormat>
  <Paragraphs>143</Paragraphs>
  <Slides>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Tinos</vt:lpstr>
      <vt:lpstr>微軟正黑體</vt:lpstr>
      <vt:lpstr>微軟正黑體</vt:lpstr>
      <vt:lpstr>新細明體</vt:lpstr>
      <vt:lpstr>Arial</vt:lpstr>
      <vt:lpstr>Symbol</vt:lpstr>
      <vt:lpstr>Times New Roman</vt:lpstr>
      <vt:lpstr>Wingdings</vt:lpstr>
      <vt:lpstr>Quintus template</vt:lpstr>
      <vt:lpstr>TOI推廣計畫 解題-巨額獎金</vt:lpstr>
      <vt:lpstr>題 目</vt:lpstr>
      <vt:lpstr>題 目</vt:lpstr>
      <vt:lpstr>PowerPoint 簡報</vt:lpstr>
      <vt:lpstr>解題重點:</vt:lpstr>
      <vt:lpstr>遞迴</vt:lpstr>
      <vt:lpstr>遞迴</vt:lpstr>
      <vt:lpstr>參考解答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解題心得 資工109蔡妤涓/40547025S</dc:title>
  <cp:lastModifiedBy>雅雯 胡</cp:lastModifiedBy>
  <cp:revision>85</cp:revision>
  <cp:lastPrinted>2019-04-10T12:19:35Z</cp:lastPrinted>
  <dcterms:modified xsi:type="dcterms:W3CDTF">2019-05-22T17:59:05Z</dcterms:modified>
</cp:coreProperties>
</file>