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68" r:id="rId4"/>
    <p:sldId id="258" r:id="rId5"/>
    <p:sldId id="274" r:id="rId6"/>
    <p:sldId id="288" r:id="rId7"/>
    <p:sldId id="282" r:id="rId8"/>
    <p:sldId id="287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654D12F7-F087-E94D-A474-020128CC24B7}">
          <p14:sldIdLst>
            <p14:sldId id="256"/>
            <p14:sldId id="257"/>
            <p14:sldId id="268"/>
            <p14:sldId id="258"/>
            <p14:sldId id="274"/>
            <p14:sldId id="288"/>
            <p14:sldId id="282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1"/>
    <p:restoredTop sz="94630"/>
  </p:normalViewPr>
  <p:slideViewPr>
    <p:cSldViewPr snapToGrid="0">
      <p:cViewPr varScale="1">
        <p:scale>
          <a:sx n="83" d="100"/>
          <a:sy n="83" d="100"/>
        </p:scale>
        <p:origin x="8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各重點封面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Microsoft JhengHei" panose="020B0604030504040204" pitchFamily="34" charset="-120"/>
              <a:cs typeface="Tinos"/>
              <a:sym typeface="Tinos"/>
            </a:endParaRPr>
          </a:p>
        </p:txBody>
      </p:sp>
      <p:sp>
        <p:nvSpPr>
          <p:cNvPr id="4" name="內容版面配置區 16">
            <a:extLst>
              <a:ext uri="{FF2B5EF4-FFF2-40B4-BE49-F238E27FC236}">
                <a16:creationId xmlns="" xmlns:a16="http://schemas.microsoft.com/office/drawing/2014/main" id="{6C7206FA-DE4C-1A4B-8CD5-C6B4A27924D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84386" y="1162465"/>
            <a:ext cx="3514388" cy="278337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</a:p>
        </p:txBody>
      </p:sp>
      <p:sp>
        <p:nvSpPr>
          <p:cNvPr id="5" name="Shape 21">
            <a:extLst>
              <a:ext uri="{FF2B5EF4-FFF2-40B4-BE49-F238E27FC236}">
                <a16:creationId xmlns="" xmlns:a16="http://schemas.microsoft.com/office/drawing/2014/main" id="{192C112E-0153-E74F-9945-27C0F565B47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74635" y="2221800"/>
            <a:ext cx="2216426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r>
              <a:rPr lang="zh-TW" altLang="en-US" dirty="0"/>
              <a:t>重點標題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版面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altLang="zh-TW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Tinos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zh-TW" altLang="en-US" dirty="0">
              <a:sym typeface="Arial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內容版面配置區 16">
            <a:extLst>
              <a:ext uri="{FF2B5EF4-FFF2-40B4-BE49-F238E27FC236}">
                <a16:creationId xmlns="" xmlns:a16="http://schemas.microsoft.com/office/drawing/2014/main" id="{39697525-3848-4F4E-BCFE-4C42548B1B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20700" y="1579908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7" name="文字版面配置區 10">
            <a:extLst>
              <a:ext uri="{FF2B5EF4-FFF2-40B4-BE49-F238E27FC236}">
                <a16:creationId xmlns="" xmlns:a16="http://schemas.microsoft.com/office/drawing/2014/main" id="{306CAAC5-00AF-2548-9F11-D637DCBE2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56175" y="1579907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標題 1">
            <a:extLst>
              <a:ext uri="{FF2B5EF4-FFF2-40B4-BE49-F238E27FC236}">
                <a16:creationId xmlns="" xmlns:a16="http://schemas.microsoft.com/office/drawing/2014/main" id="{6D7F210B-CD33-6045-901B-06F7D6B72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講解版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33E710C-75AD-1342-B3FA-6B760F5E4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3C7A0F6B-3FF3-9643-9A80-941E3006DBD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7" name="內容版面配置區 16">
            <a:extLst>
              <a:ext uri="{FF2B5EF4-FFF2-40B4-BE49-F238E27FC236}">
                <a16:creationId xmlns="" xmlns:a16="http://schemas.microsoft.com/office/drawing/2014/main" id="{6B7AF392-D7F2-CA41-B235-F08EF018C9D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94325" y="1609725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18" name="文字版面配置區 10">
            <a:extLst>
              <a:ext uri="{FF2B5EF4-FFF2-40B4-BE49-F238E27FC236}">
                <a16:creationId xmlns="" xmlns:a16="http://schemas.microsoft.com/office/drawing/2014/main" id="{7A60CA7B-6D04-EC48-A3AA-32D4A377FE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60972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</p:spTree>
    <p:extLst>
      <p:ext uri="{BB962C8B-B14F-4D97-AF65-F5344CB8AC3E}">
        <p14:creationId xmlns:p14="http://schemas.microsoft.com/office/powerpoint/2010/main" val="216229766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純文字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30" name="Shape 30"/>
          <p:cNvCxnSpPr/>
          <p:nvPr/>
        </p:nvCxnSpPr>
        <p:spPr>
          <a:xfrm>
            <a:off x="1664750" y="1466454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文字版面配置區 10">
            <a:extLst>
              <a:ext uri="{FF2B5EF4-FFF2-40B4-BE49-F238E27FC236}">
                <a16:creationId xmlns="" xmlns:a16="http://schemas.microsoft.com/office/drawing/2014/main" id="{E19CED11-FD9B-214E-8D18-C184D44253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6175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文字版面配置區 10">
            <a:extLst>
              <a:ext uri="{FF2B5EF4-FFF2-40B4-BE49-F238E27FC236}">
                <a16:creationId xmlns="" xmlns:a16="http://schemas.microsoft.com/office/drawing/2014/main" id="{A0E88422-D3D2-1047-BB58-B3C4F125E1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9" name="標題 1">
            <a:extLst>
              <a:ext uri="{FF2B5EF4-FFF2-40B4-BE49-F238E27FC236}">
                <a16:creationId xmlns="" xmlns:a16="http://schemas.microsoft.com/office/drawing/2014/main" id="{817F9630-B8BD-EB4A-A786-292610709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66554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程式碼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3" name="內容版面配置區 16">
            <a:extLst>
              <a:ext uri="{FF2B5EF4-FFF2-40B4-BE49-F238E27FC236}">
                <a16:creationId xmlns="" xmlns:a16="http://schemas.microsoft.com/office/drawing/2014/main" id="{2B2D0959-A754-0E4F-A471-192682A417E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34689" y="1453284"/>
            <a:ext cx="6774424" cy="2949749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="" xmlns:a16="http://schemas.microsoft.com/office/drawing/2014/main" id="{680C717D-F781-3547-AAA1-4670D17C21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4688" y="644056"/>
            <a:ext cx="6774423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範例程式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AEACA4CF-225B-0B43-A0C4-83841788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781" y="592690"/>
            <a:ext cx="6925089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>
        <a:lnSpc>
          <a:spcPct val="100000"/>
        </a:lnSpc>
        <a:spcBef>
          <a:spcPts val="0"/>
        </a:spcBef>
        <a:spcAft>
          <a:spcPts val="0"/>
        </a:spcAft>
        <a:buFont typeface="Wingdings" pitchFamily="2" charset="2"/>
        <a:buChar char="u"/>
        <a:defRPr sz="2000" b="1" i="0" u="none" strike="noStrike" cap="none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laticon.com/?fbclid=IwAR3_xJEOVQxO0E7epvyDoEvq_sdyU6Zh-l8-UlNq7ydRGfbnTuC3gv_s4d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60382" y="2079179"/>
            <a:ext cx="3995174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144000"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批發出貨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=""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4" name="矩形 3"/>
          <p:cNvSpPr/>
          <p:nvPr/>
        </p:nvSpPr>
        <p:spPr>
          <a:xfrm>
            <a:off x="4979253" y="4209469"/>
            <a:ext cx="35477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 smtClean="0"/>
              <a:t>srip</a:t>
            </a:r>
            <a:r>
              <a:rPr lang="en-US" altLang="zh-TW" dirty="0" smtClean="0"/>
              <a:t> </a:t>
            </a:r>
            <a:r>
              <a:rPr lang="en-US" altLang="zh-TW" dirty="0"/>
              <a:t>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16" y="1383126"/>
            <a:ext cx="2223566" cy="22235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2" name="矩形 1"/>
          <p:cNvSpPr/>
          <p:nvPr/>
        </p:nvSpPr>
        <p:spPr>
          <a:xfrm>
            <a:off x="2160977" y="1253233"/>
            <a:ext cx="569210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dirty="0"/>
              <a:t>	</a:t>
            </a:r>
            <a:r>
              <a:rPr lang="zh-TW" altLang="zh-TW" sz="1800" dirty="0"/>
              <a:t>小瑜是韓國服飾的批發廠商，由於出貨量太大，他決定規範每一筆訂單的基底數量，顧客須湊齊這個基底數量的倍數小瑜才會出貨（假設基底數量為</a:t>
            </a:r>
            <a:r>
              <a:rPr lang="en-US" altLang="zh-TW" sz="1800" dirty="0"/>
              <a:t>10</a:t>
            </a:r>
            <a:r>
              <a:rPr lang="zh-TW" altLang="zh-TW" sz="1800" dirty="0"/>
              <a:t>，則代表</a:t>
            </a:r>
            <a:r>
              <a:rPr lang="zh-TW" altLang="zh-TW" sz="1800" dirty="0">
                <a:solidFill>
                  <a:srgbClr val="FF0000"/>
                </a:solidFill>
              </a:rPr>
              <a:t>一</a:t>
            </a:r>
            <a:r>
              <a:rPr lang="zh-TW" altLang="zh-TW" sz="1800" b="1" dirty="0">
                <a:solidFill>
                  <a:srgbClr val="FF0000"/>
                </a:solidFill>
              </a:rPr>
              <a:t>份</a:t>
            </a:r>
            <a:r>
              <a:rPr lang="zh-TW" altLang="zh-TW" sz="1800" dirty="0">
                <a:solidFill>
                  <a:srgbClr val="FF0000"/>
                </a:solidFill>
              </a:rPr>
              <a:t>商品為</a:t>
            </a:r>
            <a:r>
              <a:rPr lang="en-US" altLang="zh-TW" sz="1800" dirty="0">
                <a:solidFill>
                  <a:srgbClr val="FF0000"/>
                </a:solidFill>
              </a:rPr>
              <a:t>10</a:t>
            </a:r>
            <a:r>
              <a:rPr lang="zh-TW" altLang="zh-TW" sz="1800" b="1" dirty="0">
                <a:solidFill>
                  <a:srgbClr val="FF0000"/>
                </a:solidFill>
              </a:rPr>
              <a:t>件</a:t>
            </a:r>
            <a:r>
              <a:rPr lang="zh-TW" altLang="zh-TW" sz="1800" dirty="0"/>
              <a:t>，下單量需為</a:t>
            </a:r>
            <a:r>
              <a:rPr lang="en-US" altLang="zh-TW" sz="1800" dirty="0"/>
              <a:t>10</a:t>
            </a:r>
            <a:r>
              <a:rPr lang="zh-TW" altLang="zh-TW" sz="1800" dirty="0"/>
              <a:t>、</a:t>
            </a:r>
            <a:r>
              <a:rPr lang="en-US" altLang="zh-TW" sz="1800" dirty="0"/>
              <a:t>20</a:t>
            </a:r>
            <a:r>
              <a:rPr lang="zh-TW" altLang="zh-TW" sz="1800" dirty="0"/>
              <a:t>、</a:t>
            </a:r>
            <a:r>
              <a:rPr lang="en-US" altLang="zh-TW" sz="1800" dirty="0"/>
              <a:t>30……</a:t>
            </a:r>
            <a:r>
              <a:rPr lang="zh-TW" altLang="zh-TW" sz="1800" dirty="0" smtClean="0"/>
              <a:t>）。</a:t>
            </a:r>
            <a:endParaRPr lang="en-US" altLang="zh-TW" sz="1800" dirty="0" smtClean="0"/>
          </a:p>
          <a:p>
            <a:endParaRPr lang="zh-TW" altLang="zh-TW" sz="1800" dirty="0"/>
          </a:p>
          <a:p>
            <a:r>
              <a:rPr lang="zh-TW" altLang="zh-TW" sz="1800" dirty="0"/>
              <a:t>　　為了自己與顧客的便利，小瑜聘請了你來幫他製作一個系統，如果顧客下的</a:t>
            </a:r>
            <a:r>
              <a:rPr lang="zh-TW" altLang="zh-TW" sz="1800" dirty="0">
                <a:solidFill>
                  <a:srgbClr val="00B050"/>
                </a:solidFill>
              </a:rPr>
              <a:t>訂單數量有符合條件</a:t>
            </a:r>
            <a:r>
              <a:rPr lang="zh-TW" altLang="zh-TW" sz="1800" dirty="0"/>
              <a:t>，則顯示出小瑜</a:t>
            </a:r>
            <a:r>
              <a:rPr lang="zh-TW" altLang="zh-TW" sz="1800" b="1" dirty="0">
                <a:solidFill>
                  <a:srgbClr val="00B050"/>
                </a:solidFill>
              </a:rPr>
              <a:t>需準備幾份商品</a:t>
            </a:r>
            <a:r>
              <a:rPr lang="zh-TW" altLang="zh-TW" sz="1800" dirty="0"/>
              <a:t>；反之，若訂單</a:t>
            </a:r>
            <a:r>
              <a:rPr lang="zh-TW" altLang="zh-TW" sz="1800" dirty="0">
                <a:solidFill>
                  <a:schemeClr val="accent1"/>
                </a:solidFill>
              </a:rPr>
              <a:t>無達成基底數量之倍數</a:t>
            </a:r>
            <a:r>
              <a:rPr lang="zh-TW" altLang="zh-TW" sz="1800" dirty="0"/>
              <a:t>則通知買家</a:t>
            </a:r>
            <a:r>
              <a:rPr lang="zh-TW" altLang="zh-TW" sz="1800" b="1" dirty="0">
                <a:solidFill>
                  <a:schemeClr val="accent1"/>
                </a:solidFill>
              </a:rPr>
              <a:t>需再多訂幾件商品</a:t>
            </a:r>
            <a:r>
              <a:rPr lang="zh-TW" altLang="zh-TW" sz="1800" dirty="0"/>
              <a:t>才符合出貨條件。</a:t>
            </a:r>
          </a:p>
          <a:p>
            <a:endParaRPr lang="zh-TW" altLang="zh-TW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659280" y="768292"/>
                <a:ext cx="6642851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/>
                <a:r>
                  <a:rPr lang="zh-TW" altLang="zh-TW" sz="20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輸入格式</a:t>
                </a:r>
              </a:p>
              <a:p>
                <a:r>
                  <a:rPr lang="zh-TW" altLang="zh-TW" sz="1600" dirty="0" smtClean="0"/>
                  <a:t>共</a:t>
                </a:r>
                <a:r>
                  <a:rPr lang="zh-TW" altLang="zh-TW" sz="1600" dirty="0"/>
                  <a:t>輸入兩行</a:t>
                </a:r>
                <a:r>
                  <a:rPr lang="zh-TW" altLang="zh-TW" sz="1600" dirty="0" smtClean="0"/>
                  <a:t>，</a:t>
                </a:r>
                <a:endParaRPr lang="en-US" altLang="zh-TW" sz="1600" dirty="0" smtClean="0"/>
              </a:p>
              <a:p>
                <a:r>
                  <a:rPr lang="zh-TW" altLang="zh-TW" sz="1600" dirty="0" smtClean="0"/>
                  <a:t>第一行有一個正整數</a:t>
                </a:r>
                <a:r>
                  <a:rPr lang="en-US" altLang="zh-TW" sz="1600" i="1" dirty="0" smtClean="0">
                    <a:solidFill>
                      <a:srgbClr val="FF0000"/>
                    </a:solidFill>
                  </a:rPr>
                  <a:t>M</a:t>
                </a:r>
                <a:r>
                  <a:rPr lang="en-US" altLang="zh-TW" sz="1600" dirty="0" smtClean="0"/>
                  <a:t> ( 1 ≤ </a:t>
                </a:r>
                <a:r>
                  <a:rPr lang="en-US" altLang="zh-TW" sz="1600" i="1" dirty="0" smtClean="0"/>
                  <a:t>M</a:t>
                </a:r>
                <a:r>
                  <a:rPr lang="en-US" altLang="zh-TW" sz="1600" dirty="0" smtClean="0"/>
                  <a:t> ≤ 100 )</a:t>
                </a:r>
                <a:r>
                  <a:rPr lang="zh-TW" altLang="zh-TW" sz="1600" dirty="0" smtClean="0"/>
                  <a:t>，代表出貨基底數量；</a:t>
                </a:r>
                <a:endParaRPr lang="en-US" altLang="zh-TW" sz="1600" dirty="0" smtClean="0"/>
              </a:p>
              <a:p>
                <a:r>
                  <a:rPr lang="zh-TW" altLang="zh-TW" sz="1600" dirty="0" smtClean="0"/>
                  <a:t>第二</a:t>
                </a:r>
                <a:r>
                  <a:rPr lang="zh-TW" altLang="zh-TW" sz="1600" dirty="0"/>
                  <a:t>行有</a:t>
                </a:r>
                <a:r>
                  <a:rPr lang="en-US" altLang="zh-TW" sz="1600" i="1" dirty="0"/>
                  <a:t>N</a:t>
                </a:r>
                <a:r>
                  <a:rPr lang="en-US" altLang="zh-TW" sz="1600" dirty="0"/>
                  <a:t> ( 2 ≤ </a:t>
                </a:r>
                <a:r>
                  <a:rPr lang="en-US" altLang="zh-TW" sz="1600" i="1" dirty="0"/>
                  <a:t>N</a:t>
                </a:r>
                <a:r>
                  <a:rPr lang="en-US" altLang="zh-TW" sz="1600" dirty="0"/>
                  <a:t> ≤ 1000 )</a:t>
                </a:r>
                <a:r>
                  <a:rPr lang="zh-TW" altLang="zh-TW" sz="1600" dirty="0"/>
                  <a:t>個數</a:t>
                </a:r>
                <a:r>
                  <a:rPr lang="zh-TW" altLang="zh-TW" sz="1600" dirty="0" smtClean="0"/>
                  <a:t>，</a:t>
                </a:r>
                <a:endParaRPr lang="en-US" altLang="zh-TW" sz="1600" dirty="0" smtClean="0"/>
              </a:p>
              <a:p>
                <a:r>
                  <a:rPr lang="zh-TW" altLang="zh-TW" sz="1600" dirty="0" smtClean="0"/>
                  <a:t>前</a:t>
                </a:r>
                <a:r>
                  <a:rPr lang="en-US" altLang="zh-TW" sz="1600" i="1" dirty="0"/>
                  <a:t>N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sz="1600" dirty="0"/>
                  <a:t>1</a:t>
                </a:r>
                <a:r>
                  <a:rPr lang="zh-TW" altLang="zh-TW" sz="1600" dirty="0"/>
                  <a:t>個數為不同買家之下訂量</a:t>
                </a:r>
                <a:r>
                  <a:rPr lang="en-US" altLang="zh-TW" sz="1600" i="1" dirty="0">
                    <a:solidFill>
                      <a:srgbClr val="0070C0"/>
                    </a:solidFill>
                  </a:rPr>
                  <a:t>T</a:t>
                </a:r>
                <a:r>
                  <a:rPr lang="en-US" altLang="zh-TW" sz="1600" dirty="0"/>
                  <a:t>( 1 ≤ </a:t>
                </a:r>
                <a:r>
                  <a:rPr lang="en-US" altLang="zh-TW" sz="1600" i="1" dirty="0"/>
                  <a:t>T</a:t>
                </a:r>
                <a:r>
                  <a:rPr lang="en-US" altLang="zh-TW" sz="1600" dirty="0"/>
                  <a:t> ≤ 10000 )</a:t>
                </a:r>
                <a:r>
                  <a:rPr lang="zh-TW" altLang="zh-TW" sz="1600" dirty="0" smtClean="0"/>
                  <a:t>，</a:t>
                </a:r>
                <a:endParaRPr lang="en-US" altLang="zh-TW" sz="1600" dirty="0" smtClean="0"/>
              </a:p>
              <a:p>
                <a:r>
                  <a:rPr lang="zh-TW" altLang="zh-TW" sz="1600" dirty="0" smtClean="0"/>
                  <a:t>最後</a:t>
                </a:r>
                <a:r>
                  <a:rPr lang="zh-TW" altLang="zh-TW" sz="1600" dirty="0"/>
                  <a:t>一個數必為</a:t>
                </a:r>
                <a:r>
                  <a:rPr lang="en-US" altLang="zh-TW" sz="1600" dirty="0">
                    <a:solidFill>
                      <a:srgbClr val="00B050"/>
                    </a:solidFill>
                  </a:rPr>
                  <a:t>0</a:t>
                </a:r>
                <a:r>
                  <a:rPr lang="zh-TW" altLang="zh-TW" sz="1600" dirty="0"/>
                  <a:t>代表終止。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280" y="768292"/>
                <a:ext cx="6642851" cy="1631216"/>
              </a:xfrm>
              <a:prstGeom prst="rect">
                <a:avLst/>
              </a:prstGeom>
              <a:blipFill rotWithShape="0">
                <a:blip r:embed="rId3"/>
                <a:stretch>
                  <a:fillRect l="-917" t="-1866" b="-37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659280" y="2737606"/>
            <a:ext cx="66428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</a:p>
          <a:p>
            <a:r>
              <a:rPr lang="zh-TW" altLang="zh-TW" sz="1600" dirty="0"/>
              <a:t>對於每一個買家輸出一行結果</a:t>
            </a:r>
            <a:r>
              <a:rPr lang="zh-TW" altLang="zh-TW" sz="1600" dirty="0" smtClean="0"/>
              <a:t>，</a:t>
            </a:r>
            <a:endParaRPr lang="en-US" altLang="zh-TW" sz="1600" dirty="0" smtClean="0"/>
          </a:p>
          <a:p>
            <a:r>
              <a:rPr lang="zh-TW" altLang="zh-TW" sz="1600" dirty="0" smtClean="0"/>
              <a:t>若</a:t>
            </a:r>
            <a:r>
              <a:rPr lang="zh-TW" altLang="zh-TW" sz="1600" dirty="0"/>
              <a:t>下訂量符合出貨條件</a:t>
            </a:r>
            <a:r>
              <a:rPr lang="zh-TW" altLang="zh-TW" sz="1600" dirty="0" smtClean="0"/>
              <a:t>，</a:t>
            </a:r>
            <a:endParaRPr lang="en-US" altLang="zh-TW" sz="1600" dirty="0" smtClean="0"/>
          </a:p>
          <a:p>
            <a:r>
              <a:rPr lang="zh-TW" altLang="zh-TW" sz="1600" dirty="0" smtClean="0"/>
              <a:t>則</a:t>
            </a:r>
            <a:r>
              <a:rPr lang="zh-TW" altLang="zh-TW" sz="1600" dirty="0"/>
              <a:t>輸出小瑜所需準備多少份數的商品</a:t>
            </a:r>
            <a:r>
              <a:rPr lang="zh-TW" altLang="zh-TW" sz="1600" dirty="0" smtClean="0"/>
              <a:t>，</a:t>
            </a:r>
            <a:endParaRPr lang="en-US" altLang="zh-TW" sz="1600" dirty="0" smtClean="0"/>
          </a:p>
          <a:p>
            <a:r>
              <a:rPr lang="zh-TW" altLang="zh-TW" sz="1600" dirty="0" smtClean="0"/>
              <a:t>反之</a:t>
            </a:r>
            <a:r>
              <a:rPr lang="zh-TW" altLang="zh-TW" sz="1600" dirty="0"/>
              <a:t>則輸出買家需再多下訂幾件商品才符合出貨條件</a:t>
            </a:r>
            <a:r>
              <a:rPr lang="zh-TW" altLang="zh-TW" sz="1600" dirty="0" smtClean="0"/>
              <a:t>，</a:t>
            </a:r>
            <a:endParaRPr lang="en-US" altLang="zh-TW" sz="1600" dirty="0" smtClean="0"/>
          </a:p>
          <a:p>
            <a:r>
              <a:rPr lang="zh-TW" altLang="zh-TW" sz="1600" dirty="0" smtClean="0"/>
              <a:t>每</a:t>
            </a:r>
            <a:r>
              <a:rPr lang="zh-TW" altLang="zh-TW" sz="1600" dirty="0"/>
              <a:t>一行最後皆接著一個換行字元。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827189"/>
              </p:ext>
            </p:extLst>
          </p:nvPr>
        </p:nvGraphicFramePr>
        <p:xfrm>
          <a:off x="5275612" y="2245057"/>
          <a:ext cx="3134094" cy="146304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5670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70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59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</a:t>
                      </a:r>
                      <a:r>
                        <a:rPr lang="zh-TW" sz="16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範例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600" b="0" i="0" u="none" strike="noStrike" kern="100" cap="non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5</a:t>
                      </a:r>
                      <a:endParaRPr lang="zh-TW" altLang="zh-TW" sz="1600" b="0" i="0" u="none" strike="noStrike" kern="100" cap="none" dirty="0" smtClean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kern="100" cap="none" dirty="0" smtClean="0">
                          <a:solidFill>
                            <a:srgbClr val="0070C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22 9 100 73 </a:t>
                      </a:r>
                      <a:r>
                        <a:rPr lang="en-US" altLang="zh-TW" sz="1600" b="0" i="0" u="none" strike="noStrike" kern="100" cap="none" dirty="0" smtClean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0</a:t>
                      </a:r>
                      <a:endParaRPr lang="zh-TW" sz="1600" b="0" i="0" u="none" strike="noStrike" kern="100" cap="none" dirty="0">
                        <a:solidFill>
                          <a:srgbClr val="00B05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輸出</a:t>
                      </a:r>
                      <a:r>
                        <a:rPr lang="zh-TW" sz="16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範例</a:t>
                      </a:r>
                      <a:endParaRPr lang="en-US" altLang="zh-TW" sz="1600" b="1" kern="1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600" b="0" i="0" u="none" strike="noStrike" kern="100" cap="non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3</a:t>
                      </a:r>
                      <a:endParaRPr lang="zh-TW" altLang="zh-TW" sz="1600" b="0" i="0" u="none" strike="noStrike" kern="100" cap="none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kern="100" cap="non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1</a:t>
                      </a:r>
                      <a:endParaRPr lang="zh-TW" altLang="zh-TW" sz="1600" b="0" i="0" u="none" strike="noStrike" kern="100" cap="none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kern="100" cap="non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20</a:t>
                      </a:r>
                      <a:endParaRPr lang="zh-TW" altLang="zh-TW" sz="1600" b="0" i="0" u="none" strike="noStrike" kern="100" cap="none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kern="100" cap="non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2</a:t>
                      </a:r>
                    </a:p>
                    <a:p>
                      <a:endParaRPr lang="zh-TW" altLang="zh-TW" sz="1600" b="0" i="0" u="none" strike="noStrike" kern="100" cap="non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4779000" y="987034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893956" y="2146834"/>
            <a:ext cx="3234300" cy="18488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重點一</a:t>
            </a: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en-US" altLang="zh-TW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迴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圈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rtl="0"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5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商品數量判斷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280" y="1248282"/>
            <a:ext cx="2614613" cy="2614613"/>
          </a:xfrm>
        </p:spPr>
      </p:pic>
      <p:sp>
        <p:nvSpPr>
          <p:cNvPr id="6" name="矩形 5"/>
          <p:cNvSpPr/>
          <p:nvPr/>
        </p:nvSpPr>
        <p:spPr>
          <a:xfrm>
            <a:off x="4833256" y="4240205"/>
            <a:ext cx="3696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</a:t>
            </a:r>
            <a:r>
              <a:rPr lang="en-US" altLang="zh-TW" dirty="0" smtClean="0"/>
              <a:t>by </a:t>
            </a:r>
            <a:r>
              <a:rPr lang="en-US" altLang="zh-TW" dirty="0" err="1" smtClean="0"/>
              <a:t>freepik</a:t>
            </a:r>
            <a:r>
              <a:rPr lang="en-US" altLang="zh-TW" dirty="0" smtClean="0"/>
              <a:t> </a:t>
            </a:r>
            <a:r>
              <a:rPr lang="en-US" altLang="zh-TW" dirty="0"/>
              <a:t>from </a:t>
            </a:r>
            <a:r>
              <a:rPr lang="en-US" altLang="zh-TW" dirty="0">
                <a:hlinkClick r:id="rId4"/>
              </a:rPr>
              <a:t>www.flaticon.com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=""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=""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 smtClean="0"/>
              <a:t>迴圈讀</a:t>
            </a:r>
            <a:r>
              <a:rPr kumimoji="1" lang="zh-TW" altLang="en-US" sz="2400" dirty="0"/>
              <a:t>取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1813111" y="1671052"/>
            <a:ext cx="3911494" cy="2527681"/>
            <a:chOff x="1813111" y="1710807"/>
            <a:chExt cx="3911494" cy="2527681"/>
          </a:xfrm>
        </p:grpSpPr>
        <p:sp>
          <p:nvSpPr>
            <p:cNvPr id="4" name="矩形 3"/>
            <p:cNvSpPr/>
            <p:nvPr/>
          </p:nvSpPr>
          <p:spPr>
            <a:xfrm>
              <a:off x="1813111" y="1710807"/>
              <a:ext cx="3911494" cy="2527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/>
            <a:srcRect b="70018"/>
            <a:stretch/>
          </p:blipFill>
          <p:spPr>
            <a:xfrm>
              <a:off x="1813111" y="1710807"/>
              <a:ext cx="3911494" cy="1032394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2"/>
            <a:srcRect t="91833"/>
            <a:stretch/>
          </p:blipFill>
          <p:spPr>
            <a:xfrm>
              <a:off x="1813111" y="3957277"/>
              <a:ext cx="3911494" cy="281211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2650992" y="2842015"/>
              <a:ext cx="1705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 smtClean="0"/>
                <a:t>… …</a:t>
              </a:r>
              <a:endParaRPr lang="zh-TW" altLang="en-US" sz="36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1916264" y="2187249"/>
            <a:ext cx="3681454" cy="28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209969" y="2688821"/>
            <a:ext cx="2417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每當讀到一個整數，</a:t>
            </a:r>
            <a:endParaRPr lang="en-US" altLang="zh-TW" sz="1600" b="1" dirty="0" smtClean="0"/>
          </a:p>
          <a:p>
            <a:r>
              <a:rPr lang="zh-TW" altLang="en-US" sz="1600" b="1" dirty="0" smtClean="0"/>
              <a:t>且這個整數不等於</a:t>
            </a:r>
            <a:r>
              <a:rPr lang="en-US" altLang="zh-TW" sz="1600" b="1" dirty="0" smtClean="0"/>
              <a:t>0</a:t>
            </a:r>
            <a:r>
              <a:rPr lang="zh-TW" altLang="en-US" sz="1600" b="1" dirty="0" smtClean="0"/>
              <a:t>時，</a:t>
            </a:r>
            <a:endParaRPr lang="en-US" altLang="zh-TW" sz="1600" b="1" dirty="0" smtClean="0"/>
          </a:p>
          <a:p>
            <a:r>
              <a:rPr lang="zh-TW" altLang="en-US" sz="1600" b="1" dirty="0" smtClean="0"/>
              <a:t>就繼續。</a:t>
            </a:r>
            <a:endParaRPr lang="zh-TW" altLang="en-US" sz="1600" b="1" dirty="0"/>
          </a:p>
        </p:txBody>
      </p:sp>
      <p:cxnSp>
        <p:nvCxnSpPr>
          <p:cNvPr id="12" name="直線單箭頭接點 11"/>
          <p:cNvCxnSpPr>
            <a:stCxn id="10" idx="1"/>
          </p:cNvCxnSpPr>
          <p:nvPr/>
        </p:nvCxnSpPr>
        <p:spPr>
          <a:xfrm flipH="1" flipV="1">
            <a:off x="5661162" y="2583257"/>
            <a:ext cx="548807" cy="521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4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=""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=""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 smtClean="0"/>
              <a:t>判斷商品數</a:t>
            </a:r>
            <a:r>
              <a:rPr kumimoji="1" lang="zh-TW" altLang="en-US" sz="2400" dirty="0"/>
              <a:t>量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63196"/>
              </p:ext>
            </p:extLst>
          </p:nvPr>
        </p:nvGraphicFramePr>
        <p:xfrm>
          <a:off x="1905662" y="2204191"/>
          <a:ext cx="2729950" cy="27432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272995"/>
                <a:gridCol w="272995"/>
                <a:gridCol w="272995"/>
                <a:gridCol w="272995"/>
                <a:gridCol w="272995"/>
                <a:gridCol w="272995"/>
                <a:gridCol w="272995"/>
                <a:gridCol w="272995"/>
                <a:gridCol w="272995"/>
                <a:gridCol w="272995"/>
              </a:tblGrid>
              <a:tr h="250631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865563"/>
              </p:ext>
            </p:extLst>
          </p:nvPr>
        </p:nvGraphicFramePr>
        <p:xfrm>
          <a:off x="1905662" y="2788551"/>
          <a:ext cx="2729950" cy="30480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272995"/>
                <a:gridCol w="272995"/>
                <a:gridCol w="272995"/>
                <a:gridCol w="272995"/>
                <a:gridCol w="272995"/>
                <a:gridCol w="272995"/>
                <a:gridCol w="272995"/>
                <a:gridCol w="272995"/>
                <a:gridCol w="272995"/>
                <a:gridCol w="272995"/>
              </a:tblGrid>
              <a:tr h="25063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933030"/>
              </p:ext>
            </p:extLst>
          </p:nvPr>
        </p:nvGraphicFramePr>
        <p:xfrm>
          <a:off x="1905662" y="3400705"/>
          <a:ext cx="2729950" cy="30480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272995"/>
                <a:gridCol w="272995"/>
                <a:gridCol w="272995"/>
                <a:gridCol w="272995"/>
                <a:gridCol w="272995"/>
                <a:gridCol w="272995"/>
                <a:gridCol w="272995"/>
                <a:gridCol w="272995"/>
                <a:gridCol w="272995"/>
                <a:gridCol w="272995"/>
              </a:tblGrid>
              <a:tr h="25063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4635612" y="2043510"/>
            <a:ext cx="93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657383" y="3860009"/>
            <a:ext cx="93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657383" y="3211974"/>
            <a:ext cx="93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685263"/>
              </p:ext>
            </p:extLst>
          </p:nvPr>
        </p:nvGraphicFramePr>
        <p:xfrm>
          <a:off x="1905662" y="4026086"/>
          <a:ext cx="2729950" cy="30480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272995"/>
                <a:gridCol w="272995"/>
                <a:gridCol w="272995"/>
                <a:gridCol w="272995"/>
                <a:gridCol w="272995"/>
                <a:gridCol w="272995"/>
                <a:gridCol w="272995"/>
                <a:gridCol w="272995"/>
                <a:gridCol w="272995"/>
                <a:gridCol w="272995"/>
              </a:tblGrid>
              <a:tr h="25063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95810"/>
              </p:ext>
            </p:extLst>
          </p:nvPr>
        </p:nvGraphicFramePr>
        <p:xfrm>
          <a:off x="5151120" y="3400705"/>
          <a:ext cx="2729950" cy="30480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272995"/>
                <a:gridCol w="272995"/>
                <a:gridCol w="272995"/>
                <a:gridCol w="272995"/>
                <a:gridCol w="272995"/>
                <a:gridCol w="272995"/>
                <a:gridCol w="272995"/>
                <a:gridCol w="272995"/>
                <a:gridCol w="272995"/>
                <a:gridCol w="272995"/>
              </a:tblGrid>
              <a:tr h="25063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531356"/>
              </p:ext>
            </p:extLst>
          </p:nvPr>
        </p:nvGraphicFramePr>
        <p:xfrm>
          <a:off x="5145878" y="2207707"/>
          <a:ext cx="2729950" cy="30480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272995"/>
                <a:gridCol w="272995"/>
                <a:gridCol w="272995"/>
                <a:gridCol w="272995"/>
                <a:gridCol w="272995"/>
                <a:gridCol w="272995"/>
                <a:gridCol w="272995"/>
                <a:gridCol w="272995"/>
                <a:gridCol w="272995"/>
                <a:gridCol w="272995"/>
              </a:tblGrid>
              <a:tr h="25063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58317"/>
              </p:ext>
            </p:extLst>
          </p:nvPr>
        </p:nvGraphicFramePr>
        <p:xfrm>
          <a:off x="5145878" y="4026086"/>
          <a:ext cx="2729950" cy="30480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272995"/>
                <a:gridCol w="272995"/>
                <a:gridCol w="272995"/>
                <a:gridCol w="272995"/>
                <a:gridCol w="272995"/>
                <a:gridCol w="272995"/>
                <a:gridCol w="272995"/>
                <a:gridCol w="272995"/>
                <a:gridCol w="272995"/>
                <a:gridCol w="272995"/>
              </a:tblGrid>
              <a:tr h="25063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5" name="文字方塊 44"/>
          <p:cNvSpPr txBox="1"/>
          <p:nvPr/>
        </p:nvSpPr>
        <p:spPr>
          <a:xfrm>
            <a:off x="4295374" y="2202459"/>
            <a:ext cx="468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295374" y="4045763"/>
            <a:ext cx="468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295374" y="3381795"/>
            <a:ext cx="468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061011" y="2793540"/>
            <a:ext cx="32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970958" y="2185440"/>
            <a:ext cx="468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2983563" y="2806714"/>
            <a:ext cx="468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2998053" y="3396081"/>
            <a:ext cx="468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970958" y="4027405"/>
            <a:ext cx="468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181604" y="2214031"/>
            <a:ext cx="468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181604" y="3401388"/>
            <a:ext cx="468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95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6181604" y="4045762"/>
            <a:ext cx="468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727509" y="2205779"/>
            <a:ext cx="468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010199" y="4034435"/>
            <a:ext cx="468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73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7499366" y="3403391"/>
            <a:ext cx="681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425023" y="2171681"/>
            <a:ext cx="4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00B050"/>
                </a:solidFill>
              </a:rPr>
              <a:t>22</a:t>
            </a:r>
            <a:endParaRPr lang="zh-TW" altLang="en-US" sz="1800" dirty="0">
              <a:solidFill>
                <a:srgbClr val="00B05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1436914" y="4037469"/>
            <a:ext cx="4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00B050"/>
                </a:solidFill>
              </a:rPr>
              <a:t>73</a:t>
            </a:r>
            <a:endParaRPr lang="zh-TW" altLang="en-US" sz="1800" dirty="0">
              <a:solidFill>
                <a:srgbClr val="00B05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363089" y="3400705"/>
            <a:ext cx="69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00B050"/>
                </a:solidFill>
              </a:rPr>
              <a:t>100</a:t>
            </a:r>
            <a:endParaRPr lang="zh-TW" altLang="en-US" sz="1800" dirty="0">
              <a:solidFill>
                <a:srgbClr val="00B05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1477778" y="2815025"/>
            <a:ext cx="4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00B050"/>
                </a:solidFill>
              </a:rPr>
              <a:t>9</a:t>
            </a:r>
            <a:endParaRPr lang="zh-TW" altLang="en-US" sz="1800" dirty="0">
              <a:solidFill>
                <a:srgbClr val="00B05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953007" y="2185440"/>
            <a:ext cx="4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</a:rPr>
              <a:t>3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7953007" y="2750277"/>
            <a:ext cx="4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1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7940941" y="3374629"/>
            <a:ext cx="4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chemeClr val="accent1"/>
                </a:solidFill>
              </a:rPr>
              <a:t>20</a:t>
            </a:r>
            <a:endParaRPr lang="zh-TW" altLang="en-US" sz="1800" dirty="0">
              <a:solidFill>
                <a:schemeClr val="accent1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946580" y="4014984"/>
            <a:ext cx="4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2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1389412" y="1642059"/>
            <a:ext cx="64548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solidFill>
                  <a:schemeClr val="bg1"/>
                </a:solidFill>
              </a:rPr>
              <a:t>輸入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7771056" y="1655818"/>
            <a:ext cx="64548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solidFill>
                  <a:schemeClr val="bg1"/>
                </a:solidFill>
              </a:rPr>
              <a:t>輸出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079611" y="1672836"/>
            <a:ext cx="1191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 = 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597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771431" y="1779883"/>
            <a:ext cx="3300032" cy="1868751"/>
            <a:chOff x="1556176" y="1910511"/>
            <a:chExt cx="3300032" cy="1868751"/>
          </a:xfrm>
        </p:grpSpPr>
        <p:sp>
          <p:nvSpPr>
            <p:cNvPr id="6" name="矩形 5"/>
            <p:cNvSpPr/>
            <p:nvPr/>
          </p:nvSpPr>
          <p:spPr>
            <a:xfrm>
              <a:off x="1556176" y="1910511"/>
              <a:ext cx="3300032" cy="1868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/>
            <a:srcRect b="1633"/>
            <a:stretch/>
          </p:blipFill>
          <p:spPr>
            <a:xfrm>
              <a:off x="1585632" y="1910511"/>
              <a:ext cx="3067050" cy="1836420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 rotWithShape="1">
            <a:blip r:embed="rId3"/>
            <a:srcRect l="47475" t="82832" r="46622" b="11932"/>
            <a:stretch/>
          </p:blipFill>
          <p:spPr>
            <a:xfrm>
              <a:off x="3296449" y="2410411"/>
              <a:ext cx="230521" cy="207469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 rotWithShape="1">
            <a:blip r:embed="rId3"/>
            <a:srcRect l="47475" t="82832" r="46622" b="11932"/>
            <a:stretch/>
          </p:blipFill>
          <p:spPr>
            <a:xfrm>
              <a:off x="3296448" y="3280446"/>
              <a:ext cx="230521" cy="207469"/>
            </a:xfrm>
            <a:prstGeom prst="rect">
              <a:avLst/>
            </a:prstGeom>
          </p:spPr>
        </p:pic>
        <p:pic>
          <p:nvPicPr>
            <p:cNvPr id="22" name="圖片 21"/>
            <p:cNvPicPr>
              <a:picLocks noChangeAspect="1"/>
            </p:cNvPicPr>
            <p:nvPr/>
          </p:nvPicPr>
          <p:blipFill rotWithShape="1">
            <a:blip r:embed="rId2"/>
            <a:srcRect l="55718" t="74391" r="2694" b="14496"/>
            <a:stretch/>
          </p:blipFill>
          <p:spPr>
            <a:xfrm>
              <a:off x="3525048" y="3293492"/>
              <a:ext cx="1275551" cy="207469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 rotWithShape="1">
            <a:blip r:embed="rId2"/>
            <a:srcRect l="56342" t="24107" r="15598" b="61899"/>
            <a:stretch/>
          </p:blipFill>
          <p:spPr>
            <a:xfrm>
              <a:off x="3525048" y="2358998"/>
              <a:ext cx="860613" cy="261258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5909020" y="3336865"/>
            <a:ext cx="1897957" cy="2410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763025" y="2041140"/>
            <a:ext cx="1390810" cy="2410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=""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=""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 smtClean="0"/>
              <a:t>判斷商品數</a:t>
            </a:r>
            <a:r>
              <a:rPr kumimoji="1" lang="zh-TW" altLang="en-US" sz="2400" dirty="0"/>
              <a:t>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5309667" y="1590595"/>
                <a:ext cx="256646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如果</a:t>
                </a:r>
                <a:r>
                  <a:rPr lang="zh-TW" altLang="en-US" b="1" dirty="0" smtClean="0"/>
                  <a:t>可以</a:t>
                </a:r>
                <a:r>
                  <a:rPr lang="zh-TW" altLang="en-US" dirty="0" smtClean="0"/>
                  <a:t>整除，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則代表符合訂單出貨條件，</a:t>
                </a:r>
                <a:endParaRPr lang="en-US" altLang="zh-TW" dirty="0" smtClean="0"/>
              </a:p>
              <a:p>
                <a:r>
                  <a:rPr lang="zh-TW" altLang="en-US" dirty="0" smtClean="0"/>
                  <a:t>輸出出貨商品「份數」</a:t>
                </a:r>
                <a:endParaRPr lang="en-US" altLang="zh-TW" dirty="0" smtClean="0"/>
              </a:p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&gt;</a:t>
                </a:r>
                <a:r>
                  <a:rPr lang="zh-TW" altLang="en-US" dirty="0" smtClean="0">
                    <a:solidFill>
                      <a:schemeClr val="accent1"/>
                    </a:solidFill>
                  </a:rPr>
                  <a:t> 訂單數量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zh-TW" altLang="en-US" dirty="0" smtClean="0">
                    <a:solidFill>
                      <a:schemeClr val="accent1"/>
                    </a:solidFill>
                  </a:rPr>
                  <a:t>基底數量</a:t>
                </a:r>
                <a:endParaRPr lang="zh-TW" altLang="en-US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667" y="1590595"/>
                <a:ext cx="2566467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713" t="-1923" b="-57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5455663" y="2887918"/>
                <a:ext cx="340412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如果</a:t>
                </a:r>
                <a:r>
                  <a:rPr lang="zh-TW" altLang="en-US" b="1" dirty="0" smtClean="0"/>
                  <a:t>不能</a:t>
                </a:r>
                <a:r>
                  <a:rPr lang="zh-TW" altLang="en-US" dirty="0" smtClean="0"/>
                  <a:t>整除，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則代表</a:t>
                </a:r>
                <a:r>
                  <a:rPr lang="zh-TW" altLang="en-US" b="1" dirty="0" smtClean="0"/>
                  <a:t>不</a:t>
                </a:r>
                <a:r>
                  <a:rPr lang="zh-TW" altLang="en-US" dirty="0" smtClean="0"/>
                  <a:t>符合訂單出貨條件，</a:t>
                </a:r>
                <a:endParaRPr lang="en-US" altLang="zh-TW" dirty="0" smtClean="0"/>
              </a:p>
              <a:p>
                <a:r>
                  <a:rPr lang="zh-TW" altLang="en-US" dirty="0" smtClean="0"/>
                  <a:t>輸出還需下訂的商品「</a:t>
                </a:r>
                <a:r>
                  <a:rPr lang="zh-TW" altLang="en-US" dirty="0"/>
                  <a:t>件</a:t>
                </a:r>
                <a:r>
                  <a:rPr lang="zh-TW" altLang="en-US" dirty="0" smtClean="0"/>
                  <a:t>數」</a:t>
                </a:r>
                <a:endParaRPr lang="en-US" altLang="zh-TW" dirty="0" smtClean="0"/>
              </a:p>
              <a:p>
                <a:r>
                  <a:rPr lang="en-US" altLang="zh-TW" dirty="0" smtClean="0">
                    <a:solidFill>
                      <a:srgbClr val="C00000"/>
                    </a:solidFill>
                  </a:rPr>
                  <a:t>&gt;</a:t>
                </a:r>
                <a:r>
                  <a:rPr lang="zh-TW" altLang="en-US" dirty="0" smtClean="0">
                    <a:solidFill>
                      <a:srgbClr val="C00000"/>
                    </a:solidFill>
                  </a:rPr>
                  <a:t> 基底數量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TW" altLang="en-US" dirty="0" smtClean="0">
                    <a:solidFill>
                      <a:srgbClr val="C00000"/>
                    </a:solidFill>
                  </a:rPr>
                  <a:t>訂單數量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zh-TW" altLang="en-US" dirty="0" smtClean="0">
                    <a:solidFill>
                      <a:srgbClr val="C00000"/>
                    </a:solidFill>
                  </a:rPr>
                  <a:t>基底數量</a:t>
                </a:r>
                <a:endParaRPr lang="zh-TW" altLang="en-US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663" y="2887918"/>
                <a:ext cx="3404127" cy="954107"/>
              </a:xfrm>
              <a:prstGeom prst="rect">
                <a:avLst/>
              </a:prstGeom>
              <a:blipFill rotWithShape="0">
                <a:blip r:embed="rId5"/>
                <a:stretch>
                  <a:fillRect l="-538" t="-1923" b="-57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/>
          <p:cNvCxnSpPr/>
          <p:nvPr/>
        </p:nvCxnSpPr>
        <p:spPr>
          <a:xfrm>
            <a:off x="6508376" y="3795921"/>
            <a:ext cx="165975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382595" y="3778998"/>
            <a:ext cx="1936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(</a:t>
            </a:r>
            <a:r>
              <a:rPr lang="zh-TW" altLang="en-US" sz="1100" dirty="0" smtClean="0"/>
              <a:t>訂單量除以基底量後的餘數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1859536" y="1787567"/>
            <a:ext cx="2727833" cy="918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859536" y="2743201"/>
            <a:ext cx="3156317" cy="8807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>
            <a:stCxn id="18" idx="3"/>
            <a:endCxn id="11" idx="1"/>
          </p:cNvCxnSpPr>
          <p:nvPr/>
        </p:nvCxnSpPr>
        <p:spPr>
          <a:xfrm flipV="1">
            <a:off x="4587369" y="2067649"/>
            <a:ext cx="722298" cy="179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9" idx="3"/>
            <a:endCxn id="12" idx="1"/>
          </p:cNvCxnSpPr>
          <p:nvPr/>
        </p:nvCxnSpPr>
        <p:spPr>
          <a:xfrm>
            <a:off x="5015853" y="3183594"/>
            <a:ext cx="439810" cy="181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519386" y="3149817"/>
            <a:ext cx="228601" cy="244893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3304437" y="3814114"/>
            <a:ext cx="1686445" cy="54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記得每印完一個字都要換行</a:t>
            </a:r>
            <a:endParaRPr lang="zh-TW" altLang="en-US" dirty="0"/>
          </a:p>
        </p:txBody>
      </p:sp>
      <p:cxnSp>
        <p:nvCxnSpPr>
          <p:cNvPr id="29" name="直線單箭頭接點 28"/>
          <p:cNvCxnSpPr>
            <a:stCxn id="26" idx="2"/>
          </p:cNvCxnSpPr>
          <p:nvPr/>
        </p:nvCxnSpPr>
        <p:spPr>
          <a:xfrm flipH="1">
            <a:off x="3633686" y="3394710"/>
            <a:ext cx="1" cy="414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52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8</a:t>
            </a:fld>
            <a:endParaRPr lang="zh-TW" altLang="en-US" dirty="0"/>
          </a:p>
        </p:txBody>
      </p:sp>
      <p:sp>
        <p:nvSpPr>
          <p:cNvPr id="16" name="Shape 61"/>
          <p:cNvSpPr txBox="1">
            <a:spLocks/>
          </p:cNvSpPr>
          <p:nvPr/>
        </p:nvSpPr>
        <p:spPr>
          <a:xfrm>
            <a:off x="167379" y="909827"/>
            <a:ext cx="839229" cy="3203582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 sz="2000" b="1" i="0" u="none" strike="noStrike" cap="none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  <a:sym typeface="Arial"/>
              </a:defRPr>
            </a:lvl1pPr>
          </a:lstStyle>
          <a:p>
            <a:pPr marL="0" indent="0">
              <a:buFont typeface="Wingdings" pitchFamily="2" charset="2"/>
              <a:buNone/>
            </a:pPr>
            <a:r>
              <a:rPr lang="zh-TW" alt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參考解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答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2896881" y="583986"/>
            <a:ext cx="4226218" cy="3849701"/>
            <a:chOff x="2896881" y="468726"/>
            <a:chExt cx="4226218" cy="3849701"/>
          </a:xfrm>
        </p:grpSpPr>
        <p:sp>
          <p:nvSpPr>
            <p:cNvPr id="13" name="矩形 12"/>
            <p:cNvSpPr/>
            <p:nvPr/>
          </p:nvSpPr>
          <p:spPr>
            <a:xfrm>
              <a:off x="2896881" y="468726"/>
              <a:ext cx="4226218" cy="38497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/>
            <a:srcRect b="17006"/>
            <a:stretch/>
          </p:blipFill>
          <p:spPr>
            <a:xfrm>
              <a:off x="2957472" y="530418"/>
              <a:ext cx="3905250" cy="3288547"/>
            </a:xfrm>
            <a:prstGeom prst="rect">
              <a:avLst/>
            </a:prstGeom>
          </p:spPr>
        </p:pic>
        <p:grpSp>
          <p:nvGrpSpPr>
            <p:cNvPr id="6" name="群組 5"/>
            <p:cNvGrpSpPr/>
            <p:nvPr/>
          </p:nvGrpSpPr>
          <p:grpSpPr>
            <a:xfrm>
              <a:off x="3761596" y="1995036"/>
              <a:ext cx="3300032" cy="1868751"/>
              <a:chOff x="1556176" y="1910511"/>
              <a:chExt cx="3300032" cy="1868751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556176" y="1910511"/>
                <a:ext cx="3300032" cy="18687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8" name="圖片 7"/>
              <p:cNvPicPr>
                <a:picLocks noChangeAspect="1"/>
              </p:cNvPicPr>
              <p:nvPr/>
            </p:nvPicPr>
            <p:blipFill rotWithShape="1">
              <a:blip r:embed="rId3"/>
              <a:srcRect b="1633"/>
              <a:stretch/>
            </p:blipFill>
            <p:spPr>
              <a:xfrm>
                <a:off x="1585632" y="1910511"/>
                <a:ext cx="3067050" cy="1836420"/>
              </a:xfrm>
              <a:prstGeom prst="rect">
                <a:avLst/>
              </a:prstGeom>
            </p:spPr>
          </p:pic>
          <p:pic>
            <p:nvPicPr>
              <p:cNvPr id="9" name="圖片 8"/>
              <p:cNvPicPr>
                <a:picLocks noChangeAspect="1"/>
              </p:cNvPicPr>
              <p:nvPr/>
            </p:nvPicPr>
            <p:blipFill rotWithShape="1">
              <a:blip r:embed="rId2"/>
              <a:srcRect l="47475" t="82832" r="46622" b="11932"/>
              <a:stretch/>
            </p:blipFill>
            <p:spPr>
              <a:xfrm>
                <a:off x="3296449" y="2410411"/>
                <a:ext cx="230521" cy="207469"/>
              </a:xfrm>
              <a:prstGeom prst="rect">
                <a:avLst/>
              </a:prstGeom>
            </p:spPr>
          </p:pic>
          <p:pic>
            <p:nvPicPr>
              <p:cNvPr id="10" name="圖片 9"/>
              <p:cNvPicPr>
                <a:picLocks noChangeAspect="1"/>
              </p:cNvPicPr>
              <p:nvPr/>
            </p:nvPicPr>
            <p:blipFill rotWithShape="1">
              <a:blip r:embed="rId2"/>
              <a:srcRect l="47475" t="82832" r="46622" b="11932"/>
              <a:stretch/>
            </p:blipFill>
            <p:spPr>
              <a:xfrm>
                <a:off x="3296448" y="3280446"/>
                <a:ext cx="230521" cy="207469"/>
              </a:xfrm>
              <a:prstGeom prst="rect">
                <a:avLst/>
              </a:prstGeom>
            </p:spPr>
          </p:pic>
          <p:pic>
            <p:nvPicPr>
              <p:cNvPr id="11" name="圖片 10"/>
              <p:cNvPicPr>
                <a:picLocks noChangeAspect="1"/>
              </p:cNvPicPr>
              <p:nvPr/>
            </p:nvPicPr>
            <p:blipFill rotWithShape="1">
              <a:blip r:embed="rId3"/>
              <a:srcRect l="55718" t="74391" r="2694" b="14496"/>
              <a:stretch/>
            </p:blipFill>
            <p:spPr>
              <a:xfrm>
                <a:off x="3525048" y="3293492"/>
                <a:ext cx="1275551" cy="207469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 rotWithShape="1">
              <a:blip r:embed="rId3"/>
              <a:srcRect l="56342" t="24107" r="15598" b="61899"/>
              <a:stretch/>
            </p:blipFill>
            <p:spPr>
              <a:xfrm>
                <a:off x="3525048" y="2358998"/>
                <a:ext cx="860613" cy="261258"/>
              </a:xfrm>
              <a:prstGeom prst="rect">
                <a:avLst/>
              </a:prstGeom>
            </p:spPr>
          </p:pic>
        </p:grpSp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2"/>
            <a:srcRect t="88456"/>
            <a:stretch/>
          </p:blipFill>
          <p:spPr>
            <a:xfrm>
              <a:off x="2957472" y="3801302"/>
              <a:ext cx="3905250" cy="457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2069733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</TotalTime>
  <Words>326</Words>
  <Application>Microsoft Office PowerPoint</Application>
  <PresentationFormat>如螢幕大小 (16:9)</PresentationFormat>
  <Paragraphs>86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Tinos</vt:lpstr>
      <vt:lpstr>微軟正黑體</vt:lpstr>
      <vt:lpstr>微軟正黑體</vt:lpstr>
      <vt:lpstr>新細明體</vt:lpstr>
      <vt:lpstr>Arial</vt:lpstr>
      <vt:lpstr>Cambria Math</vt:lpstr>
      <vt:lpstr>Times New Roman</vt:lpstr>
      <vt:lpstr>Wingdings</vt:lpstr>
      <vt:lpstr>Quintus template</vt:lpstr>
      <vt:lpstr>TOI推廣計畫 解題-批發出貨</vt:lpstr>
      <vt:lpstr>題 目</vt:lpstr>
      <vt:lpstr>PowerPoint 簡報</vt:lpstr>
      <vt:lpstr>解題重點:</vt:lpstr>
      <vt:lpstr>迴圈讀取</vt:lpstr>
      <vt:lpstr>判斷商品數量</vt:lpstr>
      <vt:lpstr>判斷商品數量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TOI推廣計畫 解題-題目</dc:title>
  <cp:lastModifiedBy>雅雯 胡</cp:lastModifiedBy>
  <cp:revision>109</cp:revision>
  <cp:lastPrinted>2019-04-10T12:19:35Z</cp:lastPrinted>
  <dcterms:modified xsi:type="dcterms:W3CDTF">2019-08-18T14:42:24Z</dcterms:modified>
</cp:coreProperties>
</file>