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58" r:id="rId6"/>
    <p:sldId id="265" r:id="rId7"/>
    <p:sldId id="270" r:id="rId8"/>
    <p:sldId id="271" r:id="rId9"/>
    <p:sldId id="273" r:id="rId10"/>
    <p:sldId id="272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732"/>
  </p:normalViewPr>
  <p:slideViewPr>
    <p:cSldViewPr snapToGrid="0">
      <p:cViewPr varScale="1">
        <p:scale>
          <a:sx n="120" d="100"/>
          <a:sy n="12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4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49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08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1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600"/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  <a:endParaRPr lang="en" sz="1200">
              <a:solidFill>
                <a:srgbClr val="66666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876903" y="165413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解題</a:t>
            </a:r>
            <a:br>
              <a:rPr lang="en-US" altLang="zh-TW" sz="6000" dirty="0"/>
            </a:br>
            <a:r>
              <a:rPr lang="zh-TW" altLang="en-US" sz="3000" b="0" dirty="0"/>
              <a:t>題目</a:t>
            </a:r>
            <a:r>
              <a:rPr lang="en-US" altLang="zh-TW" sz="3000" b="0" dirty="0"/>
              <a:t>-</a:t>
            </a:r>
            <a:r>
              <a:rPr lang="zh-TW" altLang="en-US" sz="3000" b="0" dirty="0"/>
              <a:t>表演座位</a:t>
            </a:r>
            <a:endParaRPr lang="en" sz="3000" b="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6FE2D2-DC60-EB40-A023-2F12A3BF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19" y="1228725"/>
            <a:ext cx="3299636" cy="2474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77983697-971D-054C-85C3-F62A064D9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74"/>
          <a:stretch/>
        </p:blipFill>
        <p:spPr>
          <a:xfrm>
            <a:off x="1534870" y="1168315"/>
            <a:ext cx="3621914" cy="3058541"/>
          </a:xfrm>
          <a:prstGeom prst="rect">
            <a:avLst/>
          </a:prstGeom>
        </p:spPr>
      </p:pic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程式範例</a:t>
            </a:r>
            <a:endParaRPr lang="zh-TW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DCBE49-1F04-9E4E-B532-DD06C8077237}"/>
              </a:ext>
            </a:extLst>
          </p:cNvPr>
          <p:cNvSpPr/>
          <p:nvPr/>
        </p:nvSpPr>
        <p:spPr>
          <a:xfrm>
            <a:off x="290031" y="2635690"/>
            <a:ext cx="996138" cy="285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每排人數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000461-1D27-EF40-8CA8-83280251206B}"/>
              </a:ext>
            </a:extLst>
          </p:cNvPr>
          <p:cNvSpPr/>
          <p:nvPr/>
        </p:nvSpPr>
        <p:spPr>
          <a:xfrm flipV="1">
            <a:off x="2151110" y="1905152"/>
            <a:ext cx="1697870" cy="149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54E282-37C5-034B-B693-71171EA64ECF}"/>
              </a:ext>
            </a:extLst>
          </p:cNvPr>
          <p:cNvSpPr/>
          <p:nvPr/>
        </p:nvSpPr>
        <p:spPr>
          <a:xfrm flipV="1">
            <a:off x="2151110" y="2708760"/>
            <a:ext cx="1697870" cy="149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956ED3-3E70-D143-84B0-BF120FA474AE}"/>
              </a:ext>
            </a:extLst>
          </p:cNvPr>
          <p:cNvSpPr/>
          <p:nvPr/>
        </p:nvSpPr>
        <p:spPr>
          <a:xfrm flipV="1">
            <a:off x="2154432" y="3689121"/>
            <a:ext cx="1697870" cy="1490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8C13F9-924C-344F-A60A-6BC01EEF4769}"/>
              </a:ext>
            </a:extLst>
          </p:cNvPr>
          <p:cNvSpPr/>
          <p:nvPr/>
        </p:nvSpPr>
        <p:spPr>
          <a:xfrm>
            <a:off x="5334691" y="2065026"/>
            <a:ext cx="3011820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先求出各區域</a:t>
            </a:r>
            <a:r>
              <a:rPr lang="zh-CN" altLang="en-US"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每排人數</a:t>
            </a:r>
            <a:endParaRPr lang="en-US" altLang="zh-CN" sz="18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再算每大區</a:t>
            </a:r>
            <a:r>
              <a:rPr lang="zh-CN" altLang="en-US" sz="1800" b="1" dirty="0">
                <a:solidFill>
                  <a:srgbClr val="FF0000"/>
                </a:solidFill>
              </a:rPr>
              <a:t>人數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rgbClr val="FF0000"/>
                </a:solidFill>
              </a:rPr>
              <a:t>               </a:t>
            </a: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N-</a:t>
            </a:r>
            <a:r>
              <a:rPr lang="zh-CN" altLang="en-US" sz="1600" b="1" dirty="0">
                <a:solidFill>
                  <a:srgbClr val="FF0000"/>
                </a:solidFill>
              </a:rPr>
              <a:t>前大區人數）</a:t>
            </a:r>
            <a:endParaRPr lang="en-US" altLang="zh-TW" sz="1800" b="1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0">
            <a:extLst>
              <a:ext uri="{FF2B5EF4-FFF2-40B4-BE49-F238E27FC236}">
                <a16:creationId xmlns:a16="http://schemas.microsoft.com/office/drawing/2014/main" id="{E4B28C3D-346C-8C4B-942A-C748E1756D3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286169" y="1926113"/>
            <a:ext cx="840534" cy="85257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20">
            <a:extLst>
              <a:ext uri="{FF2B5EF4-FFF2-40B4-BE49-F238E27FC236}">
                <a16:creationId xmlns:a16="http://schemas.microsoft.com/office/drawing/2014/main" id="{695B832E-87CA-6F4A-907E-90EA0F71C525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1286169" y="2778687"/>
            <a:ext cx="864941" cy="459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20">
            <a:extLst>
              <a:ext uri="{FF2B5EF4-FFF2-40B4-BE49-F238E27FC236}">
                <a16:creationId xmlns:a16="http://schemas.microsoft.com/office/drawing/2014/main" id="{D4176C6C-CE81-7D4B-9914-AAF7325908C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286169" y="2778687"/>
            <a:ext cx="840534" cy="98496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0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F00AB84-D358-6943-B770-35A12B5790B0}"/>
              </a:ext>
            </a:extLst>
          </p:cNvPr>
          <p:cNvGrpSpPr/>
          <p:nvPr/>
        </p:nvGrpSpPr>
        <p:grpSpPr>
          <a:xfrm>
            <a:off x="6943056" y="2668276"/>
            <a:ext cx="1441420" cy="324286"/>
            <a:chOff x="6983471" y="1751883"/>
            <a:chExt cx="1441420" cy="324286"/>
          </a:xfrm>
          <a:solidFill>
            <a:schemeClr val="bg1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80A62B-7F85-CD47-B757-5DF874A30DA3}"/>
                </a:ext>
              </a:extLst>
            </p:cNvPr>
            <p:cNvSpPr/>
            <p:nvPr/>
          </p:nvSpPr>
          <p:spPr>
            <a:xfrm flipV="1">
              <a:off x="7016831" y="1751883"/>
              <a:ext cx="1360586" cy="32428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FF6394E-A9FD-F646-A696-9C071AEA956C}"/>
                </a:ext>
              </a:extLst>
            </p:cNvPr>
            <p:cNvSpPr/>
            <p:nvPr/>
          </p:nvSpPr>
          <p:spPr>
            <a:xfrm>
              <a:off x="6983471" y="1768392"/>
              <a:ext cx="14414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排數無條件進位</a:t>
              </a:r>
              <a:endParaRPr lang="en-US" altLang="zh-CN" b="1" dirty="0"/>
            </a:p>
          </p:txBody>
        </p:sp>
      </p:grp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程式範例</a:t>
            </a:r>
            <a:endParaRPr lang="zh-TW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DCBE49-1F04-9E4E-B532-DD06C8077237}"/>
              </a:ext>
            </a:extLst>
          </p:cNvPr>
          <p:cNvSpPr/>
          <p:nvPr/>
        </p:nvSpPr>
        <p:spPr>
          <a:xfrm>
            <a:off x="7143011" y="1724377"/>
            <a:ext cx="996138" cy="285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Wingdings" pitchFamily="2" charset="2"/>
              </a:rPr>
              <a:t>每排人數</a:t>
            </a:r>
            <a:endParaRPr lang="zh-TW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3540AE9-CC48-F240-B205-752C64884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" t="54646" r="869" b="-169"/>
          <a:stretch/>
        </p:blipFill>
        <p:spPr>
          <a:xfrm>
            <a:off x="1502920" y="1260213"/>
            <a:ext cx="5315896" cy="2678857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C6EB3A9F-7D3B-404F-B720-FF6002F4FF8C}"/>
              </a:ext>
            </a:extLst>
          </p:cNvPr>
          <p:cNvGrpSpPr/>
          <p:nvPr/>
        </p:nvGrpSpPr>
        <p:grpSpPr>
          <a:xfrm>
            <a:off x="6943056" y="3044471"/>
            <a:ext cx="1441420" cy="327879"/>
            <a:chOff x="1240816" y="2536350"/>
            <a:chExt cx="1441420" cy="32787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1B657D-E400-7342-99FD-6BB6DF86D6AE}"/>
                </a:ext>
              </a:extLst>
            </p:cNvPr>
            <p:cNvSpPr/>
            <p:nvPr/>
          </p:nvSpPr>
          <p:spPr>
            <a:xfrm flipV="1">
              <a:off x="1283580" y="2536350"/>
              <a:ext cx="1360586" cy="3077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926F18B-B5EF-C540-9579-448E3B55D16D}"/>
                </a:ext>
              </a:extLst>
            </p:cNvPr>
            <p:cNvSpPr/>
            <p:nvPr/>
          </p:nvSpPr>
          <p:spPr>
            <a:xfrm>
              <a:off x="1240816" y="2556452"/>
              <a:ext cx="14414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sym typeface="Wingdings" pitchFamily="2" charset="2"/>
                </a:rPr>
                <a:t>編號</a:t>
              </a:r>
              <a:r>
                <a:rPr lang="zh-TW" altLang="en-US" b="1" dirty="0">
                  <a:solidFill>
                    <a:srgbClr val="FF0000"/>
                  </a:solidFill>
                  <a:sym typeface="Wingdings" pitchFamily="2" charset="2"/>
                </a:rPr>
                <a:t>％</a:t>
              </a:r>
              <a:r>
                <a:rPr lang="zh-CN" altLang="en-US" b="1" dirty="0">
                  <a:solidFill>
                    <a:srgbClr val="FF0000"/>
                  </a:solidFill>
                  <a:sym typeface="Wingdings" pitchFamily="2" charset="2"/>
                </a:rPr>
                <a:t>每排人數</a:t>
              </a:r>
              <a:endParaRPr lang="zh-TW" altLang="en-US" dirty="0"/>
            </a:p>
          </p:txBody>
        </p:sp>
      </p:grpSp>
      <p:cxnSp>
        <p:nvCxnSpPr>
          <p:cNvPr id="30" name="直線單箭頭接點 20">
            <a:extLst>
              <a:ext uri="{FF2B5EF4-FFF2-40B4-BE49-F238E27FC236}">
                <a16:creationId xmlns:a16="http://schemas.microsoft.com/office/drawing/2014/main" id="{E4B28C3D-346C-8C4B-942A-C748E1756D30}"/>
              </a:ext>
            </a:extLst>
          </p:cNvPr>
          <p:cNvCxnSpPr>
            <a:cxnSpLocks/>
          </p:cNvCxnSpPr>
          <p:nvPr/>
        </p:nvCxnSpPr>
        <p:spPr>
          <a:xfrm flipH="1">
            <a:off x="5497033" y="2830419"/>
            <a:ext cx="1463875" cy="162143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20">
            <a:extLst>
              <a:ext uri="{FF2B5EF4-FFF2-40B4-BE49-F238E27FC236}">
                <a16:creationId xmlns:a16="http://schemas.microsoft.com/office/drawing/2014/main" id="{82F70D8F-5068-4440-9435-DFF42B2275F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656521" y="3138196"/>
            <a:ext cx="1329299" cy="601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1134325-92A0-2342-AA7A-781121BDADCE}"/>
              </a:ext>
            </a:extLst>
          </p:cNvPr>
          <p:cNvSpPr/>
          <p:nvPr/>
        </p:nvSpPr>
        <p:spPr>
          <a:xfrm>
            <a:off x="6879901" y="3352247"/>
            <a:ext cx="16273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(</a:t>
            </a:r>
            <a:r>
              <a:rPr lang="zh-CN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範圍</a:t>
            </a:r>
            <a:r>
              <a:rPr lang="en-US" altLang="zh-CN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: 1 ~ </a:t>
            </a:r>
            <a:r>
              <a:rPr lang="zh-CN" alt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每排人數</a:t>
            </a:r>
            <a:r>
              <a:rPr lang="en-US" altLang="zh-CN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-1)</a:t>
            </a:r>
            <a:endParaRPr lang="en-US" altLang="zh-TW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34EB5F-E73A-A946-B0A8-0E35492878AA}"/>
              </a:ext>
            </a:extLst>
          </p:cNvPr>
          <p:cNvSpPr/>
          <p:nvPr/>
        </p:nvSpPr>
        <p:spPr>
          <a:xfrm>
            <a:off x="7034788" y="2026878"/>
            <a:ext cx="1212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(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範圍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: 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每排人數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)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直線單箭頭接點 20">
            <a:extLst>
              <a:ext uri="{FF2B5EF4-FFF2-40B4-BE49-F238E27FC236}">
                <a16:creationId xmlns:a16="http://schemas.microsoft.com/office/drawing/2014/main" id="{B47E8F40-ACFB-9349-8380-AB8EB9AB09B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210637" y="1867374"/>
            <a:ext cx="1932374" cy="35663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2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1465545" y="986700"/>
            <a:ext cx="68568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臺灣舞團</a:t>
            </a:r>
            <a:r>
              <a:rPr lang="en-US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MANIAC Family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憑著融合原住民文化及功夫元素的進舞蹈中，成功晉級《亞洲達人秀》決賽，驚豔亞洲！由於總決賽表演的座位非常多，</a:t>
            </a: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共有</a:t>
            </a:r>
            <a:r>
              <a:rPr lang="en-US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10000</a:t>
            </a: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席座位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，因此需做出一個系統</a:t>
            </a:r>
            <a:r>
              <a:rPr lang="zh-TW" altLang="zh-TW" sz="20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給定座位編號後，能找出坐位區、排數、每排第幾位</a:t>
            </a:r>
            <a:r>
              <a:rPr lang="zh-TW" altLang="en-US" sz="2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（從</a:t>
            </a:r>
            <a:r>
              <a:rPr lang="en-US" altLang="zh-TW" sz="2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開始</a:t>
            </a:r>
            <a:r>
              <a:rPr lang="zh-TW" altLang="en-US" sz="2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由左至右）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的程式。</a:t>
            </a:r>
            <a:endParaRPr lang="en-US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hangingPunct="0"/>
            <a:endParaRPr lang="en-US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hangingPunct="0"/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表演分為三大區，每區共有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排：</a:t>
            </a: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一、三大區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為普通區各有</a:t>
            </a:r>
            <a:r>
              <a:rPr lang="en-US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2500</a:t>
            </a: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席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，每排各有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人。</a:t>
            </a: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第二大區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為搖滾區有</a:t>
            </a:r>
            <a:r>
              <a:rPr lang="en-US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5000</a:t>
            </a: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席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，每排各有</a:t>
            </a:r>
            <a:r>
              <a:rPr lang="en-US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人。編號按照大區順序，由第一區開始</a:t>
            </a: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由左至右、由前至後</a:t>
            </a:r>
            <a:r>
              <a:rPr lang="zh-TW" altLang="zh-TW" sz="2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，再接續第二、三大區。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798027-A28B-D647-A20A-33DC93254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E3988AF-77D0-C446-8A10-9D1B8FC4996C}"/>
              </a:ext>
            </a:extLst>
          </p:cNvPr>
          <p:cNvGrpSpPr/>
          <p:nvPr/>
        </p:nvGrpSpPr>
        <p:grpSpPr>
          <a:xfrm>
            <a:off x="1291507" y="1211113"/>
            <a:ext cx="6797919" cy="2663050"/>
            <a:chOff x="1291507" y="1211113"/>
            <a:chExt cx="6797919" cy="2663050"/>
          </a:xfrm>
        </p:grpSpPr>
        <p:sp>
          <p:nvSpPr>
            <p:cNvPr id="6" name="平行四邊形 5">
              <a:extLst>
                <a:ext uri="{FF2B5EF4-FFF2-40B4-BE49-F238E27FC236}">
                  <a16:creationId xmlns:a16="http://schemas.microsoft.com/office/drawing/2014/main" id="{F5E7A4D6-3661-334A-A75D-F4EC7E34C04B}"/>
                </a:ext>
              </a:extLst>
            </p:cNvPr>
            <p:cNvSpPr/>
            <p:nvPr/>
          </p:nvSpPr>
          <p:spPr>
            <a:xfrm>
              <a:off x="1291507" y="1215025"/>
              <a:ext cx="2137109" cy="2655225"/>
            </a:xfrm>
            <a:prstGeom prst="parallelogram">
              <a:avLst>
                <a:gd name="adj" fmla="val 37483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E7B080E8-CC6E-AE43-A81C-478E473C3ADE}"/>
                </a:ext>
              </a:extLst>
            </p:cNvPr>
            <p:cNvSpPr/>
            <p:nvPr/>
          </p:nvSpPr>
          <p:spPr>
            <a:xfrm rot="10800000" flipH="1">
              <a:off x="5952317" y="1215024"/>
              <a:ext cx="2137109" cy="2659139"/>
            </a:xfrm>
            <a:prstGeom prst="parallelogram">
              <a:avLst>
                <a:gd name="adj" fmla="val 42164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FA21C7-FF98-D14B-9F49-F1048D4C6770}"/>
                </a:ext>
              </a:extLst>
            </p:cNvPr>
            <p:cNvSpPr/>
            <p:nvPr/>
          </p:nvSpPr>
          <p:spPr>
            <a:xfrm>
              <a:off x="3621912" y="1211113"/>
              <a:ext cx="2137109" cy="2659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C134745-60A6-344E-965A-36944D94C493}"/>
                </a:ext>
              </a:extLst>
            </p:cNvPr>
            <p:cNvSpPr/>
            <p:nvPr/>
          </p:nvSpPr>
          <p:spPr>
            <a:xfrm>
              <a:off x="3982580" y="234217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第二</a:t>
              </a:r>
              <a:r>
                <a:rPr lang="zh-TW" altLang="zh-TW" sz="24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大區</a:t>
              </a:r>
              <a:endParaRPr lang="zh-TW" altLang="en-US" sz="2400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CDFAD3-55F6-4C42-8E80-D2637CDE1951}"/>
                </a:ext>
              </a:extLst>
            </p:cNvPr>
            <p:cNvSpPr/>
            <p:nvPr/>
          </p:nvSpPr>
          <p:spPr>
            <a:xfrm>
              <a:off x="1806064" y="23870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8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第一</a:t>
              </a:r>
              <a:r>
                <a:rPr lang="zh-TW" altLang="zh-TW" sz="18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大區</a:t>
              </a:r>
              <a:endParaRPr lang="zh-TW" altLang="en-US" sz="18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F94754-6561-AF48-90A9-2CF20F8F4BD9}"/>
                </a:ext>
              </a:extLst>
            </p:cNvPr>
            <p:cNvSpPr/>
            <p:nvPr/>
          </p:nvSpPr>
          <p:spPr>
            <a:xfrm>
              <a:off x="6466873" y="24078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8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第</a:t>
              </a:r>
              <a:r>
                <a:rPr lang="zh-TW" altLang="zh-TW" sz="1800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三大區</a:t>
              </a:r>
              <a:endParaRPr lang="zh-TW" altLang="en-US" sz="1800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6636C1-B5C5-4D43-8211-858D481A7C3A}"/>
                </a:ext>
              </a:extLst>
            </p:cNvPr>
            <p:cNvSpPr/>
            <p:nvPr/>
          </p:nvSpPr>
          <p:spPr>
            <a:xfrm>
              <a:off x="1829143" y="2744226"/>
              <a:ext cx="8947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/>
                <a:t>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7D8C45-BC29-EE4B-B30F-766DBD986A22}"/>
                </a:ext>
              </a:extLst>
            </p:cNvPr>
            <p:cNvSpPr/>
            <p:nvPr/>
          </p:nvSpPr>
          <p:spPr>
            <a:xfrm>
              <a:off x="6672058" y="2756673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b="1" dirty="0"/>
                <a:t>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A0CC57-1010-B94D-8496-AA62200EDB0C}"/>
                </a:ext>
              </a:extLst>
            </p:cNvPr>
            <p:cNvSpPr/>
            <p:nvPr/>
          </p:nvSpPr>
          <p:spPr>
            <a:xfrm>
              <a:off x="4244629" y="2743713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b="1" dirty="0"/>
                <a:t>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5000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0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23315" y="888671"/>
            <a:ext cx="627603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600" dirty="0"/>
              <a:t>第一行有</a:t>
            </a:r>
            <a:r>
              <a:rPr lang="zh-TW" altLang="zh-TW" sz="1600" b="1" dirty="0"/>
              <a:t>一個正整數</a:t>
            </a:r>
            <a:r>
              <a:rPr lang="en-US" altLang="zh-TW" sz="1600" b="1" i="1" dirty="0"/>
              <a:t>N</a:t>
            </a:r>
            <a:r>
              <a:rPr lang="en-US" altLang="zh-TW" sz="1600" b="1" dirty="0"/>
              <a:t> </a:t>
            </a:r>
            <a:r>
              <a:rPr lang="en-US" altLang="zh-TW" sz="1600" dirty="0"/>
              <a:t>(1 </a:t>
            </a:r>
            <a:r>
              <a:rPr lang="en-US" altLang="zh-TW" sz="1600" dirty="0">
                <a:sym typeface="Symbol" pitchFamily="2" charset="2"/>
              </a:rPr>
              <a:t></a:t>
            </a:r>
            <a:r>
              <a:rPr lang="en-US" altLang="zh-TW" sz="1600" dirty="0"/>
              <a:t> </a:t>
            </a:r>
            <a:r>
              <a:rPr lang="en-US" altLang="zh-TW" sz="1600" i="1" dirty="0"/>
              <a:t>N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Symbol" pitchFamily="2" charset="2"/>
              </a:rPr>
              <a:t></a:t>
            </a:r>
            <a:r>
              <a:rPr lang="en-US" altLang="zh-TW" sz="1600" dirty="0"/>
              <a:t> 10000)</a:t>
            </a:r>
            <a:r>
              <a:rPr lang="zh-TW" altLang="zh-TW" sz="1600" dirty="0"/>
              <a:t>，代表</a:t>
            </a:r>
            <a:r>
              <a:rPr lang="zh-CN" altLang="en-US" sz="1600" dirty="0"/>
              <a:t>欲查詢</a:t>
            </a:r>
            <a:r>
              <a:rPr lang="zh-TW" altLang="zh-TW" sz="1600" dirty="0"/>
              <a:t>演出</a:t>
            </a:r>
            <a:r>
              <a:rPr lang="zh-TW" altLang="zh-TW" sz="1600" b="1" dirty="0">
                <a:solidFill>
                  <a:srgbClr val="FF0000"/>
                </a:solidFill>
              </a:rPr>
              <a:t>入場卷的座位編號</a:t>
            </a:r>
            <a:r>
              <a:rPr lang="zh-TW" altLang="zh-TW" sz="1600" dirty="0"/>
              <a:t>。</a:t>
            </a:r>
            <a:r>
              <a:rPr lang="zh-TW" altLang="zh-TW" sz="1800" dirty="0"/>
              <a:t> 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3314" y="1873556"/>
            <a:ext cx="627603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600" dirty="0"/>
              <a:t>對於每筆測資輸出</a:t>
            </a:r>
            <a:r>
              <a:rPr lang="zh-TW" altLang="zh-TW" sz="1600" b="1" dirty="0"/>
              <a:t>三個正整數</a:t>
            </a:r>
            <a:r>
              <a:rPr lang="zh-TW" altLang="zh-TW" sz="1600" dirty="0"/>
              <a:t>，分別代表</a:t>
            </a:r>
            <a:r>
              <a:rPr lang="zh-TW" altLang="zh-TW" sz="1600" b="1" dirty="0">
                <a:solidFill>
                  <a:srgbClr val="0070C0"/>
                </a:solidFill>
              </a:rPr>
              <a:t>編號隸屬坐位區、排數、每排位數</a:t>
            </a:r>
            <a:r>
              <a:rPr lang="zh-TW" altLang="zh-TW" sz="1600" dirty="0"/>
              <a:t>。彼此間以空白間隔。</a:t>
            </a:r>
            <a:r>
              <a:rPr lang="zh-TW" altLang="zh-TW" sz="1800" dirty="0"/>
              <a:t> 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79538"/>
              </p:ext>
            </p:extLst>
          </p:nvPr>
        </p:nvGraphicFramePr>
        <p:xfrm>
          <a:off x="2947490" y="2985083"/>
          <a:ext cx="4058294" cy="1269746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02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87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輸入範例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26</a:t>
                      </a:r>
                      <a:endParaRPr lang="zh-TW" altLang="en-US" sz="15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500" b="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1 2 1</a:t>
                      </a:r>
                      <a:endParaRPr lang="zh-TW" sz="1500" b="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輸入範例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7499</a:t>
                      </a:r>
                      <a:endParaRPr lang="zh-TW" altLang="en-US" sz="15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b="1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輸出範例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  <a:sym typeface="Arial"/>
                        </a:rPr>
                        <a:t>2 100 49</a:t>
                      </a:r>
                      <a:endParaRPr lang="zh-TW" altLang="en-US" sz="15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1544775" y="967758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/>
              <a:t>解題重點</a:t>
            </a:r>
            <a:r>
              <a:rPr lang="en-US" altLang="zh-TW" sz="5500" dirty="0"/>
              <a:t>:</a:t>
            </a:r>
            <a:endParaRPr lang="en" sz="5500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1544700" y="2146834"/>
            <a:ext cx="3234300" cy="189257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sz="2400" b="1" dirty="0"/>
              <a:t>1.</a:t>
            </a:r>
            <a:r>
              <a:rPr lang="zh-TW" altLang="en-US" sz="2400" b="1" dirty="0"/>
              <a:t>  </a:t>
            </a:r>
            <a:r>
              <a:rPr lang="zh-CN" altLang="en-US" sz="2400" b="1" dirty="0"/>
              <a:t>條件判斷式</a:t>
            </a:r>
            <a:endParaRPr lang="en-US" altLang="zh-TW" sz="2800" b="1" dirty="0"/>
          </a:p>
          <a:p>
            <a:pPr>
              <a:spcBef>
                <a:spcPts val="0"/>
              </a:spcBef>
              <a:buNone/>
            </a:pPr>
            <a:r>
              <a:rPr lang="zh-TW" altLang="en-US" sz="2500" b="1" dirty="0"/>
              <a:t>      </a:t>
            </a:r>
            <a:r>
              <a:rPr lang="zh-TW" altLang="en-US" sz="2000" dirty="0"/>
              <a:t>區分座位在</a:t>
            </a:r>
            <a:r>
              <a:rPr lang="zh-CN" altLang="en-US" sz="2000" dirty="0"/>
              <a:t>第幾大區</a:t>
            </a:r>
            <a:endParaRPr lang="en-US" altLang="zh-TW" sz="2000" dirty="0"/>
          </a:p>
          <a:p>
            <a:pPr lvl="0" rtl="0">
              <a:spcBef>
                <a:spcPts val="0"/>
              </a:spcBef>
              <a:buNone/>
            </a:pPr>
            <a:r>
              <a:rPr lang="en-US" altLang="zh-TW" sz="2500" b="1" dirty="0"/>
              <a:t>2.</a:t>
            </a:r>
            <a:r>
              <a:rPr lang="zh-TW" altLang="en-US" sz="2500" b="1" dirty="0"/>
              <a:t>  除法與取餘數應用</a:t>
            </a:r>
            <a:endParaRPr lang="en-US" altLang="zh-TW" sz="2500" b="1" dirty="0"/>
          </a:p>
          <a:p>
            <a:pPr lvl="0" rtl="0">
              <a:spcBef>
                <a:spcPts val="0"/>
              </a:spcBef>
              <a:buNone/>
            </a:pPr>
            <a:r>
              <a:rPr lang="zh-TW" altLang="en-US" sz="2500" b="1" dirty="0"/>
              <a:t>      </a:t>
            </a:r>
            <a:r>
              <a:rPr lang="zh-TW" altLang="en-US" sz="2000" dirty="0"/>
              <a:t>算出第幾排、第幾位</a:t>
            </a:r>
            <a:endParaRPr lang="en" sz="2000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378F6332-5B58-9343-A445-3CD3D8682EAC}"/>
              </a:ext>
            </a:extLst>
          </p:cNvPr>
          <p:cNvSpPr/>
          <p:nvPr/>
        </p:nvSpPr>
        <p:spPr>
          <a:xfrm>
            <a:off x="5256839" y="2977116"/>
            <a:ext cx="2469422" cy="308344"/>
          </a:xfrm>
          <a:prstGeom prst="rect">
            <a:avLst/>
          </a:prstGeom>
          <a:solidFill>
            <a:srgbClr val="FFE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Shape 73">
            <a:extLst>
              <a:ext uri="{FF2B5EF4-FFF2-40B4-BE49-F238E27FC236}">
                <a16:creationId xmlns:a16="http://schemas.microsoft.com/office/drawing/2014/main" id="{FF7175E3-473D-7940-AFFC-290232CDC571}"/>
              </a:ext>
            </a:extLst>
          </p:cNvPr>
          <p:cNvSpPr txBox="1">
            <a:spLocks/>
          </p:cNvSpPr>
          <p:nvPr/>
        </p:nvSpPr>
        <p:spPr>
          <a:xfrm>
            <a:off x="4841920" y="1401510"/>
            <a:ext cx="3443845" cy="2192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zh-TW" altLang="en-US" sz="2000" b="1" dirty="0"/>
              <a:t>運用技巧：</a:t>
            </a:r>
            <a:r>
              <a:rPr lang="zh-TW" altLang="en-US" sz="2000" b="1" dirty="0">
                <a:solidFill>
                  <a:srgbClr val="FF0000"/>
                </a:solidFill>
              </a:rPr>
              <a:t>判斷式</a:t>
            </a:r>
            <a:r>
              <a:rPr lang="zh-TW" altLang="en-US" sz="1800" b="1" dirty="0"/>
              <a:t>       </a:t>
            </a:r>
            <a:endParaRPr lang="en-US" altLang="zh-TW" sz="1800" b="1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en-US" altLang="zh-CN" sz="2000" b="1" dirty="0"/>
              <a:t>if(</a:t>
            </a:r>
            <a:r>
              <a:rPr lang="zh-CN" altLang="en-US" sz="1600" dirty="0"/>
              <a:t>編號</a:t>
            </a:r>
            <a:r>
              <a:rPr lang="zh-TW" altLang="en-US" sz="1600" dirty="0"/>
              <a:t> </a:t>
            </a:r>
            <a:r>
              <a:rPr lang="en-US" altLang="zh-TW" sz="1600" dirty="0">
                <a:sym typeface="Wingdings" pitchFamily="2" charset="2"/>
              </a:rPr>
              <a:t>1 ~ 2500</a:t>
            </a:r>
            <a:r>
              <a:rPr lang="en-US" altLang="zh-CN" sz="2000" b="1" dirty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000" b="1" dirty="0"/>
              <a:t>	</a:t>
            </a:r>
            <a:r>
              <a:rPr lang="zh-CN" altLang="en-US" sz="1400" dirty="0"/>
              <a:t>區</a:t>
            </a:r>
            <a:r>
              <a:rPr lang="zh-TW" altLang="en-US" sz="1400" dirty="0"/>
              <a:t>＝</a:t>
            </a:r>
            <a:r>
              <a:rPr lang="zh-CN" altLang="en-US" sz="1400" dirty="0"/>
              <a:t>第一大區</a:t>
            </a:r>
            <a:endParaRPr lang="en-US" altLang="zh-TW" sz="2000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en-US" altLang="zh-CN" sz="2000" b="1" dirty="0"/>
              <a:t>else if(</a:t>
            </a:r>
            <a:r>
              <a:rPr lang="zh-CN" altLang="en-US" sz="1600" dirty="0">
                <a:sym typeface="Wingdings" pitchFamily="2" charset="2"/>
              </a:rPr>
              <a:t>編號</a:t>
            </a:r>
            <a:r>
              <a:rPr lang="en-US" altLang="zh-TW" sz="1600" dirty="0">
                <a:sym typeface="Wingdings" pitchFamily="2" charset="2"/>
              </a:rPr>
              <a:t> 2501 ~ 7500</a:t>
            </a:r>
            <a:r>
              <a:rPr lang="en-US" altLang="zh-CN" sz="1800" b="1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b="1" dirty="0">
                <a:sym typeface="Wingdings" pitchFamily="2" charset="2"/>
              </a:rPr>
              <a:t>	</a:t>
            </a:r>
            <a:r>
              <a:rPr lang="zh-CN" altLang="en-US" sz="1400" dirty="0"/>
              <a:t>區</a:t>
            </a:r>
            <a:r>
              <a:rPr lang="zh-TW" altLang="en-US" sz="1400" dirty="0"/>
              <a:t>＝</a:t>
            </a:r>
            <a:r>
              <a:rPr lang="zh-CN" altLang="en-US" sz="1400" dirty="0"/>
              <a:t>第二大區</a:t>
            </a:r>
            <a:endParaRPr lang="en-US" altLang="zh-TW" sz="14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en-US" altLang="zh-CN" sz="2000" b="1" dirty="0"/>
              <a:t>else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//</a:t>
            </a:r>
            <a:r>
              <a:rPr lang="zh-CN" altLang="en-US" sz="1600" dirty="0"/>
              <a:t>編號</a:t>
            </a:r>
            <a:r>
              <a:rPr lang="zh-TW" altLang="en-US" sz="1600" b="1" dirty="0"/>
              <a:t> </a:t>
            </a:r>
            <a:r>
              <a:rPr lang="en-US" altLang="zh-TW" sz="1600" dirty="0">
                <a:sym typeface="Wingdings" pitchFamily="2" charset="2"/>
              </a:rPr>
              <a:t>1 ~ 7500</a:t>
            </a:r>
            <a:r>
              <a:rPr lang="zh-TW" altLang="en-US" sz="1600" dirty="0">
                <a:sym typeface="Wingdings" pitchFamily="2" charset="2"/>
              </a:rPr>
              <a:t> </a:t>
            </a:r>
            <a:r>
              <a:rPr lang="zh-CN" altLang="en-US" sz="1600" dirty="0">
                <a:sym typeface="Wingdings" pitchFamily="2" charset="2"/>
              </a:rPr>
              <a:t>以外</a:t>
            </a:r>
            <a:endParaRPr lang="en-US" altLang="zh-CN" sz="16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1600" dirty="0">
                <a:sym typeface="Wingdings" pitchFamily="2" charset="2"/>
              </a:rPr>
              <a:t>	</a:t>
            </a:r>
            <a:r>
              <a:rPr lang="zh-CN" altLang="en-US" sz="1400" dirty="0"/>
              <a:t>區</a:t>
            </a:r>
            <a:r>
              <a:rPr lang="zh-TW" altLang="en-US" sz="1400" dirty="0"/>
              <a:t>＝</a:t>
            </a:r>
            <a:r>
              <a:rPr lang="zh-CN" altLang="en-US" sz="1400" dirty="0">
                <a:sym typeface="Wingdings" pitchFamily="2" charset="2"/>
              </a:rPr>
              <a:t>第三大區</a:t>
            </a:r>
            <a:endParaRPr lang="en-US" altLang="zh-TW" sz="28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477540" y="677584"/>
            <a:ext cx="4104553" cy="545042"/>
          </a:xfrm>
        </p:spPr>
        <p:txBody>
          <a:bodyPr/>
          <a:lstStyle/>
          <a:p>
            <a:r>
              <a:rPr lang="zh-TW" altLang="en-US" sz="2800" b="1" dirty="0"/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判斷式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區分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第幾大區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7CD6D0-CD05-D44D-B1DD-095C0FFEB486}"/>
              </a:ext>
            </a:extLst>
          </p:cNvPr>
          <p:cNvSpPr/>
          <p:nvPr/>
        </p:nvSpPr>
        <p:spPr>
          <a:xfrm>
            <a:off x="5232199" y="4243195"/>
            <a:ext cx="2663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確保不為負數或超過給定編號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1F50387-69C4-FE4C-BB95-49DD9357DF12}"/>
              </a:ext>
            </a:extLst>
          </p:cNvPr>
          <p:cNvGrpSpPr/>
          <p:nvPr/>
        </p:nvGrpSpPr>
        <p:grpSpPr>
          <a:xfrm>
            <a:off x="1623818" y="2876647"/>
            <a:ext cx="3218102" cy="1418579"/>
            <a:chOff x="1291507" y="1211113"/>
            <a:chExt cx="6794516" cy="2663050"/>
          </a:xfrm>
        </p:grpSpPr>
        <p:sp>
          <p:nvSpPr>
            <p:cNvPr id="24" name="平行四邊形 23">
              <a:extLst>
                <a:ext uri="{FF2B5EF4-FFF2-40B4-BE49-F238E27FC236}">
                  <a16:creationId xmlns:a16="http://schemas.microsoft.com/office/drawing/2014/main" id="{70E46504-BEF0-C74A-9366-AC503ACD9A48}"/>
                </a:ext>
              </a:extLst>
            </p:cNvPr>
            <p:cNvSpPr/>
            <p:nvPr/>
          </p:nvSpPr>
          <p:spPr>
            <a:xfrm>
              <a:off x="1291507" y="1215025"/>
              <a:ext cx="2137109" cy="2655225"/>
            </a:xfrm>
            <a:prstGeom prst="parallelogram">
              <a:avLst>
                <a:gd name="adj" fmla="val 37483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平行四邊形 24">
              <a:extLst>
                <a:ext uri="{FF2B5EF4-FFF2-40B4-BE49-F238E27FC236}">
                  <a16:creationId xmlns:a16="http://schemas.microsoft.com/office/drawing/2014/main" id="{E7B1F4C7-C5EE-B449-9A51-59BA03172F38}"/>
                </a:ext>
              </a:extLst>
            </p:cNvPr>
            <p:cNvSpPr/>
            <p:nvPr/>
          </p:nvSpPr>
          <p:spPr>
            <a:xfrm rot="10800000" flipH="1">
              <a:off x="5952317" y="1215023"/>
              <a:ext cx="2133706" cy="2659140"/>
            </a:xfrm>
            <a:prstGeom prst="parallelogram">
              <a:avLst>
                <a:gd name="adj" fmla="val 42164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11E66B3-B29E-414F-B66B-A30C6588746D}"/>
                </a:ext>
              </a:extLst>
            </p:cNvPr>
            <p:cNvSpPr/>
            <p:nvPr/>
          </p:nvSpPr>
          <p:spPr>
            <a:xfrm>
              <a:off x="3621912" y="1211113"/>
              <a:ext cx="2137109" cy="2659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42301F7-5A82-E246-A1A1-FFB0912565AA}"/>
                </a:ext>
              </a:extLst>
            </p:cNvPr>
            <p:cNvSpPr/>
            <p:nvPr/>
          </p:nvSpPr>
          <p:spPr>
            <a:xfrm>
              <a:off x="4325382" y="2256065"/>
              <a:ext cx="730170" cy="577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二</a:t>
              </a:r>
              <a:endParaRPr lang="zh-TW" altLang="en-US" sz="2400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AA7B40-10EB-8743-94DC-EDEFA35E11C8}"/>
                </a:ext>
              </a:extLst>
            </p:cNvPr>
            <p:cNvSpPr/>
            <p:nvPr/>
          </p:nvSpPr>
          <p:spPr>
            <a:xfrm>
              <a:off x="1975548" y="2251790"/>
              <a:ext cx="768955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一</a:t>
              </a:r>
              <a:endParaRPr lang="zh-TW" altLang="en-US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3629154-5CAD-FB48-85D0-C30E04EE8A80}"/>
                </a:ext>
              </a:extLst>
            </p:cNvPr>
            <p:cNvSpPr/>
            <p:nvPr/>
          </p:nvSpPr>
          <p:spPr>
            <a:xfrm>
              <a:off x="6636392" y="2251790"/>
              <a:ext cx="768955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三</a:t>
              </a:r>
              <a:endParaRPr lang="zh-TW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770BA7-5A6A-084E-829A-CC6972A22779}"/>
                </a:ext>
              </a:extLst>
            </p:cNvPr>
            <p:cNvSpPr/>
            <p:nvPr/>
          </p:nvSpPr>
          <p:spPr>
            <a:xfrm>
              <a:off x="1327484" y="2772613"/>
              <a:ext cx="1713230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/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A78374-1C20-6242-BA3F-15901D3A978C}"/>
                </a:ext>
              </a:extLst>
            </p:cNvPr>
            <p:cNvSpPr/>
            <p:nvPr/>
          </p:nvSpPr>
          <p:spPr>
            <a:xfrm>
              <a:off x="6366748" y="2802503"/>
              <a:ext cx="1625233" cy="548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300" b="1" dirty="0"/>
                <a:t> </a:t>
              </a:r>
              <a:r>
                <a:rPr lang="en-US" altLang="zh-TW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83B3B8-E9C9-0A48-86C3-E8EDEF02C467}"/>
                </a:ext>
              </a:extLst>
            </p:cNvPr>
            <p:cNvSpPr/>
            <p:nvPr/>
          </p:nvSpPr>
          <p:spPr>
            <a:xfrm>
              <a:off x="3797373" y="2744225"/>
              <a:ext cx="2137109" cy="635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/>
                <a:t>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5000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Shape 73">
            <a:extLst>
              <a:ext uri="{FF2B5EF4-FFF2-40B4-BE49-F238E27FC236}">
                <a16:creationId xmlns:a16="http://schemas.microsoft.com/office/drawing/2014/main" id="{DCE28995-97D1-5846-8CA5-BC18EE744491}"/>
              </a:ext>
            </a:extLst>
          </p:cNvPr>
          <p:cNvSpPr txBox="1">
            <a:spLocks/>
          </p:cNvSpPr>
          <p:nvPr/>
        </p:nvSpPr>
        <p:spPr>
          <a:xfrm>
            <a:off x="1556276" y="1384025"/>
            <a:ext cx="4456924" cy="12944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b="1" dirty="0"/>
              <a:t>編號對應大區：</a:t>
            </a:r>
            <a:endParaRPr lang="en-US" altLang="zh-CN" sz="2000" b="1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第一大區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 0001 ~   2500</a:t>
            </a:r>
            <a:endParaRPr lang="en-US" altLang="zh-TW" sz="1800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第二大區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 2501 ~   7500</a:t>
            </a:r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第三大區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 7501 ~ 10000</a:t>
            </a:r>
          </a:p>
          <a:p>
            <a:pPr marL="514350" indent="-514350">
              <a:spcBef>
                <a:spcPts val="0"/>
              </a:spcBef>
              <a:buAutoNum type="arabicPeriod" startAt="3"/>
            </a:pPr>
            <a:endParaRPr lang="en-US" altLang="zh-TW" sz="2800" b="1" dirty="0"/>
          </a:p>
          <a:p>
            <a:pPr>
              <a:spcBef>
                <a:spcPts val="0"/>
              </a:spcBef>
              <a:buNone/>
            </a:pPr>
            <a:endParaRPr lang="en-US" altLang="zh-CN" sz="2800" b="1" dirty="0"/>
          </a:p>
          <a:p>
            <a:pPr>
              <a:spcBef>
                <a:spcPts val="0"/>
              </a:spcBef>
              <a:buFont typeface="Tinos"/>
              <a:buNone/>
            </a:pPr>
            <a:endParaRPr lang="en-US" altLang="zh-TW" sz="2500" b="1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408D1B63-55B2-AA4F-B0B8-D11A32C7CB3D}"/>
              </a:ext>
            </a:extLst>
          </p:cNvPr>
          <p:cNvCxnSpPr>
            <a:cxnSpLocks/>
          </p:cNvCxnSpPr>
          <p:nvPr/>
        </p:nvCxnSpPr>
        <p:spPr>
          <a:xfrm>
            <a:off x="5465135" y="3285460"/>
            <a:ext cx="255181" cy="308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A1829F0-D269-F74C-B3AB-1BC1987CAC3C}"/>
              </a:ext>
            </a:extLst>
          </p:cNvPr>
          <p:cNvSpPr/>
          <p:nvPr/>
        </p:nvSpPr>
        <p:spPr>
          <a:xfrm>
            <a:off x="5255715" y="3593804"/>
            <a:ext cx="2491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/>
              <a:t>較好作法：</a:t>
            </a:r>
            <a:endParaRPr lang="en-US" altLang="zh-TW" sz="1800" b="1" dirty="0"/>
          </a:p>
          <a:p>
            <a:r>
              <a:rPr lang="en-US" altLang="zh-CN" sz="1800" b="1" dirty="0"/>
              <a:t>else if(</a:t>
            </a:r>
            <a:r>
              <a:rPr lang="zh-CN" altLang="en-US" dirty="0">
                <a:sym typeface="Wingdings" pitchFamily="2" charset="2"/>
              </a:rPr>
              <a:t>編號</a:t>
            </a:r>
            <a:r>
              <a:rPr lang="en-US" altLang="zh-TW" dirty="0">
                <a:sym typeface="Wingdings" pitchFamily="2" charset="2"/>
              </a:rPr>
              <a:t> 7501 ~ 10000</a:t>
            </a:r>
            <a:r>
              <a:rPr lang="en-US" altLang="zh-CN" sz="1600" b="1" dirty="0"/>
              <a:t>)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F7A00C-D307-344F-A423-9A51F08386A0}"/>
              </a:ext>
            </a:extLst>
          </p:cNvPr>
          <p:cNvSpPr/>
          <p:nvPr/>
        </p:nvSpPr>
        <p:spPr>
          <a:xfrm flipV="1">
            <a:off x="5255715" y="3611284"/>
            <a:ext cx="2470546" cy="619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區分區域程式範例</a:t>
            </a:r>
            <a:endParaRPr lang="zh-TW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D69DC6-6C2E-FB44-A6B7-7A82231C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91" y="1371605"/>
            <a:ext cx="5442459" cy="272682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4DCBE49-1F04-9E4E-B532-DD06C8077237}"/>
              </a:ext>
            </a:extLst>
          </p:cNvPr>
          <p:cNvSpPr/>
          <p:nvPr/>
        </p:nvSpPr>
        <p:spPr>
          <a:xfrm>
            <a:off x="1282809" y="1463019"/>
            <a:ext cx="996138" cy="285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座位編號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483FAB-67A7-9E4B-9595-E41D90AAF339}"/>
              </a:ext>
            </a:extLst>
          </p:cNvPr>
          <p:cNvSpPr/>
          <p:nvPr/>
        </p:nvSpPr>
        <p:spPr>
          <a:xfrm>
            <a:off x="1282809" y="1865455"/>
            <a:ext cx="999220" cy="2734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待求區域</a:t>
            </a:r>
          </a:p>
        </p:txBody>
      </p:sp>
      <p:cxnSp>
        <p:nvCxnSpPr>
          <p:cNvPr id="29" name="直線單箭頭接點 20">
            <a:extLst>
              <a:ext uri="{FF2B5EF4-FFF2-40B4-BE49-F238E27FC236}">
                <a16:creationId xmlns:a16="http://schemas.microsoft.com/office/drawing/2014/main" id="{CDA923B6-F390-8141-9E62-536D1482CF29}"/>
              </a:ext>
            </a:extLst>
          </p:cNvPr>
          <p:cNvCxnSpPr>
            <a:cxnSpLocks/>
          </p:cNvCxnSpPr>
          <p:nvPr/>
        </p:nvCxnSpPr>
        <p:spPr>
          <a:xfrm>
            <a:off x="2278947" y="2002202"/>
            <a:ext cx="201096" cy="0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0">
            <a:extLst>
              <a:ext uri="{FF2B5EF4-FFF2-40B4-BE49-F238E27FC236}">
                <a16:creationId xmlns:a16="http://schemas.microsoft.com/office/drawing/2014/main" id="{E4B28C3D-346C-8C4B-942A-C748E1756D30}"/>
              </a:ext>
            </a:extLst>
          </p:cNvPr>
          <p:cNvCxnSpPr>
            <a:cxnSpLocks/>
          </p:cNvCxnSpPr>
          <p:nvPr/>
        </p:nvCxnSpPr>
        <p:spPr>
          <a:xfrm>
            <a:off x="2266428" y="1606015"/>
            <a:ext cx="20109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2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73">
            <a:extLst>
              <a:ext uri="{FF2B5EF4-FFF2-40B4-BE49-F238E27FC236}">
                <a16:creationId xmlns:a16="http://schemas.microsoft.com/office/drawing/2014/main" id="{FF7175E3-473D-7940-AFFC-290232CDC571}"/>
              </a:ext>
            </a:extLst>
          </p:cNvPr>
          <p:cNvSpPr txBox="1">
            <a:spLocks/>
          </p:cNvSpPr>
          <p:nvPr/>
        </p:nvSpPr>
        <p:spPr>
          <a:xfrm>
            <a:off x="4933470" y="1388086"/>
            <a:ext cx="3580489" cy="2192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zh-TW" altLang="en-US" sz="2000" b="1" dirty="0"/>
              <a:t>運用技巧：</a:t>
            </a:r>
            <a:r>
              <a:rPr lang="zh-TW" altLang="en-US" sz="2000" b="1" dirty="0">
                <a:solidFill>
                  <a:srgbClr val="FF0000"/>
                </a:solidFill>
              </a:rPr>
              <a:t>除法</a:t>
            </a:r>
            <a:r>
              <a:rPr lang="en-US" altLang="zh-TW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取餘數</a:t>
            </a:r>
            <a:endParaRPr lang="en-US" altLang="zh-TW" sz="1800" b="1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無條件進位</a:t>
            </a:r>
            <a:endParaRPr lang="en-US" altLang="zh-CN" sz="1800" b="1" dirty="0"/>
          </a:p>
          <a:p>
            <a:pPr>
              <a:spcBef>
                <a:spcPts val="0"/>
              </a:spcBef>
              <a:buNone/>
            </a:pPr>
            <a:r>
              <a:rPr lang="en-US" altLang="zh-TW" sz="2000" b="1" dirty="0"/>
              <a:t>	</a:t>
            </a:r>
            <a:r>
              <a:rPr lang="zh-TW" altLang="en-US" sz="1400" dirty="0"/>
              <a:t>編號</a:t>
            </a:r>
            <a:r>
              <a:rPr lang="en-US" altLang="zh-TW" sz="1400" dirty="0"/>
              <a:t>26</a:t>
            </a:r>
            <a:r>
              <a:rPr lang="zh-CN" altLang="en-US" sz="1400" dirty="0"/>
              <a:t>位於第二排</a:t>
            </a:r>
            <a:r>
              <a:rPr lang="zh-TW" altLang="en-US" sz="1400" dirty="0"/>
              <a:t> </a:t>
            </a:r>
            <a:r>
              <a:rPr lang="en-US" altLang="zh-TW" sz="1400" dirty="0"/>
              <a:t>26/25 = 1.04</a:t>
            </a:r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en-US" altLang="zh-TW" sz="1800" b="1" dirty="0"/>
              <a:t>if(</a:t>
            </a:r>
            <a:r>
              <a:rPr lang="zh-CN" altLang="en-US" sz="1600" b="1" dirty="0">
                <a:solidFill>
                  <a:schemeClr val="tx1"/>
                </a:solidFill>
              </a:rPr>
              <a:t>編號％</a:t>
            </a:r>
            <a:r>
              <a:rPr lang="zh-CN" altLang="en-US" sz="1600" b="1" dirty="0">
                <a:solidFill>
                  <a:schemeClr val="tx1"/>
                </a:solidFill>
                <a:sym typeface="Wingdings" pitchFamily="2" charset="2"/>
              </a:rPr>
              <a:t>每排人數</a:t>
            </a:r>
            <a:r>
              <a:rPr lang="en-US" altLang="zh-CN" sz="1600" b="1" dirty="0">
                <a:solidFill>
                  <a:schemeClr val="tx1"/>
                </a:solidFill>
                <a:sym typeface="Wingdings" pitchFamily="2" charset="2"/>
              </a:rPr>
              <a:t> &gt; 0</a:t>
            </a:r>
            <a:r>
              <a:rPr lang="en-US" altLang="zh-TW" sz="1800" b="1" dirty="0"/>
              <a:t>)</a:t>
            </a:r>
            <a:endParaRPr lang="en-US" altLang="zh-CN" sz="2000" b="1" dirty="0"/>
          </a:p>
          <a:p>
            <a:pPr>
              <a:spcBef>
                <a:spcPts val="0"/>
              </a:spcBef>
              <a:buNone/>
            </a:pPr>
            <a:r>
              <a:rPr lang="en-US" altLang="zh-TW" sz="1800" b="1" dirty="0">
                <a:sym typeface="Wingdings" pitchFamily="2" charset="2"/>
              </a:rPr>
              <a:t>	</a:t>
            </a:r>
            <a:r>
              <a:rPr lang="zh-CN" altLang="en-US" sz="1400" b="1" dirty="0">
                <a:sym typeface="Wingdings" pitchFamily="2" charset="2"/>
              </a:rPr>
              <a:t>排數</a:t>
            </a:r>
            <a:r>
              <a:rPr lang="zh-TW" altLang="en-US" sz="1400" b="1" dirty="0"/>
              <a:t>＝</a:t>
            </a:r>
            <a:r>
              <a:rPr lang="zh-CN" altLang="en-US" sz="1400" b="1" dirty="0">
                <a:sym typeface="Wingdings" pitchFamily="2" charset="2"/>
              </a:rPr>
              <a:t>編號</a:t>
            </a:r>
            <a:r>
              <a:rPr lang="en-US" altLang="zh-CN" sz="1400" b="1" dirty="0">
                <a:sym typeface="Wingdings" pitchFamily="2" charset="2"/>
              </a:rPr>
              <a:t>/</a:t>
            </a:r>
            <a:r>
              <a:rPr lang="zh-CN" altLang="en-US" sz="1400" b="1" dirty="0">
                <a:sym typeface="Wingdings" pitchFamily="2" charset="2"/>
              </a:rPr>
              <a:t>每排人數</a:t>
            </a:r>
            <a:r>
              <a:rPr lang="en-US" altLang="zh-CN" sz="1400" b="1" dirty="0">
                <a:sym typeface="Wingdings" pitchFamily="2" charset="2"/>
              </a:rPr>
              <a:t> + 1</a:t>
            </a:r>
            <a:endParaRPr lang="en-US" altLang="zh-TW" sz="1400" b="1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en-US" altLang="zh-TW" sz="1800" b="1" dirty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1800" b="1" dirty="0"/>
              <a:t>	</a:t>
            </a:r>
            <a:r>
              <a:rPr lang="zh-CN" altLang="en-US" sz="1400" dirty="0">
                <a:sym typeface="Wingdings" pitchFamily="2" charset="2"/>
              </a:rPr>
              <a:t>排數</a:t>
            </a:r>
            <a:r>
              <a:rPr lang="zh-TW" altLang="en-US" sz="1400" dirty="0"/>
              <a:t>＝</a:t>
            </a:r>
            <a:r>
              <a:rPr lang="zh-CN" altLang="en-US" sz="1400" dirty="0">
                <a:sym typeface="Wingdings" pitchFamily="2" charset="2"/>
              </a:rPr>
              <a:t>編號</a:t>
            </a:r>
            <a:r>
              <a:rPr lang="en-US" altLang="zh-CN" sz="1400" dirty="0">
                <a:sym typeface="Wingdings" pitchFamily="2" charset="2"/>
              </a:rPr>
              <a:t>/</a:t>
            </a:r>
            <a:r>
              <a:rPr lang="zh-CN" altLang="en-US" sz="1400" dirty="0">
                <a:sym typeface="Wingdings" pitchFamily="2" charset="2"/>
              </a:rPr>
              <a:t>每排人數</a:t>
            </a:r>
            <a:r>
              <a:rPr lang="en-US" altLang="zh-CN" sz="1400" dirty="0">
                <a:sym typeface="Wingdings" pitchFamily="2" charset="2"/>
              </a:rPr>
              <a:t> </a:t>
            </a:r>
            <a:endParaRPr lang="en-US" altLang="zh-TW" sz="18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endParaRPr lang="en-US" altLang="zh-TW" sz="1800" b="1" dirty="0"/>
          </a:p>
          <a:p>
            <a:pPr>
              <a:spcBef>
                <a:spcPts val="0"/>
              </a:spcBef>
              <a:buNone/>
            </a:pPr>
            <a:endParaRPr lang="en-US" altLang="zh-TW" sz="28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477540" y="677584"/>
            <a:ext cx="6417944" cy="545042"/>
          </a:xfrm>
        </p:spPr>
        <p:txBody>
          <a:bodyPr/>
          <a:lstStyle/>
          <a:p>
            <a:r>
              <a:rPr lang="zh-TW" altLang="en-US" sz="2800" b="1" dirty="0"/>
              <a:t> 整數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四則運算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區分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第幾排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7CD6D0-CD05-D44D-B1DD-095C0FFEB486}"/>
              </a:ext>
            </a:extLst>
          </p:cNvPr>
          <p:cNvSpPr/>
          <p:nvPr/>
        </p:nvSpPr>
        <p:spPr>
          <a:xfrm>
            <a:off x="7420717" y="2369668"/>
            <a:ext cx="776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有餘數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1F50387-69C4-FE4C-BB95-49DD9357DF12}"/>
              </a:ext>
            </a:extLst>
          </p:cNvPr>
          <p:cNvGrpSpPr/>
          <p:nvPr/>
        </p:nvGrpSpPr>
        <p:grpSpPr>
          <a:xfrm>
            <a:off x="1623818" y="2876647"/>
            <a:ext cx="3218102" cy="1418579"/>
            <a:chOff x="1291507" y="1211113"/>
            <a:chExt cx="6794516" cy="2663050"/>
          </a:xfrm>
        </p:grpSpPr>
        <p:sp>
          <p:nvSpPr>
            <p:cNvPr id="24" name="平行四邊形 23">
              <a:extLst>
                <a:ext uri="{FF2B5EF4-FFF2-40B4-BE49-F238E27FC236}">
                  <a16:creationId xmlns:a16="http://schemas.microsoft.com/office/drawing/2014/main" id="{70E46504-BEF0-C74A-9366-AC503ACD9A48}"/>
                </a:ext>
              </a:extLst>
            </p:cNvPr>
            <p:cNvSpPr/>
            <p:nvPr/>
          </p:nvSpPr>
          <p:spPr>
            <a:xfrm>
              <a:off x="1291507" y="1215025"/>
              <a:ext cx="2137109" cy="2655225"/>
            </a:xfrm>
            <a:prstGeom prst="parallelogram">
              <a:avLst>
                <a:gd name="adj" fmla="val 37483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平行四邊形 24">
              <a:extLst>
                <a:ext uri="{FF2B5EF4-FFF2-40B4-BE49-F238E27FC236}">
                  <a16:creationId xmlns:a16="http://schemas.microsoft.com/office/drawing/2014/main" id="{E7B1F4C7-C5EE-B449-9A51-59BA03172F38}"/>
                </a:ext>
              </a:extLst>
            </p:cNvPr>
            <p:cNvSpPr/>
            <p:nvPr/>
          </p:nvSpPr>
          <p:spPr>
            <a:xfrm rot="10800000" flipH="1">
              <a:off x="5952317" y="1215023"/>
              <a:ext cx="2133706" cy="2659140"/>
            </a:xfrm>
            <a:prstGeom prst="parallelogram">
              <a:avLst>
                <a:gd name="adj" fmla="val 42164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11E66B3-B29E-414F-B66B-A30C6588746D}"/>
                </a:ext>
              </a:extLst>
            </p:cNvPr>
            <p:cNvSpPr/>
            <p:nvPr/>
          </p:nvSpPr>
          <p:spPr>
            <a:xfrm>
              <a:off x="3621912" y="1211113"/>
              <a:ext cx="2137109" cy="2659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42301F7-5A82-E246-A1A1-FFB0912565AA}"/>
                </a:ext>
              </a:extLst>
            </p:cNvPr>
            <p:cNvSpPr/>
            <p:nvPr/>
          </p:nvSpPr>
          <p:spPr>
            <a:xfrm>
              <a:off x="4325382" y="2256065"/>
              <a:ext cx="730170" cy="577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二</a:t>
              </a:r>
              <a:endParaRPr lang="zh-TW" altLang="en-US" sz="2400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AA7B40-10EB-8743-94DC-EDEFA35E11C8}"/>
                </a:ext>
              </a:extLst>
            </p:cNvPr>
            <p:cNvSpPr/>
            <p:nvPr/>
          </p:nvSpPr>
          <p:spPr>
            <a:xfrm>
              <a:off x="1975548" y="2251790"/>
              <a:ext cx="768955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一</a:t>
              </a:r>
              <a:endParaRPr lang="zh-TW" altLang="en-US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3629154-5CAD-FB48-85D0-C30E04EE8A80}"/>
                </a:ext>
              </a:extLst>
            </p:cNvPr>
            <p:cNvSpPr/>
            <p:nvPr/>
          </p:nvSpPr>
          <p:spPr>
            <a:xfrm>
              <a:off x="6636392" y="2251790"/>
              <a:ext cx="768955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三</a:t>
              </a:r>
              <a:endParaRPr lang="zh-TW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770BA7-5A6A-084E-829A-CC6972A22779}"/>
                </a:ext>
              </a:extLst>
            </p:cNvPr>
            <p:cNvSpPr/>
            <p:nvPr/>
          </p:nvSpPr>
          <p:spPr>
            <a:xfrm>
              <a:off x="1327484" y="2772613"/>
              <a:ext cx="1713230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/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A78374-1C20-6242-BA3F-15901D3A978C}"/>
                </a:ext>
              </a:extLst>
            </p:cNvPr>
            <p:cNvSpPr/>
            <p:nvPr/>
          </p:nvSpPr>
          <p:spPr>
            <a:xfrm>
              <a:off x="6366748" y="2802503"/>
              <a:ext cx="1625233" cy="548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300" b="1" dirty="0"/>
                <a:t> </a:t>
              </a:r>
              <a:r>
                <a:rPr lang="en-US" altLang="zh-TW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83B3B8-E9C9-0A48-86C3-E8EDEF02C467}"/>
                </a:ext>
              </a:extLst>
            </p:cNvPr>
            <p:cNvSpPr/>
            <p:nvPr/>
          </p:nvSpPr>
          <p:spPr>
            <a:xfrm>
              <a:off x="3797373" y="2744225"/>
              <a:ext cx="2137109" cy="635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/>
                <a:t>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5000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Shape 73">
            <a:extLst>
              <a:ext uri="{FF2B5EF4-FFF2-40B4-BE49-F238E27FC236}">
                <a16:creationId xmlns:a16="http://schemas.microsoft.com/office/drawing/2014/main" id="{DCE28995-97D1-5846-8CA5-BC18EE744491}"/>
              </a:ext>
            </a:extLst>
          </p:cNvPr>
          <p:cNvSpPr txBox="1">
            <a:spLocks/>
          </p:cNvSpPr>
          <p:nvPr/>
        </p:nvSpPr>
        <p:spPr>
          <a:xfrm>
            <a:off x="1556276" y="1384025"/>
            <a:ext cx="3580489" cy="12944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b="1" dirty="0"/>
              <a:t>編號對應排數概念：</a:t>
            </a:r>
            <a:endParaRPr lang="en-US" altLang="zh-CN" sz="2000" b="1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第一大區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 </a:t>
            </a:r>
            <a:r>
              <a:rPr lang="zh-CN" altLang="en-US" sz="1400" dirty="0">
                <a:sym typeface="Wingdings" pitchFamily="2" charset="2"/>
              </a:rPr>
              <a:t>編號</a:t>
            </a:r>
            <a:r>
              <a:rPr lang="en-US" altLang="zh-CN" sz="1400" dirty="0">
                <a:sym typeface="Wingdings" pitchFamily="2" charset="2"/>
              </a:rPr>
              <a:t>/</a:t>
            </a:r>
            <a:r>
              <a:rPr lang="zh-CN" altLang="en-US" sz="1400" dirty="0">
                <a:sym typeface="Wingdings" pitchFamily="2" charset="2"/>
              </a:rPr>
              <a:t>每排人數</a:t>
            </a:r>
            <a:endParaRPr lang="en-US" altLang="zh-TW" sz="1400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第二大區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 </a:t>
            </a:r>
            <a:r>
              <a:rPr lang="en-US" altLang="zh-TW" sz="1400" dirty="0">
                <a:sym typeface="Wingdings" pitchFamily="2" charset="2"/>
              </a:rPr>
              <a:t>(</a:t>
            </a:r>
            <a:r>
              <a:rPr lang="zh-CN" altLang="en-US" sz="1400" dirty="0">
                <a:sym typeface="Wingdings" pitchFamily="2" charset="2"/>
              </a:rPr>
              <a:t>編號</a:t>
            </a:r>
            <a:r>
              <a:rPr lang="en-US" altLang="zh-CN" sz="1400" dirty="0">
                <a:sym typeface="Wingdings" pitchFamily="2" charset="2"/>
              </a:rPr>
              <a:t>-</a:t>
            </a:r>
            <a:r>
              <a:rPr lang="en-US" altLang="zh-TW" sz="1400" dirty="0">
                <a:sym typeface="Wingdings" pitchFamily="2" charset="2"/>
              </a:rPr>
              <a:t>2500)/</a:t>
            </a:r>
            <a:r>
              <a:rPr lang="zh-CN" altLang="en-US" sz="1400" dirty="0">
                <a:sym typeface="Wingdings" pitchFamily="2" charset="2"/>
              </a:rPr>
              <a:t>每排人數</a:t>
            </a:r>
            <a:endParaRPr lang="en-US" altLang="zh-TW" sz="18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第三大區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 </a:t>
            </a:r>
            <a:r>
              <a:rPr lang="en-US" altLang="zh-TW" sz="1400" dirty="0">
                <a:sym typeface="Wingdings" pitchFamily="2" charset="2"/>
              </a:rPr>
              <a:t>(</a:t>
            </a:r>
            <a:r>
              <a:rPr lang="zh-CN" altLang="en-US" sz="1400" dirty="0">
                <a:sym typeface="Wingdings" pitchFamily="2" charset="2"/>
              </a:rPr>
              <a:t>編號</a:t>
            </a:r>
            <a:r>
              <a:rPr lang="en-US" altLang="zh-CN" sz="1400" dirty="0">
                <a:sym typeface="Wingdings" pitchFamily="2" charset="2"/>
              </a:rPr>
              <a:t>-</a:t>
            </a:r>
            <a:r>
              <a:rPr lang="en-US" altLang="zh-TW" sz="1400" dirty="0">
                <a:sym typeface="Wingdings" pitchFamily="2" charset="2"/>
              </a:rPr>
              <a:t>7500)/</a:t>
            </a:r>
            <a:r>
              <a:rPr lang="zh-CN" altLang="en-US" sz="1400" dirty="0">
                <a:sym typeface="Wingdings" pitchFamily="2" charset="2"/>
              </a:rPr>
              <a:t>每排人數</a:t>
            </a:r>
            <a:endParaRPr lang="en-US" altLang="zh-TW" sz="1800" dirty="0"/>
          </a:p>
          <a:p>
            <a:pPr>
              <a:spcBef>
                <a:spcPts val="0"/>
              </a:spcBef>
              <a:buNone/>
            </a:pPr>
            <a:endParaRPr lang="en-US" altLang="zh-CN" sz="2800" b="1" dirty="0"/>
          </a:p>
          <a:p>
            <a:pPr>
              <a:spcBef>
                <a:spcPts val="0"/>
              </a:spcBef>
              <a:buFont typeface="Tinos"/>
              <a:buNone/>
            </a:pPr>
            <a:endParaRPr lang="en-US" altLang="zh-TW" sz="25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F7A00C-D307-344F-A423-9A51F08386A0}"/>
              </a:ext>
            </a:extLst>
          </p:cNvPr>
          <p:cNvSpPr/>
          <p:nvPr/>
        </p:nvSpPr>
        <p:spPr>
          <a:xfrm flipV="1">
            <a:off x="5373654" y="2349646"/>
            <a:ext cx="2060559" cy="307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左大括弧 35">
            <a:extLst>
              <a:ext uri="{FF2B5EF4-FFF2-40B4-BE49-F238E27FC236}">
                <a16:creationId xmlns:a16="http://schemas.microsoft.com/office/drawing/2014/main" id="{EC01B548-EF65-004D-BC42-99864D737947}"/>
              </a:ext>
            </a:extLst>
          </p:cNvPr>
          <p:cNvSpPr/>
          <p:nvPr/>
        </p:nvSpPr>
        <p:spPr>
          <a:xfrm>
            <a:off x="1299800" y="2876647"/>
            <a:ext cx="187217" cy="1417166"/>
          </a:xfrm>
          <a:prstGeom prst="leftBrac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AFC880-443D-D74E-B143-5A6ED91CDA53}"/>
              </a:ext>
            </a:extLst>
          </p:cNvPr>
          <p:cNvSpPr txBox="1"/>
          <p:nvPr/>
        </p:nvSpPr>
        <p:spPr>
          <a:xfrm>
            <a:off x="327356" y="3439632"/>
            <a:ext cx="8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accent6"/>
                </a:solidFill>
              </a:rPr>
              <a:t>100</a:t>
            </a:r>
            <a:r>
              <a:rPr lang="zh-CN" altLang="en-US" sz="1800" b="1" dirty="0">
                <a:solidFill>
                  <a:schemeClr val="accent6"/>
                </a:solidFill>
              </a:rPr>
              <a:t>排</a:t>
            </a:r>
            <a:endParaRPr lang="zh-TW" altLang="en-US" sz="1800" b="1" dirty="0">
              <a:solidFill>
                <a:schemeClr val="accent6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6EE0BF-1930-4E4C-8A29-5BEBEC3D7911}"/>
              </a:ext>
            </a:extLst>
          </p:cNvPr>
          <p:cNvSpPr txBox="1"/>
          <p:nvPr/>
        </p:nvSpPr>
        <p:spPr>
          <a:xfrm>
            <a:off x="1497549" y="4282034"/>
            <a:ext cx="9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排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642FCE5-530E-6446-9E3B-F97B5E69A35B}"/>
              </a:ext>
            </a:extLst>
          </p:cNvPr>
          <p:cNvSpPr txBox="1"/>
          <p:nvPr/>
        </p:nvSpPr>
        <p:spPr>
          <a:xfrm>
            <a:off x="2866526" y="4282034"/>
            <a:ext cx="8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50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排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6724EEF-1FC8-6444-A032-E7B1F332285A}"/>
              </a:ext>
            </a:extLst>
          </p:cNvPr>
          <p:cNvSpPr txBox="1"/>
          <p:nvPr/>
        </p:nvSpPr>
        <p:spPr>
          <a:xfrm>
            <a:off x="4236259" y="4282033"/>
            <a:ext cx="9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排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16A9DCB-1C87-F24A-AAE6-72FC5B2F4756}"/>
              </a:ext>
            </a:extLst>
          </p:cNvPr>
          <p:cNvSpPr/>
          <p:nvPr/>
        </p:nvSpPr>
        <p:spPr>
          <a:xfrm>
            <a:off x="2874542" y="2549953"/>
            <a:ext cx="21965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由各大區起始編號開始算</a:t>
            </a:r>
          </a:p>
        </p:txBody>
      </p:sp>
    </p:spTree>
    <p:extLst>
      <p:ext uri="{BB962C8B-B14F-4D97-AF65-F5344CB8AC3E}">
        <p14:creationId xmlns:p14="http://schemas.microsoft.com/office/powerpoint/2010/main" val="105387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73">
            <a:extLst>
              <a:ext uri="{FF2B5EF4-FFF2-40B4-BE49-F238E27FC236}">
                <a16:creationId xmlns:a16="http://schemas.microsoft.com/office/drawing/2014/main" id="{FF7175E3-473D-7940-AFFC-290232CDC571}"/>
              </a:ext>
            </a:extLst>
          </p:cNvPr>
          <p:cNvSpPr txBox="1">
            <a:spLocks/>
          </p:cNvSpPr>
          <p:nvPr/>
        </p:nvSpPr>
        <p:spPr>
          <a:xfrm>
            <a:off x="4933470" y="1388086"/>
            <a:ext cx="3580489" cy="2192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zh-TW" altLang="en-US" sz="2000" b="1" dirty="0"/>
              <a:t>運用技巧：</a:t>
            </a:r>
            <a:r>
              <a:rPr lang="zh-CN" altLang="en-US" sz="2000" b="1" dirty="0">
                <a:solidFill>
                  <a:srgbClr val="FF0000"/>
                </a:solidFill>
              </a:rPr>
              <a:t>取餘數</a:t>
            </a:r>
            <a:endParaRPr lang="en-US" altLang="zh-TW" sz="1800" b="1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zh-CN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編號</a:t>
            </a:r>
            <a:r>
              <a:rPr lang="zh-TW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％</a:t>
            </a:r>
            <a:r>
              <a:rPr lang="zh-CN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每排人數</a:t>
            </a:r>
            <a:r>
              <a:rPr lang="en-US" altLang="zh-CN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範圍</a:t>
            </a:r>
            <a:r>
              <a:rPr lang="en-US" altLang="zh-CN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: 0 ~ (</a:t>
            </a:r>
            <a:r>
              <a:rPr lang="zh-CN" alt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每排人數</a:t>
            </a:r>
            <a:r>
              <a:rPr lang="en-US" altLang="zh-CN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-1)</a:t>
            </a: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 lang="en-US" altLang="zh-TW" sz="1400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en-US" altLang="zh-TW" sz="1800" b="1" dirty="0"/>
              <a:t>if(</a:t>
            </a:r>
            <a:r>
              <a:rPr lang="zh-CN" altLang="en-US" sz="1600" b="1" dirty="0">
                <a:solidFill>
                  <a:schemeClr val="tx1"/>
                </a:solidFill>
              </a:rPr>
              <a:t>編號％</a:t>
            </a:r>
            <a:r>
              <a:rPr lang="zh-CN" altLang="en-US" sz="1600" b="1" dirty="0">
                <a:solidFill>
                  <a:schemeClr val="tx1"/>
                </a:solidFill>
                <a:sym typeface="Wingdings" pitchFamily="2" charset="2"/>
              </a:rPr>
              <a:t>每排人數</a:t>
            </a:r>
            <a:r>
              <a:rPr lang="en-US" altLang="zh-CN" sz="1600" b="1" dirty="0">
                <a:solidFill>
                  <a:schemeClr val="tx1"/>
                </a:solidFill>
                <a:sym typeface="Wingdings" pitchFamily="2" charset="2"/>
              </a:rPr>
              <a:t> == 0</a:t>
            </a:r>
            <a:r>
              <a:rPr lang="en-US" altLang="zh-TW" sz="1800" b="1" dirty="0"/>
              <a:t>)</a:t>
            </a:r>
            <a:endParaRPr lang="en-US" altLang="zh-CN" sz="2000" b="1" dirty="0"/>
          </a:p>
          <a:p>
            <a:pPr>
              <a:spcBef>
                <a:spcPts val="0"/>
              </a:spcBef>
              <a:buNone/>
            </a:pPr>
            <a:r>
              <a:rPr lang="en-US" altLang="zh-TW" sz="1800" b="1" dirty="0">
                <a:sym typeface="Wingdings" pitchFamily="2" charset="2"/>
              </a:rPr>
              <a:t>	</a:t>
            </a:r>
            <a:r>
              <a:rPr lang="zh-CN" altLang="en-US" sz="1400" b="1" dirty="0">
                <a:sym typeface="Wingdings" pitchFamily="2" charset="2"/>
              </a:rPr>
              <a:t>該排位數</a:t>
            </a:r>
            <a:r>
              <a:rPr lang="zh-TW" altLang="en-US" sz="1400" b="1" dirty="0"/>
              <a:t>＝</a:t>
            </a:r>
            <a:r>
              <a:rPr lang="zh-CN" alt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每排人數</a:t>
            </a:r>
            <a:endParaRPr lang="en-US" altLang="zh-TW" sz="18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477540" y="677584"/>
            <a:ext cx="6417944" cy="545042"/>
          </a:xfrm>
        </p:spPr>
        <p:txBody>
          <a:bodyPr/>
          <a:lstStyle/>
          <a:p>
            <a:r>
              <a:rPr lang="zh-TW" altLang="en-US" sz="2800" b="1" dirty="0"/>
              <a:t> 整數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四則運算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區分該排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第幾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TW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7CD6D0-CD05-D44D-B1DD-095C0FFEB486}"/>
              </a:ext>
            </a:extLst>
          </p:cNvPr>
          <p:cNvSpPr/>
          <p:nvPr/>
        </p:nvSpPr>
        <p:spPr>
          <a:xfrm>
            <a:off x="6854554" y="3398010"/>
            <a:ext cx="1979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範圍</a:t>
            </a:r>
            <a:r>
              <a:rPr lang="en-US" altLang="zh-CN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: 1 ~ 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每排人數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1F50387-69C4-FE4C-BB95-49DD9357DF12}"/>
              </a:ext>
            </a:extLst>
          </p:cNvPr>
          <p:cNvGrpSpPr/>
          <p:nvPr/>
        </p:nvGrpSpPr>
        <p:grpSpPr>
          <a:xfrm>
            <a:off x="1623818" y="2876647"/>
            <a:ext cx="3218102" cy="1418579"/>
            <a:chOff x="1291507" y="1211113"/>
            <a:chExt cx="6794516" cy="2663050"/>
          </a:xfrm>
        </p:grpSpPr>
        <p:sp>
          <p:nvSpPr>
            <p:cNvPr id="24" name="平行四邊形 23">
              <a:extLst>
                <a:ext uri="{FF2B5EF4-FFF2-40B4-BE49-F238E27FC236}">
                  <a16:creationId xmlns:a16="http://schemas.microsoft.com/office/drawing/2014/main" id="{70E46504-BEF0-C74A-9366-AC503ACD9A48}"/>
                </a:ext>
              </a:extLst>
            </p:cNvPr>
            <p:cNvSpPr/>
            <p:nvPr/>
          </p:nvSpPr>
          <p:spPr>
            <a:xfrm>
              <a:off x="1291507" y="1215025"/>
              <a:ext cx="2137109" cy="2655225"/>
            </a:xfrm>
            <a:prstGeom prst="parallelogram">
              <a:avLst>
                <a:gd name="adj" fmla="val 37483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平行四邊形 24">
              <a:extLst>
                <a:ext uri="{FF2B5EF4-FFF2-40B4-BE49-F238E27FC236}">
                  <a16:creationId xmlns:a16="http://schemas.microsoft.com/office/drawing/2014/main" id="{E7B1F4C7-C5EE-B449-9A51-59BA03172F38}"/>
                </a:ext>
              </a:extLst>
            </p:cNvPr>
            <p:cNvSpPr/>
            <p:nvPr/>
          </p:nvSpPr>
          <p:spPr>
            <a:xfrm rot="10800000" flipH="1">
              <a:off x="5952317" y="1215023"/>
              <a:ext cx="2133706" cy="2659140"/>
            </a:xfrm>
            <a:prstGeom prst="parallelogram">
              <a:avLst>
                <a:gd name="adj" fmla="val 42164"/>
              </a:avLst>
            </a:prstGeom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11E66B3-B29E-414F-B66B-A30C6588746D}"/>
                </a:ext>
              </a:extLst>
            </p:cNvPr>
            <p:cNvSpPr/>
            <p:nvPr/>
          </p:nvSpPr>
          <p:spPr>
            <a:xfrm>
              <a:off x="3621912" y="1211113"/>
              <a:ext cx="2137109" cy="26591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42301F7-5A82-E246-A1A1-FFB0912565AA}"/>
                </a:ext>
              </a:extLst>
            </p:cNvPr>
            <p:cNvSpPr/>
            <p:nvPr/>
          </p:nvSpPr>
          <p:spPr>
            <a:xfrm>
              <a:off x="4325382" y="2256065"/>
              <a:ext cx="730170" cy="577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二</a:t>
              </a:r>
              <a:endParaRPr lang="zh-TW" altLang="en-US" sz="2400" b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AA7B40-10EB-8743-94DC-EDEFA35E11C8}"/>
                </a:ext>
              </a:extLst>
            </p:cNvPr>
            <p:cNvSpPr/>
            <p:nvPr/>
          </p:nvSpPr>
          <p:spPr>
            <a:xfrm>
              <a:off x="1975548" y="2251790"/>
              <a:ext cx="768955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一</a:t>
              </a:r>
              <a:endParaRPr lang="zh-TW" altLang="en-US" b="1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3629154-5CAD-FB48-85D0-C30E04EE8A80}"/>
                </a:ext>
              </a:extLst>
            </p:cNvPr>
            <p:cNvSpPr/>
            <p:nvPr/>
          </p:nvSpPr>
          <p:spPr>
            <a:xfrm>
              <a:off x="6636392" y="2251790"/>
              <a:ext cx="768955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zh-TW" b="1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三</a:t>
              </a:r>
              <a:endParaRPr lang="zh-TW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770BA7-5A6A-084E-829A-CC6972A22779}"/>
                </a:ext>
              </a:extLst>
            </p:cNvPr>
            <p:cNvSpPr/>
            <p:nvPr/>
          </p:nvSpPr>
          <p:spPr>
            <a:xfrm>
              <a:off x="1327484" y="2772613"/>
              <a:ext cx="1713230" cy="5777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/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DA78374-1C20-6242-BA3F-15901D3A978C}"/>
                </a:ext>
              </a:extLst>
            </p:cNvPr>
            <p:cNvSpPr/>
            <p:nvPr/>
          </p:nvSpPr>
          <p:spPr>
            <a:xfrm>
              <a:off x="6366748" y="2802503"/>
              <a:ext cx="1625233" cy="548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300" b="1" dirty="0"/>
                <a:t> </a:t>
              </a:r>
              <a:r>
                <a:rPr lang="en-US" altLang="zh-TW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2500</a:t>
              </a:r>
              <a:r>
                <a:rPr lang="zh-CN" altLang="en-US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83B3B8-E9C9-0A48-86C3-E8EDEF02C467}"/>
                </a:ext>
              </a:extLst>
            </p:cNvPr>
            <p:cNvSpPr/>
            <p:nvPr/>
          </p:nvSpPr>
          <p:spPr>
            <a:xfrm>
              <a:off x="3797373" y="2744225"/>
              <a:ext cx="2137109" cy="635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b="1" dirty="0"/>
                <a:t>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5000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席</a:t>
              </a:r>
              <a:endPara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Shape 73">
            <a:extLst>
              <a:ext uri="{FF2B5EF4-FFF2-40B4-BE49-F238E27FC236}">
                <a16:creationId xmlns:a16="http://schemas.microsoft.com/office/drawing/2014/main" id="{DCE28995-97D1-5846-8CA5-BC18EE744491}"/>
              </a:ext>
            </a:extLst>
          </p:cNvPr>
          <p:cNvSpPr txBox="1">
            <a:spLocks/>
          </p:cNvSpPr>
          <p:nvPr/>
        </p:nvSpPr>
        <p:spPr>
          <a:xfrm>
            <a:off x="1556276" y="1384025"/>
            <a:ext cx="3580489" cy="12944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34290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b="1" dirty="0"/>
              <a:t>編號對應位數概念：</a:t>
            </a:r>
            <a:endParaRPr lang="en-US" altLang="zh-CN" sz="2000" b="1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1800" dirty="0">
                <a:sym typeface="Wingdings" pitchFamily="2" charset="2"/>
              </a:rPr>
              <a:t>       </a:t>
            </a:r>
            <a:r>
              <a:rPr lang="zh-CN" altLang="en-US" sz="1800" b="1" dirty="0">
                <a:solidFill>
                  <a:srgbClr val="FF0000"/>
                </a:solidFill>
                <a:sym typeface="Wingdings" pitchFamily="2" charset="2"/>
              </a:rPr>
              <a:t>編號</a:t>
            </a:r>
            <a:r>
              <a:rPr lang="zh-TW" altLang="en-US" sz="1800" b="1" dirty="0">
                <a:solidFill>
                  <a:srgbClr val="FF0000"/>
                </a:solidFill>
                <a:sym typeface="Wingdings" pitchFamily="2" charset="2"/>
              </a:rPr>
              <a:t>％</a:t>
            </a:r>
            <a:r>
              <a:rPr lang="zh-CN" altLang="en-US" sz="1800" b="1" dirty="0">
                <a:solidFill>
                  <a:srgbClr val="FF0000"/>
                </a:solidFill>
                <a:sym typeface="Wingdings" pitchFamily="2" charset="2"/>
              </a:rPr>
              <a:t>每排人數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一三</a:t>
            </a:r>
            <a:r>
              <a:rPr lang="zh-CN" altLang="en-US" sz="1800" b="1" dirty="0"/>
              <a:t>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</a:t>
            </a:r>
            <a:r>
              <a:rPr lang="zh-TW" altLang="en-US" sz="1800" dirty="0">
                <a:sym typeface="Wingdings" pitchFamily="2" charset="2"/>
              </a:rPr>
              <a:t> </a:t>
            </a:r>
            <a:r>
              <a:rPr lang="zh-CN" altLang="en-US" sz="1400" dirty="0">
                <a:sym typeface="Wingdings" pitchFamily="2" charset="2"/>
              </a:rPr>
              <a:t>編號</a:t>
            </a:r>
            <a:r>
              <a:rPr lang="zh-TW" altLang="en-US" sz="1400" dirty="0">
                <a:sym typeface="Wingdings" pitchFamily="2" charset="2"/>
              </a:rPr>
              <a:t>％</a:t>
            </a:r>
            <a:r>
              <a:rPr lang="en-US" altLang="zh-CN" sz="1400" b="1" dirty="0">
                <a:sym typeface="Wingdings" pitchFamily="2" charset="2"/>
              </a:rPr>
              <a:t>25</a:t>
            </a:r>
            <a:endParaRPr lang="en-US" altLang="zh-TW" sz="1400" b="1" dirty="0"/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r>
              <a:rPr lang="zh-CN" altLang="en-US" sz="1800" b="1" dirty="0"/>
              <a:t>第二大區</a:t>
            </a:r>
            <a:r>
              <a:rPr lang="en-US" altLang="zh-CN" sz="1800" b="1" dirty="0"/>
              <a:t> </a:t>
            </a:r>
            <a:r>
              <a:rPr lang="en-US" altLang="zh-TW" sz="1800" dirty="0">
                <a:sym typeface="Wingdings" pitchFamily="2" charset="2"/>
              </a:rPr>
              <a:t> </a:t>
            </a:r>
            <a:r>
              <a:rPr lang="zh-CN" altLang="en-US" sz="1400" dirty="0">
                <a:sym typeface="Wingdings" pitchFamily="2" charset="2"/>
              </a:rPr>
              <a:t>編號</a:t>
            </a:r>
            <a:r>
              <a:rPr lang="zh-TW" altLang="en-US" sz="1400" dirty="0">
                <a:sym typeface="Wingdings" pitchFamily="2" charset="2"/>
              </a:rPr>
              <a:t>％</a:t>
            </a:r>
            <a:r>
              <a:rPr lang="en-US" altLang="zh-CN" sz="1400" b="1" dirty="0">
                <a:sym typeface="Wingdings" pitchFamily="2" charset="2"/>
              </a:rPr>
              <a:t>50</a:t>
            </a:r>
            <a:endParaRPr lang="en-US" altLang="zh-TW" sz="1400" b="1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en-US" sz="1800" b="1" dirty="0"/>
              <a:t>       </a:t>
            </a:r>
            <a:endParaRPr lang="en-US" altLang="zh-TW" sz="1800" dirty="0"/>
          </a:p>
          <a:p>
            <a:pPr>
              <a:spcBef>
                <a:spcPts val="0"/>
              </a:spcBef>
              <a:buNone/>
            </a:pPr>
            <a:endParaRPr lang="en-US" altLang="zh-CN" sz="2800" b="1" dirty="0"/>
          </a:p>
          <a:p>
            <a:pPr>
              <a:spcBef>
                <a:spcPts val="0"/>
              </a:spcBef>
              <a:buFont typeface="Tinos"/>
              <a:buNone/>
            </a:pPr>
            <a:endParaRPr lang="en-US" altLang="zh-TW" sz="2500" b="1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408D1B63-55B2-AA4F-B0B8-D11A32C7CB3D}"/>
              </a:ext>
            </a:extLst>
          </p:cNvPr>
          <p:cNvCxnSpPr>
            <a:cxnSpLocks/>
          </p:cNvCxnSpPr>
          <p:nvPr/>
        </p:nvCxnSpPr>
        <p:spPr>
          <a:xfrm>
            <a:off x="7658511" y="2436140"/>
            <a:ext cx="0" cy="9252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CF7A00C-D307-344F-A423-9A51F08386A0}"/>
              </a:ext>
            </a:extLst>
          </p:cNvPr>
          <p:cNvSpPr/>
          <p:nvPr/>
        </p:nvSpPr>
        <p:spPr>
          <a:xfrm flipV="1">
            <a:off x="1967057" y="1855840"/>
            <a:ext cx="1724102" cy="307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左大括弧 35">
            <a:extLst>
              <a:ext uri="{FF2B5EF4-FFF2-40B4-BE49-F238E27FC236}">
                <a16:creationId xmlns:a16="http://schemas.microsoft.com/office/drawing/2014/main" id="{EC01B548-EF65-004D-BC42-99864D737947}"/>
              </a:ext>
            </a:extLst>
          </p:cNvPr>
          <p:cNvSpPr/>
          <p:nvPr/>
        </p:nvSpPr>
        <p:spPr>
          <a:xfrm>
            <a:off x="1299800" y="2876647"/>
            <a:ext cx="187217" cy="1417166"/>
          </a:xfrm>
          <a:prstGeom prst="leftBrac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AFC880-443D-D74E-B143-5A6ED91CDA53}"/>
              </a:ext>
            </a:extLst>
          </p:cNvPr>
          <p:cNvSpPr txBox="1"/>
          <p:nvPr/>
        </p:nvSpPr>
        <p:spPr>
          <a:xfrm>
            <a:off x="327356" y="3439632"/>
            <a:ext cx="8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accent6"/>
                </a:solidFill>
              </a:rPr>
              <a:t>100</a:t>
            </a:r>
            <a:r>
              <a:rPr lang="zh-CN" altLang="en-US" sz="1800" b="1" dirty="0">
                <a:solidFill>
                  <a:schemeClr val="accent6"/>
                </a:solidFill>
              </a:rPr>
              <a:t>排</a:t>
            </a:r>
            <a:endParaRPr lang="zh-TW" altLang="en-US" sz="1800" b="1" dirty="0">
              <a:solidFill>
                <a:schemeClr val="accent6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6EE0BF-1930-4E4C-8A29-5BEBEC3D7911}"/>
              </a:ext>
            </a:extLst>
          </p:cNvPr>
          <p:cNvSpPr txBox="1"/>
          <p:nvPr/>
        </p:nvSpPr>
        <p:spPr>
          <a:xfrm>
            <a:off x="1497549" y="4282034"/>
            <a:ext cx="9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排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642FCE5-530E-6446-9E3B-F97B5E69A35B}"/>
              </a:ext>
            </a:extLst>
          </p:cNvPr>
          <p:cNvSpPr txBox="1"/>
          <p:nvPr/>
        </p:nvSpPr>
        <p:spPr>
          <a:xfrm>
            <a:off x="2866526" y="4282034"/>
            <a:ext cx="8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50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排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6724EEF-1FC8-6444-A032-E7B1F332285A}"/>
              </a:ext>
            </a:extLst>
          </p:cNvPr>
          <p:cNvSpPr txBox="1"/>
          <p:nvPr/>
        </p:nvSpPr>
        <p:spPr>
          <a:xfrm>
            <a:off x="4236259" y="4282033"/>
            <a:ext cx="9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排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87D7364-120A-5341-A44F-36544D604E72}"/>
              </a:ext>
            </a:extLst>
          </p:cNvPr>
          <p:cNvSpPr/>
          <p:nvPr/>
        </p:nvSpPr>
        <p:spPr>
          <a:xfrm flipV="1">
            <a:off x="5337879" y="2655365"/>
            <a:ext cx="2206739" cy="268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011757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627</Words>
  <Application>Microsoft Macintosh PowerPoint</Application>
  <PresentationFormat>如螢幕大小 (16:9)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</vt:lpstr>
      <vt:lpstr>Microsoft JhengHei</vt:lpstr>
      <vt:lpstr>Oswald</vt:lpstr>
      <vt:lpstr>Tinos</vt:lpstr>
      <vt:lpstr>Arial</vt:lpstr>
      <vt:lpstr>Wingdings</vt:lpstr>
      <vt:lpstr>Quintus template</vt:lpstr>
      <vt:lpstr>解題 題目-表演座位</vt:lpstr>
      <vt:lpstr>題 目</vt:lpstr>
      <vt:lpstr>PowerPoint 簡報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42</cp:revision>
  <dcterms:modified xsi:type="dcterms:W3CDTF">2019-03-24T08:37:13Z</dcterms:modified>
</cp:coreProperties>
</file>