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68" r:id="rId4"/>
    <p:sldId id="258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9" r:id="rId13"/>
    <p:sldId id="300" r:id="rId14"/>
    <p:sldId id="274" r:id="rId15"/>
    <p:sldId id="288" r:id="rId16"/>
    <p:sldId id="289" r:id="rId17"/>
    <p:sldId id="29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257"/>
            <p14:sldId id="268"/>
            <p14:sldId id="258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300"/>
            <p14:sldId id="274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1"/>
    <p:restoredTop sz="94630"/>
  </p:normalViewPr>
  <p:slideViewPr>
    <p:cSldViewPr snapToGrid="0">
      <p:cViewPr varScale="1">
        <p:scale>
          <a:sx n="83" d="100"/>
          <a:sy n="83" d="100"/>
        </p:scale>
        <p:origin x="8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:a16="http://schemas.microsoft.com/office/drawing/2014/main" xmlns="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xmlns="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版面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altLang="zh-TW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Tinos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zh-TW" altLang="en-US" dirty="0">
              <a:sym typeface="Arial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內容版面配置區 16">
            <a:extLst>
              <a:ext uri="{FF2B5EF4-FFF2-40B4-BE49-F238E27FC236}">
                <a16:creationId xmlns:a16="http://schemas.microsoft.com/office/drawing/2014/main" xmlns="" id="{39697525-3848-4F4E-BCFE-4C42548B1B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20700" y="1579908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xmlns="" id="{306CAAC5-00AF-2548-9F11-D637DCBE2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6175" y="1579907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xmlns="" id="{6D7F210B-CD33-6045-901B-06F7D6B72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xmlns="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xmlns="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純文字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30" name="Shape 30"/>
          <p:cNvCxnSpPr/>
          <p:nvPr/>
        </p:nvCxnSpPr>
        <p:spPr>
          <a:xfrm>
            <a:off x="1664750" y="1466454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xmlns="" id="{E19CED11-FD9B-214E-8D18-C184D4425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6175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xmlns="" id="{A0E88422-D3D2-1047-BB58-B3C4F125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817F9630-B8BD-EB4A-A786-292610709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66554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:a16="http://schemas.microsoft.com/office/drawing/2014/main" xmlns="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xmlns="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2079179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數字統計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xmlns="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250" y="1407109"/>
            <a:ext cx="2438511" cy="2438511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zh-TW" altLang="en-US" dirty="0">
              <a:sym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50259"/>
              </p:ext>
            </p:extLst>
          </p:nvPr>
        </p:nvGraphicFramePr>
        <p:xfrm>
          <a:off x="2652272" y="2758660"/>
          <a:ext cx="5330160" cy="4822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</a:tblGrid>
              <a:tr h="4822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62067"/>
              </p:ext>
            </p:extLst>
          </p:nvPr>
        </p:nvGraphicFramePr>
        <p:xfrm>
          <a:off x="2652272" y="3535242"/>
          <a:ext cx="5330160" cy="4822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</a:tblGrid>
              <a:tr h="48222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olidFill>
                            <a:schemeClr val="tx1"/>
                          </a:solidFill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78033"/>
              </p:ext>
            </p:extLst>
          </p:nvPr>
        </p:nvGraphicFramePr>
        <p:xfrm>
          <a:off x="2652272" y="1565070"/>
          <a:ext cx="2674045" cy="861113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2674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611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</a:t>
                      </a: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lang="zh-TW" altLang="zh-TW" sz="18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-10 -8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109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-10 5 32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652066" y="2799718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0070C0"/>
                </a:solidFill>
              </a:rPr>
              <a:t>num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73518" y="3579524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B050"/>
                </a:solidFill>
              </a:rPr>
              <a:t>count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12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 smtClean="0"/>
              <a:t>陣列創建</a:t>
            </a:r>
            <a:endParaRPr kumimoji="1"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55339" y="1672460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 smtClean="0"/>
              <a:t>陣列長度</a:t>
            </a:r>
            <a:r>
              <a:rPr lang="en-US" altLang="zh-TW" sz="1800" dirty="0" smtClean="0"/>
              <a:t>(L)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=</a:t>
            </a:r>
            <a:r>
              <a:rPr lang="zh-TW" altLang="en-US" sz="1800" dirty="0" smtClean="0"/>
              <a:t> </a:t>
            </a:r>
            <a:r>
              <a:rPr lang="en-US" altLang="zh-TW" sz="1800" b="1" dirty="0" smtClean="0"/>
              <a:t>5</a:t>
            </a:r>
          </a:p>
          <a:p>
            <a:r>
              <a:rPr lang="zh-TW" altLang="en-US" sz="1800" dirty="0"/>
              <a:t>剩餘</a:t>
            </a:r>
            <a:r>
              <a:rPr lang="zh-TW" altLang="en-US" sz="1800" dirty="0" smtClean="0"/>
              <a:t>數字數量</a:t>
            </a:r>
            <a:r>
              <a:rPr lang="en-US" altLang="zh-TW" sz="1800" dirty="0" smtClean="0"/>
              <a:t>(N)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=</a:t>
            </a:r>
            <a:r>
              <a:rPr lang="zh-TW" altLang="en-US" sz="1800" dirty="0" smtClean="0"/>
              <a:t>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3</a:t>
            </a:r>
            <a:endParaRPr lang="zh-TW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7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zh-TW" altLang="en-US" dirty="0">
              <a:sym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757145"/>
              </p:ext>
            </p:extLst>
          </p:nvPr>
        </p:nvGraphicFramePr>
        <p:xfrm>
          <a:off x="2652272" y="2758660"/>
          <a:ext cx="5330160" cy="4822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</a:tblGrid>
              <a:tr h="4822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667947"/>
              </p:ext>
            </p:extLst>
          </p:nvPr>
        </p:nvGraphicFramePr>
        <p:xfrm>
          <a:off x="2652272" y="3535242"/>
          <a:ext cx="5330160" cy="4822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</a:tblGrid>
              <a:tr h="48222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olidFill>
                            <a:srgbClr val="FF0000"/>
                          </a:solidFill>
                          <a:sym typeface="Arial"/>
                        </a:rPr>
                        <a:t>2</a:t>
                      </a:r>
                      <a:endParaRPr lang="zh-TW" altLang="en-US" sz="1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39012"/>
              </p:ext>
            </p:extLst>
          </p:nvPr>
        </p:nvGraphicFramePr>
        <p:xfrm>
          <a:off x="2652272" y="1565070"/>
          <a:ext cx="2674045" cy="861113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2674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611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</a:t>
                      </a: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lang="zh-TW" altLang="zh-TW" sz="18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-10 -8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109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-10 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5 32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652066" y="2799718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0070C0"/>
                </a:solidFill>
              </a:rPr>
              <a:t>num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73518" y="3579524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B050"/>
                </a:solidFill>
              </a:rPr>
              <a:t>count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12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 smtClean="0"/>
              <a:t>陣列創建</a:t>
            </a:r>
            <a:endParaRPr kumimoji="1"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55339" y="1672460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 smtClean="0"/>
              <a:t>陣列長度</a:t>
            </a:r>
            <a:r>
              <a:rPr lang="en-US" altLang="zh-TW" sz="1800" dirty="0" smtClean="0"/>
              <a:t>(L)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=</a:t>
            </a:r>
            <a:r>
              <a:rPr lang="zh-TW" altLang="en-US" sz="1800" dirty="0" smtClean="0"/>
              <a:t> </a:t>
            </a:r>
            <a:r>
              <a:rPr lang="en-US" altLang="zh-TW" sz="1800" b="1" dirty="0" smtClean="0"/>
              <a:t>5</a:t>
            </a:r>
          </a:p>
          <a:p>
            <a:r>
              <a:rPr lang="zh-TW" altLang="en-US" sz="1800" dirty="0"/>
              <a:t>剩餘</a:t>
            </a:r>
            <a:r>
              <a:rPr lang="zh-TW" altLang="en-US" sz="1800" dirty="0" smtClean="0"/>
              <a:t>數字數量</a:t>
            </a:r>
            <a:r>
              <a:rPr lang="en-US" altLang="zh-TW" sz="1800" dirty="0" smtClean="0"/>
              <a:t>(N)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=</a:t>
            </a:r>
            <a:r>
              <a:rPr lang="zh-TW" altLang="en-US" sz="1800" dirty="0" smtClean="0"/>
              <a:t>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2</a:t>
            </a:r>
            <a:endParaRPr lang="zh-TW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8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zh-TW" altLang="en-US" dirty="0">
              <a:sym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52272" y="2758660"/>
          <a:ext cx="5330160" cy="4822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</a:tblGrid>
              <a:tr h="4822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27609"/>
              </p:ext>
            </p:extLst>
          </p:nvPr>
        </p:nvGraphicFramePr>
        <p:xfrm>
          <a:off x="2652272" y="3535242"/>
          <a:ext cx="5330160" cy="4822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</a:tblGrid>
              <a:tr h="48222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olidFill>
                            <a:srgbClr val="FF0000"/>
                          </a:solidFill>
                          <a:sym typeface="Arial"/>
                        </a:rPr>
                        <a:t>2</a:t>
                      </a:r>
                      <a:endParaRPr lang="zh-TW" altLang="en-US" sz="1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olidFill>
                            <a:schemeClr val="tx1"/>
                          </a:solidFill>
                          <a:sym typeface="Arial"/>
                        </a:rPr>
                        <a:t>2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47358"/>
              </p:ext>
            </p:extLst>
          </p:nvPr>
        </p:nvGraphicFramePr>
        <p:xfrm>
          <a:off x="2652272" y="1565070"/>
          <a:ext cx="2674045" cy="861113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2674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611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</a:t>
                      </a: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lang="zh-TW" altLang="zh-TW" sz="18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-10 -8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109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32 -10 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32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652066" y="2799718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0070C0"/>
                </a:solidFill>
              </a:rPr>
              <a:t>num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73518" y="3579524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B050"/>
                </a:solidFill>
              </a:rPr>
              <a:t>count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12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 smtClean="0"/>
              <a:t>陣列創建</a:t>
            </a:r>
            <a:endParaRPr kumimoji="1"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55339" y="1672460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 smtClean="0"/>
              <a:t>陣列長度</a:t>
            </a:r>
            <a:r>
              <a:rPr lang="en-US" altLang="zh-TW" sz="1800" dirty="0" smtClean="0"/>
              <a:t>(L)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=</a:t>
            </a:r>
            <a:r>
              <a:rPr lang="zh-TW" altLang="en-US" sz="1800" dirty="0" smtClean="0"/>
              <a:t> </a:t>
            </a:r>
            <a:r>
              <a:rPr lang="en-US" altLang="zh-TW" sz="1800" b="1" dirty="0" smtClean="0"/>
              <a:t>5</a:t>
            </a:r>
          </a:p>
          <a:p>
            <a:r>
              <a:rPr lang="zh-TW" altLang="en-US" sz="1800" dirty="0"/>
              <a:t>剩餘</a:t>
            </a:r>
            <a:r>
              <a:rPr lang="zh-TW" altLang="en-US" sz="1800" dirty="0" smtClean="0"/>
              <a:t>數字數量</a:t>
            </a:r>
            <a:r>
              <a:rPr lang="en-US" altLang="zh-TW" sz="1800" dirty="0" smtClean="0"/>
              <a:t>(N)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=</a:t>
            </a:r>
            <a:r>
              <a:rPr lang="zh-TW" altLang="en-US" sz="1800" dirty="0" smtClean="0"/>
              <a:t>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1</a:t>
            </a:r>
            <a:endParaRPr lang="zh-TW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6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zh-TW" altLang="en-US" dirty="0">
              <a:sym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52272" y="2758660"/>
          <a:ext cx="5330160" cy="4822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</a:tblGrid>
              <a:tr h="4822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242468"/>
              </p:ext>
            </p:extLst>
          </p:nvPr>
        </p:nvGraphicFramePr>
        <p:xfrm>
          <a:off x="2652272" y="3535242"/>
          <a:ext cx="5330160" cy="4822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</a:tblGrid>
              <a:tr h="48222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olidFill>
                            <a:schemeClr val="tx1"/>
                          </a:solidFill>
                          <a:sym typeface="Arial"/>
                        </a:rPr>
                        <a:t>2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olidFill>
                            <a:schemeClr val="tx1"/>
                          </a:solidFill>
                          <a:sym typeface="Arial"/>
                        </a:rPr>
                        <a:t>2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32539"/>
              </p:ext>
            </p:extLst>
          </p:nvPr>
        </p:nvGraphicFramePr>
        <p:xfrm>
          <a:off x="2652272" y="1565070"/>
          <a:ext cx="2674045" cy="861113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2674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611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</a:t>
                      </a: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lang="zh-TW" altLang="zh-TW" sz="18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-10 -8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109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32 -10 5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lang="zh-TW" sz="2000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652066" y="2799718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0070C0"/>
                </a:solidFill>
              </a:rPr>
              <a:t>num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73518" y="3579524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B050"/>
                </a:solidFill>
              </a:rPr>
              <a:t>count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12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 smtClean="0"/>
              <a:t>陣列創建</a:t>
            </a:r>
            <a:endParaRPr kumimoji="1"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55339" y="1672460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 smtClean="0"/>
              <a:t>陣列長度</a:t>
            </a:r>
            <a:r>
              <a:rPr lang="en-US" altLang="zh-TW" sz="1800" dirty="0" smtClean="0"/>
              <a:t>(L)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=</a:t>
            </a:r>
            <a:r>
              <a:rPr lang="zh-TW" altLang="en-US" sz="1800" dirty="0" smtClean="0"/>
              <a:t> </a:t>
            </a:r>
            <a:r>
              <a:rPr lang="en-US" altLang="zh-TW" sz="1800" b="1" dirty="0" smtClean="0"/>
              <a:t>5</a:t>
            </a:r>
          </a:p>
          <a:p>
            <a:r>
              <a:rPr lang="zh-TW" altLang="en-US" sz="1800" dirty="0"/>
              <a:t>剩餘</a:t>
            </a:r>
            <a:r>
              <a:rPr lang="zh-TW" altLang="en-US" sz="1800" dirty="0" smtClean="0"/>
              <a:t>數字數量</a:t>
            </a:r>
            <a:r>
              <a:rPr lang="en-US" altLang="zh-TW" sz="1800" dirty="0" smtClean="0"/>
              <a:t>(N)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=</a:t>
            </a:r>
            <a:r>
              <a:rPr lang="zh-TW" altLang="en-US" sz="1800" dirty="0" smtClean="0"/>
              <a:t>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0</a:t>
            </a:r>
            <a:endParaRPr lang="zh-TW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2"/>
          <a:srcRect b="1501"/>
          <a:stretch/>
        </p:blipFill>
        <p:spPr>
          <a:xfrm>
            <a:off x="1837277" y="1584651"/>
            <a:ext cx="3257235" cy="286265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 smtClean="0"/>
              <a:t>陣列創建</a:t>
            </a:r>
            <a:endParaRPr kumimoji="1"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664747" y="770454"/>
            <a:ext cx="446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首先，可以創建兩個陣列，</a:t>
            </a:r>
            <a:endParaRPr lang="en-US" altLang="zh-TW" dirty="0" smtClean="0"/>
          </a:p>
          <a:p>
            <a:r>
              <a:rPr lang="zh-TW" altLang="en-US" dirty="0" smtClean="0"/>
              <a:t>分別記錄</a:t>
            </a:r>
            <a:r>
              <a:rPr lang="zh-TW" altLang="en-US" b="1" dirty="0" smtClean="0"/>
              <a:t>不同的數字</a:t>
            </a:r>
            <a:r>
              <a:rPr lang="en-US" altLang="zh-TW" b="1" dirty="0" smtClean="0"/>
              <a:t>(</a:t>
            </a:r>
            <a:r>
              <a:rPr lang="en-US" altLang="zh-TW" b="1" dirty="0" err="1" smtClean="0"/>
              <a:t>num</a:t>
            </a:r>
            <a:r>
              <a:rPr lang="en-US" altLang="zh-TW" b="1" dirty="0" smtClean="0"/>
              <a:t>)</a:t>
            </a:r>
            <a:r>
              <a:rPr lang="zh-TW" altLang="en-US" dirty="0" smtClean="0"/>
              <a:t>與</a:t>
            </a:r>
            <a:r>
              <a:rPr lang="zh-TW" altLang="en-US" b="1" dirty="0" smtClean="0"/>
              <a:t>數字出現的次數</a:t>
            </a:r>
            <a:r>
              <a:rPr lang="en-US" altLang="zh-TW" b="1" dirty="0" smtClean="0"/>
              <a:t>(count)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69744" y="2158331"/>
            <a:ext cx="2335364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每讀到一個數字便檢查是否已經在陣列中出現過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669744" y="3325899"/>
            <a:ext cx="2335364" cy="95410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</a:rPr>
              <a:t>如果已經出現過：</a:t>
            </a:r>
            <a:endParaRPr lang="en-US" altLang="zh-TW" dirty="0" smtClean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accent6"/>
                </a:solidFill>
              </a:rPr>
              <a:t>次數</a:t>
            </a:r>
            <a:r>
              <a:rPr lang="en-US" altLang="zh-TW" dirty="0" smtClean="0">
                <a:solidFill>
                  <a:schemeClr val="accent6"/>
                </a:solidFill>
              </a:rPr>
              <a:t>+1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accent6"/>
                </a:solidFill>
              </a:rPr>
              <a:t>紀錄</a:t>
            </a:r>
            <a:r>
              <a:rPr lang="en-US" altLang="zh-TW" dirty="0" smtClean="0">
                <a:solidFill>
                  <a:schemeClr val="accent6"/>
                </a:solidFill>
              </a:rPr>
              <a:t>”</a:t>
            </a:r>
            <a:r>
              <a:rPr lang="zh-TW" altLang="en-US" dirty="0" smtClean="0">
                <a:solidFill>
                  <a:schemeClr val="accent6"/>
                </a:solidFill>
              </a:rPr>
              <a:t>已經出現過</a:t>
            </a:r>
            <a:r>
              <a:rPr lang="en-US" altLang="zh-TW" dirty="0" smtClean="0">
                <a:solidFill>
                  <a:schemeClr val="accent6"/>
                </a:solidFill>
              </a:rPr>
              <a:t>“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accent6"/>
                </a:solidFill>
              </a:rPr>
              <a:t>跳出迴圈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6054" y="2593500"/>
            <a:ext cx="2252785" cy="1686506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884385" y="1953900"/>
            <a:ext cx="3087184" cy="45497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10" idx="3"/>
            <a:endCxn id="6" idx="1"/>
          </p:cNvCxnSpPr>
          <p:nvPr/>
        </p:nvCxnSpPr>
        <p:spPr>
          <a:xfrm>
            <a:off x="4971569" y="2181388"/>
            <a:ext cx="698175" cy="238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3"/>
            <a:endCxn id="7" idx="1"/>
          </p:cNvCxnSpPr>
          <p:nvPr/>
        </p:nvCxnSpPr>
        <p:spPr>
          <a:xfrm>
            <a:off x="4648839" y="3436753"/>
            <a:ext cx="1020905" cy="36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2396054" y="1615387"/>
            <a:ext cx="1084812" cy="3077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669744" y="1636854"/>
            <a:ext cx="1787754" cy="3077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紀錄數字是否出現過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0" name="直線單箭頭接點 39"/>
          <p:cNvCxnSpPr>
            <a:stCxn id="37" idx="6"/>
            <a:endCxn id="38" idx="1"/>
          </p:cNvCxnSpPr>
          <p:nvPr/>
        </p:nvCxnSpPr>
        <p:spPr>
          <a:xfrm>
            <a:off x="3480866" y="1769276"/>
            <a:ext cx="2188878" cy="21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3849701" y="2119911"/>
            <a:ext cx="315045" cy="32738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5653289" y="2848846"/>
            <a:ext cx="1500546" cy="3077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目前的陣列長度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6" name="直線單箭頭接點 65"/>
          <p:cNvCxnSpPr>
            <a:stCxn id="62" idx="6"/>
            <a:endCxn id="64" idx="1"/>
          </p:cNvCxnSpPr>
          <p:nvPr/>
        </p:nvCxnSpPr>
        <p:spPr>
          <a:xfrm>
            <a:off x="4164746" y="2283604"/>
            <a:ext cx="1488543" cy="719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 smtClean="0"/>
              <a:t>陣列</a:t>
            </a:r>
            <a:endParaRPr kumimoji="1"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232" b="1691"/>
          <a:stretch/>
        </p:blipFill>
        <p:spPr>
          <a:xfrm>
            <a:off x="1655549" y="537882"/>
            <a:ext cx="2862663" cy="39111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82373" y="2950669"/>
            <a:ext cx="1775012" cy="109881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94945" y="2322847"/>
            <a:ext cx="3727275" cy="138499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跳出迴圈後檢查，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若</a:t>
            </a:r>
            <a:r>
              <a:rPr lang="en-US" altLang="zh-TW" dirty="0" smtClean="0">
                <a:solidFill>
                  <a:srgbClr val="0070C0"/>
                </a:solidFill>
              </a:rPr>
              <a:t>check=0</a:t>
            </a:r>
            <a:r>
              <a:rPr lang="zh-TW" altLang="en-US" dirty="0" smtClean="0">
                <a:solidFill>
                  <a:srgbClr val="0070C0"/>
                </a:solidFill>
              </a:rPr>
              <a:t>，代表此數字還沒在陣列中出現過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endParaRPr lang="en-US" altLang="zh-TW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rgbClr val="0070C0"/>
                </a:solidFill>
              </a:rPr>
              <a:t>在記錄數字的陣列中加上這個數字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0070C0"/>
                </a:solidFill>
              </a:rPr>
              <a:t>紀</a:t>
            </a:r>
            <a:r>
              <a:rPr lang="zh-TW" altLang="en-US" dirty="0" smtClean="0">
                <a:solidFill>
                  <a:srgbClr val="0070C0"/>
                </a:solidFill>
              </a:rPr>
              <a:t>錄次數的陣列</a:t>
            </a:r>
            <a:r>
              <a:rPr lang="en-US" altLang="zh-TW" dirty="0" smtClean="0">
                <a:solidFill>
                  <a:srgbClr val="0070C0"/>
                </a:solidFill>
              </a:rPr>
              <a:t>+1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rgbClr val="0070C0"/>
                </a:solidFill>
              </a:rPr>
              <a:t>陣列長度</a:t>
            </a:r>
            <a:r>
              <a:rPr lang="en-US" altLang="zh-TW" dirty="0" smtClean="0">
                <a:solidFill>
                  <a:srgbClr val="0070C0"/>
                </a:solidFill>
              </a:rPr>
              <a:t>+1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8" name="直線單箭頭接點 7"/>
          <p:cNvCxnSpPr>
            <a:stCxn id="4" idx="3"/>
            <a:endCxn id="6" idx="1"/>
          </p:cNvCxnSpPr>
          <p:nvPr/>
        </p:nvCxnSpPr>
        <p:spPr>
          <a:xfrm flipV="1">
            <a:off x="3857385" y="3015345"/>
            <a:ext cx="837560" cy="484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655549" y="530198"/>
            <a:ext cx="1118387" cy="181493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694945" y="719375"/>
            <a:ext cx="1805747" cy="52322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</a:rPr>
              <a:t>只要還有數字沒讀過就繼續跑迴圈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12" name="直線單箭頭接點 11"/>
          <p:cNvCxnSpPr>
            <a:stCxn id="9" idx="3"/>
            <a:endCxn id="10" idx="1"/>
          </p:cNvCxnSpPr>
          <p:nvPr/>
        </p:nvCxnSpPr>
        <p:spPr>
          <a:xfrm>
            <a:off x="2773936" y="620945"/>
            <a:ext cx="1921009" cy="36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082373" y="4089742"/>
            <a:ext cx="637775" cy="19026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94945" y="4059006"/>
            <a:ext cx="2504994" cy="30777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zh-TW" altLang="en-US" dirty="0"/>
              <a:t>每處理完一個數字就把總數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4" idx="3"/>
            <a:endCxn id="15" idx="1"/>
          </p:cNvCxnSpPr>
          <p:nvPr/>
        </p:nvCxnSpPr>
        <p:spPr>
          <a:xfrm>
            <a:off x="2720148" y="4184875"/>
            <a:ext cx="1974797" cy="28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smtClean="0"/>
              <a:t>找出最大值</a:t>
            </a:r>
            <a:endParaRPr kumimoji="1"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50" y="1573664"/>
            <a:ext cx="5962650" cy="2257425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2366682" y="1563051"/>
            <a:ext cx="745351" cy="304169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33579" y="1943084"/>
            <a:ext cx="3235481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紀錄</a:t>
            </a:r>
            <a:r>
              <a:rPr lang="zh-TW" altLang="en-US" b="1" dirty="0" smtClean="0">
                <a:solidFill>
                  <a:srgbClr val="0070C0"/>
                </a:solidFill>
              </a:rPr>
              <a:t>「最大的</a:t>
            </a:r>
            <a:r>
              <a:rPr lang="en-US" altLang="zh-TW" b="1" dirty="0" smtClean="0">
                <a:solidFill>
                  <a:srgbClr val="0070C0"/>
                </a:solidFill>
              </a:rPr>
              <a:t>count</a:t>
            </a:r>
            <a:r>
              <a:rPr lang="zh-TW" altLang="en-US" b="1" dirty="0" smtClean="0">
                <a:solidFill>
                  <a:srgbClr val="0070C0"/>
                </a:solidFill>
              </a:rPr>
              <a:t>」，</a:t>
            </a:r>
            <a:r>
              <a:rPr lang="zh-TW" altLang="en-US" dirty="0" smtClean="0">
                <a:solidFill>
                  <a:srgbClr val="0070C0"/>
                </a:solidFill>
              </a:rPr>
              <a:t>因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無重複的</a:t>
            </a:r>
            <a:r>
              <a:rPr lang="en-US" altLang="zh-TW" dirty="0" smtClean="0">
                <a:solidFill>
                  <a:srgbClr val="0070C0"/>
                </a:solidFill>
              </a:rPr>
              <a:t>count=1</a:t>
            </a:r>
            <a:r>
              <a:rPr lang="zh-TW" altLang="en-US" dirty="0" smtClean="0">
                <a:solidFill>
                  <a:srgbClr val="0070C0"/>
                </a:solidFill>
              </a:rPr>
              <a:t>，所以</a:t>
            </a:r>
            <a:r>
              <a:rPr lang="en-US" altLang="zh-TW" dirty="0" smtClean="0">
                <a:solidFill>
                  <a:srgbClr val="0070C0"/>
                </a:solidFill>
              </a:rPr>
              <a:t>max</a:t>
            </a:r>
            <a:r>
              <a:rPr lang="zh-TW" altLang="en-US" dirty="0" smtClean="0">
                <a:solidFill>
                  <a:srgbClr val="0070C0"/>
                </a:solidFill>
              </a:rPr>
              <a:t>初始</a:t>
            </a:r>
            <a:r>
              <a:rPr lang="zh-TW" altLang="en-US" dirty="0">
                <a:solidFill>
                  <a:srgbClr val="0070C0"/>
                </a:solidFill>
              </a:rPr>
              <a:t>值</a:t>
            </a:r>
            <a:r>
              <a:rPr lang="zh-TW" altLang="en-US" dirty="0" smtClean="0">
                <a:solidFill>
                  <a:srgbClr val="0070C0"/>
                </a:solidFill>
              </a:rPr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50776" y="2904565"/>
            <a:ext cx="1467651" cy="26125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610419" y="2702377"/>
            <a:ext cx="3158139" cy="52322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</a:rPr>
              <a:t>每當</a:t>
            </a:r>
            <a:r>
              <a:rPr lang="en-US" altLang="zh-TW" dirty="0" smtClean="0">
                <a:solidFill>
                  <a:schemeClr val="accent6"/>
                </a:solidFill>
              </a:rPr>
              <a:t>max</a:t>
            </a:r>
            <a:r>
              <a:rPr lang="zh-TW" altLang="en-US" dirty="0" smtClean="0">
                <a:solidFill>
                  <a:schemeClr val="accent6"/>
                </a:solidFill>
              </a:rPr>
              <a:t>被更新，</a:t>
            </a:r>
            <a:endParaRPr lang="en-US" altLang="zh-TW" dirty="0" smtClean="0">
              <a:solidFill>
                <a:schemeClr val="accent6"/>
              </a:solidFill>
            </a:endParaRPr>
          </a:p>
          <a:p>
            <a:r>
              <a:rPr lang="zh-TW" altLang="en-US" dirty="0" smtClean="0">
                <a:solidFill>
                  <a:schemeClr val="accent6"/>
                </a:solidFill>
              </a:rPr>
              <a:t>就把</a:t>
            </a:r>
            <a:r>
              <a:rPr lang="zh-TW" altLang="en-US" sz="1200" b="1" dirty="0" smtClean="0">
                <a:solidFill>
                  <a:schemeClr val="accent6"/>
                </a:solidFill>
              </a:rPr>
              <a:t>「</a:t>
            </a:r>
            <a:r>
              <a:rPr lang="zh-TW" altLang="en-US" b="1" dirty="0" smtClean="0">
                <a:solidFill>
                  <a:schemeClr val="accent6"/>
                </a:solidFill>
              </a:rPr>
              <a:t>有幾個最大的</a:t>
            </a:r>
            <a:r>
              <a:rPr lang="en-US" altLang="zh-TW" b="1" dirty="0" smtClean="0">
                <a:solidFill>
                  <a:schemeClr val="accent6"/>
                </a:solidFill>
              </a:rPr>
              <a:t>count</a:t>
            </a:r>
            <a:r>
              <a:rPr lang="zh-TW" altLang="en-US" b="1" dirty="0" smtClean="0">
                <a:solidFill>
                  <a:schemeClr val="accent6"/>
                </a:solidFill>
              </a:rPr>
              <a:t>」</a:t>
            </a:r>
            <a:r>
              <a:rPr lang="zh-TW" altLang="en-US" dirty="0" smtClean="0">
                <a:solidFill>
                  <a:schemeClr val="accent6"/>
                </a:solidFill>
              </a:rPr>
              <a:t>重置為</a:t>
            </a:r>
            <a:r>
              <a:rPr lang="en-US" altLang="zh-TW" dirty="0" smtClean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10" name="直線單箭頭接點 9"/>
          <p:cNvCxnSpPr>
            <a:stCxn id="4" idx="5"/>
            <a:endCxn id="6" idx="1"/>
          </p:cNvCxnSpPr>
          <p:nvPr/>
        </p:nvCxnSpPr>
        <p:spPr>
          <a:xfrm>
            <a:off x="3002879" y="1822675"/>
            <a:ext cx="1530700" cy="38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  <a:endCxn id="8" idx="1"/>
          </p:cNvCxnSpPr>
          <p:nvPr/>
        </p:nvCxnSpPr>
        <p:spPr>
          <a:xfrm flipV="1">
            <a:off x="4318427" y="2963987"/>
            <a:ext cx="291992" cy="71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547757" y="3702057"/>
            <a:ext cx="5405218" cy="30777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如果目前的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count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已是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&gt;1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的最大值，就把</a:t>
            </a:r>
            <a:r>
              <a:rPr lang="zh-TW" altLang="en-US" sz="1200" b="1" dirty="0" smtClean="0">
                <a:solidFill>
                  <a:schemeClr val="accent3">
                    <a:lumMod val="75000"/>
                  </a:schemeClr>
                </a:solidFill>
              </a:rPr>
              <a:t>「</a:t>
            </a:r>
            <a:r>
              <a:rPr lang="zh-TW" altLang="en-US" b="1" dirty="0" smtClean="0">
                <a:solidFill>
                  <a:schemeClr val="accent3">
                    <a:lumMod val="75000"/>
                  </a:schemeClr>
                </a:solidFill>
              </a:rPr>
              <a:t>有幾個最大的</a:t>
            </a:r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</a:rPr>
              <a:t>count</a:t>
            </a:r>
            <a:r>
              <a:rPr lang="zh-TW" altLang="en-US" b="1" dirty="0" smtClean="0">
                <a:solidFill>
                  <a:schemeClr val="accent3">
                    <a:lumMod val="75000"/>
                  </a:schemeClr>
                </a:solidFill>
              </a:rPr>
              <a:t>」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+1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19826" y="192102"/>
            <a:ext cx="5679240" cy="4707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xmlns="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394" y="657021"/>
            <a:ext cx="2009216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 smtClean="0"/>
              <a:t>參考解答</a:t>
            </a:r>
            <a:endParaRPr kumimoji="1"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589" b="73928"/>
          <a:stretch/>
        </p:blipFill>
        <p:spPr>
          <a:xfrm>
            <a:off x="3473169" y="265384"/>
            <a:ext cx="3818965" cy="109153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346" r="-1"/>
          <a:stretch/>
        </p:blipFill>
        <p:spPr>
          <a:xfrm>
            <a:off x="3473169" y="1832440"/>
            <a:ext cx="5053977" cy="306758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95899" y="1398494"/>
            <a:ext cx="2681728" cy="3534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427137" y="1446706"/>
            <a:ext cx="2931774" cy="3303194"/>
            <a:chOff x="5494838" y="734312"/>
            <a:chExt cx="2931774" cy="330319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/>
            <a:srcRect l="8931" t="26097" r="17500"/>
            <a:stretch/>
          </p:blipFill>
          <p:spPr>
            <a:xfrm>
              <a:off x="5494838" y="734312"/>
              <a:ext cx="2931774" cy="3303194"/>
            </a:xfrm>
            <a:prstGeom prst="rect">
              <a:avLst/>
            </a:prstGeom>
            <a:ln w="57150">
              <a:solidFill>
                <a:schemeClr val="accent6">
                  <a:lumMod val="40000"/>
                  <a:lumOff val="60000"/>
                </a:schemeClr>
              </a:solidFill>
            </a:ln>
          </p:spPr>
        </p:pic>
        <p:sp>
          <p:nvSpPr>
            <p:cNvPr id="13" name="文字方塊 12"/>
            <p:cNvSpPr txBox="1"/>
            <p:nvPr/>
          </p:nvSpPr>
          <p:spPr>
            <a:xfrm>
              <a:off x="7262918" y="3591395"/>
              <a:ext cx="1044276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accent6"/>
                  </a:solidFill>
                </a:rPr>
                <a:t>陣列創建</a:t>
              </a:r>
              <a:endParaRPr lang="zh-TW" altLang="en-US" sz="16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3795898" y="1832440"/>
            <a:ext cx="4731247" cy="1471694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206437" y="1970219"/>
            <a:ext cx="120645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rgbClr val="7030A0"/>
                </a:solidFill>
              </a:rPr>
              <a:t>計算最大值</a:t>
            </a:r>
            <a:endParaRPr lang="zh-TW" altLang="en-US" sz="1600" b="1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98" y="3795912"/>
            <a:ext cx="4731247" cy="103082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226410" y="4417083"/>
            <a:ext cx="3194161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若有一個以上的最大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count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就依序輸出</a:t>
            </a:r>
            <a:endParaRPr lang="zh-TW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" name="直線單箭頭接點 9"/>
          <p:cNvCxnSpPr>
            <a:stCxn id="8" idx="1"/>
          </p:cNvCxnSpPr>
          <p:nvPr/>
        </p:nvCxnSpPr>
        <p:spPr>
          <a:xfrm flipH="1">
            <a:off x="3358911" y="1575227"/>
            <a:ext cx="436988" cy="245658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0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2" name="矩形 1"/>
          <p:cNvSpPr/>
          <p:nvPr/>
        </p:nvSpPr>
        <p:spPr>
          <a:xfrm>
            <a:off x="1976561" y="883651"/>
            <a:ext cx="60993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/>
              <a:t>　</a:t>
            </a:r>
            <a:r>
              <a:rPr lang="zh-TW" altLang="en-US" sz="1600" dirty="0" smtClean="0"/>
              <a:t>　</a:t>
            </a:r>
            <a:r>
              <a:rPr lang="zh-TW" altLang="zh-TW" sz="1600" dirty="0" smtClean="0"/>
              <a:t>前</a:t>
            </a:r>
            <a:r>
              <a:rPr lang="zh-TW" altLang="zh-TW" sz="1600" dirty="0"/>
              <a:t>陣子有一名媽媽在臉書社團「爆怨公社」</a:t>
            </a:r>
            <a:r>
              <a:rPr lang="en-US" altLang="zh-TW" sz="1600" dirty="0"/>
              <a:t>PO</a:t>
            </a:r>
            <a:r>
              <a:rPr lang="zh-TW" altLang="zh-TW" sz="1600" dirty="0"/>
              <a:t>文，分享兒子的數學考卷，圖片顯示老師在考卷上蓋了「藍色兔兔章」，並填入全班的分數分布，因其可見班上同學大部分都考</a:t>
            </a:r>
            <a:r>
              <a:rPr lang="en-US" altLang="zh-TW" sz="1600" dirty="0"/>
              <a:t>90</a:t>
            </a:r>
            <a:r>
              <a:rPr lang="zh-TW" altLang="zh-TW" sz="1600" dirty="0"/>
              <a:t>分以上，導致考了</a:t>
            </a:r>
            <a:r>
              <a:rPr lang="en-US" altLang="zh-TW" sz="1600" dirty="0"/>
              <a:t>85</a:t>
            </a:r>
            <a:r>
              <a:rPr lang="zh-TW" altLang="zh-TW" sz="1600" dirty="0"/>
              <a:t>分的兒子雖然數學成績進步不少，但仍因自己成績吊車尾而感到心情低落、＂心很累＂</a:t>
            </a:r>
            <a:r>
              <a:rPr lang="zh-TW" altLang="zh-TW" sz="1600" dirty="0" smtClean="0"/>
              <a:t>。</a:t>
            </a:r>
            <a:endParaRPr lang="zh-TW" altLang="zh-TW" sz="1600" dirty="0"/>
          </a:p>
          <a:p>
            <a:pPr>
              <a:lnSpc>
                <a:spcPct val="150000"/>
              </a:lnSpc>
            </a:pPr>
            <a:r>
              <a:rPr lang="zh-TW" altLang="zh-TW" sz="1600" dirty="0"/>
              <a:t>　　阿明看到這篇報導時除了感嘆這樣的題材也能成為一則新聞外，他也受到了「藍色兔兔章」的啟發，決定來</a:t>
            </a:r>
            <a:r>
              <a:rPr lang="zh-TW" altLang="zh-TW" sz="1600" b="1" dirty="0">
                <a:solidFill>
                  <a:srgbClr val="FF0000"/>
                </a:solidFill>
              </a:rPr>
              <a:t>統計自己每天所見所及的數字重複率有多高</a:t>
            </a:r>
            <a:r>
              <a:rPr lang="zh-TW" altLang="zh-TW" sz="1600" dirty="0"/>
              <a:t>，請你幫忙寫一隻程式計算共出現了多少不同的數字，以及重複率最高的數字為何。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59279" y="799029"/>
            <a:ext cx="664285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r>
              <a:rPr lang="zh-TW" altLang="zh-TW" sz="1600" dirty="0"/>
              <a:t>共兩行</a:t>
            </a:r>
            <a:r>
              <a:rPr lang="zh-TW" altLang="zh-TW" sz="1600" dirty="0" smtClean="0"/>
              <a:t>，第</a:t>
            </a:r>
            <a:r>
              <a:rPr lang="zh-TW" altLang="zh-TW" sz="1600" dirty="0"/>
              <a:t>一行輸入一個正整數</a:t>
            </a:r>
            <a:r>
              <a:rPr lang="en-US" altLang="zh-TW" sz="1600" i="1" dirty="0"/>
              <a:t>N</a:t>
            </a:r>
            <a:r>
              <a:rPr lang="zh-TW" altLang="zh-TW" sz="1600" dirty="0"/>
              <a:t>，代表阿明一天之中看見幾個數；第二行輸入</a:t>
            </a:r>
            <a:r>
              <a:rPr lang="en-US" altLang="zh-TW" sz="1600" i="1" dirty="0"/>
              <a:t>N</a:t>
            </a:r>
            <a:r>
              <a:rPr lang="en-US" altLang="zh-TW" sz="1600" dirty="0"/>
              <a:t> ( 3 ≤ </a:t>
            </a:r>
            <a:r>
              <a:rPr lang="en-US" altLang="zh-TW" sz="1600" i="1" dirty="0"/>
              <a:t>N </a:t>
            </a:r>
            <a:r>
              <a:rPr lang="en-US" altLang="zh-TW" sz="1600" dirty="0"/>
              <a:t>≤ 1000 ) </a:t>
            </a:r>
            <a:r>
              <a:rPr lang="zh-TW" altLang="zh-TW" sz="1600" dirty="0"/>
              <a:t>個整數，每個數字</a:t>
            </a:r>
            <a:r>
              <a:rPr lang="en-US" altLang="zh-TW" sz="1600" i="1" dirty="0" err="1"/>
              <a:t>ri</a:t>
            </a:r>
            <a:r>
              <a:rPr lang="en-US" altLang="zh-TW" sz="1600" dirty="0"/>
              <a:t> ( -9999 ≤ </a:t>
            </a:r>
            <a:r>
              <a:rPr lang="en-US" altLang="zh-TW" sz="1600" i="1" dirty="0" err="1"/>
              <a:t>ri</a:t>
            </a:r>
            <a:r>
              <a:rPr lang="en-US" altLang="zh-TW" sz="1600" dirty="0"/>
              <a:t> ≤ 9999 ) </a:t>
            </a:r>
            <a:r>
              <a:rPr lang="zh-TW" altLang="zh-TW" sz="1600" dirty="0"/>
              <a:t>以空白隔開。</a:t>
            </a:r>
          </a:p>
        </p:txBody>
      </p:sp>
      <p:sp>
        <p:nvSpPr>
          <p:cNvPr id="8" name="矩形 7"/>
          <p:cNvSpPr/>
          <p:nvPr/>
        </p:nvSpPr>
        <p:spPr>
          <a:xfrm>
            <a:off x="1659279" y="1982264"/>
            <a:ext cx="664285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r>
              <a:rPr lang="zh-TW" altLang="zh-TW" sz="1600" dirty="0"/>
              <a:t>輸出共兩行，第一行為一個正整數</a:t>
            </a:r>
            <a:r>
              <a:rPr lang="en-US" altLang="zh-TW" sz="1600" i="1" dirty="0"/>
              <a:t>L</a:t>
            </a:r>
            <a:r>
              <a:rPr lang="en-US" altLang="zh-TW" sz="1600" dirty="0"/>
              <a:t> ( 1 ≤ </a:t>
            </a:r>
            <a:r>
              <a:rPr lang="en-US" altLang="zh-TW" sz="1600" i="1" dirty="0"/>
              <a:t>L</a:t>
            </a:r>
            <a:r>
              <a:rPr lang="en-US" altLang="zh-TW" sz="1600" dirty="0"/>
              <a:t> ≤</a:t>
            </a:r>
            <a:r>
              <a:rPr lang="en-US" altLang="zh-TW" sz="1600" i="1" dirty="0"/>
              <a:t> N</a:t>
            </a:r>
            <a:r>
              <a:rPr lang="en-US" altLang="zh-TW" sz="1600" dirty="0"/>
              <a:t> )</a:t>
            </a:r>
            <a:r>
              <a:rPr lang="zh-TW" altLang="zh-TW" sz="1600" dirty="0"/>
              <a:t>，代表</a:t>
            </a:r>
            <a:r>
              <a:rPr lang="en-US" altLang="zh-TW" sz="1600" i="1" dirty="0">
                <a:solidFill>
                  <a:srgbClr val="00B050"/>
                </a:solidFill>
              </a:rPr>
              <a:t>L</a:t>
            </a:r>
            <a:r>
              <a:rPr lang="zh-TW" altLang="zh-TW" sz="1600" dirty="0">
                <a:solidFill>
                  <a:srgbClr val="00B050"/>
                </a:solidFill>
              </a:rPr>
              <a:t>個不同的數字</a:t>
            </a:r>
            <a:r>
              <a:rPr lang="zh-TW" altLang="zh-TW" sz="1600" dirty="0"/>
              <a:t>，第二行則輸出這串數字中</a:t>
            </a:r>
            <a:r>
              <a:rPr lang="zh-TW" altLang="zh-TW" sz="1600" dirty="0">
                <a:solidFill>
                  <a:srgbClr val="0070C0"/>
                </a:solidFill>
              </a:rPr>
              <a:t>重複頻率最高之數字</a:t>
            </a:r>
            <a:r>
              <a:rPr lang="zh-TW" altLang="zh-TW" sz="1600" dirty="0"/>
              <a:t>，若有多個則由該數字首次出現之順序輸出並以空白區隔，若無數字重複則輸出</a:t>
            </a:r>
            <a:r>
              <a:rPr lang="en-US" altLang="zh-TW" sz="1600" dirty="0"/>
              <a:t>NO</a:t>
            </a:r>
            <a:r>
              <a:rPr lang="zh-TW" altLang="zh-TW" sz="1600" dirty="0"/>
              <a:t>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33974"/>
              </p:ext>
            </p:extLst>
          </p:nvPr>
        </p:nvGraphicFramePr>
        <p:xfrm>
          <a:off x="2604885" y="3309112"/>
          <a:ext cx="4664210" cy="95984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2382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21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59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</a:t>
                      </a: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lang="zh-TW" altLang="zh-TW" sz="16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5 -10 -8 109 32 -10 5 32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</a:t>
                      </a: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endParaRPr lang="en-US" altLang="zh-TW" sz="1600" b="1" kern="1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lang="zh-TW" altLang="zh-TW" sz="16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5 -10 32 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重點一</a:t>
            </a: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陣列創建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rtl="0"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找出最大值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56" y="1263650"/>
            <a:ext cx="2614613" cy="26146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zh-TW" altLang="en-US" dirty="0">
              <a:sym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949798"/>
              </p:ext>
            </p:extLst>
          </p:nvPr>
        </p:nvGraphicFramePr>
        <p:xfrm>
          <a:off x="2652272" y="2758660"/>
          <a:ext cx="5330160" cy="4822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</a:tblGrid>
              <a:tr h="4822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52973"/>
              </p:ext>
            </p:extLst>
          </p:nvPr>
        </p:nvGraphicFramePr>
        <p:xfrm>
          <a:off x="2652272" y="3535242"/>
          <a:ext cx="5330160" cy="4822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</a:tblGrid>
              <a:tr h="48222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ym typeface="Arial"/>
                        </a:rPr>
                        <a:t>0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5311"/>
              </p:ext>
            </p:extLst>
          </p:nvPr>
        </p:nvGraphicFramePr>
        <p:xfrm>
          <a:off x="2652272" y="1565070"/>
          <a:ext cx="2674045" cy="861113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2674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611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</a:t>
                      </a: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8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lang="zh-TW" altLang="zh-TW" sz="1800" b="0" i="0" u="none" strike="noStrike" cap="none" dirty="0" smtClean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5 -10 -8 109 32 -10 5 32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652066" y="2799718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0070C0"/>
                </a:solidFill>
              </a:rPr>
              <a:t>num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73518" y="3579524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B050"/>
                </a:solidFill>
              </a:rPr>
              <a:t>count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12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 smtClean="0"/>
              <a:t>陣列創建</a:t>
            </a:r>
            <a:endParaRPr kumimoji="1"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55339" y="1672460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 smtClean="0"/>
              <a:t>陣列長度</a:t>
            </a:r>
            <a:r>
              <a:rPr lang="en-US" altLang="zh-TW" sz="1800" dirty="0" smtClean="0"/>
              <a:t>(L)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=</a:t>
            </a:r>
            <a:r>
              <a:rPr lang="zh-TW" altLang="en-US" sz="1800" dirty="0" smtClean="0"/>
              <a:t> </a:t>
            </a:r>
            <a:r>
              <a:rPr lang="en-US" altLang="zh-TW" sz="1800" b="1" dirty="0" smtClean="0"/>
              <a:t>0</a:t>
            </a:r>
          </a:p>
          <a:p>
            <a:r>
              <a:rPr lang="zh-TW" altLang="en-US" sz="1800" dirty="0" smtClean="0"/>
              <a:t>剩餘數字數量</a:t>
            </a:r>
            <a:r>
              <a:rPr lang="en-US" altLang="zh-TW" sz="1800" dirty="0" smtClean="0"/>
              <a:t>(N)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=</a:t>
            </a:r>
            <a:r>
              <a:rPr lang="zh-TW" altLang="en-US" sz="1800" dirty="0" smtClean="0"/>
              <a:t> </a:t>
            </a:r>
            <a:r>
              <a:rPr lang="en-US" altLang="zh-TW" sz="1800" b="1" dirty="0">
                <a:solidFill>
                  <a:srgbClr val="FF0000"/>
                </a:solidFill>
              </a:rPr>
              <a:t>8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zh-TW" altLang="en-US" dirty="0">
              <a:sym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56504"/>
              </p:ext>
            </p:extLst>
          </p:nvPr>
        </p:nvGraphicFramePr>
        <p:xfrm>
          <a:off x="2652272" y="2758660"/>
          <a:ext cx="5330160" cy="4822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</a:tblGrid>
              <a:tr h="4822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26647"/>
              </p:ext>
            </p:extLst>
          </p:nvPr>
        </p:nvGraphicFramePr>
        <p:xfrm>
          <a:off x="2652272" y="3535242"/>
          <a:ext cx="5330160" cy="4822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</a:tblGrid>
              <a:tr h="48222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olidFill>
                            <a:srgbClr val="FF0000"/>
                          </a:solidFill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ym typeface="Arial"/>
                        </a:rPr>
                        <a:t>0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ym typeface="Arial"/>
                        </a:rPr>
                        <a:t>0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ym typeface="Arial"/>
                        </a:rPr>
                        <a:t>0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ym typeface="Arial"/>
                        </a:rPr>
                        <a:t>0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ym typeface="Arial"/>
                        </a:rPr>
                        <a:t>0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ym typeface="Arial"/>
                        </a:rPr>
                        <a:t>0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ym typeface="Arial"/>
                        </a:rPr>
                        <a:t>0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ym typeface="Arial"/>
                        </a:rPr>
                        <a:t>0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ym typeface="Arial"/>
                        </a:rPr>
                        <a:t>0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24458"/>
              </p:ext>
            </p:extLst>
          </p:nvPr>
        </p:nvGraphicFramePr>
        <p:xfrm>
          <a:off x="2652272" y="1565070"/>
          <a:ext cx="2674045" cy="861113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2674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611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</a:t>
                      </a: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lang="zh-TW" altLang="zh-TW" sz="18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8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-10 -8 109 32 -10 5 32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652066" y="2799718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0070C0"/>
                </a:solidFill>
              </a:rPr>
              <a:t>num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73518" y="3579524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B050"/>
                </a:solidFill>
              </a:rPr>
              <a:t>count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12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 smtClean="0"/>
              <a:t>陣列創建</a:t>
            </a:r>
            <a:endParaRPr kumimoji="1"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55339" y="1672460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 smtClean="0"/>
              <a:t>陣列長度</a:t>
            </a:r>
            <a:r>
              <a:rPr lang="en-US" altLang="zh-TW" sz="1800" dirty="0" smtClean="0"/>
              <a:t>(L)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=</a:t>
            </a:r>
            <a:r>
              <a:rPr lang="zh-TW" altLang="en-US" sz="1800" dirty="0" smtClean="0"/>
              <a:t> </a:t>
            </a:r>
            <a:r>
              <a:rPr lang="en-US" altLang="zh-TW" sz="1800" b="1" dirty="0" smtClean="0"/>
              <a:t>1</a:t>
            </a:r>
          </a:p>
          <a:p>
            <a:r>
              <a:rPr lang="zh-TW" altLang="en-US" sz="1800" dirty="0"/>
              <a:t>剩餘</a:t>
            </a:r>
            <a:r>
              <a:rPr lang="zh-TW" altLang="en-US" sz="1800" dirty="0" smtClean="0"/>
              <a:t>數字數量</a:t>
            </a:r>
            <a:r>
              <a:rPr lang="en-US" altLang="zh-TW" sz="1800" dirty="0" smtClean="0"/>
              <a:t>(N)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=</a:t>
            </a:r>
            <a:r>
              <a:rPr lang="zh-TW" altLang="en-US" sz="1800" dirty="0" smtClean="0"/>
              <a:t>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7</a:t>
            </a:r>
            <a:endParaRPr lang="zh-TW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1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zh-TW" altLang="en-US" dirty="0">
              <a:sym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606310"/>
              </p:ext>
            </p:extLst>
          </p:nvPr>
        </p:nvGraphicFramePr>
        <p:xfrm>
          <a:off x="2652272" y="2758660"/>
          <a:ext cx="5330160" cy="4822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</a:tblGrid>
              <a:tr h="4822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620028"/>
              </p:ext>
            </p:extLst>
          </p:nvPr>
        </p:nvGraphicFramePr>
        <p:xfrm>
          <a:off x="2652272" y="3535242"/>
          <a:ext cx="5330160" cy="4822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</a:tblGrid>
              <a:tr h="48222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olidFill>
                            <a:srgbClr val="FF0000"/>
                          </a:solidFill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569765"/>
              </p:ext>
            </p:extLst>
          </p:nvPr>
        </p:nvGraphicFramePr>
        <p:xfrm>
          <a:off x="2652272" y="1565070"/>
          <a:ext cx="2674045" cy="861113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2674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611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</a:t>
                      </a: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lang="zh-TW" altLang="zh-TW" sz="18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-10 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-8 109 32 -10 5 32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652066" y="2799718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0070C0"/>
                </a:solidFill>
              </a:rPr>
              <a:t>num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73518" y="3579524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B050"/>
                </a:solidFill>
              </a:rPr>
              <a:t>count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12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 smtClean="0"/>
              <a:t>陣列創建</a:t>
            </a:r>
            <a:endParaRPr kumimoji="1"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55339" y="1672460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 smtClean="0"/>
              <a:t>陣列長度</a:t>
            </a:r>
            <a:r>
              <a:rPr lang="en-US" altLang="zh-TW" sz="1800" dirty="0" smtClean="0"/>
              <a:t>(L)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=</a:t>
            </a:r>
            <a:r>
              <a:rPr lang="zh-TW" altLang="en-US" sz="1800" dirty="0" smtClean="0"/>
              <a:t> </a:t>
            </a:r>
            <a:r>
              <a:rPr lang="en-US" altLang="zh-TW" sz="1800" b="1" dirty="0" smtClean="0"/>
              <a:t>2</a:t>
            </a:r>
          </a:p>
          <a:p>
            <a:r>
              <a:rPr lang="zh-TW" altLang="en-US" sz="1800" dirty="0"/>
              <a:t>剩餘</a:t>
            </a:r>
            <a:r>
              <a:rPr lang="zh-TW" altLang="en-US" sz="1800" dirty="0" smtClean="0"/>
              <a:t>數字數量</a:t>
            </a:r>
            <a:r>
              <a:rPr lang="en-US" altLang="zh-TW" sz="1800" dirty="0" smtClean="0"/>
              <a:t>(N)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=</a:t>
            </a:r>
            <a:r>
              <a:rPr lang="zh-TW" altLang="en-US" sz="1800" dirty="0" smtClean="0"/>
              <a:t>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6</a:t>
            </a:r>
            <a:endParaRPr lang="zh-TW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zh-TW" altLang="en-US" dirty="0">
              <a:sym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30546"/>
              </p:ext>
            </p:extLst>
          </p:nvPr>
        </p:nvGraphicFramePr>
        <p:xfrm>
          <a:off x="2652272" y="2758660"/>
          <a:ext cx="5330160" cy="4822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</a:tblGrid>
              <a:tr h="4822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-8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499694"/>
              </p:ext>
            </p:extLst>
          </p:nvPr>
        </p:nvGraphicFramePr>
        <p:xfrm>
          <a:off x="2652272" y="3535242"/>
          <a:ext cx="5330160" cy="4822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</a:tblGrid>
              <a:tr h="48222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olidFill>
                            <a:schemeClr val="tx1"/>
                          </a:solidFill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611334"/>
              </p:ext>
            </p:extLst>
          </p:nvPr>
        </p:nvGraphicFramePr>
        <p:xfrm>
          <a:off x="2652272" y="1565070"/>
          <a:ext cx="2674045" cy="861113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2674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611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</a:t>
                      </a: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lang="zh-TW" altLang="zh-TW" sz="18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-10 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-8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109 32 -10 5 32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652066" y="2799718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0070C0"/>
                </a:solidFill>
              </a:rPr>
              <a:t>num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73518" y="3579524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B050"/>
                </a:solidFill>
              </a:rPr>
              <a:t>count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12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 smtClean="0"/>
              <a:t>陣列創建</a:t>
            </a:r>
            <a:endParaRPr kumimoji="1"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55339" y="1672460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 smtClean="0"/>
              <a:t>陣列長度</a:t>
            </a:r>
            <a:r>
              <a:rPr lang="en-US" altLang="zh-TW" sz="1800" dirty="0" smtClean="0"/>
              <a:t>(L)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=</a:t>
            </a:r>
            <a:r>
              <a:rPr lang="zh-TW" altLang="en-US" sz="1800" dirty="0" smtClean="0"/>
              <a:t> </a:t>
            </a:r>
            <a:r>
              <a:rPr lang="en-US" altLang="zh-TW" sz="1800" b="1" dirty="0" smtClean="0"/>
              <a:t>3</a:t>
            </a:r>
          </a:p>
          <a:p>
            <a:r>
              <a:rPr lang="zh-TW" altLang="en-US" sz="1800" dirty="0"/>
              <a:t>剩餘</a:t>
            </a:r>
            <a:r>
              <a:rPr lang="zh-TW" altLang="en-US" sz="1800" dirty="0" smtClean="0"/>
              <a:t>數字數量</a:t>
            </a:r>
            <a:r>
              <a:rPr lang="en-US" altLang="zh-TW" sz="1800" dirty="0" smtClean="0"/>
              <a:t>(N)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=</a:t>
            </a:r>
            <a:r>
              <a:rPr lang="zh-TW" altLang="en-US" sz="1800" dirty="0" smtClean="0"/>
              <a:t>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5</a:t>
            </a:r>
            <a:endParaRPr lang="zh-TW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3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zh-TW" altLang="en-US" dirty="0">
              <a:sym typeface="Arial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682712"/>
              </p:ext>
            </p:extLst>
          </p:nvPr>
        </p:nvGraphicFramePr>
        <p:xfrm>
          <a:off x="2652272" y="2758660"/>
          <a:ext cx="5330160" cy="4822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</a:tblGrid>
              <a:tr h="4822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109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08200"/>
              </p:ext>
            </p:extLst>
          </p:nvPr>
        </p:nvGraphicFramePr>
        <p:xfrm>
          <a:off x="2652272" y="3535242"/>
          <a:ext cx="5330160" cy="4822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  <a:gridCol w="533016"/>
              </a:tblGrid>
              <a:tr h="48222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u="none" strike="noStrike" cap="none" dirty="0" smtClean="0">
                          <a:solidFill>
                            <a:schemeClr val="tx1"/>
                          </a:solidFill>
                          <a:sym typeface="Arial"/>
                        </a:rPr>
                        <a:t>1</a:t>
                      </a:r>
                      <a:endParaRPr lang="zh-TW" altLang="en-US" sz="18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72229"/>
              </p:ext>
            </p:extLst>
          </p:nvPr>
        </p:nvGraphicFramePr>
        <p:xfrm>
          <a:off x="2652272" y="1565070"/>
          <a:ext cx="2674045" cy="861113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2674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611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</a:t>
                      </a:r>
                      <a:r>
                        <a:rPr lang="zh-TW" sz="1600" b="1" kern="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lang="zh-TW" altLang="zh-TW" sz="18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-10 -8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109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32 -10 5 32</a:t>
                      </a:r>
                      <a:endParaRPr lang="zh-TW" sz="20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652066" y="2799718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0070C0"/>
                </a:solidFill>
              </a:rPr>
              <a:t>num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73518" y="3579524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B050"/>
                </a:solidFill>
              </a:rPr>
              <a:t>count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12" name="標題 4">
            <a:extLst>
              <a:ext uri="{FF2B5EF4-FFF2-40B4-BE49-F238E27FC236}">
                <a16:creationId xmlns:a16="http://schemas.microsoft.com/office/drawing/2014/main" xmlns="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 smtClean="0"/>
              <a:t>陣列創建</a:t>
            </a:r>
            <a:endParaRPr kumimoji="1"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55339" y="1672460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 smtClean="0"/>
              <a:t>陣列長度</a:t>
            </a:r>
            <a:r>
              <a:rPr lang="en-US" altLang="zh-TW" sz="1800" dirty="0" smtClean="0"/>
              <a:t>(L)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=</a:t>
            </a:r>
            <a:r>
              <a:rPr lang="zh-TW" altLang="en-US" sz="1800" dirty="0" smtClean="0"/>
              <a:t> </a:t>
            </a:r>
            <a:r>
              <a:rPr lang="en-US" altLang="zh-TW" sz="1800" b="1" dirty="0" smtClean="0"/>
              <a:t>4</a:t>
            </a:r>
          </a:p>
          <a:p>
            <a:r>
              <a:rPr lang="zh-TW" altLang="en-US" sz="1800" dirty="0"/>
              <a:t>剩餘</a:t>
            </a:r>
            <a:r>
              <a:rPr lang="zh-TW" altLang="en-US" sz="1800" dirty="0" smtClean="0"/>
              <a:t>數字數量</a:t>
            </a:r>
            <a:r>
              <a:rPr lang="en-US" altLang="zh-TW" sz="1800" dirty="0" smtClean="0"/>
              <a:t>(N)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=</a:t>
            </a:r>
            <a:r>
              <a:rPr lang="zh-TW" altLang="en-US" sz="1800" dirty="0" smtClean="0"/>
              <a:t>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4</a:t>
            </a:r>
            <a:endParaRPr lang="zh-TW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873</Words>
  <Application>Microsoft Office PowerPoint</Application>
  <PresentationFormat>如螢幕大小 (16:9)</PresentationFormat>
  <Paragraphs>317</Paragraphs>
  <Slides>17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Tinos</vt:lpstr>
      <vt:lpstr>微軟正黑體</vt:lpstr>
      <vt:lpstr>微軟正黑體</vt:lpstr>
      <vt:lpstr>新細明體</vt:lpstr>
      <vt:lpstr>Arial</vt:lpstr>
      <vt:lpstr>Times New Roman</vt:lpstr>
      <vt:lpstr>Wingdings</vt:lpstr>
      <vt:lpstr>Quintus template</vt:lpstr>
      <vt:lpstr>TOI推廣計畫 解題-數字統計</vt:lpstr>
      <vt:lpstr>題 目</vt:lpstr>
      <vt:lpstr>PowerPoint 簡報</vt:lpstr>
      <vt:lpstr>解題重點:</vt:lpstr>
      <vt:lpstr>陣列創建</vt:lpstr>
      <vt:lpstr>陣列創建</vt:lpstr>
      <vt:lpstr>陣列創建</vt:lpstr>
      <vt:lpstr>陣列創建</vt:lpstr>
      <vt:lpstr>陣列創建</vt:lpstr>
      <vt:lpstr>陣列創建</vt:lpstr>
      <vt:lpstr>陣列創建</vt:lpstr>
      <vt:lpstr>陣列創建</vt:lpstr>
      <vt:lpstr>陣列創建</vt:lpstr>
      <vt:lpstr>陣列創建</vt:lpstr>
      <vt:lpstr>陣列</vt:lpstr>
      <vt:lpstr>找出最大值</vt:lpstr>
      <vt:lpstr>參考解答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TOI推廣計畫 解題-題目</dc:title>
  <cp:lastModifiedBy>雅雯 胡</cp:lastModifiedBy>
  <cp:revision>119</cp:revision>
  <cp:lastPrinted>2019-04-10T12:19:35Z</cp:lastPrinted>
  <dcterms:modified xsi:type="dcterms:W3CDTF">2019-05-09T07:12:41Z</dcterms:modified>
</cp:coreProperties>
</file>