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8" r:id="rId4"/>
    <p:sldId id="258" r:id="rId5"/>
    <p:sldId id="274" r:id="rId6"/>
    <p:sldId id="282" r:id="rId7"/>
    <p:sldId id="28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28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/>
    <p:restoredTop sz="94630"/>
  </p:normalViewPr>
  <p:slideViewPr>
    <p:cSldViewPr snapToGrid="0">
      <p:cViewPr varScale="1">
        <p:scale>
          <a:sx n="83" d="100"/>
          <a:sy n="83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=""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=""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=""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=""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=""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=""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=""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=""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字母排列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=""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898454" y="422483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 smtClean="0"/>
              <a:t>freepik</a:t>
            </a:r>
            <a:r>
              <a:rPr lang="en-US" altLang="zh-TW" dirty="0" smtClean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54" y="1203992"/>
            <a:ext cx="2602486" cy="26024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479278" y="829676"/>
            <a:ext cx="69501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800" dirty="0"/>
              <a:t>　　現在是個國際化的社會，小乖的父母希望讓孩子從小就沉浸在英語的環境中，他今年五歲，雙語幼稚園的老師正在訓練大家能夠</a:t>
            </a:r>
            <a:r>
              <a:rPr lang="zh-TW" altLang="zh-TW" sz="1800" dirty="0">
                <a:solidFill>
                  <a:srgbClr val="00B050"/>
                </a:solidFill>
              </a:rPr>
              <a:t>將英文字母</a:t>
            </a:r>
            <a:r>
              <a:rPr lang="en-US" altLang="zh-TW" sz="1800" dirty="0">
                <a:solidFill>
                  <a:srgbClr val="00B050"/>
                </a:solidFill>
              </a:rPr>
              <a:t>A~Z</a:t>
            </a:r>
            <a:r>
              <a:rPr lang="zh-TW" altLang="zh-TW" sz="1800" dirty="0">
                <a:solidFill>
                  <a:srgbClr val="00B050"/>
                </a:solidFill>
              </a:rPr>
              <a:t>照順序背出來</a:t>
            </a:r>
            <a:r>
              <a:rPr lang="zh-TW" altLang="zh-TW" sz="1800" dirty="0"/>
              <a:t>，小乖很快就能背誦完整的</a:t>
            </a:r>
            <a:r>
              <a:rPr lang="en-US" altLang="zh-TW" sz="1800" dirty="0"/>
              <a:t>26</a:t>
            </a:r>
            <a:r>
              <a:rPr lang="zh-TW" altLang="zh-TW" sz="1800" dirty="0"/>
              <a:t>個字母了，但卻總是會背錯順序，老師發現還有其他小朋友也有這個問題，於是出了一份考卷，其中包含一長串的英文字母，希望小朋友</a:t>
            </a:r>
            <a:r>
              <a:rPr lang="zh-TW" altLang="zh-TW" sz="1800" dirty="0">
                <a:solidFill>
                  <a:srgbClr val="00B050"/>
                </a:solidFill>
              </a:rPr>
              <a:t>找到這串字母中最長的照順序排列字串，並寫出他的長度</a:t>
            </a:r>
            <a:r>
              <a:rPr lang="zh-TW" altLang="zh-TW" sz="1800" dirty="0" smtClean="0"/>
              <a:t>。</a:t>
            </a:r>
            <a:endParaRPr lang="en-US" altLang="zh-TW" sz="1800" dirty="0" smtClean="0"/>
          </a:p>
          <a:p>
            <a:endParaRPr lang="zh-TW" altLang="zh-TW" sz="1800" dirty="0"/>
          </a:p>
          <a:p>
            <a:r>
              <a:rPr lang="zh-TW" altLang="zh-TW" sz="1800" dirty="0"/>
              <a:t>　　例如：在</a:t>
            </a:r>
            <a:r>
              <a:rPr lang="en-US" altLang="zh-TW" sz="1800" dirty="0" err="1">
                <a:solidFill>
                  <a:srgbClr val="0070C0"/>
                </a:solidFill>
              </a:rPr>
              <a:t>abc</a:t>
            </a:r>
            <a:r>
              <a:rPr lang="en-US" altLang="zh-TW" sz="1800" dirty="0" err="1"/>
              <a:t>wkod</a:t>
            </a:r>
            <a:r>
              <a:rPr lang="en-US" altLang="zh-TW" sz="1800" dirty="0" err="1">
                <a:solidFill>
                  <a:srgbClr val="FF0000"/>
                </a:solidFill>
              </a:rPr>
              <a:t>vwxyz</a:t>
            </a:r>
            <a:r>
              <a:rPr lang="en-US" altLang="zh-TW" sz="1800" dirty="0" err="1"/>
              <a:t>wia</a:t>
            </a:r>
            <a:r>
              <a:rPr lang="zh-TW" altLang="zh-TW" sz="1800" dirty="0"/>
              <a:t>中有</a:t>
            </a:r>
            <a:r>
              <a:rPr lang="en-US" altLang="zh-TW" sz="1800" dirty="0" err="1">
                <a:solidFill>
                  <a:srgbClr val="0070C0"/>
                </a:solidFill>
              </a:rPr>
              <a:t>abc</a:t>
            </a:r>
            <a:r>
              <a:rPr lang="zh-TW" altLang="zh-TW" sz="1800" dirty="0"/>
              <a:t>和</a:t>
            </a:r>
            <a:r>
              <a:rPr lang="en-US" altLang="zh-TW" sz="1800" dirty="0" err="1">
                <a:solidFill>
                  <a:srgbClr val="FF0000"/>
                </a:solidFill>
              </a:rPr>
              <a:t>vwxyz</a:t>
            </a:r>
            <a:r>
              <a:rPr lang="zh-TW" altLang="zh-TW" sz="1800" dirty="0"/>
              <a:t>是按照順序的，而最長的字串為</a:t>
            </a:r>
            <a:r>
              <a:rPr lang="en-US" altLang="zh-TW" sz="1800" dirty="0" err="1">
                <a:solidFill>
                  <a:srgbClr val="FF0000"/>
                </a:solidFill>
              </a:rPr>
              <a:t>vwxyz</a:t>
            </a:r>
            <a:r>
              <a:rPr lang="zh-TW" altLang="zh-TW" sz="1800" dirty="0"/>
              <a:t>，而長度為</a:t>
            </a:r>
            <a:r>
              <a:rPr lang="en-US" altLang="zh-TW" sz="1800" dirty="0">
                <a:solidFill>
                  <a:srgbClr val="FF0000"/>
                </a:solidFill>
              </a:rPr>
              <a:t>5</a:t>
            </a:r>
            <a:r>
              <a:rPr lang="zh-TW" altLang="zh-TW" sz="1800" dirty="0"/>
              <a:t>。老師現在已經隨機產生出了一些字串，請你幫忙寫出一份解答，讓小朋友能夠快樂學英文</a:t>
            </a:r>
            <a:r>
              <a:rPr lang="zh-TW" altLang="zh-TW" sz="1800" dirty="0" smtClean="0"/>
              <a:t>！</a:t>
            </a:r>
            <a:endParaRPr lang="en-US" altLang="zh-TW" sz="1800" dirty="0" smtClean="0"/>
          </a:p>
          <a:p>
            <a:endParaRPr lang="zh-TW" altLang="zh-TW" sz="1800" dirty="0"/>
          </a:p>
          <a:p>
            <a:r>
              <a:rPr lang="en-US" altLang="zh-TW" sz="1800" dirty="0" smtClean="0"/>
              <a:t>※</a:t>
            </a:r>
            <a:r>
              <a:rPr lang="zh-TW" altLang="en-US" sz="1800" dirty="0" smtClean="0"/>
              <a:t> </a:t>
            </a:r>
            <a:r>
              <a:rPr lang="zh-TW" altLang="zh-TW" sz="1800" dirty="0" smtClean="0"/>
              <a:t>注意</a:t>
            </a:r>
            <a:r>
              <a:rPr lang="zh-TW" altLang="zh-TW" sz="1800" dirty="0"/>
              <a:t>：反序</a:t>
            </a:r>
            <a:r>
              <a:rPr lang="zh-TW" altLang="zh-TW" sz="1800" dirty="0" smtClean="0"/>
              <a:t>排列不算</a:t>
            </a:r>
            <a:r>
              <a:rPr lang="zh-TW" altLang="zh-TW" sz="1800" dirty="0"/>
              <a:t>，如</a:t>
            </a:r>
            <a:r>
              <a:rPr lang="en-US" altLang="zh-TW" sz="1800" dirty="0" err="1"/>
              <a:t>zyx</a:t>
            </a:r>
            <a:r>
              <a:rPr lang="en-US" altLang="zh-TW" sz="1800" u="sng" dirty="0" err="1"/>
              <a:t>ab</a:t>
            </a:r>
            <a:r>
              <a:rPr lang="zh-TW" altLang="zh-TW" sz="1800" dirty="0"/>
              <a:t>則只有</a:t>
            </a:r>
            <a:r>
              <a:rPr lang="en-US" altLang="zh-TW" sz="1800" dirty="0"/>
              <a:t>ab</a:t>
            </a:r>
            <a:r>
              <a:rPr lang="zh-TW" altLang="zh-TW" sz="1800" dirty="0"/>
              <a:t>符合照順序排列的</a:t>
            </a:r>
            <a:r>
              <a:rPr lang="zh-TW" altLang="zh-TW" sz="1800" dirty="0" smtClean="0"/>
              <a:t>條件</a:t>
            </a:r>
            <a:endParaRPr lang="zh-TW" altLang="zh-TW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80" y="701224"/>
            <a:ext cx="664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/>
              <a:t>輸入一行由</a:t>
            </a:r>
            <a:r>
              <a:rPr lang="en-US" altLang="zh-TW" sz="1600" i="1" dirty="0"/>
              <a:t>N</a:t>
            </a:r>
            <a:r>
              <a:rPr lang="en-US" altLang="zh-TW" sz="1600" dirty="0"/>
              <a:t> ( 0 &lt; </a:t>
            </a:r>
            <a:r>
              <a:rPr lang="en-US" altLang="zh-TW" sz="1600" i="1" dirty="0"/>
              <a:t>N </a:t>
            </a:r>
            <a:r>
              <a:rPr lang="en-US" altLang="zh-TW" sz="1600" dirty="0"/>
              <a:t>&lt; 10000 )</a:t>
            </a:r>
            <a:r>
              <a:rPr lang="zh-TW" altLang="zh-TW" sz="1600" dirty="0"/>
              <a:t>個字母所組成的字串，無其他多餘字元。</a:t>
            </a:r>
          </a:p>
        </p:txBody>
      </p:sp>
      <p:sp>
        <p:nvSpPr>
          <p:cNvPr id="8" name="矩形 7"/>
          <p:cNvSpPr/>
          <p:nvPr/>
        </p:nvSpPr>
        <p:spPr>
          <a:xfrm>
            <a:off x="1659281" y="1447447"/>
            <a:ext cx="664285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en-US" sz="1600" dirty="0"/>
              <a:t>　</a:t>
            </a:r>
            <a:r>
              <a:rPr lang="zh-TW" altLang="en-US" sz="1600" dirty="0" smtClean="0"/>
              <a:t>　</a:t>
            </a:r>
            <a:r>
              <a:rPr lang="zh-TW" altLang="zh-TW" sz="1600" dirty="0" smtClean="0"/>
              <a:t>輸出</a:t>
            </a:r>
            <a:r>
              <a:rPr lang="zh-TW" altLang="zh-TW" sz="1600" dirty="0"/>
              <a:t>一個正整數</a:t>
            </a:r>
            <a:r>
              <a:rPr lang="en-US" altLang="zh-TW" sz="1600" i="1" dirty="0"/>
              <a:t>M</a:t>
            </a:r>
            <a:r>
              <a:rPr lang="en-US" altLang="zh-TW" sz="1600" dirty="0"/>
              <a:t> ( 1 ≤ </a:t>
            </a:r>
            <a:r>
              <a:rPr lang="en-US" altLang="zh-TW" sz="1600" i="1" dirty="0"/>
              <a:t>M</a:t>
            </a:r>
            <a:r>
              <a:rPr lang="en-US" altLang="zh-TW" sz="1600" dirty="0"/>
              <a:t> ≤ </a:t>
            </a:r>
            <a:r>
              <a:rPr lang="en-US" altLang="zh-TW" sz="1600" i="1" dirty="0"/>
              <a:t>N</a:t>
            </a:r>
            <a:r>
              <a:rPr lang="en-US" altLang="zh-TW" sz="1600" dirty="0"/>
              <a:t> )</a:t>
            </a:r>
            <a:r>
              <a:rPr lang="zh-TW" altLang="zh-TW" sz="1600" dirty="0"/>
              <a:t>代表</a:t>
            </a:r>
            <a:r>
              <a:rPr lang="zh-TW" altLang="zh-TW" sz="1600" u="sng" dirty="0"/>
              <a:t>最長子字串長度</a:t>
            </a:r>
            <a:r>
              <a:rPr lang="zh-TW" altLang="zh-TW" sz="1600" dirty="0"/>
              <a:t>，接著輸出一個長度為</a:t>
            </a:r>
            <a:r>
              <a:rPr lang="en-US" altLang="zh-TW" sz="1600" i="1" dirty="0"/>
              <a:t>M</a:t>
            </a:r>
            <a:r>
              <a:rPr lang="zh-TW" altLang="zh-TW" sz="1600" dirty="0"/>
              <a:t>的英文字串代表</a:t>
            </a:r>
            <a:r>
              <a:rPr lang="zh-TW" altLang="zh-TW" sz="1600" u="sng" dirty="0"/>
              <a:t>最長照順序排列子字串</a:t>
            </a:r>
            <a:r>
              <a:rPr lang="zh-TW" altLang="zh-TW" sz="1600" dirty="0"/>
              <a:t>，無換行字元</a:t>
            </a:r>
            <a:r>
              <a:rPr lang="zh-TW" altLang="zh-TW" sz="1600" dirty="0" smtClean="0"/>
              <a:t>。</a:t>
            </a:r>
            <a:endParaRPr lang="en-US" altLang="zh-TW" sz="1600" dirty="0" smtClean="0"/>
          </a:p>
          <a:p>
            <a:r>
              <a:rPr lang="zh-TW" altLang="en-US" sz="900" dirty="0" smtClean="0"/>
              <a:t>　　</a:t>
            </a:r>
            <a:endParaRPr lang="zh-TW" altLang="zh-TW" sz="900" dirty="0"/>
          </a:p>
          <a:p>
            <a:r>
              <a:rPr lang="zh-TW" altLang="zh-TW" sz="1600" dirty="0"/>
              <a:t>　　若有多個長度最長的字串則輸出</a:t>
            </a:r>
            <a:r>
              <a:rPr lang="zh-TW" altLang="zh-TW" sz="1600" b="1" dirty="0">
                <a:solidFill>
                  <a:srgbClr val="0070C0"/>
                </a:solidFill>
              </a:rPr>
              <a:t>最後一個</a:t>
            </a:r>
            <a:r>
              <a:rPr lang="zh-TW" altLang="zh-TW" sz="1600" dirty="0"/>
              <a:t>出現的最長子字串；若</a:t>
            </a:r>
            <a:r>
              <a:rPr lang="zh-TW" altLang="zh-TW" sz="1600" b="1" dirty="0">
                <a:solidFill>
                  <a:srgbClr val="00B050"/>
                </a:solidFill>
              </a:rPr>
              <a:t>無照順序排列</a:t>
            </a:r>
            <a:r>
              <a:rPr lang="zh-TW" altLang="zh-TW" sz="1600" dirty="0">
                <a:solidFill>
                  <a:srgbClr val="00B050"/>
                </a:solidFill>
              </a:rPr>
              <a:t>字串則最長字串長度為</a:t>
            </a:r>
            <a:r>
              <a:rPr lang="en-US" altLang="zh-TW" sz="1600" b="1" dirty="0">
                <a:solidFill>
                  <a:srgbClr val="00B050"/>
                </a:solidFill>
              </a:rPr>
              <a:t>1</a:t>
            </a:r>
            <a:r>
              <a:rPr lang="zh-TW" altLang="zh-TW" sz="1600" dirty="0"/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36880"/>
              </p:ext>
            </p:extLst>
          </p:nvPr>
        </p:nvGraphicFramePr>
        <p:xfrm>
          <a:off x="2943976" y="3212599"/>
          <a:ext cx="3694166" cy="552577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70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25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r>
                        <a:rPr lang="zh-TW" altLang="en-US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１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cap="none" dirty="0" err="1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abc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wkod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vwxyz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wia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r>
                        <a:rPr lang="zh-TW" altLang="en-US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１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vwxyz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24228"/>
              </p:ext>
            </p:extLst>
          </p:nvPr>
        </p:nvGraphicFramePr>
        <p:xfrm>
          <a:off x="2943976" y="3763219"/>
          <a:ext cx="3694166" cy="552577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70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25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r>
                        <a:rPr lang="zh-TW" altLang="en-US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２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gfe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uv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yz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ij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r>
                        <a:rPr lang="zh-TW" altLang="en-US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２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lang="en-US" altLang="zh-TW" sz="16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ij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判斷連續字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串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最長字串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80" y="1248282"/>
            <a:ext cx="2614613" cy="2614613"/>
          </a:xfrm>
        </p:spPr>
      </p:pic>
      <p:sp>
        <p:nvSpPr>
          <p:cNvPr id="6" name="矩形 5"/>
          <p:cNvSpPr/>
          <p:nvPr/>
        </p:nvSpPr>
        <p:spPr>
          <a:xfrm>
            <a:off x="4893956" y="4201785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 smtClean="0"/>
              <a:t>freepik</a:t>
            </a:r>
            <a:r>
              <a:rPr lang="en-US" altLang="zh-TW" dirty="0" smtClean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判斷連續字串</a:t>
            </a:r>
            <a:endParaRPr kumimoji="1"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31" y="1947822"/>
            <a:ext cx="4324350" cy="1924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35839" y="2005533"/>
            <a:ext cx="676195" cy="26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65500" y="1375771"/>
            <a:ext cx="2566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計算目前為止有幾個連續字母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直線單箭頭接點 9"/>
          <p:cNvCxnSpPr>
            <a:endCxn id="6" idx="1"/>
          </p:cNvCxnSpPr>
          <p:nvPr/>
        </p:nvCxnSpPr>
        <p:spPr>
          <a:xfrm>
            <a:off x="3042877" y="1529659"/>
            <a:ext cx="4226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4" idx="0"/>
          </p:cNvCxnSpPr>
          <p:nvPr/>
        </p:nvCxnSpPr>
        <p:spPr>
          <a:xfrm flipH="1">
            <a:off x="2773937" y="1529659"/>
            <a:ext cx="268940" cy="475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73506" y="2005533"/>
            <a:ext cx="1290918" cy="268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421880" y="1640045"/>
            <a:ext cx="390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</a:rPr>
              <a:t>預設</a:t>
            </a: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</a:rPr>
              <a:t>：</a:t>
            </a:r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</a:rPr>
              <a:t>若無連續字串，則答案為最後一個字</a:t>
            </a: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</a:rPr>
              <a:t>母</a:t>
            </a:r>
          </a:p>
        </p:txBody>
      </p:sp>
      <p:cxnSp>
        <p:nvCxnSpPr>
          <p:cNvPr id="20" name="直線單箭頭接點 19"/>
          <p:cNvCxnSpPr>
            <a:endCxn id="18" idx="1"/>
          </p:cNvCxnSpPr>
          <p:nvPr/>
        </p:nvCxnSpPr>
        <p:spPr>
          <a:xfrm>
            <a:off x="4072537" y="1793933"/>
            <a:ext cx="3493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7" idx="0"/>
          </p:cNvCxnSpPr>
          <p:nvPr/>
        </p:nvCxnSpPr>
        <p:spPr>
          <a:xfrm flipV="1">
            <a:off x="3818965" y="1793933"/>
            <a:ext cx="268941" cy="211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6491716" y="2027704"/>
            <a:ext cx="1830691" cy="1621124"/>
            <a:chOff x="6491716" y="2159421"/>
            <a:chExt cx="1830691" cy="1621124"/>
          </a:xfrm>
        </p:grpSpPr>
        <p:sp>
          <p:nvSpPr>
            <p:cNvPr id="40" name="矩形 39"/>
            <p:cNvSpPr/>
            <p:nvPr/>
          </p:nvSpPr>
          <p:spPr>
            <a:xfrm>
              <a:off x="6491716" y="2159421"/>
              <a:ext cx="1614939" cy="16211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181328" y="2766057"/>
              <a:ext cx="345782" cy="3611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97126" y="2766057"/>
              <a:ext cx="330414" cy="3611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739496" y="2586681"/>
              <a:ext cx="1582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accent6"/>
                  </a:solidFill>
                </a:rPr>
                <a:t>a b c</a:t>
              </a:r>
              <a:endParaRPr lang="zh-TW" altLang="en-US" sz="3600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491716" y="2193166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 smtClean="0">
                  <a:solidFill>
                    <a:srgbClr val="C00000"/>
                  </a:solidFill>
                </a:rPr>
                <a:t>str</a:t>
              </a:r>
              <a:r>
                <a:rPr lang="en-US" altLang="zh-TW" sz="1600" dirty="0" smtClean="0">
                  <a:solidFill>
                    <a:srgbClr val="C00000"/>
                  </a:solidFill>
                </a:rPr>
                <a:t>[ </a:t>
              </a:r>
              <a:r>
                <a:rPr lang="en-US" altLang="zh-TW" sz="1600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zh-TW" sz="1600" dirty="0" smtClean="0">
                  <a:solidFill>
                    <a:srgbClr val="C00000"/>
                  </a:solidFill>
                </a:rPr>
                <a:t> ]</a:t>
              </a:r>
              <a:endParaRPr lang="zh-TW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962333" y="3349955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 smtClean="0">
                  <a:solidFill>
                    <a:srgbClr val="C00000"/>
                  </a:solidFill>
                </a:rPr>
                <a:t>str</a:t>
              </a:r>
              <a:r>
                <a:rPr lang="en-US" altLang="zh-TW" sz="1600" dirty="0" smtClean="0">
                  <a:solidFill>
                    <a:srgbClr val="C00000"/>
                  </a:solidFill>
                </a:rPr>
                <a:t>[ i+1 ]</a:t>
              </a:r>
              <a:endParaRPr lang="zh-TW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直線單箭頭接點 32"/>
            <p:cNvCxnSpPr>
              <a:endCxn id="29" idx="2"/>
            </p:cNvCxnSpPr>
            <p:nvPr/>
          </p:nvCxnSpPr>
          <p:spPr>
            <a:xfrm flipH="1" flipV="1">
              <a:off x="6836522" y="2531720"/>
              <a:ext cx="125811" cy="2343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endCxn id="31" idx="0"/>
            </p:cNvCxnSpPr>
            <p:nvPr/>
          </p:nvCxnSpPr>
          <p:spPr>
            <a:xfrm>
              <a:off x="7384356" y="3127207"/>
              <a:ext cx="39803" cy="22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2697096" y="2435839"/>
            <a:ext cx="2136161" cy="29179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833257" y="2140003"/>
            <a:ext cx="1658459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4556632" y="2140003"/>
            <a:ext cx="276625" cy="29583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09775" y="2435839"/>
            <a:ext cx="899032" cy="29179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5048438" y="2739049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確認</a:t>
            </a:r>
            <a:r>
              <a:rPr lang="en-US" altLang="zh-TW" b="1" dirty="0" err="1" smtClean="0">
                <a:solidFill>
                  <a:schemeClr val="accent5"/>
                </a:solidFill>
              </a:rPr>
              <a:t>str</a:t>
            </a:r>
            <a:r>
              <a:rPr lang="en-US" altLang="zh-TW" b="1" dirty="0" smtClean="0">
                <a:solidFill>
                  <a:schemeClr val="accent5"/>
                </a:solidFill>
              </a:rPr>
              <a:t>[</a:t>
            </a:r>
            <a:r>
              <a:rPr lang="zh-TW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TW" b="1" dirty="0" smtClean="0">
                <a:solidFill>
                  <a:schemeClr val="accent5"/>
                </a:solidFill>
              </a:rPr>
              <a:t>i+1</a:t>
            </a:r>
            <a:r>
              <a:rPr lang="zh-TW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TW" b="1" dirty="0" smtClean="0">
                <a:solidFill>
                  <a:schemeClr val="accent5"/>
                </a:solidFill>
              </a:rPr>
              <a:t>]</a:t>
            </a:r>
          </a:p>
          <a:p>
            <a:pPr algn="ctr"/>
            <a:r>
              <a:rPr lang="zh-TW" altLang="en-US" b="1" dirty="0" smtClean="0">
                <a:solidFill>
                  <a:schemeClr val="accent5"/>
                </a:solidFill>
              </a:rPr>
              <a:t>未超出字串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32960" y="3847916"/>
            <a:ext cx="4298763" cy="279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435839" y="3101295"/>
            <a:ext cx="2259105" cy="25534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296464" y="3388514"/>
            <a:ext cx="27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確認有連續字元，記住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</a:rPr>
              <a:t>第一次進這個迴圈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的位置 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字串起始位置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73976" y="1526851"/>
            <a:ext cx="4318387" cy="2805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搜尋最長字</a:t>
            </a:r>
            <a:r>
              <a:rPr kumimoji="1" lang="zh-TW" altLang="en-US" sz="2400" dirty="0"/>
              <a:t>串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8611"/>
          <a:stretch/>
        </p:blipFill>
        <p:spPr>
          <a:xfrm>
            <a:off x="2773976" y="1538501"/>
            <a:ext cx="3888081" cy="12778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64577"/>
          <a:stretch/>
        </p:blipFill>
        <p:spPr>
          <a:xfrm>
            <a:off x="2773976" y="3238944"/>
            <a:ext cx="3888081" cy="109364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69449" y="2730712"/>
            <a:ext cx="14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判斷連續字串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79106" y="3414326"/>
            <a:ext cx="2201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</a:rPr>
              <a:t>如果目前得到的為</a:t>
            </a:r>
            <a:endParaRPr lang="en-US" altLang="zh-TW" b="1" dirty="0" smtClean="0">
              <a:solidFill>
                <a:schemeClr val="accent1"/>
              </a:solidFill>
            </a:endParaRPr>
          </a:p>
          <a:p>
            <a:r>
              <a:rPr lang="zh-TW" altLang="en-US" b="1" dirty="0" smtClean="0">
                <a:solidFill>
                  <a:schemeClr val="accent1"/>
                </a:solidFill>
              </a:rPr>
              <a:t>最長連續字串就更新</a:t>
            </a:r>
            <a:endParaRPr lang="en-US" altLang="zh-TW" b="1" dirty="0" smtClean="0">
              <a:solidFill>
                <a:schemeClr val="accent1"/>
              </a:solidFill>
            </a:endParaRPr>
          </a:p>
          <a:p>
            <a:r>
              <a:rPr lang="en-US" altLang="zh-TW" b="1" dirty="0" err="1" smtClean="0">
                <a:solidFill>
                  <a:schemeClr val="accent1"/>
                </a:solidFill>
              </a:rPr>
              <a:t>max_cnt</a:t>
            </a:r>
            <a:r>
              <a:rPr lang="zh-TW" altLang="en-US" b="1" dirty="0" smtClean="0">
                <a:solidFill>
                  <a:schemeClr val="accent1"/>
                </a:solidFill>
              </a:rPr>
              <a:t>、</a:t>
            </a:r>
            <a:r>
              <a:rPr lang="en-US" altLang="zh-TW" b="1" dirty="0" err="1" smtClean="0">
                <a:solidFill>
                  <a:schemeClr val="accent1"/>
                </a:solidFill>
              </a:rPr>
              <a:t>max_index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33" y="3237088"/>
            <a:ext cx="1782936" cy="2209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772861" y="3267824"/>
            <a:ext cx="248685" cy="146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136658" y="2891105"/>
            <a:ext cx="2186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記得是</a:t>
            </a:r>
            <a:r>
              <a:rPr lang="en-US" altLang="zh-TW" b="1" dirty="0" smtClean="0">
                <a:solidFill>
                  <a:srgbClr val="C00000"/>
                </a:solidFill>
              </a:rPr>
              <a:t>&gt;=</a:t>
            </a:r>
            <a:r>
              <a:rPr lang="zh-TW" altLang="en-US" b="1" dirty="0" smtClean="0">
                <a:solidFill>
                  <a:srgbClr val="C00000"/>
                </a:solidFill>
              </a:rPr>
              <a:t>，因為如果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字數一樣則取最後一筆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087906" y="3068039"/>
            <a:ext cx="1083457" cy="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3" idx="0"/>
          </p:cNvCxnSpPr>
          <p:nvPr/>
        </p:nvCxnSpPr>
        <p:spPr>
          <a:xfrm flipV="1">
            <a:off x="3897204" y="3068039"/>
            <a:ext cx="190702" cy="1997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/>
          <a:srcRect t="57857" r="82904" b="36375"/>
          <a:stretch/>
        </p:blipFill>
        <p:spPr>
          <a:xfrm>
            <a:off x="2779689" y="2869069"/>
            <a:ext cx="664690" cy="17807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194415" y="2192779"/>
            <a:ext cx="261249" cy="270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5086" y="3223576"/>
            <a:ext cx="1959428" cy="929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5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9230" y="630091"/>
            <a:ext cx="4656876" cy="3704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16" name="Shape 61"/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845" t="2313"/>
          <a:stretch/>
        </p:blipFill>
        <p:spPr>
          <a:xfrm>
            <a:off x="1517516" y="764144"/>
            <a:ext cx="3936429" cy="190221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16" y="3130382"/>
            <a:ext cx="4568590" cy="120458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r="3772"/>
          <a:stretch/>
        </p:blipFill>
        <p:spPr>
          <a:xfrm>
            <a:off x="5063778" y="1225989"/>
            <a:ext cx="3288767" cy="2119546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sp>
        <p:nvSpPr>
          <p:cNvPr id="17" name="矩形 16"/>
          <p:cNvSpPr/>
          <p:nvPr/>
        </p:nvSpPr>
        <p:spPr>
          <a:xfrm>
            <a:off x="2143844" y="2650994"/>
            <a:ext cx="2409025" cy="4640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/>
          <p:cNvSpPr/>
          <p:nvPr/>
        </p:nvSpPr>
        <p:spPr>
          <a:xfrm>
            <a:off x="4641156" y="1228969"/>
            <a:ext cx="416790" cy="2116566"/>
          </a:xfrm>
          <a:prstGeom prst="leftBrace">
            <a:avLst>
              <a:gd name="adj1" fmla="val 29109"/>
              <a:gd name="adj2" fmla="val 79043"/>
            </a:avLst>
          </a:prstGeom>
          <a:ln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80596" y="3744077"/>
            <a:ext cx="660883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C00000"/>
                </a:solidFill>
              </a:rPr>
              <a:t>輸出</a:t>
            </a:r>
            <a:endParaRPr lang="zh-TW" altLang="en-US" sz="1800" b="1" dirty="0">
              <a:solidFill>
                <a:srgbClr val="C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19713" y="1514132"/>
            <a:ext cx="660883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C00000"/>
                </a:solidFill>
              </a:rPr>
              <a:t>輸入</a:t>
            </a:r>
            <a:endParaRPr lang="zh-TW" altLang="en-US" sz="1800" b="1" dirty="0">
              <a:solidFill>
                <a:srgbClr val="C0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96174" y="1715253"/>
            <a:ext cx="664378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C00000"/>
                </a:solidFill>
              </a:rPr>
              <a:t>判斷連續</a:t>
            </a:r>
            <a:endParaRPr lang="zh-TW" altLang="en-US" sz="1800" b="1" dirty="0">
              <a:solidFill>
                <a:srgbClr val="C0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046667" y="2559838"/>
            <a:ext cx="664378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C00000"/>
                </a:solidFill>
              </a:rPr>
              <a:t>搜尋最長</a:t>
            </a:r>
            <a:endParaRPr lang="zh-TW" alt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69733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191</Words>
  <Application>Microsoft Office PowerPoint</Application>
  <PresentationFormat>如螢幕大小 (16:9)</PresentationFormat>
  <Paragraphs>56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Tinos</vt:lpstr>
      <vt:lpstr>微軟正黑體</vt:lpstr>
      <vt:lpstr>微軟正黑體</vt:lpstr>
      <vt:lpstr>新細明體</vt:lpstr>
      <vt:lpstr>Arial</vt:lpstr>
      <vt:lpstr>Times New Roman</vt:lpstr>
      <vt:lpstr>Wingdings</vt:lpstr>
      <vt:lpstr>Quintus template</vt:lpstr>
      <vt:lpstr>TOI推廣計畫 解題-字母排列</vt:lpstr>
      <vt:lpstr>題 目</vt:lpstr>
      <vt:lpstr>PowerPoint 簡報</vt:lpstr>
      <vt:lpstr>解題重點:</vt:lpstr>
      <vt:lpstr>判斷連續字串</vt:lpstr>
      <vt:lpstr>搜尋最長字串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dc:creator>isa86118</dc:creator>
  <cp:lastModifiedBy>雅雯 胡</cp:lastModifiedBy>
  <cp:revision>109</cp:revision>
  <cp:lastPrinted>2019-04-10T12:19:35Z</cp:lastPrinted>
  <dcterms:modified xsi:type="dcterms:W3CDTF">2019-08-20T10:08:39Z</dcterms:modified>
</cp:coreProperties>
</file>