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26"/>
  </p:notesMasterIdLst>
  <p:sldIdLst>
    <p:sldId id="256" r:id="rId2"/>
    <p:sldId id="257" r:id="rId3"/>
    <p:sldId id="268" r:id="rId4"/>
    <p:sldId id="293" r:id="rId5"/>
    <p:sldId id="258" r:id="rId6"/>
    <p:sldId id="271" r:id="rId7"/>
    <p:sldId id="265" r:id="rId8"/>
    <p:sldId id="272" r:id="rId9"/>
    <p:sldId id="279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7" r:id="rId20"/>
    <p:sldId id="304" r:id="rId21"/>
    <p:sldId id="305" r:id="rId22"/>
    <p:sldId id="306" r:id="rId23"/>
    <p:sldId id="308" r:id="rId24"/>
    <p:sldId id="274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D8F710-FA4E-40ED-AFA7-559E44A3C38B}">
  <a:tblStyle styleId="{94D8F710-FA4E-40ED-AFA7-559E44A3C3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70"/>
    <p:restoredTop sz="94643"/>
  </p:normalViewPr>
  <p:slideViewPr>
    <p:cSldViewPr snapToGrid="0">
      <p:cViewPr varScale="1">
        <p:scale>
          <a:sx n="120" d="100"/>
          <a:sy n="120" d="100"/>
        </p:scale>
        <p:origin x="1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8660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23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7682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5608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5629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256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86332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4622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6115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63587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3737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3364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46022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42287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766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198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9828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147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532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8353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957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6630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195400" y="1915625"/>
            <a:ext cx="5307900" cy="1159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" name="Shape 9"/>
          <p:cNvSpPr txBox="1">
            <a:spLocks noGrp="1"/>
          </p:cNvSpPr>
          <p:nvPr>
            <p:ph type="sldNum" idx="12"/>
          </p:nvPr>
        </p:nvSpPr>
        <p:spPr>
          <a:xfrm>
            <a:off x="86849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Tinos"/>
                <a:cs typeface="Tinos"/>
                <a:sym typeface="Tinos"/>
              </a:rPr>
              <a:pPr algn="r"/>
              <a:t>‹#›</a:t>
            </a:fld>
            <a:endParaRPr lang="en" dirty="0"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2657456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600"/>
              <a:buChar char="◈"/>
              <a:defRPr sz="2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600"/>
              <a:buChar char="◆"/>
              <a:defRPr sz="2600"/>
            </a:lvl2pPr>
            <a:lvl3pPr lvl="2">
              <a:spcBef>
                <a:spcPts val="0"/>
              </a:spcBef>
              <a:buSzPts val="2600"/>
              <a:buChar char="◇"/>
              <a:defRPr sz="2600"/>
            </a:lvl3pPr>
            <a:lvl4pPr lvl="3">
              <a:spcBef>
                <a:spcPts val="0"/>
              </a:spcBef>
              <a:buSzPts val="2600"/>
              <a:buChar char="⬥"/>
              <a:defRPr sz="2600"/>
            </a:lvl4pPr>
            <a:lvl5pPr lvl="4">
              <a:spcBef>
                <a:spcPts val="0"/>
              </a:spcBef>
              <a:buSzPts val="2600"/>
              <a:buChar char="⬦"/>
              <a:defRPr sz="2600"/>
            </a:lvl5pPr>
            <a:lvl6pPr lvl="5">
              <a:spcBef>
                <a:spcPts val="0"/>
              </a:spcBef>
              <a:buSzPts val="2600"/>
              <a:buChar char="⬦"/>
              <a:defRPr sz="2600"/>
            </a:lvl6pPr>
            <a:lvl7pPr lvl="6">
              <a:spcBef>
                <a:spcPts val="0"/>
              </a:spcBef>
              <a:buSzPts val="2600"/>
              <a:buChar char="⬦"/>
              <a:defRPr sz="2600"/>
            </a:lvl7pPr>
            <a:lvl8pPr lvl="7">
              <a:spcBef>
                <a:spcPts val="0"/>
              </a:spcBef>
              <a:buSzPts val="2600"/>
              <a:buChar char="⬦"/>
              <a:defRPr sz="2600"/>
            </a:lvl8pPr>
            <a:lvl9pPr lvl="8">
              <a:spcBef>
                <a:spcPts val="0"/>
              </a:spcBef>
              <a:buSzPts val="2600"/>
              <a:buChar char="⬦"/>
              <a:defRPr sz="2600"/>
            </a:lvl9pPr>
          </a:lstStyle>
          <a:p>
            <a:endParaRPr lang="en-US" dirty="0"/>
          </a:p>
          <a:p>
            <a:pPr lvl="0"/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713794" y="4749900"/>
            <a:ext cx="430206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0000000-1234-1234-1234-123412341234}" type="slidenum">
              <a:rPr lang="en" altLang="zh-TW" b="0" smtClean="0">
                <a:latin typeface="+mn-lt"/>
                <a:cs typeface="Tinos"/>
                <a:sym typeface="Tinos"/>
              </a:rPr>
              <a:pPr/>
              <a:t>‹#›</a:t>
            </a:fld>
            <a:endParaRPr lang="en" altLang="zh-TW" b="0" dirty="0">
              <a:latin typeface="+mn-lt"/>
              <a:cs typeface="Tinos"/>
              <a:sym typeface="Tinos"/>
            </a:endParaRPr>
          </a:p>
        </p:txBody>
      </p:sp>
      <p:cxnSp>
        <p:nvCxnSpPr>
          <p:cNvPr id="24" name="Shape 24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556175" y="1479375"/>
            <a:ext cx="3211800" cy="2669657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200"/>
              <a:buChar char="◈"/>
              <a:defRPr sz="2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200"/>
              <a:buChar char="◆"/>
              <a:defRPr sz="2200"/>
            </a:lvl2pPr>
            <a:lvl3pPr lvl="2">
              <a:spcBef>
                <a:spcPts val="0"/>
              </a:spcBef>
              <a:buSzPts val="2200"/>
              <a:buChar char="◇"/>
              <a:defRPr sz="2200"/>
            </a:lvl3pPr>
            <a:lvl4pPr lvl="3">
              <a:spcBef>
                <a:spcPts val="0"/>
              </a:spcBef>
              <a:buSzPts val="2200"/>
              <a:buChar char="⬥"/>
              <a:defRPr sz="2200"/>
            </a:lvl4pPr>
            <a:lvl5pPr lvl="4">
              <a:spcBef>
                <a:spcPts val="0"/>
              </a:spcBef>
              <a:buSzPts val="2200"/>
              <a:buChar char="⬦"/>
              <a:defRPr sz="2200"/>
            </a:lvl5pPr>
            <a:lvl6pPr lvl="5">
              <a:spcBef>
                <a:spcPts val="0"/>
              </a:spcBef>
              <a:buSzPts val="2200"/>
              <a:buChar char="⬦"/>
              <a:defRPr sz="2200"/>
            </a:lvl6pPr>
            <a:lvl7pPr lvl="6">
              <a:spcBef>
                <a:spcPts val="0"/>
              </a:spcBef>
              <a:buSzPts val="2200"/>
              <a:buChar char="⬦"/>
              <a:defRPr sz="2200"/>
            </a:lvl7pPr>
            <a:lvl8pPr lvl="7">
              <a:spcBef>
                <a:spcPts val="0"/>
              </a:spcBef>
              <a:buSzPts val="2200"/>
              <a:buChar char="⬦"/>
              <a:defRPr sz="2200"/>
            </a:lvl8pPr>
            <a:lvl9pPr lvl="8">
              <a:spcBef>
                <a:spcPts val="0"/>
              </a:spcBef>
              <a:buSzPts val="2200"/>
              <a:buChar char="⬦"/>
              <a:defRPr sz="2200"/>
            </a:lvl9pPr>
          </a:lstStyle>
          <a:p>
            <a:endParaRPr dirty="0"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961272" y="1479375"/>
            <a:ext cx="3211800" cy="2669657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200"/>
              <a:buChar char="◈"/>
              <a:defRPr sz="2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200"/>
              <a:buChar char="◆"/>
              <a:defRPr sz="2200"/>
            </a:lvl2pPr>
            <a:lvl3pPr lvl="2">
              <a:spcBef>
                <a:spcPts val="0"/>
              </a:spcBef>
              <a:buSzPts val="2200"/>
              <a:buChar char="◇"/>
              <a:defRPr sz="2200"/>
            </a:lvl3pPr>
            <a:lvl4pPr lvl="3">
              <a:spcBef>
                <a:spcPts val="0"/>
              </a:spcBef>
              <a:buSzPts val="2200"/>
              <a:buChar char="⬥"/>
              <a:defRPr sz="2200"/>
            </a:lvl4pPr>
            <a:lvl5pPr lvl="4">
              <a:spcBef>
                <a:spcPts val="0"/>
              </a:spcBef>
              <a:buSzPts val="2200"/>
              <a:buChar char="⬦"/>
              <a:defRPr sz="2200"/>
            </a:lvl5pPr>
            <a:lvl6pPr lvl="5">
              <a:spcBef>
                <a:spcPts val="0"/>
              </a:spcBef>
              <a:buSzPts val="2200"/>
              <a:buChar char="⬦"/>
              <a:defRPr sz="2200"/>
            </a:lvl6pPr>
            <a:lvl7pPr lvl="6">
              <a:spcBef>
                <a:spcPts val="0"/>
              </a:spcBef>
              <a:buSzPts val="2200"/>
              <a:buChar char="⬦"/>
              <a:defRPr sz="2200"/>
            </a:lvl7pPr>
            <a:lvl8pPr lvl="7">
              <a:spcBef>
                <a:spcPts val="0"/>
              </a:spcBef>
              <a:buSzPts val="2200"/>
              <a:buChar char="⬦"/>
              <a:defRPr sz="2200"/>
            </a:lvl8pPr>
            <a:lvl9pPr lvl="8">
              <a:spcBef>
                <a:spcPts val="0"/>
              </a:spcBef>
              <a:buSzPts val="2200"/>
              <a:buChar char="⬦"/>
              <a:defRPr sz="2200"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723418" y="4749900"/>
            <a:ext cx="420582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0000000-1234-1234-1234-123412341234}" type="slidenum">
              <a:rPr lang="en" b="0" smtClean="0">
                <a:latin typeface="+mn-lt"/>
              </a:rPr>
              <a:pPr/>
              <a:t>‹#›</a:t>
            </a:fld>
            <a:endParaRPr lang="en" b="0" dirty="0">
              <a:latin typeface="+mn-lt"/>
            </a:endParaRPr>
          </a:p>
        </p:txBody>
      </p:sp>
      <p:cxnSp>
        <p:nvCxnSpPr>
          <p:cNvPr id="30" name="Shape 30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592350" y="3640275"/>
            <a:ext cx="6562500" cy="519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360"/>
              </a:spcBef>
              <a:buClr>
                <a:srgbClr val="666666"/>
              </a:buClr>
              <a:buSzPts val="1600"/>
              <a:buNone/>
              <a:defRPr sz="1600" i="1">
                <a:solidFill>
                  <a:srgbClr val="666666"/>
                </a:solidFill>
              </a:defRPr>
            </a:lvl1pPr>
          </a:lstStyle>
          <a:p>
            <a:endParaRPr dirty="0"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46416" y="4749900"/>
            <a:ext cx="497584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b="0" smtClean="0"/>
              <a:pPr/>
              <a:t>‹#›</a:t>
            </a:fld>
            <a:endParaRPr lang="en" b="0" dirty="0"/>
          </a:p>
        </p:txBody>
      </p:sp>
      <p:cxnSp>
        <p:nvCxnSpPr>
          <p:cNvPr id="45" name="Shape 45"/>
          <p:cNvCxnSpPr/>
          <p:nvPr/>
        </p:nvCxnSpPr>
        <p:spPr>
          <a:xfrm>
            <a:off x="1706950" y="3643125"/>
            <a:ext cx="6321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742670" y="4749900"/>
            <a:ext cx="40133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b="0" smtClean="0"/>
              <a:pPr/>
              <a:t>‹#›</a:t>
            </a:fld>
            <a:endParaRPr lang="en" b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libro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27094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5212A"/>
              </a:buClr>
              <a:buSzPts val="3000"/>
              <a:buFont typeface="Tinos"/>
              <a:buChar char="◈"/>
              <a:defRPr sz="30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>
              <a:spcBef>
                <a:spcPts val="480"/>
              </a:spcBef>
              <a:buClr>
                <a:srgbClr val="25212A"/>
              </a:buClr>
              <a:buSzPts val="2400"/>
              <a:buFont typeface="Tinos"/>
              <a:buChar char="◆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>
              <a:spcBef>
                <a:spcPts val="480"/>
              </a:spcBef>
              <a:buClr>
                <a:srgbClr val="25212A"/>
              </a:buClr>
              <a:buSzPts val="2400"/>
              <a:buFont typeface="Tinos"/>
              <a:buChar char="◇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⬥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76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Tinos"/>
                <a:cs typeface="Tinos"/>
                <a:sym typeface="Tinos"/>
              </a:rPr>
              <a:pPr algn="r"/>
              <a:t>‹#›</a:t>
            </a:fld>
            <a:endParaRPr lang="en" dirty="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4856177"/>
            <a:ext cx="338105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臺灣國際資訊奧林匹亞競賽 </a:t>
            </a:r>
            <a:r>
              <a:rPr lang="en-US" altLang="zh-TW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(TOI) </a:t>
            </a:r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5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200" b="0" i="0" u="none" strike="noStrike" cap="none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hyperlink" Target="http://www.flaticon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flaticon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flaticon.com/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1560382" y="1602769"/>
            <a:ext cx="5307900" cy="1839074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TOI</a:t>
            </a: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</a:t>
            </a:r>
            <a:b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解題</a:t>
            </a:r>
            <a:r>
              <a:rPr lang="en-US" altLang="zh-TW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CN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炸彈超人</a:t>
            </a:r>
            <a:endParaRPr lang="en" sz="3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Shape 65">
            <a:extLst>
              <a:ext uri="{FF2B5EF4-FFF2-40B4-BE49-F238E27FC236}">
                <a16:creationId xmlns:a16="http://schemas.microsoft.com/office/drawing/2014/main" id="{B9D5E58D-23EE-3C48-8FDD-DB03504CC65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</a:t>
            </a:fld>
            <a:endParaRPr lang="e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36703D5-3ADE-6A43-AFE2-F4F8BB5F7969}"/>
              </a:ext>
            </a:extLst>
          </p:cNvPr>
          <p:cNvSpPr/>
          <p:nvPr/>
        </p:nvSpPr>
        <p:spPr>
          <a:xfrm>
            <a:off x="2179674" y="4184840"/>
            <a:ext cx="65559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200" dirty="0"/>
              <a:t>Icon made by [https://</a:t>
            </a:r>
            <a:r>
              <a:rPr lang="en" altLang="zh-TW" sz="1200" dirty="0" err="1"/>
              <a:t>www.flaticon.com</a:t>
            </a:r>
            <a:r>
              <a:rPr lang="en" altLang="zh-TW" sz="1200" dirty="0"/>
              <a:t>/authors/photo3idea-studio]from </a:t>
            </a:r>
            <a:r>
              <a:rPr lang="en" altLang="zh-TW" sz="1200" dirty="0">
                <a:hlinkClick r:id="rId3" tooltip="Flaticon"/>
              </a:rPr>
              <a:t>www.flaticon.com</a:t>
            </a:r>
            <a:r>
              <a:rPr lang="en" altLang="zh-TW" sz="1200" dirty="0"/>
              <a:t> </a:t>
            </a:r>
            <a:endParaRPr lang="en-US" altLang="zh-TW" sz="12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EB4CFFD-83B2-B946-A9E5-E41ED779E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214" y="1073886"/>
            <a:ext cx="2369733" cy="236795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E72EFDD3-3D3B-CA4F-B1B8-B6370EB08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437049"/>
              </p:ext>
            </p:extLst>
          </p:nvPr>
        </p:nvGraphicFramePr>
        <p:xfrm>
          <a:off x="5735940" y="2418863"/>
          <a:ext cx="2157508" cy="1819392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539377">
                  <a:extLst>
                    <a:ext uri="{9D8B030D-6E8A-4147-A177-3AD203B41FA5}">
                      <a16:colId xmlns:a16="http://schemas.microsoft.com/office/drawing/2014/main" val="3716699294"/>
                    </a:ext>
                  </a:extLst>
                </a:gridCol>
                <a:gridCol w="539377">
                  <a:extLst>
                    <a:ext uri="{9D8B030D-6E8A-4147-A177-3AD203B41FA5}">
                      <a16:colId xmlns:a16="http://schemas.microsoft.com/office/drawing/2014/main" val="4159033290"/>
                    </a:ext>
                  </a:extLst>
                </a:gridCol>
                <a:gridCol w="539377">
                  <a:extLst>
                    <a:ext uri="{9D8B030D-6E8A-4147-A177-3AD203B41FA5}">
                      <a16:colId xmlns:a16="http://schemas.microsoft.com/office/drawing/2014/main" val="800607826"/>
                    </a:ext>
                  </a:extLst>
                </a:gridCol>
                <a:gridCol w="539377">
                  <a:extLst>
                    <a:ext uri="{9D8B030D-6E8A-4147-A177-3AD203B41FA5}">
                      <a16:colId xmlns:a16="http://schemas.microsoft.com/office/drawing/2014/main" val="1869294635"/>
                    </a:ext>
                  </a:extLst>
                </a:gridCol>
              </a:tblGrid>
              <a:tr h="4548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697450"/>
                  </a:ext>
                </a:extLst>
              </a:tr>
              <a:tr h="4548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*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094212"/>
                  </a:ext>
                </a:extLst>
              </a:tr>
              <a:tr h="4548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2358968"/>
                  </a:ext>
                </a:extLst>
              </a:tr>
              <a:tr h="4548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*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4699150"/>
                  </a:ext>
                </a:extLst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1731534" y="1452503"/>
            <a:ext cx="6266082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搜尋炸彈：</a:t>
            </a:r>
            <a:endParaRPr lang="en-US" altLang="zh-TW" sz="18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(1)  </a:t>
            </a:r>
            <a:r>
              <a:rPr lang="zh-CN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在地圖狀態中搜尋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炸彈「</a:t>
            </a:r>
            <a:r>
              <a:rPr lang="en-US" altLang="zh-CN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CN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endParaRPr lang="en-US" altLang="zh-CN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找到</a:t>
            </a:r>
            <a:r>
              <a:rPr lang="zh-CN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炸彈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 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十字型爆炸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556175" y="742950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爆炸</a:t>
            </a:r>
            <a:r>
              <a:rPr lang="zh-CN" altLang="en-US" sz="2400" b="1" dirty="0"/>
              <a:t>範圍</a:t>
            </a:r>
            <a:endParaRPr lang="en-US" altLang="zh-TW" sz="2400" b="1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713794" y="4749900"/>
            <a:ext cx="430206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E394A77-35AF-8349-A075-407195CD2B05}"/>
              </a:ext>
            </a:extLst>
          </p:cNvPr>
          <p:cNvGrpSpPr/>
          <p:nvPr/>
        </p:nvGrpSpPr>
        <p:grpSpPr>
          <a:xfrm>
            <a:off x="5335881" y="2127959"/>
            <a:ext cx="977187" cy="307777"/>
            <a:chOff x="2488538" y="3049629"/>
            <a:chExt cx="977187" cy="307777"/>
          </a:xfrm>
        </p:grpSpPr>
        <p:sp>
          <p:nvSpPr>
            <p:cNvPr id="14" name="向右箭號 13">
              <a:extLst>
                <a:ext uri="{FF2B5EF4-FFF2-40B4-BE49-F238E27FC236}">
                  <a16:creationId xmlns:a16="http://schemas.microsoft.com/office/drawing/2014/main" id="{FFEABAC7-E757-A642-A0C6-D142047B3F30}"/>
                </a:ext>
              </a:extLst>
            </p:cNvPr>
            <p:cNvSpPr/>
            <p:nvPr/>
          </p:nvSpPr>
          <p:spPr>
            <a:xfrm rot="3356445">
              <a:off x="3206351" y="3092103"/>
              <a:ext cx="295917" cy="222831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902009B-BB88-9D4A-9362-CF0F0890ED89}"/>
                </a:ext>
              </a:extLst>
            </p:cNvPr>
            <p:cNvSpPr/>
            <p:nvPr/>
          </p:nvSpPr>
          <p:spPr>
            <a:xfrm>
              <a:off x="2488538" y="3049629"/>
              <a:ext cx="8018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current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07D399E-836E-5844-B4F2-EFE5971E76E0}"/>
              </a:ext>
            </a:extLst>
          </p:cNvPr>
          <p:cNvGrpSpPr/>
          <p:nvPr/>
        </p:nvGrpSpPr>
        <p:grpSpPr>
          <a:xfrm>
            <a:off x="5167432" y="2423423"/>
            <a:ext cx="2715931" cy="441454"/>
            <a:chOff x="4986671" y="2423423"/>
            <a:chExt cx="2715931" cy="441454"/>
          </a:xfrm>
        </p:grpSpPr>
        <p:sp>
          <p:nvSpPr>
            <p:cNvPr id="13" name="向右箭號 12">
              <a:extLst>
                <a:ext uri="{FF2B5EF4-FFF2-40B4-BE49-F238E27FC236}">
                  <a16:creationId xmlns:a16="http://schemas.microsoft.com/office/drawing/2014/main" id="{9D9BB867-0CD3-1642-BB75-F81CB05A0AF4}"/>
                </a:ext>
              </a:extLst>
            </p:cNvPr>
            <p:cNvSpPr/>
            <p:nvPr/>
          </p:nvSpPr>
          <p:spPr>
            <a:xfrm>
              <a:off x="4986671" y="2562930"/>
              <a:ext cx="481328" cy="169636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6B6D7B7-4BB3-9943-8FEA-B41C9755CA82}"/>
                </a:ext>
              </a:extLst>
            </p:cNvPr>
            <p:cNvSpPr/>
            <p:nvPr/>
          </p:nvSpPr>
          <p:spPr>
            <a:xfrm flipV="1">
              <a:off x="5545094" y="2423423"/>
              <a:ext cx="2157508" cy="441454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33F03BB-E349-394D-8879-E4C12878FEB5}"/>
                  </a:ext>
                </a:extLst>
              </p:cNvPr>
              <p:cNvSpPr/>
              <p:nvPr/>
            </p:nvSpPr>
            <p:spPr>
              <a:xfrm>
                <a:off x="4966693" y="2715693"/>
                <a:ext cx="8828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𝑟𝑜𝑤</m:t>
                    </m:r>
                    <m:r>
                      <a:rPr lang="en-US" altLang="zh-TW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TW" i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endParaRPr lang="zh-TW" altLang="en-US" dirty="0"/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33F03BB-E349-394D-8879-E4C12878FE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693" y="2715693"/>
                <a:ext cx="882806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8A29FC6-1168-5D47-BE3D-6D91315B2BF9}"/>
                  </a:ext>
                </a:extLst>
              </p:cNvPr>
              <p:cNvSpPr/>
              <p:nvPr/>
            </p:nvSpPr>
            <p:spPr>
              <a:xfrm>
                <a:off x="2168832" y="2990275"/>
                <a:ext cx="269574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zh-TW" sz="1800" b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輸入範例</a:t>
                </a:r>
                <a:r>
                  <a:rPr lang="en-US" altLang="zh-TW" sz="1800" b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zh-TW" altLang="en-US" sz="2000" b="1" i="0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2000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000" b="0" i="1" kern="100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𝑛</m:t>
                    </m:r>
                  </m:oMath>
                </a14:m>
                <a:r>
                  <a:rPr lang="en-US" altLang="zh-TW" sz="2000" i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000" kern="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TW" sz="2000" b="0" i="1" kern="10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4</m:t>
                    </m:r>
                    <m:r>
                      <a:rPr lang="en-US" altLang="zh-TW" sz="2000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</m:t>
                    </m:r>
                  </m:oMath>
                </a14:m>
                <a:endParaRPr lang="zh-TW" altLang="zh-TW" sz="1600" dirty="0"/>
              </a:p>
            </p:txBody>
          </p:sp>
        </mc:Choice>
        <mc:Fallback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8A29FC6-1168-5D47-BE3D-6D91315B2B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832" y="2990275"/>
                <a:ext cx="2695743" cy="400110"/>
              </a:xfrm>
              <a:prstGeom prst="rect">
                <a:avLst/>
              </a:prstGeom>
              <a:blipFill>
                <a:blip r:embed="rId4"/>
                <a:stretch>
                  <a:fillRect l="-1878" t="-6061" b="-242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80409B3-A785-D74B-90B1-F8713EF9EE1D}"/>
                  </a:ext>
                </a:extLst>
              </p:cNvPr>
              <p:cNvSpPr/>
              <p:nvPr/>
            </p:nvSpPr>
            <p:spPr>
              <a:xfrm>
                <a:off x="3220102" y="3314156"/>
                <a:ext cx="194733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000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𝑟𝑜𝑤</m:t>
                    </m:r>
                    <m:r>
                      <a:rPr lang="en-US" altLang="zh-TW" sz="2000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000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</m:t>
                    </m:r>
                  </m:oMath>
                </a14:m>
                <a:r>
                  <a:rPr lang="en-US" altLang="zh-TW" sz="2000" i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000" kern="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TW" sz="2000" b="0" i="1" kern="10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4</m:t>
                    </m:r>
                    <m:r>
                      <a:rPr lang="en-US" altLang="zh-TW" sz="2000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</m:t>
                    </m:r>
                  </m:oMath>
                </a14:m>
                <a:endParaRPr lang="zh-TW" altLang="zh-TW" sz="1600" dirty="0"/>
              </a:p>
            </p:txBody>
          </p:sp>
        </mc:Choice>
        <mc:Fallback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80409B3-A785-D74B-90B1-F8713EF9EE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102" y="3314156"/>
                <a:ext cx="1947330" cy="400110"/>
              </a:xfrm>
              <a:prstGeom prst="rect">
                <a:avLst/>
              </a:prstGeom>
              <a:blipFill>
                <a:blip r:embed="rId5"/>
                <a:stretch>
                  <a:fillRect t="-6250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899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E72EFDD3-3D3B-CA4F-B1B8-B6370EB08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751699"/>
              </p:ext>
            </p:extLst>
          </p:nvPr>
        </p:nvGraphicFramePr>
        <p:xfrm>
          <a:off x="5735940" y="2418863"/>
          <a:ext cx="2157508" cy="1819392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539377">
                  <a:extLst>
                    <a:ext uri="{9D8B030D-6E8A-4147-A177-3AD203B41FA5}">
                      <a16:colId xmlns:a16="http://schemas.microsoft.com/office/drawing/2014/main" val="3716699294"/>
                    </a:ext>
                  </a:extLst>
                </a:gridCol>
                <a:gridCol w="539377">
                  <a:extLst>
                    <a:ext uri="{9D8B030D-6E8A-4147-A177-3AD203B41FA5}">
                      <a16:colId xmlns:a16="http://schemas.microsoft.com/office/drawing/2014/main" val="4159033290"/>
                    </a:ext>
                  </a:extLst>
                </a:gridCol>
                <a:gridCol w="539377">
                  <a:extLst>
                    <a:ext uri="{9D8B030D-6E8A-4147-A177-3AD203B41FA5}">
                      <a16:colId xmlns:a16="http://schemas.microsoft.com/office/drawing/2014/main" val="800607826"/>
                    </a:ext>
                  </a:extLst>
                </a:gridCol>
                <a:gridCol w="539377">
                  <a:extLst>
                    <a:ext uri="{9D8B030D-6E8A-4147-A177-3AD203B41FA5}">
                      <a16:colId xmlns:a16="http://schemas.microsoft.com/office/drawing/2014/main" val="1869294635"/>
                    </a:ext>
                  </a:extLst>
                </a:gridCol>
              </a:tblGrid>
              <a:tr h="4548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697450"/>
                  </a:ext>
                </a:extLst>
              </a:tr>
              <a:tr h="4548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*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094212"/>
                  </a:ext>
                </a:extLst>
              </a:tr>
              <a:tr h="4548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2358968"/>
                  </a:ext>
                </a:extLst>
              </a:tr>
              <a:tr h="4548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*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4699150"/>
                  </a:ext>
                </a:extLst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1731534" y="1452503"/>
            <a:ext cx="6266082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搜尋炸彈：</a:t>
            </a:r>
            <a:endParaRPr lang="en-US" altLang="zh-TW" sz="18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(1)  </a:t>
            </a:r>
            <a:r>
              <a:rPr lang="zh-CN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在地圖狀態中搜尋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炸彈「</a:t>
            </a:r>
            <a:r>
              <a:rPr lang="en-US" altLang="zh-CN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CN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endParaRPr lang="en-US" altLang="zh-CN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找到</a:t>
            </a:r>
            <a:r>
              <a:rPr lang="zh-CN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炸彈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 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十字型爆炸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556175" y="742950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爆炸</a:t>
            </a:r>
            <a:r>
              <a:rPr lang="zh-CN" altLang="en-US" sz="2400" b="1" dirty="0"/>
              <a:t>範圍</a:t>
            </a:r>
            <a:endParaRPr lang="en-US" altLang="zh-TW" sz="2400" b="1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713794" y="4749900"/>
            <a:ext cx="430206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E394A77-35AF-8349-A075-407195CD2B05}"/>
              </a:ext>
            </a:extLst>
          </p:cNvPr>
          <p:cNvGrpSpPr/>
          <p:nvPr/>
        </p:nvGrpSpPr>
        <p:grpSpPr>
          <a:xfrm>
            <a:off x="5920675" y="2127959"/>
            <a:ext cx="977187" cy="307777"/>
            <a:chOff x="2488538" y="3049629"/>
            <a:chExt cx="977187" cy="307777"/>
          </a:xfrm>
        </p:grpSpPr>
        <p:sp>
          <p:nvSpPr>
            <p:cNvPr id="14" name="向右箭號 13">
              <a:extLst>
                <a:ext uri="{FF2B5EF4-FFF2-40B4-BE49-F238E27FC236}">
                  <a16:creationId xmlns:a16="http://schemas.microsoft.com/office/drawing/2014/main" id="{FFEABAC7-E757-A642-A0C6-D142047B3F30}"/>
                </a:ext>
              </a:extLst>
            </p:cNvPr>
            <p:cNvSpPr/>
            <p:nvPr/>
          </p:nvSpPr>
          <p:spPr>
            <a:xfrm rot="3356445">
              <a:off x="3206351" y="3092103"/>
              <a:ext cx="295917" cy="222831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902009B-BB88-9D4A-9362-CF0F0890ED89}"/>
                </a:ext>
              </a:extLst>
            </p:cNvPr>
            <p:cNvSpPr/>
            <p:nvPr/>
          </p:nvSpPr>
          <p:spPr>
            <a:xfrm>
              <a:off x="2488538" y="3049629"/>
              <a:ext cx="8018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current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07D399E-836E-5844-B4F2-EFE5971E76E0}"/>
              </a:ext>
            </a:extLst>
          </p:cNvPr>
          <p:cNvGrpSpPr/>
          <p:nvPr/>
        </p:nvGrpSpPr>
        <p:grpSpPr>
          <a:xfrm>
            <a:off x="5167432" y="2423423"/>
            <a:ext cx="2715931" cy="441454"/>
            <a:chOff x="4986671" y="2423423"/>
            <a:chExt cx="2715931" cy="441454"/>
          </a:xfrm>
        </p:grpSpPr>
        <p:sp>
          <p:nvSpPr>
            <p:cNvPr id="13" name="向右箭號 12">
              <a:extLst>
                <a:ext uri="{FF2B5EF4-FFF2-40B4-BE49-F238E27FC236}">
                  <a16:creationId xmlns:a16="http://schemas.microsoft.com/office/drawing/2014/main" id="{9D9BB867-0CD3-1642-BB75-F81CB05A0AF4}"/>
                </a:ext>
              </a:extLst>
            </p:cNvPr>
            <p:cNvSpPr/>
            <p:nvPr/>
          </p:nvSpPr>
          <p:spPr>
            <a:xfrm>
              <a:off x="4986671" y="2562930"/>
              <a:ext cx="481328" cy="169636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6B6D7B7-4BB3-9943-8FEA-B41C9755CA82}"/>
                </a:ext>
              </a:extLst>
            </p:cNvPr>
            <p:cNvSpPr/>
            <p:nvPr/>
          </p:nvSpPr>
          <p:spPr>
            <a:xfrm flipV="1">
              <a:off x="5545094" y="2423423"/>
              <a:ext cx="2157508" cy="441454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A5D2C858-EEEF-1A43-8C71-EABBA6D101C0}"/>
                  </a:ext>
                </a:extLst>
              </p:cNvPr>
              <p:cNvSpPr/>
              <p:nvPr/>
            </p:nvSpPr>
            <p:spPr>
              <a:xfrm>
                <a:off x="4966693" y="2715693"/>
                <a:ext cx="8828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𝑟𝑜𝑤</m:t>
                    </m:r>
                    <m:r>
                      <a:rPr lang="en-US" altLang="zh-TW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TW" i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endParaRPr lang="zh-TW" altLang="en-US" dirty="0"/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A5D2C858-EEEF-1A43-8C71-EABBA6D101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693" y="2715693"/>
                <a:ext cx="882806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C44911D6-425E-6543-A0EB-A09AAD1518CA}"/>
                  </a:ext>
                </a:extLst>
              </p:cNvPr>
              <p:cNvSpPr/>
              <p:nvPr/>
            </p:nvSpPr>
            <p:spPr>
              <a:xfrm>
                <a:off x="2168832" y="2990275"/>
                <a:ext cx="269574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zh-TW" sz="1800" b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輸入範例</a:t>
                </a:r>
                <a:r>
                  <a:rPr lang="en-US" altLang="zh-TW" sz="1800" b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zh-TW" altLang="en-US" sz="2000" b="1" i="0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2000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000" b="0" i="1" kern="100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𝑛</m:t>
                    </m:r>
                  </m:oMath>
                </a14:m>
                <a:r>
                  <a:rPr lang="en-US" altLang="zh-TW" sz="2000" i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000" kern="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TW" sz="2000" b="0" i="1" kern="10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4</m:t>
                    </m:r>
                    <m:r>
                      <a:rPr lang="en-US" altLang="zh-TW" sz="2000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</m:t>
                    </m:r>
                  </m:oMath>
                </a14:m>
                <a:endParaRPr lang="zh-TW" altLang="zh-TW" sz="1600" dirty="0"/>
              </a:p>
            </p:txBody>
          </p:sp>
        </mc:Choice>
        <mc:Fallback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C44911D6-425E-6543-A0EB-A09AAD151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832" y="2990275"/>
                <a:ext cx="2695743" cy="400110"/>
              </a:xfrm>
              <a:prstGeom prst="rect">
                <a:avLst/>
              </a:prstGeom>
              <a:blipFill>
                <a:blip r:embed="rId4"/>
                <a:stretch>
                  <a:fillRect l="-1878" t="-6061" b="-242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07E73D9E-F2DD-8845-96DC-7703A5E72968}"/>
                  </a:ext>
                </a:extLst>
              </p:cNvPr>
              <p:cNvSpPr/>
              <p:nvPr/>
            </p:nvSpPr>
            <p:spPr>
              <a:xfrm>
                <a:off x="3220102" y="3314156"/>
                <a:ext cx="194733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000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𝑟𝑜𝑤</m:t>
                    </m:r>
                    <m:r>
                      <a:rPr lang="en-US" altLang="zh-TW" sz="2000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000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</m:t>
                    </m:r>
                  </m:oMath>
                </a14:m>
                <a:r>
                  <a:rPr lang="en-US" altLang="zh-TW" sz="2000" i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000" kern="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TW" sz="2000" b="0" i="1" kern="10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4</m:t>
                    </m:r>
                    <m:r>
                      <a:rPr lang="en-US" altLang="zh-TW" sz="2000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</m:t>
                    </m:r>
                  </m:oMath>
                </a14:m>
                <a:endParaRPr lang="zh-TW" altLang="zh-TW" sz="1600" dirty="0"/>
              </a:p>
            </p:txBody>
          </p:sp>
        </mc:Choice>
        <mc:Fallback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07E73D9E-F2DD-8845-96DC-7703A5E729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102" y="3314156"/>
                <a:ext cx="1947330" cy="400110"/>
              </a:xfrm>
              <a:prstGeom prst="rect">
                <a:avLst/>
              </a:prstGeom>
              <a:blipFill>
                <a:blip r:embed="rId5"/>
                <a:stretch>
                  <a:fillRect t="-6250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868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E72EFDD3-3D3B-CA4F-B1B8-B6370EB08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44644"/>
              </p:ext>
            </p:extLst>
          </p:nvPr>
        </p:nvGraphicFramePr>
        <p:xfrm>
          <a:off x="5735940" y="2418863"/>
          <a:ext cx="2157508" cy="1819392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539377">
                  <a:extLst>
                    <a:ext uri="{9D8B030D-6E8A-4147-A177-3AD203B41FA5}">
                      <a16:colId xmlns:a16="http://schemas.microsoft.com/office/drawing/2014/main" val="3716699294"/>
                    </a:ext>
                  </a:extLst>
                </a:gridCol>
                <a:gridCol w="539377">
                  <a:extLst>
                    <a:ext uri="{9D8B030D-6E8A-4147-A177-3AD203B41FA5}">
                      <a16:colId xmlns:a16="http://schemas.microsoft.com/office/drawing/2014/main" val="4159033290"/>
                    </a:ext>
                  </a:extLst>
                </a:gridCol>
                <a:gridCol w="539377">
                  <a:extLst>
                    <a:ext uri="{9D8B030D-6E8A-4147-A177-3AD203B41FA5}">
                      <a16:colId xmlns:a16="http://schemas.microsoft.com/office/drawing/2014/main" val="800607826"/>
                    </a:ext>
                  </a:extLst>
                </a:gridCol>
                <a:gridCol w="539377">
                  <a:extLst>
                    <a:ext uri="{9D8B030D-6E8A-4147-A177-3AD203B41FA5}">
                      <a16:colId xmlns:a16="http://schemas.microsoft.com/office/drawing/2014/main" val="1869294635"/>
                    </a:ext>
                  </a:extLst>
                </a:gridCol>
              </a:tblGrid>
              <a:tr h="4548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697450"/>
                  </a:ext>
                </a:extLst>
              </a:tr>
              <a:tr h="4548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*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094212"/>
                  </a:ext>
                </a:extLst>
              </a:tr>
              <a:tr h="4548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2358968"/>
                  </a:ext>
                </a:extLst>
              </a:tr>
              <a:tr h="4548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*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4699150"/>
                  </a:ext>
                </a:extLst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1731534" y="1452503"/>
            <a:ext cx="6266082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搜尋炸彈：</a:t>
            </a:r>
            <a:endParaRPr lang="en-US" altLang="zh-TW" sz="18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(1)  </a:t>
            </a:r>
            <a:r>
              <a:rPr lang="zh-CN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在地圖狀態中搜尋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炸彈「</a:t>
            </a:r>
            <a:r>
              <a:rPr lang="en-US" altLang="zh-CN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CN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endParaRPr lang="en-US" altLang="zh-CN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找到</a:t>
            </a:r>
            <a:r>
              <a:rPr lang="zh-CN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炸彈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 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十字型爆炸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556175" y="742950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爆炸</a:t>
            </a:r>
            <a:r>
              <a:rPr lang="zh-CN" altLang="en-US" sz="2400" b="1" dirty="0"/>
              <a:t>範圍</a:t>
            </a:r>
            <a:endParaRPr lang="en-US" altLang="zh-TW" sz="2400" b="1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713794" y="4749900"/>
            <a:ext cx="430206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E394A77-35AF-8349-A075-407195CD2B05}"/>
              </a:ext>
            </a:extLst>
          </p:cNvPr>
          <p:cNvGrpSpPr/>
          <p:nvPr/>
        </p:nvGrpSpPr>
        <p:grpSpPr>
          <a:xfrm>
            <a:off x="6431043" y="2127959"/>
            <a:ext cx="977187" cy="307777"/>
            <a:chOff x="2488538" y="3049629"/>
            <a:chExt cx="977187" cy="307777"/>
          </a:xfrm>
        </p:grpSpPr>
        <p:sp>
          <p:nvSpPr>
            <p:cNvPr id="14" name="向右箭號 13">
              <a:extLst>
                <a:ext uri="{FF2B5EF4-FFF2-40B4-BE49-F238E27FC236}">
                  <a16:creationId xmlns:a16="http://schemas.microsoft.com/office/drawing/2014/main" id="{FFEABAC7-E757-A642-A0C6-D142047B3F30}"/>
                </a:ext>
              </a:extLst>
            </p:cNvPr>
            <p:cNvSpPr/>
            <p:nvPr/>
          </p:nvSpPr>
          <p:spPr>
            <a:xfrm rot="3356445">
              <a:off x="3206351" y="3092103"/>
              <a:ext cx="295917" cy="222831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902009B-BB88-9D4A-9362-CF0F0890ED89}"/>
                </a:ext>
              </a:extLst>
            </p:cNvPr>
            <p:cNvSpPr/>
            <p:nvPr/>
          </p:nvSpPr>
          <p:spPr>
            <a:xfrm>
              <a:off x="2488538" y="3049629"/>
              <a:ext cx="8018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current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07D399E-836E-5844-B4F2-EFE5971E76E0}"/>
              </a:ext>
            </a:extLst>
          </p:cNvPr>
          <p:cNvGrpSpPr/>
          <p:nvPr/>
        </p:nvGrpSpPr>
        <p:grpSpPr>
          <a:xfrm>
            <a:off x="5167432" y="2423423"/>
            <a:ext cx="2715931" cy="441454"/>
            <a:chOff x="4986671" y="2423423"/>
            <a:chExt cx="2715931" cy="441454"/>
          </a:xfrm>
        </p:grpSpPr>
        <p:sp>
          <p:nvSpPr>
            <p:cNvPr id="13" name="向右箭號 12">
              <a:extLst>
                <a:ext uri="{FF2B5EF4-FFF2-40B4-BE49-F238E27FC236}">
                  <a16:creationId xmlns:a16="http://schemas.microsoft.com/office/drawing/2014/main" id="{9D9BB867-0CD3-1642-BB75-F81CB05A0AF4}"/>
                </a:ext>
              </a:extLst>
            </p:cNvPr>
            <p:cNvSpPr/>
            <p:nvPr/>
          </p:nvSpPr>
          <p:spPr>
            <a:xfrm>
              <a:off x="4986671" y="2562930"/>
              <a:ext cx="481328" cy="169636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6B6D7B7-4BB3-9943-8FEA-B41C9755CA82}"/>
                </a:ext>
              </a:extLst>
            </p:cNvPr>
            <p:cNvSpPr/>
            <p:nvPr/>
          </p:nvSpPr>
          <p:spPr>
            <a:xfrm flipV="1">
              <a:off x="5545094" y="2423423"/>
              <a:ext cx="2157508" cy="441454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F1CD6754-41C1-054E-AAD2-08A521382841}"/>
                  </a:ext>
                </a:extLst>
              </p:cNvPr>
              <p:cNvSpPr/>
              <p:nvPr/>
            </p:nvSpPr>
            <p:spPr>
              <a:xfrm>
                <a:off x="4966693" y="2715693"/>
                <a:ext cx="8828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𝑟𝑜𝑤</m:t>
                    </m:r>
                    <m:r>
                      <a:rPr lang="en-US" altLang="zh-TW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TW" i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endParaRPr lang="zh-TW" altLang="en-US" dirty="0"/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F1CD6754-41C1-054E-AAD2-08A521382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693" y="2715693"/>
                <a:ext cx="882806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A99BFFC-FFBB-464F-9CC7-A83C95ACAFEC}"/>
                  </a:ext>
                </a:extLst>
              </p:cNvPr>
              <p:cNvSpPr/>
              <p:nvPr/>
            </p:nvSpPr>
            <p:spPr>
              <a:xfrm>
                <a:off x="2168832" y="2990275"/>
                <a:ext cx="269574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zh-TW" sz="1800" b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輸入範例</a:t>
                </a:r>
                <a:r>
                  <a:rPr lang="en-US" altLang="zh-TW" sz="1800" b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zh-TW" altLang="en-US" sz="2000" b="1" i="0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2000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000" b="0" i="1" kern="100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𝑛</m:t>
                    </m:r>
                  </m:oMath>
                </a14:m>
                <a:r>
                  <a:rPr lang="en-US" altLang="zh-TW" sz="2000" i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000" kern="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TW" sz="2000" b="0" i="1" kern="10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4</m:t>
                    </m:r>
                    <m:r>
                      <a:rPr lang="en-US" altLang="zh-TW" sz="2000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</m:t>
                    </m:r>
                  </m:oMath>
                </a14:m>
                <a:endParaRPr lang="zh-TW" altLang="zh-TW" sz="1600" dirty="0"/>
              </a:p>
            </p:txBody>
          </p:sp>
        </mc:Choice>
        <mc:Fallback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A99BFFC-FFBB-464F-9CC7-A83C95ACAF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832" y="2990275"/>
                <a:ext cx="2695743" cy="400110"/>
              </a:xfrm>
              <a:prstGeom prst="rect">
                <a:avLst/>
              </a:prstGeom>
              <a:blipFill>
                <a:blip r:embed="rId4"/>
                <a:stretch>
                  <a:fillRect l="-1878" t="-6061" b="-242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F4A58BE6-33E8-BD47-B26E-B4E2675581AA}"/>
                  </a:ext>
                </a:extLst>
              </p:cNvPr>
              <p:cNvSpPr/>
              <p:nvPr/>
            </p:nvSpPr>
            <p:spPr>
              <a:xfrm>
                <a:off x="3220102" y="3314156"/>
                <a:ext cx="194733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000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𝑟𝑜𝑤</m:t>
                    </m:r>
                    <m:r>
                      <a:rPr lang="en-US" altLang="zh-TW" sz="2000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000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</m:t>
                    </m:r>
                  </m:oMath>
                </a14:m>
                <a:r>
                  <a:rPr lang="en-US" altLang="zh-TW" sz="2000" i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000" kern="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TW" sz="2000" b="0" i="1" kern="10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4</m:t>
                    </m:r>
                    <m:r>
                      <a:rPr lang="en-US" altLang="zh-TW" sz="2000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</m:t>
                    </m:r>
                  </m:oMath>
                </a14:m>
                <a:endParaRPr lang="zh-TW" altLang="zh-TW" sz="1600" dirty="0"/>
              </a:p>
            </p:txBody>
          </p:sp>
        </mc:Choice>
        <mc:Fallback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F4A58BE6-33E8-BD47-B26E-B4E2675581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102" y="3314156"/>
                <a:ext cx="1947330" cy="400110"/>
              </a:xfrm>
              <a:prstGeom prst="rect">
                <a:avLst/>
              </a:prstGeom>
              <a:blipFill>
                <a:blip r:embed="rId5"/>
                <a:stretch>
                  <a:fillRect t="-6250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8347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E72EFDD3-3D3B-CA4F-B1B8-B6370EB08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976542"/>
              </p:ext>
            </p:extLst>
          </p:nvPr>
        </p:nvGraphicFramePr>
        <p:xfrm>
          <a:off x="5735940" y="2418863"/>
          <a:ext cx="2157508" cy="1819392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539377">
                  <a:extLst>
                    <a:ext uri="{9D8B030D-6E8A-4147-A177-3AD203B41FA5}">
                      <a16:colId xmlns:a16="http://schemas.microsoft.com/office/drawing/2014/main" val="3716699294"/>
                    </a:ext>
                  </a:extLst>
                </a:gridCol>
                <a:gridCol w="539377">
                  <a:extLst>
                    <a:ext uri="{9D8B030D-6E8A-4147-A177-3AD203B41FA5}">
                      <a16:colId xmlns:a16="http://schemas.microsoft.com/office/drawing/2014/main" val="4159033290"/>
                    </a:ext>
                  </a:extLst>
                </a:gridCol>
                <a:gridCol w="539377">
                  <a:extLst>
                    <a:ext uri="{9D8B030D-6E8A-4147-A177-3AD203B41FA5}">
                      <a16:colId xmlns:a16="http://schemas.microsoft.com/office/drawing/2014/main" val="800607826"/>
                    </a:ext>
                  </a:extLst>
                </a:gridCol>
                <a:gridCol w="539377">
                  <a:extLst>
                    <a:ext uri="{9D8B030D-6E8A-4147-A177-3AD203B41FA5}">
                      <a16:colId xmlns:a16="http://schemas.microsoft.com/office/drawing/2014/main" val="1869294635"/>
                    </a:ext>
                  </a:extLst>
                </a:gridCol>
              </a:tblGrid>
              <a:tr h="4548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9697450"/>
                  </a:ext>
                </a:extLst>
              </a:tr>
              <a:tr h="4548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*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094212"/>
                  </a:ext>
                </a:extLst>
              </a:tr>
              <a:tr h="4548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2358968"/>
                  </a:ext>
                </a:extLst>
              </a:tr>
              <a:tr h="4548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*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4699150"/>
                  </a:ext>
                </a:extLst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1731534" y="1452503"/>
            <a:ext cx="6266082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搜尋炸彈：</a:t>
            </a:r>
            <a:endParaRPr lang="en-US" altLang="zh-TW" sz="18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(1)  </a:t>
            </a:r>
            <a:r>
              <a:rPr lang="zh-CN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在地圖狀態中搜尋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炸彈「</a:t>
            </a:r>
            <a:r>
              <a:rPr lang="en-US" altLang="zh-CN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CN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endParaRPr lang="en-US" altLang="zh-CN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找到</a:t>
            </a:r>
            <a:r>
              <a:rPr lang="zh-CN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炸彈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 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十字型爆炸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556175" y="742950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爆炸</a:t>
            </a:r>
            <a:r>
              <a:rPr lang="zh-CN" altLang="en-US" sz="2400" b="1" dirty="0"/>
              <a:t>範圍</a:t>
            </a:r>
            <a:endParaRPr lang="en-US" altLang="zh-TW" sz="2400" b="1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713794" y="4749900"/>
            <a:ext cx="430206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E394A77-35AF-8349-A075-407195CD2B05}"/>
              </a:ext>
            </a:extLst>
          </p:cNvPr>
          <p:cNvGrpSpPr/>
          <p:nvPr/>
        </p:nvGrpSpPr>
        <p:grpSpPr>
          <a:xfrm>
            <a:off x="4811664" y="2543770"/>
            <a:ext cx="977187" cy="307777"/>
            <a:chOff x="2488538" y="3049629"/>
            <a:chExt cx="977187" cy="307777"/>
          </a:xfrm>
        </p:grpSpPr>
        <p:sp>
          <p:nvSpPr>
            <p:cNvPr id="14" name="向右箭號 13">
              <a:extLst>
                <a:ext uri="{FF2B5EF4-FFF2-40B4-BE49-F238E27FC236}">
                  <a16:creationId xmlns:a16="http://schemas.microsoft.com/office/drawing/2014/main" id="{FFEABAC7-E757-A642-A0C6-D142047B3F30}"/>
                </a:ext>
              </a:extLst>
            </p:cNvPr>
            <p:cNvSpPr/>
            <p:nvPr/>
          </p:nvSpPr>
          <p:spPr>
            <a:xfrm rot="3356445">
              <a:off x="3206351" y="3092103"/>
              <a:ext cx="295917" cy="222831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902009B-BB88-9D4A-9362-CF0F0890ED89}"/>
                </a:ext>
              </a:extLst>
            </p:cNvPr>
            <p:cNvSpPr/>
            <p:nvPr/>
          </p:nvSpPr>
          <p:spPr>
            <a:xfrm>
              <a:off x="2488538" y="3049629"/>
              <a:ext cx="8018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current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07D399E-836E-5844-B4F2-EFE5971E76E0}"/>
              </a:ext>
            </a:extLst>
          </p:cNvPr>
          <p:cNvGrpSpPr/>
          <p:nvPr/>
        </p:nvGrpSpPr>
        <p:grpSpPr>
          <a:xfrm>
            <a:off x="5167432" y="2880626"/>
            <a:ext cx="2715931" cy="441454"/>
            <a:chOff x="4986671" y="2423423"/>
            <a:chExt cx="2715931" cy="441454"/>
          </a:xfrm>
        </p:grpSpPr>
        <p:sp>
          <p:nvSpPr>
            <p:cNvPr id="13" name="向右箭號 12">
              <a:extLst>
                <a:ext uri="{FF2B5EF4-FFF2-40B4-BE49-F238E27FC236}">
                  <a16:creationId xmlns:a16="http://schemas.microsoft.com/office/drawing/2014/main" id="{9D9BB867-0CD3-1642-BB75-F81CB05A0AF4}"/>
                </a:ext>
              </a:extLst>
            </p:cNvPr>
            <p:cNvSpPr/>
            <p:nvPr/>
          </p:nvSpPr>
          <p:spPr>
            <a:xfrm>
              <a:off x="4986671" y="2562930"/>
              <a:ext cx="481328" cy="169636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6B6D7B7-4BB3-9943-8FEA-B41C9755CA82}"/>
                </a:ext>
              </a:extLst>
            </p:cNvPr>
            <p:cNvSpPr/>
            <p:nvPr/>
          </p:nvSpPr>
          <p:spPr>
            <a:xfrm flipV="1">
              <a:off x="5545094" y="2423423"/>
              <a:ext cx="2157508" cy="441454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CE44EFD-188A-6646-AD0B-25DE35EAD0F3}"/>
                  </a:ext>
                </a:extLst>
              </p:cNvPr>
              <p:cNvSpPr/>
              <p:nvPr/>
            </p:nvSpPr>
            <p:spPr>
              <a:xfrm>
                <a:off x="4949733" y="3158237"/>
                <a:ext cx="8828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kern="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𝑟𝑜𝑤</m:t>
                    </m:r>
                    <m:r>
                      <a:rPr lang="en-US" altLang="zh-TW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TW" i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endParaRPr lang="zh-TW" altLang="en-US" dirty="0"/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CE44EFD-188A-6646-AD0B-25DE35EAD0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733" y="3158237"/>
                <a:ext cx="882806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50CE878-2931-7F4D-8239-3D6C477DA125}"/>
                  </a:ext>
                </a:extLst>
              </p:cNvPr>
              <p:cNvSpPr/>
              <p:nvPr/>
            </p:nvSpPr>
            <p:spPr>
              <a:xfrm>
                <a:off x="2168832" y="2990275"/>
                <a:ext cx="269574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zh-TW" sz="1800" b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輸入範例</a:t>
                </a:r>
                <a:r>
                  <a:rPr lang="en-US" altLang="zh-TW" sz="1800" b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zh-TW" altLang="en-US" sz="2000" b="1" i="0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2000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000" b="0" i="1" kern="100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𝑛</m:t>
                    </m:r>
                  </m:oMath>
                </a14:m>
                <a:r>
                  <a:rPr lang="en-US" altLang="zh-TW" sz="2000" i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000" kern="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TW" sz="2000" b="0" i="1" kern="10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4</m:t>
                    </m:r>
                    <m:r>
                      <a:rPr lang="en-US" altLang="zh-TW" sz="2000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</m:t>
                    </m:r>
                  </m:oMath>
                </a14:m>
                <a:endParaRPr lang="zh-TW" altLang="zh-TW" sz="1600" dirty="0"/>
              </a:p>
            </p:txBody>
          </p:sp>
        </mc:Choice>
        <mc:Fallback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50CE878-2931-7F4D-8239-3D6C477DA1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832" y="2990275"/>
                <a:ext cx="2695743" cy="400110"/>
              </a:xfrm>
              <a:prstGeom prst="rect">
                <a:avLst/>
              </a:prstGeom>
              <a:blipFill>
                <a:blip r:embed="rId4"/>
                <a:stretch>
                  <a:fillRect l="-1878" t="-6061" b="-242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0975D457-FBF5-EF45-9AEB-8C70F7D7B454}"/>
                  </a:ext>
                </a:extLst>
              </p:cNvPr>
              <p:cNvSpPr/>
              <p:nvPr/>
            </p:nvSpPr>
            <p:spPr>
              <a:xfrm>
                <a:off x="3220102" y="3314156"/>
                <a:ext cx="194733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000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𝑟𝑜𝑤</m:t>
                    </m:r>
                    <m:r>
                      <a:rPr lang="en-US" altLang="zh-TW" sz="2000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000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</m:t>
                    </m:r>
                  </m:oMath>
                </a14:m>
                <a:r>
                  <a:rPr lang="en-US" altLang="zh-TW" sz="2000" i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000" kern="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TW" sz="2000" b="0" i="1" kern="10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4</m:t>
                    </m:r>
                    <m:r>
                      <a:rPr lang="en-US" altLang="zh-TW" sz="2000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</m:t>
                    </m:r>
                  </m:oMath>
                </a14:m>
                <a:endParaRPr lang="zh-TW" altLang="zh-TW" sz="1600" dirty="0"/>
              </a:p>
            </p:txBody>
          </p:sp>
        </mc:Choice>
        <mc:Fallback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0975D457-FBF5-EF45-9AEB-8C70F7D7B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102" y="3314156"/>
                <a:ext cx="1947330" cy="400110"/>
              </a:xfrm>
              <a:prstGeom prst="rect">
                <a:avLst/>
              </a:prstGeom>
              <a:blipFill>
                <a:blip r:embed="rId5"/>
                <a:stretch>
                  <a:fillRect t="-6250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640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E72EFDD3-3D3B-CA4F-B1B8-B6370EB08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552316"/>
              </p:ext>
            </p:extLst>
          </p:nvPr>
        </p:nvGraphicFramePr>
        <p:xfrm>
          <a:off x="6044283" y="2472028"/>
          <a:ext cx="2157508" cy="1819392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539377">
                  <a:extLst>
                    <a:ext uri="{9D8B030D-6E8A-4147-A177-3AD203B41FA5}">
                      <a16:colId xmlns:a16="http://schemas.microsoft.com/office/drawing/2014/main" val="3716699294"/>
                    </a:ext>
                  </a:extLst>
                </a:gridCol>
                <a:gridCol w="539377">
                  <a:extLst>
                    <a:ext uri="{9D8B030D-6E8A-4147-A177-3AD203B41FA5}">
                      <a16:colId xmlns:a16="http://schemas.microsoft.com/office/drawing/2014/main" val="4159033290"/>
                    </a:ext>
                  </a:extLst>
                </a:gridCol>
                <a:gridCol w="539377">
                  <a:extLst>
                    <a:ext uri="{9D8B030D-6E8A-4147-A177-3AD203B41FA5}">
                      <a16:colId xmlns:a16="http://schemas.microsoft.com/office/drawing/2014/main" val="800607826"/>
                    </a:ext>
                  </a:extLst>
                </a:gridCol>
                <a:gridCol w="539377">
                  <a:extLst>
                    <a:ext uri="{9D8B030D-6E8A-4147-A177-3AD203B41FA5}">
                      <a16:colId xmlns:a16="http://schemas.microsoft.com/office/drawing/2014/main" val="1869294635"/>
                    </a:ext>
                  </a:extLst>
                </a:gridCol>
              </a:tblGrid>
              <a:tr h="4548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9697450"/>
                  </a:ext>
                </a:extLst>
              </a:tr>
              <a:tr h="4548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*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094212"/>
                  </a:ext>
                </a:extLst>
              </a:tr>
              <a:tr h="4548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2358968"/>
                  </a:ext>
                </a:extLst>
              </a:tr>
              <a:tr h="4548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*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4699150"/>
                  </a:ext>
                </a:extLst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1731534" y="1452503"/>
            <a:ext cx="6266082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搜尋炸彈：</a:t>
            </a:r>
            <a:endParaRPr lang="en-US" altLang="zh-TW" sz="18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(1)  </a:t>
            </a:r>
            <a:r>
              <a:rPr lang="zh-CN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在地圖狀態中搜尋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炸彈「</a:t>
            </a:r>
            <a:r>
              <a:rPr lang="en-US" altLang="zh-CN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CN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endParaRPr lang="en-US" altLang="zh-CN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找到</a:t>
            </a:r>
            <a:r>
              <a:rPr lang="zh-CN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炸彈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 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十字型爆炸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(2)  </a:t>
            </a:r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十字型爆炸</a:t>
            </a:r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zh-CN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CN" sz="16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bomb[101][101]</a:t>
            </a:r>
            <a:r>
              <a:rPr lang="zh-CN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紀錄爆炸後地圖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556175" y="742950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爆炸</a:t>
            </a:r>
            <a:r>
              <a:rPr lang="zh-CN" altLang="en-US" sz="2400" b="1" dirty="0"/>
              <a:t>範圍</a:t>
            </a:r>
            <a:endParaRPr lang="en-US" altLang="zh-TW" sz="2400" b="1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713794" y="4749900"/>
            <a:ext cx="430206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E394A77-35AF-8349-A075-407195CD2B05}"/>
              </a:ext>
            </a:extLst>
          </p:cNvPr>
          <p:cNvGrpSpPr/>
          <p:nvPr/>
        </p:nvGrpSpPr>
        <p:grpSpPr>
          <a:xfrm>
            <a:off x="5800501" y="2692632"/>
            <a:ext cx="835569" cy="276999"/>
            <a:chOff x="2616134" y="3092161"/>
            <a:chExt cx="835569" cy="276999"/>
          </a:xfrm>
        </p:grpSpPr>
        <p:sp>
          <p:nvSpPr>
            <p:cNvPr id="14" name="向右箭號 13">
              <a:extLst>
                <a:ext uri="{FF2B5EF4-FFF2-40B4-BE49-F238E27FC236}">
                  <a16:creationId xmlns:a16="http://schemas.microsoft.com/office/drawing/2014/main" id="{FFEABAC7-E757-A642-A0C6-D142047B3F30}"/>
                </a:ext>
              </a:extLst>
            </p:cNvPr>
            <p:cNvSpPr/>
            <p:nvPr/>
          </p:nvSpPr>
          <p:spPr>
            <a:xfrm rot="3356445">
              <a:off x="3234995" y="3139064"/>
              <a:ext cx="242333" cy="191082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902009B-BB88-9D4A-9362-CF0F0890ED89}"/>
                </a:ext>
              </a:extLst>
            </p:cNvPr>
            <p:cNvSpPr/>
            <p:nvPr/>
          </p:nvSpPr>
          <p:spPr>
            <a:xfrm>
              <a:off x="2616134" y="3092161"/>
              <a:ext cx="7136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200" b="1" dirty="0">
                  <a:solidFill>
                    <a:srgbClr val="FF0000"/>
                  </a:solidFill>
                </a:rPr>
                <a:t>current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07D399E-836E-5844-B4F2-EFE5971E76E0}"/>
              </a:ext>
            </a:extLst>
          </p:cNvPr>
          <p:cNvGrpSpPr/>
          <p:nvPr/>
        </p:nvGrpSpPr>
        <p:grpSpPr>
          <a:xfrm>
            <a:off x="5475775" y="2933791"/>
            <a:ext cx="2715931" cy="441454"/>
            <a:chOff x="4986671" y="2423423"/>
            <a:chExt cx="2715931" cy="441454"/>
          </a:xfrm>
        </p:grpSpPr>
        <p:sp>
          <p:nvSpPr>
            <p:cNvPr id="13" name="向右箭號 12">
              <a:extLst>
                <a:ext uri="{FF2B5EF4-FFF2-40B4-BE49-F238E27FC236}">
                  <a16:creationId xmlns:a16="http://schemas.microsoft.com/office/drawing/2014/main" id="{9D9BB867-0CD3-1642-BB75-F81CB05A0AF4}"/>
                </a:ext>
              </a:extLst>
            </p:cNvPr>
            <p:cNvSpPr/>
            <p:nvPr/>
          </p:nvSpPr>
          <p:spPr>
            <a:xfrm>
              <a:off x="4986671" y="2562930"/>
              <a:ext cx="481328" cy="169636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6B6D7B7-4BB3-9943-8FEA-B41C9755CA82}"/>
                </a:ext>
              </a:extLst>
            </p:cNvPr>
            <p:cNvSpPr/>
            <p:nvPr/>
          </p:nvSpPr>
          <p:spPr>
            <a:xfrm flipV="1">
              <a:off x="5545094" y="2423423"/>
              <a:ext cx="2157508" cy="441454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F9E0B88-39A2-8F4E-9119-41F524BD7236}"/>
                  </a:ext>
                </a:extLst>
              </p:cNvPr>
              <p:cNvSpPr/>
              <p:nvPr/>
            </p:nvSpPr>
            <p:spPr>
              <a:xfrm>
                <a:off x="6149372" y="2040829"/>
                <a:ext cx="194733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000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𝑟𝑜𝑤</m:t>
                    </m:r>
                    <m:r>
                      <a:rPr lang="en-US" altLang="zh-TW" sz="2000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000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</m:t>
                    </m:r>
                  </m:oMath>
                </a14:m>
                <a:r>
                  <a:rPr lang="en-US" altLang="zh-TW" sz="2000" i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000" kern="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TW" sz="2000" b="0" i="1" kern="10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4</m:t>
                    </m:r>
                    <m:r>
                      <a:rPr lang="en-US" altLang="zh-TW" sz="2000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</m:t>
                    </m:r>
                  </m:oMath>
                </a14:m>
                <a:endParaRPr lang="zh-TW" altLang="zh-TW" sz="1600" dirty="0"/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F9E0B88-39A2-8F4E-9119-41F524BD72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372" y="2040829"/>
                <a:ext cx="1947330" cy="400110"/>
              </a:xfrm>
              <a:prstGeom prst="rect">
                <a:avLst/>
              </a:prstGeom>
              <a:blipFill>
                <a:blip r:embed="rId3"/>
                <a:stretch>
                  <a:fillRect t="-9375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780BA7C-DC9B-3E44-A63A-21B93265F047}"/>
                  </a:ext>
                </a:extLst>
              </p:cNvPr>
              <p:cNvSpPr/>
              <p:nvPr/>
            </p:nvSpPr>
            <p:spPr>
              <a:xfrm>
                <a:off x="5275036" y="3204466"/>
                <a:ext cx="8828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kern="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𝑟𝑜𝑤</m:t>
                    </m:r>
                    <m:r>
                      <a:rPr lang="en-US" altLang="zh-TW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TW" i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endParaRPr lang="zh-TW" altLang="en-US" dirty="0"/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780BA7C-DC9B-3E44-A63A-21B93265F0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036" y="3204466"/>
                <a:ext cx="882806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240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E72EFDD3-3D3B-CA4F-B1B8-B6370EB08DC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44283" y="2472028"/>
          <a:ext cx="2157508" cy="1819392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539377">
                  <a:extLst>
                    <a:ext uri="{9D8B030D-6E8A-4147-A177-3AD203B41FA5}">
                      <a16:colId xmlns:a16="http://schemas.microsoft.com/office/drawing/2014/main" val="3716699294"/>
                    </a:ext>
                  </a:extLst>
                </a:gridCol>
                <a:gridCol w="539377">
                  <a:extLst>
                    <a:ext uri="{9D8B030D-6E8A-4147-A177-3AD203B41FA5}">
                      <a16:colId xmlns:a16="http://schemas.microsoft.com/office/drawing/2014/main" val="4159033290"/>
                    </a:ext>
                  </a:extLst>
                </a:gridCol>
                <a:gridCol w="539377">
                  <a:extLst>
                    <a:ext uri="{9D8B030D-6E8A-4147-A177-3AD203B41FA5}">
                      <a16:colId xmlns:a16="http://schemas.microsoft.com/office/drawing/2014/main" val="800607826"/>
                    </a:ext>
                  </a:extLst>
                </a:gridCol>
                <a:gridCol w="539377">
                  <a:extLst>
                    <a:ext uri="{9D8B030D-6E8A-4147-A177-3AD203B41FA5}">
                      <a16:colId xmlns:a16="http://schemas.microsoft.com/office/drawing/2014/main" val="1869294635"/>
                    </a:ext>
                  </a:extLst>
                </a:gridCol>
              </a:tblGrid>
              <a:tr h="4548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9697450"/>
                  </a:ext>
                </a:extLst>
              </a:tr>
              <a:tr h="4548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*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094212"/>
                  </a:ext>
                </a:extLst>
              </a:tr>
              <a:tr h="4548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2358968"/>
                  </a:ext>
                </a:extLst>
              </a:tr>
              <a:tr h="4548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*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4699150"/>
                  </a:ext>
                </a:extLst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1731534" y="1452503"/>
            <a:ext cx="6266082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十字型爆炸：</a:t>
            </a:r>
            <a:endParaRPr lang="en-US" altLang="zh-TW" sz="18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CN" sz="18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bomb[101][101]</a:t>
            </a:r>
            <a:r>
              <a:rPr lang="zh-CN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紀錄爆炸後地圖</a:t>
            </a:r>
            <a:endParaRPr lang="en-US" altLang="zh-CN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</a:t>
            </a:r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row</a:t>
            </a:r>
            <a:r>
              <a:rPr lang="zh-CN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CN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</a:t>
            </a:r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都會爆炸</a:t>
            </a:r>
            <a:endParaRPr lang="en-US" altLang="zh-CN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      </a:t>
            </a:r>
            <a:r>
              <a:rPr lang="zh-CN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現在位置</a:t>
            </a:r>
            <a:r>
              <a:rPr lang="en-US" altLang="zh-CN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 </a:t>
            </a:r>
            <a:r>
              <a:rPr lang="en-US" altLang="zh-CN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map[1][1]</a:t>
            </a:r>
          </a:p>
          <a:p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       ＃</a:t>
            </a:r>
            <a:r>
              <a:rPr lang="zh-CN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</a:t>
            </a:r>
            <a:r>
              <a:rPr lang="en-US" altLang="zh-CN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row</a:t>
            </a:r>
            <a:r>
              <a:rPr lang="zh-CN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爆炸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CN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map[1]</a:t>
            </a:r>
            <a:r>
              <a:rPr lang="en-US" altLang="zh-CN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[0~n-1]</a:t>
            </a:r>
            <a:endParaRPr lang="en-US" altLang="zh-CN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＃</a:t>
            </a:r>
            <a:r>
              <a:rPr lang="zh-CN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</a:t>
            </a:r>
            <a:r>
              <a:rPr lang="en-US" altLang="zh-CN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</a:t>
            </a:r>
            <a:r>
              <a:rPr lang="zh-CN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爆炸</a:t>
            </a:r>
            <a:r>
              <a:rPr lang="en-US" altLang="zh-CN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CN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r>
              <a:rPr lang="en-US" altLang="zh-CN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[0~n-1]</a:t>
            </a:r>
            <a:r>
              <a:rPr lang="en-US" altLang="zh-CN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[1]</a:t>
            </a:r>
            <a:endParaRPr lang="en-US" altLang="zh-TW" sz="16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556175" y="742950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爆炸</a:t>
            </a:r>
            <a:r>
              <a:rPr lang="zh-CN" altLang="en-US" sz="2400" b="1" dirty="0"/>
              <a:t>範圍</a:t>
            </a:r>
            <a:endParaRPr lang="en-US" altLang="zh-TW" sz="2400" b="1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713794" y="4749900"/>
            <a:ext cx="430206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E394A77-35AF-8349-A075-407195CD2B05}"/>
              </a:ext>
            </a:extLst>
          </p:cNvPr>
          <p:cNvGrpSpPr/>
          <p:nvPr/>
        </p:nvGrpSpPr>
        <p:grpSpPr>
          <a:xfrm>
            <a:off x="5672905" y="2650100"/>
            <a:ext cx="977187" cy="307777"/>
            <a:chOff x="2488538" y="3049629"/>
            <a:chExt cx="977187" cy="307777"/>
          </a:xfrm>
        </p:grpSpPr>
        <p:sp>
          <p:nvSpPr>
            <p:cNvPr id="14" name="向右箭號 13">
              <a:extLst>
                <a:ext uri="{FF2B5EF4-FFF2-40B4-BE49-F238E27FC236}">
                  <a16:creationId xmlns:a16="http://schemas.microsoft.com/office/drawing/2014/main" id="{FFEABAC7-E757-A642-A0C6-D142047B3F30}"/>
                </a:ext>
              </a:extLst>
            </p:cNvPr>
            <p:cNvSpPr/>
            <p:nvPr/>
          </p:nvSpPr>
          <p:spPr>
            <a:xfrm rot="3356445">
              <a:off x="3206351" y="3092103"/>
              <a:ext cx="295917" cy="222831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902009B-BB88-9D4A-9362-CF0F0890ED89}"/>
                </a:ext>
              </a:extLst>
            </p:cNvPr>
            <p:cNvSpPr/>
            <p:nvPr/>
          </p:nvSpPr>
          <p:spPr>
            <a:xfrm>
              <a:off x="2488538" y="3049629"/>
              <a:ext cx="8018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current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07D399E-836E-5844-B4F2-EFE5971E76E0}"/>
              </a:ext>
            </a:extLst>
          </p:cNvPr>
          <p:cNvGrpSpPr/>
          <p:nvPr/>
        </p:nvGrpSpPr>
        <p:grpSpPr>
          <a:xfrm>
            <a:off x="5475775" y="2933791"/>
            <a:ext cx="2715931" cy="441454"/>
            <a:chOff x="4986671" y="2423423"/>
            <a:chExt cx="2715931" cy="441454"/>
          </a:xfrm>
        </p:grpSpPr>
        <p:sp>
          <p:nvSpPr>
            <p:cNvPr id="13" name="向右箭號 12">
              <a:extLst>
                <a:ext uri="{FF2B5EF4-FFF2-40B4-BE49-F238E27FC236}">
                  <a16:creationId xmlns:a16="http://schemas.microsoft.com/office/drawing/2014/main" id="{9D9BB867-0CD3-1642-BB75-F81CB05A0AF4}"/>
                </a:ext>
              </a:extLst>
            </p:cNvPr>
            <p:cNvSpPr/>
            <p:nvPr/>
          </p:nvSpPr>
          <p:spPr>
            <a:xfrm>
              <a:off x="4986671" y="2562930"/>
              <a:ext cx="481328" cy="169636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6B6D7B7-4BB3-9943-8FEA-B41C9755CA82}"/>
                </a:ext>
              </a:extLst>
            </p:cNvPr>
            <p:cNvSpPr/>
            <p:nvPr/>
          </p:nvSpPr>
          <p:spPr>
            <a:xfrm flipV="1">
              <a:off x="5545094" y="2423423"/>
              <a:ext cx="2157508" cy="441454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59E7960-AC16-2540-BABA-CBCA68441B7B}"/>
                  </a:ext>
                </a:extLst>
              </p:cNvPr>
              <p:cNvSpPr/>
              <p:nvPr/>
            </p:nvSpPr>
            <p:spPr>
              <a:xfrm>
                <a:off x="5275036" y="3204466"/>
                <a:ext cx="8828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kern="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𝑟𝑜𝑤</m:t>
                    </m:r>
                    <m:r>
                      <a:rPr lang="en-US" altLang="zh-TW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TW" i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endParaRPr lang="zh-TW" altLang="en-US" dirty="0"/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59E7960-AC16-2540-BABA-CBCA68441B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036" y="3204466"/>
                <a:ext cx="882806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ABF96DE-0893-204A-BECE-CD8CCB53C6EF}"/>
                  </a:ext>
                </a:extLst>
              </p:cNvPr>
              <p:cNvSpPr/>
              <p:nvPr/>
            </p:nvSpPr>
            <p:spPr>
              <a:xfrm>
                <a:off x="6149372" y="2040829"/>
                <a:ext cx="194733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000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𝑟𝑜𝑤</m:t>
                    </m:r>
                    <m:r>
                      <a:rPr lang="en-US" altLang="zh-TW" sz="2000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000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</m:t>
                    </m:r>
                  </m:oMath>
                </a14:m>
                <a:r>
                  <a:rPr lang="en-US" altLang="zh-TW" sz="2000" i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000" kern="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TW" sz="2000" b="0" i="1" kern="10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4</m:t>
                    </m:r>
                    <m:r>
                      <a:rPr lang="en-US" altLang="zh-TW" sz="2000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</m:t>
                    </m:r>
                  </m:oMath>
                </a14:m>
                <a:endParaRPr lang="zh-TW" altLang="zh-TW" sz="1600" dirty="0"/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ABF96DE-0893-204A-BECE-CD8CCB53C6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372" y="2040829"/>
                <a:ext cx="1947330" cy="400110"/>
              </a:xfrm>
              <a:prstGeom prst="rect">
                <a:avLst/>
              </a:prstGeom>
              <a:blipFill>
                <a:blip r:embed="rId4"/>
                <a:stretch>
                  <a:fillRect t="-9375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208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E72EFDD3-3D3B-CA4F-B1B8-B6370EB08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364627"/>
              </p:ext>
            </p:extLst>
          </p:nvPr>
        </p:nvGraphicFramePr>
        <p:xfrm>
          <a:off x="6044283" y="2472028"/>
          <a:ext cx="2157508" cy="1819392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539377">
                  <a:extLst>
                    <a:ext uri="{9D8B030D-6E8A-4147-A177-3AD203B41FA5}">
                      <a16:colId xmlns:a16="http://schemas.microsoft.com/office/drawing/2014/main" val="3716699294"/>
                    </a:ext>
                  </a:extLst>
                </a:gridCol>
                <a:gridCol w="539377">
                  <a:extLst>
                    <a:ext uri="{9D8B030D-6E8A-4147-A177-3AD203B41FA5}">
                      <a16:colId xmlns:a16="http://schemas.microsoft.com/office/drawing/2014/main" val="4159033290"/>
                    </a:ext>
                  </a:extLst>
                </a:gridCol>
                <a:gridCol w="539377">
                  <a:extLst>
                    <a:ext uri="{9D8B030D-6E8A-4147-A177-3AD203B41FA5}">
                      <a16:colId xmlns:a16="http://schemas.microsoft.com/office/drawing/2014/main" val="800607826"/>
                    </a:ext>
                  </a:extLst>
                </a:gridCol>
                <a:gridCol w="539377">
                  <a:extLst>
                    <a:ext uri="{9D8B030D-6E8A-4147-A177-3AD203B41FA5}">
                      <a16:colId xmlns:a16="http://schemas.microsoft.com/office/drawing/2014/main" val="1869294635"/>
                    </a:ext>
                  </a:extLst>
                </a:gridCol>
              </a:tblGrid>
              <a:tr h="4548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9697450"/>
                  </a:ext>
                </a:extLst>
              </a:tr>
              <a:tr h="4548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*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094212"/>
                  </a:ext>
                </a:extLst>
              </a:tr>
              <a:tr h="4548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2358968"/>
                  </a:ext>
                </a:extLst>
              </a:tr>
              <a:tr h="4548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*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4699150"/>
                  </a:ext>
                </a:extLst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1731534" y="1452503"/>
            <a:ext cx="6266082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十字型爆炸：</a:t>
            </a:r>
            <a:endParaRPr lang="en-US" altLang="zh-TW" sz="18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CN" sz="18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bomb[101][101]</a:t>
            </a:r>
            <a:r>
              <a:rPr lang="zh-CN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紀錄爆炸後地圖</a:t>
            </a:r>
            <a:endParaRPr lang="en-US" altLang="zh-CN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</a:t>
            </a:r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row</a:t>
            </a:r>
            <a:r>
              <a:rPr lang="zh-CN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CN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</a:t>
            </a:r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都會爆炸</a:t>
            </a:r>
            <a:endParaRPr lang="en-US" altLang="zh-CN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      </a:t>
            </a:r>
            <a:r>
              <a:rPr lang="zh-CN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現在位置</a:t>
            </a:r>
            <a:r>
              <a:rPr lang="en-US" altLang="zh-CN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 </a:t>
            </a:r>
            <a:r>
              <a:rPr lang="en-US" altLang="zh-CN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map[1][1]</a:t>
            </a:r>
          </a:p>
          <a:p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       ＃</a:t>
            </a:r>
            <a:r>
              <a:rPr lang="zh-CN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</a:t>
            </a:r>
            <a:r>
              <a:rPr lang="en-US" altLang="zh-CN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row</a:t>
            </a:r>
            <a:r>
              <a:rPr lang="zh-CN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爆炸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CN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map[1]</a:t>
            </a:r>
            <a:r>
              <a:rPr lang="en-US" altLang="zh-CN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[0~n-1]</a:t>
            </a:r>
            <a:endParaRPr lang="en-US" altLang="zh-CN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＃</a:t>
            </a:r>
            <a:r>
              <a:rPr lang="zh-CN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</a:t>
            </a:r>
            <a:r>
              <a:rPr lang="en-US" altLang="zh-CN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</a:t>
            </a:r>
            <a:r>
              <a:rPr lang="zh-CN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爆炸</a:t>
            </a:r>
            <a:r>
              <a:rPr lang="en-US" altLang="zh-CN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CN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r>
              <a:rPr lang="en-US" altLang="zh-CN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[0~n-1]</a:t>
            </a:r>
            <a:r>
              <a:rPr lang="en-US" altLang="zh-CN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[1]</a:t>
            </a:r>
            <a:endParaRPr lang="en-US" altLang="zh-TW" sz="16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556175" y="742950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爆炸</a:t>
            </a:r>
            <a:r>
              <a:rPr lang="zh-CN" altLang="en-US" sz="2400" b="1" dirty="0"/>
              <a:t>範圍</a:t>
            </a:r>
            <a:endParaRPr lang="en-US" altLang="zh-TW" sz="2400" b="1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713794" y="4749900"/>
            <a:ext cx="430206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E394A77-35AF-8349-A075-407195CD2B05}"/>
              </a:ext>
            </a:extLst>
          </p:cNvPr>
          <p:cNvGrpSpPr/>
          <p:nvPr/>
        </p:nvGrpSpPr>
        <p:grpSpPr>
          <a:xfrm>
            <a:off x="5672905" y="2650100"/>
            <a:ext cx="977187" cy="307777"/>
            <a:chOff x="2488538" y="3049629"/>
            <a:chExt cx="977187" cy="307777"/>
          </a:xfrm>
        </p:grpSpPr>
        <p:sp>
          <p:nvSpPr>
            <p:cNvPr id="14" name="向右箭號 13">
              <a:extLst>
                <a:ext uri="{FF2B5EF4-FFF2-40B4-BE49-F238E27FC236}">
                  <a16:creationId xmlns:a16="http://schemas.microsoft.com/office/drawing/2014/main" id="{FFEABAC7-E757-A642-A0C6-D142047B3F30}"/>
                </a:ext>
              </a:extLst>
            </p:cNvPr>
            <p:cNvSpPr/>
            <p:nvPr/>
          </p:nvSpPr>
          <p:spPr>
            <a:xfrm rot="3356445">
              <a:off x="3206351" y="3092103"/>
              <a:ext cx="295917" cy="222831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902009B-BB88-9D4A-9362-CF0F0890ED89}"/>
                </a:ext>
              </a:extLst>
            </p:cNvPr>
            <p:cNvSpPr/>
            <p:nvPr/>
          </p:nvSpPr>
          <p:spPr>
            <a:xfrm>
              <a:off x="2488538" y="3049629"/>
              <a:ext cx="8018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current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07D399E-836E-5844-B4F2-EFE5971E76E0}"/>
              </a:ext>
            </a:extLst>
          </p:cNvPr>
          <p:cNvGrpSpPr/>
          <p:nvPr/>
        </p:nvGrpSpPr>
        <p:grpSpPr>
          <a:xfrm>
            <a:off x="5275036" y="2933791"/>
            <a:ext cx="2916670" cy="578452"/>
            <a:chOff x="4785932" y="2423423"/>
            <a:chExt cx="2916670" cy="578452"/>
          </a:xfrm>
        </p:grpSpPr>
        <p:sp>
          <p:nvSpPr>
            <p:cNvPr id="13" name="向右箭號 12">
              <a:extLst>
                <a:ext uri="{FF2B5EF4-FFF2-40B4-BE49-F238E27FC236}">
                  <a16:creationId xmlns:a16="http://schemas.microsoft.com/office/drawing/2014/main" id="{9D9BB867-0CD3-1642-BB75-F81CB05A0AF4}"/>
                </a:ext>
              </a:extLst>
            </p:cNvPr>
            <p:cNvSpPr/>
            <p:nvPr/>
          </p:nvSpPr>
          <p:spPr>
            <a:xfrm>
              <a:off x="4986671" y="2562930"/>
              <a:ext cx="481328" cy="169636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80555D48-6A12-AE48-A530-AC9400FC2325}"/>
                    </a:ext>
                  </a:extLst>
                </p:cNvPr>
                <p:cNvSpPr/>
                <p:nvPr/>
              </p:nvSpPr>
              <p:spPr>
                <a:xfrm>
                  <a:off x="4785932" y="2694098"/>
                  <a:ext cx="88280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i="1" kern="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𝑟𝑜𝑤</m:t>
                      </m:r>
                      <m:r>
                        <a:rPr lang="en-US" altLang="zh-TW" b="0" i="1" kern="1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lang="en-US" altLang="zh-TW" i="1" kern="1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</a:t>
                  </a:r>
                  <a:endParaRPr lang="zh-TW" altLang="en-US" dirty="0"/>
                </a:p>
              </p:txBody>
            </p:sp>
          </mc:Choice>
          <mc:Fallback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80555D48-6A12-AE48-A530-AC9400FC23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5932" y="2694098"/>
                  <a:ext cx="882806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6B6D7B7-4BB3-9943-8FEA-B41C9755CA82}"/>
                </a:ext>
              </a:extLst>
            </p:cNvPr>
            <p:cNvSpPr/>
            <p:nvPr/>
          </p:nvSpPr>
          <p:spPr>
            <a:xfrm flipV="1">
              <a:off x="5545094" y="2423423"/>
              <a:ext cx="2157508" cy="441454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CB78E138-AC4D-BA4D-A414-4B1A8965BE95}"/>
              </a:ext>
            </a:extLst>
          </p:cNvPr>
          <p:cNvSpPr/>
          <p:nvPr/>
        </p:nvSpPr>
        <p:spPr>
          <a:xfrm>
            <a:off x="2179674" y="2753832"/>
            <a:ext cx="2764466" cy="224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向右箭號 2">
            <a:extLst>
              <a:ext uri="{FF2B5EF4-FFF2-40B4-BE49-F238E27FC236}">
                <a16:creationId xmlns:a16="http://schemas.microsoft.com/office/drawing/2014/main" id="{8F5F8A0A-DFD6-EB44-88BD-344098C9B1CB}"/>
              </a:ext>
            </a:extLst>
          </p:cNvPr>
          <p:cNvSpPr/>
          <p:nvPr/>
        </p:nvSpPr>
        <p:spPr>
          <a:xfrm>
            <a:off x="1839431" y="2753832"/>
            <a:ext cx="308344" cy="17995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BDD185A-4EDF-F242-9962-05F90D737350}"/>
                  </a:ext>
                </a:extLst>
              </p:cNvPr>
              <p:cNvSpPr/>
              <p:nvPr/>
            </p:nvSpPr>
            <p:spPr>
              <a:xfrm>
                <a:off x="6149372" y="2040829"/>
                <a:ext cx="194733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000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𝑟𝑜𝑤</m:t>
                    </m:r>
                    <m:r>
                      <a:rPr lang="en-US" altLang="zh-TW" sz="2000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000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</m:t>
                    </m:r>
                  </m:oMath>
                </a14:m>
                <a:r>
                  <a:rPr lang="en-US" altLang="zh-TW" sz="2000" i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000" kern="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TW" sz="2000" b="0" i="1" kern="10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4</m:t>
                    </m:r>
                    <m:r>
                      <a:rPr lang="en-US" altLang="zh-TW" sz="2000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</m:t>
                    </m:r>
                  </m:oMath>
                </a14:m>
                <a:endParaRPr lang="zh-TW" altLang="zh-TW" sz="1600" dirty="0"/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BDD185A-4EDF-F242-9962-05F90D7373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372" y="2040829"/>
                <a:ext cx="1947330" cy="400110"/>
              </a:xfrm>
              <a:prstGeom prst="rect">
                <a:avLst/>
              </a:prstGeom>
              <a:blipFill>
                <a:blip r:embed="rId4"/>
                <a:stretch>
                  <a:fillRect t="-9375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026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E72EFDD3-3D3B-CA4F-B1B8-B6370EB08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820185"/>
              </p:ext>
            </p:extLst>
          </p:nvPr>
        </p:nvGraphicFramePr>
        <p:xfrm>
          <a:off x="6044283" y="2472028"/>
          <a:ext cx="2157508" cy="1819392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539377">
                  <a:extLst>
                    <a:ext uri="{9D8B030D-6E8A-4147-A177-3AD203B41FA5}">
                      <a16:colId xmlns:a16="http://schemas.microsoft.com/office/drawing/2014/main" val="3716699294"/>
                    </a:ext>
                  </a:extLst>
                </a:gridCol>
                <a:gridCol w="539377">
                  <a:extLst>
                    <a:ext uri="{9D8B030D-6E8A-4147-A177-3AD203B41FA5}">
                      <a16:colId xmlns:a16="http://schemas.microsoft.com/office/drawing/2014/main" val="4159033290"/>
                    </a:ext>
                  </a:extLst>
                </a:gridCol>
                <a:gridCol w="539377">
                  <a:extLst>
                    <a:ext uri="{9D8B030D-6E8A-4147-A177-3AD203B41FA5}">
                      <a16:colId xmlns:a16="http://schemas.microsoft.com/office/drawing/2014/main" val="800607826"/>
                    </a:ext>
                  </a:extLst>
                </a:gridCol>
                <a:gridCol w="539377">
                  <a:extLst>
                    <a:ext uri="{9D8B030D-6E8A-4147-A177-3AD203B41FA5}">
                      <a16:colId xmlns:a16="http://schemas.microsoft.com/office/drawing/2014/main" val="1869294635"/>
                    </a:ext>
                  </a:extLst>
                </a:gridCol>
              </a:tblGrid>
              <a:tr h="4548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9697450"/>
                  </a:ext>
                </a:extLst>
              </a:tr>
              <a:tr h="4548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*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094212"/>
                  </a:ext>
                </a:extLst>
              </a:tr>
              <a:tr h="4548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2358968"/>
                  </a:ext>
                </a:extLst>
              </a:tr>
              <a:tr h="4548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*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4699150"/>
                  </a:ext>
                </a:extLst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1731534" y="1452503"/>
            <a:ext cx="6266082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十字型爆炸：</a:t>
            </a:r>
            <a:endParaRPr lang="en-US" altLang="zh-TW" sz="18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CN" sz="18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bomb[101][101]</a:t>
            </a:r>
            <a:r>
              <a:rPr lang="zh-CN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紀錄爆炸後地圖</a:t>
            </a:r>
            <a:endParaRPr lang="en-US" altLang="zh-CN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</a:t>
            </a:r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row</a:t>
            </a:r>
            <a:r>
              <a:rPr lang="zh-CN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CN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</a:t>
            </a:r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都會爆炸</a:t>
            </a:r>
            <a:endParaRPr lang="en-US" altLang="zh-CN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      </a:t>
            </a:r>
            <a:r>
              <a:rPr lang="zh-CN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現在位置</a:t>
            </a:r>
            <a:r>
              <a:rPr lang="en-US" altLang="zh-CN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 </a:t>
            </a:r>
            <a:r>
              <a:rPr lang="en-US" altLang="zh-CN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map[1][1]</a:t>
            </a:r>
          </a:p>
          <a:p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       ＃</a:t>
            </a:r>
            <a:r>
              <a:rPr lang="zh-CN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</a:t>
            </a:r>
            <a:r>
              <a:rPr lang="en-US" altLang="zh-CN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row</a:t>
            </a:r>
            <a:r>
              <a:rPr lang="zh-CN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爆炸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CN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map[1]</a:t>
            </a:r>
            <a:r>
              <a:rPr lang="en-US" altLang="zh-CN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[0~n-1]</a:t>
            </a:r>
            <a:endParaRPr lang="en-US" altLang="zh-CN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＃</a:t>
            </a:r>
            <a:r>
              <a:rPr lang="zh-CN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</a:t>
            </a:r>
            <a:r>
              <a:rPr lang="en-US" altLang="zh-CN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</a:t>
            </a:r>
            <a:r>
              <a:rPr lang="zh-CN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爆炸</a:t>
            </a:r>
            <a:r>
              <a:rPr lang="en-US" altLang="zh-CN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CN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r>
              <a:rPr lang="en-US" altLang="zh-CN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[0~n-1]</a:t>
            </a:r>
            <a:r>
              <a:rPr lang="en-US" altLang="zh-CN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[1]</a:t>
            </a:r>
            <a:endParaRPr lang="en-US" altLang="zh-TW" sz="16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556175" y="742950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爆炸</a:t>
            </a:r>
            <a:r>
              <a:rPr lang="zh-CN" altLang="en-US" sz="2400" b="1" dirty="0"/>
              <a:t>範圍</a:t>
            </a:r>
            <a:endParaRPr lang="en-US" altLang="zh-TW" sz="2400" b="1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713794" y="4749900"/>
            <a:ext cx="430206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95307B2-CA07-E940-BF5B-18BCC8BB8F0E}"/>
                  </a:ext>
                </a:extLst>
              </p:cNvPr>
              <p:cNvSpPr/>
              <p:nvPr/>
            </p:nvSpPr>
            <p:spPr>
              <a:xfrm>
                <a:off x="6149372" y="2040829"/>
                <a:ext cx="194733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000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𝑟𝑜𝑤</m:t>
                    </m:r>
                    <m:r>
                      <a:rPr lang="en-US" altLang="zh-TW" sz="2000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000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</m:t>
                    </m:r>
                  </m:oMath>
                </a14:m>
                <a:r>
                  <a:rPr lang="en-US" altLang="zh-TW" sz="2000" i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000" kern="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TW" sz="2000" b="0" i="1" kern="10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4</m:t>
                    </m:r>
                    <m:r>
                      <a:rPr lang="en-US" altLang="zh-TW" sz="2000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</m:t>
                    </m:r>
                  </m:oMath>
                </a14:m>
                <a:endParaRPr lang="zh-TW" altLang="zh-TW" sz="1600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95307B2-CA07-E940-BF5B-18BCC8BB8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372" y="2040829"/>
                <a:ext cx="1947330" cy="400110"/>
              </a:xfrm>
              <a:prstGeom prst="rect">
                <a:avLst/>
              </a:prstGeom>
              <a:blipFill>
                <a:blip r:embed="rId3"/>
                <a:stretch>
                  <a:fillRect t="-9375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群組 15">
            <a:extLst>
              <a:ext uri="{FF2B5EF4-FFF2-40B4-BE49-F238E27FC236}">
                <a16:creationId xmlns:a16="http://schemas.microsoft.com/office/drawing/2014/main" id="{107D399E-836E-5844-B4F2-EFE5971E76E0}"/>
              </a:ext>
            </a:extLst>
          </p:cNvPr>
          <p:cNvGrpSpPr/>
          <p:nvPr/>
        </p:nvGrpSpPr>
        <p:grpSpPr>
          <a:xfrm rot="5400000">
            <a:off x="6128798" y="2928462"/>
            <a:ext cx="2100330" cy="1173552"/>
            <a:chOff x="5545097" y="1736181"/>
            <a:chExt cx="2100330" cy="1173552"/>
          </a:xfrm>
        </p:grpSpPr>
        <p:sp>
          <p:nvSpPr>
            <p:cNvPr id="13" name="向右箭號 12">
              <a:extLst>
                <a:ext uri="{FF2B5EF4-FFF2-40B4-BE49-F238E27FC236}">
                  <a16:creationId xmlns:a16="http://schemas.microsoft.com/office/drawing/2014/main" id="{9D9BB867-0CD3-1642-BB75-F81CB05A0AF4}"/>
                </a:ext>
              </a:extLst>
            </p:cNvPr>
            <p:cNvSpPr/>
            <p:nvPr/>
          </p:nvSpPr>
          <p:spPr>
            <a:xfrm rot="10800000">
              <a:off x="7364489" y="2537593"/>
              <a:ext cx="213108" cy="174646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80555D48-6A12-AE48-A530-AC9400FC2325}"/>
                    </a:ext>
                  </a:extLst>
                </p:cNvPr>
                <p:cNvSpPr/>
                <p:nvPr/>
              </p:nvSpPr>
              <p:spPr>
                <a:xfrm rot="16200000">
                  <a:off x="7089281" y="1984550"/>
                  <a:ext cx="80451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i="1" kern="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𝑐𝑜𝑙</m:t>
                      </m:r>
                    </m:oMath>
                  </a14:m>
                  <a:r>
                    <a:rPr lang="en-US" altLang="zh-TW" b="0" kern="1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b="0" i="1" kern="1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lang="en-US" altLang="zh-TW" i="1" kern="1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</a:t>
                  </a:r>
                  <a:endParaRPr lang="zh-TW" altLang="en-US" dirty="0"/>
                </a:p>
              </p:txBody>
            </p:sp>
          </mc:Choice>
          <mc:Fallback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80555D48-6A12-AE48-A530-AC9400FC23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89281" y="1984550"/>
                  <a:ext cx="804516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6B6D7B7-4BB3-9943-8FEA-B41C9755CA82}"/>
                </a:ext>
              </a:extLst>
            </p:cNvPr>
            <p:cNvSpPr/>
            <p:nvPr/>
          </p:nvSpPr>
          <p:spPr>
            <a:xfrm flipV="1">
              <a:off x="5545097" y="2378105"/>
              <a:ext cx="1819391" cy="53162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CB78E138-AC4D-BA4D-A414-4B1A8965BE95}"/>
              </a:ext>
            </a:extLst>
          </p:cNvPr>
          <p:cNvSpPr/>
          <p:nvPr/>
        </p:nvSpPr>
        <p:spPr>
          <a:xfrm>
            <a:off x="2179674" y="2998383"/>
            <a:ext cx="2764466" cy="224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向右箭號 2">
            <a:extLst>
              <a:ext uri="{FF2B5EF4-FFF2-40B4-BE49-F238E27FC236}">
                <a16:creationId xmlns:a16="http://schemas.microsoft.com/office/drawing/2014/main" id="{8F5F8A0A-DFD6-EB44-88BD-344098C9B1CB}"/>
              </a:ext>
            </a:extLst>
          </p:cNvPr>
          <p:cNvSpPr/>
          <p:nvPr/>
        </p:nvSpPr>
        <p:spPr>
          <a:xfrm>
            <a:off x="1839431" y="2998383"/>
            <a:ext cx="308344" cy="17995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E394A77-35AF-8349-A075-407195CD2B05}"/>
              </a:ext>
            </a:extLst>
          </p:cNvPr>
          <p:cNvGrpSpPr/>
          <p:nvPr/>
        </p:nvGrpSpPr>
        <p:grpSpPr>
          <a:xfrm>
            <a:off x="5672905" y="2650100"/>
            <a:ext cx="977187" cy="307777"/>
            <a:chOff x="2488538" y="3049629"/>
            <a:chExt cx="977187" cy="307777"/>
          </a:xfrm>
        </p:grpSpPr>
        <p:sp>
          <p:nvSpPr>
            <p:cNvPr id="14" name="向右箭號 13">
              <a:extLst>
                <a:ext uri="{FF2B5EF4-FFF2-40B4-BE49-F238E27FC236}">
                  <a16:creationId xmlns:a16="http://schemas.microsoft.com/office/drawing/2014/main" id="{FFEABAC7-E757-A642-A0C6-D142047B3F30}"/>
                </a:ext>
              </a:extLst>
            </p:cNvPr>
            <p:cNvSpPr/>
            <p:nvPr/>
          </p:nvSpPr>
          <p:spPr>
            <a:xfrm rot="3356445">
              <a:off x="3206351" y="3092103"/>
              <a:ext cx="295917" cy="222831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902009B-BB88-9D4A-9362-CF0F0890ED89}"/>
                </a:ext>
              </a:extLst>
            </p:cNvPr>
            <p:cNvSpPr/>
            <p:nvPr/>
          </p:nvSpPr>
          <p:spPr>
            <a:xfrm>
              <a:off x="2488538" y="3049629"/>
              <a:ext cx="8018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current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2002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E72EFDD3-3D3B-CA4F-B1B8-B6370EB08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09285"/>
              </p:ext>
            </p:extLst>
          </p:nvPr>
        </p:nvGraphicFramePr>
        <p:xfrm>
          <a:off x="6044283" y="2472028"/>
          <a:ext cx="2157508" cy="1819392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539377">
                  <a:extLst>
                    <a:ext uri="{9D8B030D-6E8A-4147-A177-3AD203B41FA5}">
                      <a16:colId xmlns:a16="http://schemas.microsoft.com/office/drawing/2014/main" val="3716699294"/>
                    </a:ext>
                  </a:extLst>
                </a:gridCol>
                <a:gridCol w="539377">
                  <a:extLst>
                    <a:ext uri="{9D8B030D-6E8A-4147-A177-3AD203B41FA5}">
                      <a16:colId xmlns:a16="http://schemas.microsoft.com/office/drawing/2014/main" val="4159033290"/>
                    </a:ext>
                  </a:extLst>
                </a:gridCol>
                <a:gridCol w="539377">
                  <a:extLst>
                    <a:ext uri="{9D8B030D-6E8A-4147-A177-3AD203B41FA5}">
                      <a16:colId xmlns:a16="http://schemas.microsoft.com/office/drawing/2014/main" val="800607826"/>
                    </a:ext>
                  </a:extLst>
                </a:gridCol>
                <a:gridCol w="539377">
                  <a:extLst>
                    <a:ext uri="{9D8B030D-6E8A-4147-A177-3AD203B41FA5}">
                      <a16:colId xmlns:a16="http://schemas.microsoft.com/office/drawing/2014/main" val="1869294635"/>
                    </a:ext>
                  </a:extLst>
                </a:gridCol>
              </a:tblGrid>
              <a:tr h="4548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＊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9697450"/>
                  </a:ext>
                </a:extLst>
              </a:tr>
              <a:tr h="45484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＊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*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＊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＊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094212"/>
                  </a:ext>
                </a:extLst>
              </a:tr>
              <a:tr h="4548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＊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2358968"/>
                  </a:ext>
                </a:extLst>
              </a:tr>
              <a:tr h="4548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＊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*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4699150"/>
                  </a:ext>
                </a:extLst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1731534" y="1452503"/>
            <a:ext cx="6266082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十字型爆炸：</a:t>
            </a:r>
            <a:endParaRPr lang="en-US" altLang="zh-TW" sz="18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sz="18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bomb[101][101]</a:t>
            </a:r>
            <a:r>
              <a:rPr lang="zh-CN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  <a:r>
              <a:rPr lang="zh-CN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爆炸後地圖</a:t>
            </a:r>
            <a:endParaRPr lang="en-US" altLang="zh-CN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</a:t>
            </a:r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row</a:t>
            </a:r>
            <a:r>
              <a:rPr lang="zh-CN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CN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</a:t>
            </a:r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都會爆炸</a:t>
            </a:r>
            <a:endParaRPr lang="en-US" altLang="zh-CN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      </a:t>
            </a:r>
            <a:r>
              <a:rPr lang="zh-CN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現在位置</a:t>
            </a:r>
            <a:r>
              <a:rPr lang="en-US" altLang="zh-CN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 </a:t>
            </a:r>
            <a:r>
              <a:rPr lang="en-US" altLang="zh-CN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map[1][1]</a:t>
            </a:r>
          </a:p>
          <a:p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       ＃</a:t>
            </a:r>
            <a:r>
              <a:rPr lang="zh-CN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</a:t>
            </a:r>
            <a:r>
              <a:rPr lang="en-US" altLang="zh-CN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row</a:t>
            </a:r>
            <a:r>
              <a:rPr lang="zh-CN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爆炸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CN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map[1]</a:t>
            </a:r>
            <a:r>
              <a:rPr lang="en-US" altLang="zh-CN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[0~n-1]</a:t>
            </a:r>
            <a:endParaRPr lang="en-US" altLang="zh-CN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＃</a:t>
            </a:r>
            <a:r>
              <a:rPr lang="zh-CN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</a:t>
            </a:r>
            <a:r>
              <a:rPr lang="en-US" altLang="zh-CN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</a:t>
            </a:r>
            <a:r>
              <a:rPr lang="zh-CN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爆炸</a:t>
            </a:r>
            <a:r>
              <a:rPr lang="en-US" altLang="zh-CN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CN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r>
              <a:rPr lang="en-US" altLang="zh-CN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[0~n-1]</a:t>
            </a:r>
            <a:r>
              <a:rPr lang="en-US" altLang="zh-CN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[1]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 </a:t>
            </a:r>
            <a:r>
              <a:rPr lang="zh-CN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更新爆炸後地圖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sz="18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bomb[101][101]</a:t>
            </a:r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556175" y="742950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爆炸</a:t>
            </a:r>
            <a:r>
              <a:rPr lang="zh-CN" altLang="en-US" sz="2400" b="1" dirty="0"/>
              <a:t>範圍</a:t>
            </a:r>
            <a:endParaRPr lang="en-US" altLang="zh-TW" sz="2400" b="1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713794" y="4749900"/>
            <a:ext cx="430206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95307B2-CA07-E940-BF5B-18BCC8BB8F0E}"/>
                  </a:ext>
                </a:extLst>
              </p:cNvPr>
              <p:cNvSpPr/>
              <p:nvPr/>
            </p:nvSpPr>
            <p:spPr>
              <a:xfrm>
                <a:off x="6149372" y="2040829"/>
                <a:ext cx="194733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000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𝑟𝑜𝑤</m:t>
                    </m:r>
                    <m:r>
                      <a:rPr lang="en-US" altLang="zh-TW" sz="2000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000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</m:t>
                    </m:r>
                  </m:oMath>
                </a14:m>
                <a:r>
                  <a:rPr lang="en-US" altLang="zh-TW" sz="2000" i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000" kern="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TW" sz="2000" b="0" i="1" kern="10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4</m:t>
                    </m:r>
                    <m:r>
                      <a:rPr lang="en-US" altLang="zh-TW" sz="2000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</m:t>
                    </m:r>
                  </m:oMath>
                </a14:m>
                <a:endParaRPr lang="zh-TW" altLang="zh-TW" sz="1600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95307B2-CA07-E940-BF5B-18BCC8BB8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372" y="2040829"/>
                <a:ext cx="1947330" cy="400110"/>
              </a:xfrm>
              <a:prstGeom prst="rect">
                <a:avLst/>
              </a:prstGeom>
              <a:blipFill>
                <a:blip r:embed="rId3"/>
                <a:stretch>
                  <a:fillRect t="-9375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群組 11">
            <a:extLst>
              <a:ext uri="{FF2B5EF4-FFF2-40B4-BE49-F238E27FC236}">
                <a16:creationId xmlns:a16="http://schemas.microsoft.com/office/drawing/2014/main" id="{6E394A77-35AF-8349-A075-407195CD2B05}"/>
              </a:ext>
            </a:extLst>
          </p:cNvPr>
          <p:cNvGrpSpPr/>
          <p:nvPr/>
        </p:nvGrpSpPr>
        <p:grpSpPr>
          <a:xfrm>
            <a:off x="5672905" y="2650100"/>
            <a:ext cx="977187" cy="307777"/>
            <a:chOff x="2488538" y="3049629"/>
            <a:chExt cx="977187" cy="307777"/>
          </a:xfrm>
        </p:grpSpPr>
        <p:sp>
          <p:nvSpPr>
            <p:cNvPr id="14" name="向右箭號 13">
              <a:extLst>
                <a:ext uri="{FF2B5EF4-FFF2-40B4-BE49-F238E27FC236}">
                  <a16:creationId xmlns:a16="http://schemas.microsoft.com/office/drawing/2014/main" id="{FFEABAC7-E757-A642-A0C6-D142047B3F30}"/>
                </a:ext>
              </a:extLst>
            </p:cNvPr>
            <p:cNvSpPr/>
            <p:nvPr/>
          </p:nvSpPr>
          <p:spPr>
            <a:xfrm rot="3356445">
              <a:off x="3206351" y="3092103"/>
              <a:ext cx="295917" cy="222831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902009B-BB88-9D4A-9362-CF0F0890ED89}"/>
                </a:ext>
              </a:extLst>
            </p:cNvPr>
            <p:cNvSpPr/>
            <p:nvPr/>
          </p:nvSpPr>
          <p:spPr>
            <a:xfrm>
              <a:off x="2488538" y="3049629"/>
              <a:ext cx="8018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current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1880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1AD7E4-034B-B445-8EEF-405AD377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2662" y="2213853"/>
            <a:ext cx="2753832" cy="715793"/>
          </a:xfrm>
        </p:spPr>
        <p:txBody>
          <a:bodyPr/>
          <a:lstStyle/>
          <a:p>
            <a:pPr>
              <a:buNone/>
            </a:pPr>
            <a:r>
              <a:rPr kumimoji="1" lang="zh-CN" altLang="en-US" sz="4800" b="1" dirty="0"/>
              <a:t>以此類推</a:t>
            </a:r>
            <a:endParaRPr kumimoji="1" lang="zh-TW" altLang="en-US" sz="4800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A70D56C-B6AB-8E47-ACA3-6B9657D7C5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altLang="zh-TW" b="0" smtClean="0">
                <a:latin typeface="+mn-lt"/>
                <a:cs typeface="Tinos"/>
                <a:sym typeface="Tinos"/>
              </a:rPr>
              <a:pPr/>
              <a:t>19</a:t>
            </a:fld>
            <a:endParaRPr lang="en" altLang="zh-TW" b="0" dirty="0">
              <a:latin typeface="+mn-lt"/>
              <a:cs typeface="Tinos"/>
              <a:sym typeface="Tinos"/>
            </a:endParaRPr>
          </a:p>
        </p:txBody>
      </p:sp>
    </p:spTree>
    <p:extLst>
      <p:ext uri="{BB962C8B-B14F-4D97-AF65-F5344CB8AC3E}">
        <p14:creationId xmlns:p14="http://schemas.microsoft.com/office/powerpoint/2010/main" val="75443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74660" y="1870079"/>
            <a:ext cx="1104832" cy="1489569"/>
          </a:xfrm>
          <a:prstGeom prst="rect">
            <a:avLst/>
          </a:prstGeom>
        </p:spPr>
        <p:txBody>
          <a:bodyPr vert="horz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sz="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題</a:t>
            </a:r>
            <a:br>
              <a:rPr lang="en-US" altLang="zh-TW" sz="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</a:t>
            </a:r>
            <a:endParaRPr lang="en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  <p:sp>
        <p:nvSpPr>
          <p:cNvPr id="2" name="矩形 1"/>
          <p:cNvSpPr/>
          <p:nvPr/>
        </p:nvSpPr>
        <p:spPr>
          <a:xfrm>
            <a:off x="1562984" y="1109811"/>
            <a:ext cx="6581555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/>
            <a:r>
              <a:rPr lang="zh-TW" altLang="zh-TW" sz="2000" dirty="0"/>
              <a:t>佩佩最近沈迷於一款經典遊戲「炸彈超人」，規則是玩家每放置一顆炸彈經一定時間將會</a:t>
            </a:r>
            <a:r>
              <a:rPr lang="zh-TW" altLang="zh-TW" sz="2000" b="1" dirty="0"/>
              <a:t>沿著炸彈座標以十字形方式爆炸</a:t>
            </a:r>
            <a:r>
              <a:rPr lang="zh-TW" altLang="zh-TW" sz="2000" dirty="0"/>
              <a:t>，除了施放炸彈攻擊別的玩家外也要小心躲避所有人爆炸的炸彈，獲勝者是生存到最後的人。</a:t>
            </a:r>
          </a:p>
          <a:p>
            <a:pPr algn="just" hangingPunct="0"/>
            <a:r>
              <a:rPr lang="zh-TW" altLang="zh-TW" sz="2000" dirty="0"/>
              <a:t>在初級對戰模式的時候，佩佩還可以輕鬆躲避少量的炸彈，但當她晉級到高級對戰後，炸彈數量越多時，越難找到一個安全的地方閃躲，所以佩佩想研發一個作弊程式</a:t>
            </a:r>
            <a:r>
              <a:rPr lang="zh-TW" altLang="zh-TW" sz="2000" b="1" dirty="0"/>
              <a:t>計算出可以閃躲</a:t>
            </a:r>
            <a:r>
              <a:rPr lang="zh-TW" altLang="en-US" sz="2000" b="1" dirty="0"/>
              <a:t>炸彈</a:t>
            </a:r>
            <a:r>
              <a:rPr lang="zh-TW" altLang="zh-TW" sz="2000" b="1" dirty="0"/>
              <a:t>的避難所</a:t>
            </a:r>
            <a:r>
              <a:rPr lang="zh-TW" altLang="zh-TW" sz="2000" dirty="0"/>
              <a:t>，讓她可以無後顧之憂的攻擊對手。</a:t>
            </a:r>
            <a:r>
              <a:rPr lang="zh-TW" altLang="zh-TW" sz="2400" dirty="0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E72EFDD3-3D3B-CA4F-B1B8-B6370EB08DC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44283" y="2472028"/>
          <a:ext cx="2157508" cy="1819392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539377">
                  <a:extLst>
                    <a:ext uri="{9D8B030D-6E8A-4147-A177-3AD203B41FA5}">
                      <a16:colId xmlns:a16="http://schemas.microsoft.com/office/drawing/2014/main" val="3716699294"/>
                    </a:ext>
                  </a:extLst>
                </a:gridCol>
                <a:gridCol w="539377">
                  <a:extLst>
                    <a:ext uri="{9D8B030D-6E8A-4147-A177-3AD203B41FA5}">
                      <a16:colId xmlns:a16="http://schemas.microsoft.com/office/drawing/2014/main" val="4159033290"/>
                    </a:ext>
                  </a:extLst>
                </a:gridCol>
                <a:gridCol w="539377">
                  <a:extLst>
                    <a:ext uri="{9D8B030D-6E8A-4147-A177-3AD203B41FA5}">
                      <a16:colId xmlns:a16="http://schemas.microsoft.com/office/drawing/2014/main" val="800607826"/>
                    </a:ext>
                  </a:extLst>
                </a:gridCol>
                <a:gridCol w="539377">
                  <a:extLst>
                    <a:ext uri="{9D8B030D-6E8A-4147-A177-3AD203B41FA5}">
                      <a16:colId xmlns:a16="http://schemas.microsoft.com/office/drawing/2014/main" val="1869294635"/>
                    </a:ext>
                  </a:extLst>
                </a:gridCol>
              </a:tblGrid>
              <a:tr h="4548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＊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9697450"/>
                  </a:ext>
                </a:extLst>
              </a:tr>
              <a:tr h="45484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＊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*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＊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＊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094212"/>
                  </a:ext>
                </a:extLst>
              </a:tr>
              <a:tr h="4548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＊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2358968"/>
                  </a:ext>
                </a:extLst>
              </a:tr>
              <a:tr h="4548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＊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*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4699150"/>
                  </a:ext>
                </a:extLst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1731534" y="1452503"/>
            <a:ext cx="6266082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十字型爆炸：</a:t>
            </a:r>
            <a:endParaRPr lang="en-US" altLang="zh-TW" sz="18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sz="18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bomb[101][101]</a:t>
            </a:r>
            <a:r>
              <a:rPr lang="zh-CN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紀錄爆炸後地圖</a:t>
            </a:r>
            <a:endParaRPr lang="en-US" altLang="zh-CN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</a:t>
            </a:r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row</a:t>
            </a:r>
            <a:r>
              <a:rPr lang="zh-CN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CN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</a:t>
            </a:r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都會爆炸</a:t>
            </a:r>
            <a:endParaRPr lang="en-US" altLang="zh-CN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      </a:t>
            </a:r>
            <a:r>
              <a:rPr lang="zh-CN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現在位置</a:t>
            </a:r>
            <a:r>
              <a:rPr lang="en-US" altLang="zh-CN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 </a:t>
            </a:r>
            <a:r>
              <a:rPr lang="en-US" altLang="zh-CN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map[1][1]</a:t>
            </a:r>
          </a:p>
          <a:p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       ＃</a:t>
            </a:r>
            <a:r>
              <a:rPr lang="zh-CN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</a:t>
            </a:r>
            <a:r>
              <a:rPr lang="en-US" altLang="zh-CN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row</a:t>
            </a:r>
            <a:r>
              <a:rPr lang="zh-CN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爆炸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CN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map[1]</a:t>
            </a:r>
            <a:r>
              <a:rPr lang="en-US" altLang="zh-CN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[0~n-1]</a:t>
            </a:r>
            <a:endParaRPr lang="en-US" altLang="zh-CN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＃</a:t>
            </a:r>
            <a:r>
              <a:rPr lang="zh-CN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</a:t>
            </a:r>
            <a:r>
              <a:rPr lang="en-US" altLang="zh-CN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</a:t>
            </a:r>
            <a:r>
              <a:rPr lang="zh-CN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爆炸</a:t>
            </a:r>
            <a:r>
              <a:rPr lang="en-US" altLang="zh-CN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CN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r>
              <a:rPr lang="en-US" altLang="zh-CN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[0~n-1]</a:t>
            </a:r>
            <a:r>
              <a:rPr lang="en-US" altLang="zh-CN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[1]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  </a:t>
            </a:r>
            <a:r>
              <a:rPr lang="zh-CN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更新爆炸後地圖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sz="18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bomb[101][101]</a:t>
            </a:r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556175" y="742950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爆炸</a:t>
            </a:r>
            <a:r>
              <a:rPr lang="zh-CN" altLang="en-US" sz="2400" b="1" dirty="0"/>
              <a:t>範圍</a:t>
            </a:r>
            <a:endParaRPr lang="en-US" altLang="zh-TW" sz="2400" b="1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713794" y="4749900"/>
            <a:ext cx="430206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95307B2-CA07-E940-BF5B-18BCC8BB8F0E}"/>
                  </a:ext>
                </a:extLst>
              </p:cNvPr>
              <p:cNvSpPr/>
              <p:nvPr/>
            </p:nvSpPr>
            <p:spPr>
              <a:xfrm>
                <a:off x="6149372" y="2040829"/>
                <a:ext cx="194733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000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𝑟𝑜𝑤</m:t>
                    </m:r>
                    <m:r>
                      <a:rPr lang="en-US" altLang="zh-TW" sz="2000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000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</m:t>
                    </m:r>
                  </m:oMath>
                </a14:m>
                <a:r>
                  <a:rPr lang="en-US" altLang="zh-TW" sz="2000" i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000" kern="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TW" sz="2000" b="0" i="1" kern="10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4</m:t>
                    </m:r>
                    <m:r>
                      <a:rPr lang="en-US" altLang="zh-TW" sz="2000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</m:t>
                    </m:r>
                  </m:oMath>
                </a14:m>
                <a:endParaRPr lang="zh-TW" altLang="zh-TW" sz="1600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95307B2-CA07-E940-BF5B-18BCC8BB8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372" y="2040829"/>
                <a:ext cx="1947330" cy="400110"/>
              </a:xfrm>
              <a:prstGeom prst="rect">
                <a:avLst/>
              </a:prstGeom>
              <a:blipFill>
                <a:blip r:embed="rId3"/>
                <a:stretch>
                  <a:fillRect t="-9375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群組 15">
            <a:extLst>
              <a:ext uri="{FF2B5EF4-FFF2-40B4-BE49-F238E27FC236}">
                <a16:creationId xmlns:a16="http://schemas.microsoft.com/office/drawing/2014/main" id="{107D399E-836E-5844-B4F2-EFE5971E76E0}"/>
              </a:ext>
            </a:extLst>
          </p:cNvPr>
          <p:cNvGrpSpPr/>
          <p:nvPr/>
        </p:nvGrpSpPr>
        <p:grpSpPr>
          <a:xfrm>
            <a:off x="5273130" y="3370251"/>
            <a:ext cx="2899845" cy="554796"/>
            <a:chOff x="4773944" y="2378105"/>
            <a:chExt cx="2899845" cy="554796"/>
          </a:xfrm>
        </p:grpSpPr>
        <p:sp>
          <p:nvSpPr>
            <p:cNvPr id="13" name="向右箭號 12">
              <a:extLst>
                <a:ext uri="{FF2B5EF4-FFF2-40B4-BE49-F238E27FC236}">
                  <a16:creationId xmlns:a16="http://schemas.microsoft.com/office/drawing/2014/main" id="{9D9BB867-0CD3-1642-BB75-F81CB05A0AF4}"/>
                </a:ext>
              </a:extLst>
            </p:cNvPr>
            <p:cNvSpPr/>
            <p:nvPr/>
          </p:nvSpPr>
          <p:spPr>
            <a:xfrm>
              <a:off x="5019111" y="2510829"/>
              <a:ext cx="467658" cy="204514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80555D48-6A12-AE48-A530-AC9400FC2325}"/>
                    </a:ext>
                  </a:extLst>
                </p:cNvPr>
                <p:cNvSpPr/>
                <p:nvPr/>
              </p:nvSpPr>
              <p:spPr>
                <a:xfrm>
                  <a:off x="4773944" y="2625124"/>
                  <a:ext cx="88376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b="0" i="1" kern="1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zh-TW" i="1" kern="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r>
                        <m:rPr>
                          <m:sty m:val="p"/>
                        </m:rPr>
                        <a:rPr lang="en-US" altLang="zh-TW" b="0" i="1" kern="1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</m:oMath>
                  </a14:m>
                  <a:r>
                    <a:rPr lang="en-US" altLang="zh-TW" b="0" kern="1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b="0" i="1" kern="1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kern="1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en-US" altLang="zh-TW" i="1" kern="1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</a:t>
                  </a:r>
                  <a:endParaRPr lang="zh-TW" altLang="en-US" dirty="0"/>
                </a:p>
              </p:txBody>
            </p:sp>
          </mc:Choice>
          <mc:Fallback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80555D48-6A12-AE48-A530-AC9400FC23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3944" y="2625124"/>
                  <a:ext cx="88376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6B6D7B7-4BB3-9943-8FEA-B41C9755CA82}"/>
                </a:ext>
              </a:extLst>
            </p:cNvPr>
            <p:cNvSpPr/>
            <p:nvPr/>
          </p:nvSpPr>
          <p:spPr>
            <a:xfrm flipV="1">
              <a:off x="5545097" y="2378105"/>
              <a:ext cx="2128692" cy="46783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E394A77-35AF-8349-A075-407195CD2B05}"/>
              </a:ext>
            </a:extLst>
          </p:cNvPr>
          <p:cNvGrpSpPr/>
          <p:nvPr/>
        </p:nvGrpSpPr>
        <p:grpSpPr>
          <a:xfrm>
            <a:off x="4862921" y="2338777"/>
            <a:ext cx="977187" cy="307777"/>
            <a:chOff x="2488538" y="3049629"/>
            <a:chExt cx="977187" cy="307777"/>
          </a:xfrm>
        </p:grpSpPr>
        <p:sp>
          <p:nvSpPr>
            <p:cNvPr id="14" name="向右箭號 13">
              <a:extLst>
                <a:ext uri="{FF2B5EF4-FFF2-40B4-BE49-F238E27FC236}">
                  <a16:creationId xmlns:a16="http://schemas.microsoft.com/office/drawing/2014/main" id="{FFEABAC7-E757-A642-A0C6-D142047B3F30}"/>
                </a:ext>
              </a:extLst>
            </p:cNvPr>
            <p:cNvSpPr/>
            <p:nvPr/>
          </p:nvSpPr>
          <p:spPr>
            <a:xfrm rot="3356445">
              <a:off x="3206351" y="3092103"/>
              <a:ext cx="295917" cy="222831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902009B-BB88-9D4A-9362-CF0F0890ED89}"/>
                </a:ext>
              </a:extLst>
            </p:cNvPr>
            <p:cNvSpPr/>
            <p:nvPr/>
          </p:nvSpPr>
          <p:spPr>
            <a:xfrm>
              <a:off x="2488538" y="3049629"/>
              <a:ext cx="8018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current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937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E72EFDD3-3D3B-CA4F-B1B8-B6370EB08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08478"/>
              </p:ext>
            </p:extLst>
          </p:nvPr>
        </p:nvGraphicFramePr>
        <p:xfrm>
          <a:off x="6044283" y="2472028"/>
          <a:ext cx="2157508" cy="1819392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539377">
                  <a:extLst>
                    <a:ext uri="{9D8B030D-6E8A-4147-A177-3AD203B41FA5}">
                      <a16:colId xmlns:a16="http://schemas.microsoft.com/office/drawing/2014/main" val="3716699294"/>
                    </a:ext>
                  </a:extLst>
                </a:gridCol>
                <a:gridCol w="539377">
                  <a:extLst>
                    <a:ext uri="{9D8B030D-6E8A-4147-A177-3AD203B41FA5}">
                      <a16:colId xmlns:a16="http://schemas.microsoft.com/office/drawing/2014/main" val="4159033290"/>
                    </a:ext>
                  </a:extLst>
                </a:gridCol>
                <a:gridCol w="539377">
                  <a:extLst>
                    <a:ext uri="{9D8B030D-6E8A-4147-A177-3AD203B41FA5}">
                      <a16:colId xmlns:a16="http://schemas.microsoft.com/office/drawing/2014/main" val="800607826"/>
                    </a:ext>
                  </a:extLst>
                </a:gridCol>
                <a:gridCol w="539377">
                  <a:extLst>
                    <a:ext uri="{9D8B030D-6E8A-4147-A177-3AD203B41FA5}">
                      <a16:colId xmlns:a16="http://schemas.microsoft.com/office/drawing/2014/main" val="1869294635"/>
                    </a:ext>
                  </a:extLst>
                </a:gridCol>
              </a:tblGrid>
              <a:tr h="4548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＊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9697450"/>
                  </a:ext>
                </a:extLst>
              </a:tr>
              <a:tr h="45484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＊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*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＊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＊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094212"/>
                  </a:ext>
                </a:extLst>
              </a:tr>
              <a:tr h="4548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＊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2358968"/>
                  </a:ext>
                </a:extLst>
              </a:tr>
              <a:tr h="4548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＊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*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699150"/>
                  </a:ext>
                </a:extLst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1731534" y="1452503"/>
            <a:ext cx="6266082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十字型爆炸：</a:t>
            </a:r>
            <a:endParaRPr lang="en-US" altLang="zh-TW" sz="18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sz="18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bomb[101][101]</a:t>
            </a:r>
            <a:r>
              <a:rPr lang="zh-CN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紀錄爆炸後地圖</a:t>
            </a:r>
            <a:endParaRPr lang="en-US" altLang="zh-CN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</a:t>
            </a:r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row</a:t>
            </a:r>
            <a:r>
              <a:rPr lang="zh-CN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CN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</a:t>
            </a:r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都會爆炸</a:t>
            </a:r>
            <a:endParaRPr lang="en-US" altLang="zh-CN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      </a:t>
            </a:r>
            <a:r>
              <a:rPr lang="zh-CN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現在位置</a:t>
            </a:r>
            <a:r>
              <a:rPr lang="en-US" altLang="zh-CN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 </a:t>
            </a:r>
            <a:r>
              <a:rPr lang="en-US" altLang="zh-CN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map[1][1]</a:t>
            </a:r>
          </a:p>
          <a:p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       ＃</a:t>
            </a:r>
            <a:r>
              <a:rPr lang="zh-CN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</a:t>
            </a:r>
            <a:r>
              <a:rPr lang="en-US" altLang="zh-CN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row</a:t>
            </a:r>
            <a:r>
              <a:rPr lang="zh-CN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爆炸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CN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map[1]</a:t>
            </a:r>
            <a:r>
              <a:rPr lang="en-US" altLang="zh-CN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[0~n-1]</a:t>
            </a:r>
            <a:endParaRPr lang="en-US" altLang="zh-CN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＃</a:t>
            </a:r>
            <a:r>
              <a:rPr lang="zh-CN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</a:t>
            </a:r>
            <a:r>
              <a:rPr lang="en-US" altLang="zh-CN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</a:t>
            </a:r>
            <a:r>
              <a:rPr lang="zh-CN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爆炸</a:t>
            </a:r>
            <a:r>
              <a:rPr lang="en-US" altLang="zh-CN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CN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r>
              <a:rPr lang="en-US" altLang="zh-CN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[0~n-1]</a:t>
            </a:r>
            <a:r>
              <a:rPr lang="en-US" altLang="zh-CN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[1]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  </a:t>
            </a:r>
            <a:r>
              <a:rPr lang="zh-CN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更新爆炸後地圖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sz="18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bomb[101][101]</a:t>
            </a:r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556175" y="742950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爆炸</a:t>
            </a:r>
            <a:r>
              <a:rPr lang="zh-CN" altLang="en-US" sz="2400" b="1" dirty="0"/>
              <a:t>範圍</a:t>
            </a:r>
            <a:endParaRPr lang="en-US" altLang="zh-TW" sz="2400" b="1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713794" y="4749900"/>
            <a:ext cx="430206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95307B2-CA07-E940-BF5B-18BCC8BB8F0E}"/>
                  </a:ext>
                </a:extLst>
              </p:cNvPr>
              <p:cNvSpPr/>
              <p:nvPr/>
            </p:nvSpPr>
            <p:spPr>
              <a:xfrm>
                <a:off x="6149372" y="2040829"/>
                <a:ext cx="194733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000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𝑟𝑜𝑤</m:t>
                    </m:r>
                    <m:r>
                      <a:rPr lang="en-US" altLang="zh-TW" sz="2000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000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</m:t>
                    </m:r>
                  </m:oMath>
                </a14:m>
                <a:r>
                  <a:rPr lang="en-US" altLang="zh-TW" sz="2000" i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000" kern="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TW" sz="2000" b="0" i="1" kern="10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4</m:t>
                    </m:r>
                    <m:r>
                      <a:rPr lang="en-US" altLang="zh-TW" sz="2000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</m:t>
                    </m:r>
                  </m:oMath>
                </a14:m>
                <a:endParaRPr lang="zh-TW" altLang="zh-TW" sz="1600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95307B2-CA07-E940-BF5B-18BCC8BB8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372" y="2040829"/>
                <a:ext cx="1947330" cy="400110"/>
              </a:xfrm>
              <a:prstGeom prst="rect">
                <a:avLst/>
              </a:prstGeom>
              <a:blipFill>
                <a:blip r:embed="rId3"/>
                <a:stretch>
                  <a:fillRect t="-9375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群組 15">
            <a:extLst>
              <a:ext uri="{FF2B5EF4-FFF2-40B4-BE49-F238E27FC236}">
                <a16:creationId xmlns:a16="http://schemas.microsoft.com/office/drawing/2014/main" id="{107D399E-836E-5844-B4F2-EFE5971E76E0}"/>
              </a:ext>
            </a:extLst>
          </p:cNvPr>
          <p:cNvGrpSpPr/>
          <p:nvPr/>
        </p:nvGrpSpPr>
        <p:grpSpPr>
          <a:xfrm>
            <a:off x="5241231" y="3816825"/>
            <a:ext cx="2931744" cy="554796"/>
            <a:chOff x="4742045" y="2378105"/>
            <a:chExt cx="2931744" cy="554796"/>
          </a:xfrm>
        </p:grpSpPr>
        <p:sp>
          <p:nvSpPr>
            <p:cNvPr id="13" name="向右箭號 12">
              <a:extLst>
                <a:ext uri="{FF2B5EF4-FFF2-40B4-BE49-F238E27FC236}">
                  <a16:creationId xmlns:a16="http://schemas.microsoft.com/office/drawing/2014/main" id="{9D9BB867-0CD3-1642-BB75-F81CB05A0AF4}"/>
                </a:ext>
              </a:extLst>
            </p:cNvPr>
            <p:cNvSpPr/>
            <p:nvPr/>
          </p:nvSpPr>
          <p:spPr>
            <a:xfrm>
              <a:off x="4976579" y="2478930"/>
              <a:ext cx="467658" cy="204514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80555D48-6A12-AE48-A530-AC9400FC2325}"/>
                    </a:ext>
                  </a:extLst>
                </p:cNvPr>
                <p:cNvSpPr/>
                <p:nvPr/>
              </p:nvSpPr>
              <p:spPr>
                <a:xfrm>
                  <a:off x="4742045" y="2625124"/>
                  <a:ext cx="88376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b="0" i="1" kern="1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zh-TW" i="1" kern="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r>
                        <m:rPr>
                          <m:sty m:val="p"/>
                        </m:rPr>
                        <a:rPr lang="en-US" altLang="zh-TW" b="0" i="1" kern="1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</m:oMath>
                  </a14:m>
                  <a:r>
                    <a:rPr lang="en-US" altLang="zh-TW" b="0" kern="1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b="0" i="1" kern="1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kern="1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a14:m>
                  <a:r>
                    <a:rPr lang="en-US" altLang="zh-TW" i="1" kern="1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</a:t>
                  </a:r>
                  <a:endParaRPr lang="zh-TW" altLang="en-US" dirty="0"/>
                </a:p>
              </p:txBody>
            </p:sp>
          </mc:Choice>
          <mc:Fallback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80555D48-6A12-AE48-A530-AC9400FC23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2045" y="2625124"/>
                  <a:ext cx="88376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6B6D7B7-4BB3-9943-8FEA-B41C9755CA82}"/>
                </a:ext>
              </a:extLst>
            </p:cNvPr>
            <p:cNvSpPr/>
            <p:nvPr/>
          </p:nvSpPr>
          <p:spPr>
            <a:xfrm flipV="1">
              <a:off x="5545097" y="2378105"/>
              <a:ext cx="2128692" cy="46783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E394A77-35AF-8349-A075-407195CD2B05}"/>
              </a:ext>
            </a:extLst>
          </p:cNvPr>
          <p:cNvGrpSpPr/>
          <p:nvPr/>
        </p:nvGrpSpPr>
        <p:grpSpPr>
          <a:xfrm>
            <a:off x="6721603" y="3514761"/>
            <a:ext cx="977187" cy="307777"/>
            <a:chOff x="2488538" y="3049629"/>
            <a:chExt cx="977187" cy="307777"/>
          </a:xfrm>
        </p:grpSpPr>
        <p:sp>
          <p:nvSpPr>
            <p:cNvPr id="14" name="向右箭號 13">
              <a:extLst>
                <a:ext uri="{FF2B5EF4-FFF2-40B4-BE49-F238E27FC236}">
                  <a16:creationId xmlns:a16="http://schemas.microsoft.com/office/drawing/2014/main" id="{FFEABAC7-E757-A642-A0C6-D142047B3F30}"/>
                </a:ext>
              </a:extLst>
            </p:cNvPr>
            <p:cNvSpPr/>
            <p:nvPr/>
          </p:nvSpPr>
          <p:spPr>
            <a:xfrm rot="3356445">
              <a:off x="3206351" y="3092103"/>
              <a:ext cx="295917" cy="222831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902009B-BB88-9D4A-9362-CF0F0890ED89}"/>
                </a:ext>
              </a:extLst>
            </p:cNvPr>
            <p:cNvSpPr/>
            <p:nvPr/>
          </p:nvSpPr>
          <p:spPr>
            <a:xfrm>
              <a:off x="2488538" y="3049629"/>
              <a:ext cx="8018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current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3644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E72EFDD3-3D3B-CA4F-B1B8-B6370EB08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878989"/>
              </p:ext>
            </p:extLst>
          </p:nvPr>
        </p:nvGraphicFramePr>
        <p:xfrm>
          <a:off x="6044283" y="2472028"/>
          <a:ext cx="2157508" cy="1819392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539377">
                  <a:extLst>
                    <a:ext uri="{9D8B030D-6E8A-4147-A177-3AD203B41FA5}">
                      <a16:colId xmlns:a16="http://schemas.microsoft.com/office/drawing/2014/main" val="3716699294"/>
                    </a:ext>
                  </a:extLst>
                </a:gridCol>
                <a:gridCol w="539377">
                  <a:extLst>
                    <a:ext uri="{9D8B030D-6E8A-4147-A177-3AD203B41FA5}">
                      <a16:colId xmlns:a16="http://schemas.microsoft.com/office/drawing/2014/main" val="4159033290"/>
                    </a:ext>
                  </a:extLst>
                </a:gridCol>
                <a:gridCol w="539377">
                  <a:extLst>
                    <a:ext uri="{9D8B030D-6E8A-4147-A177-3AD203B41FA5}">
                      <a16:colId xmlns:a16="http://schemas.microsoft.com/office/drawing/2014/main" val="800607826"/>
                    </a:ext>
                  </a:extLst>
                </a:gridCol>
                <a:gridCol w="539377">
                  <a:extLst>
                    <a:ext uri="{9D8B030D-6E8A-4147-A177-3AD203B41FA5}">
                      <a16:colId xmlns:a16="http://schemas.microsoft.com/office/drawing/2014/main" val="1869294635"/>
                    </a:ext>
                  </a:extLst>
                </a:gridCol>
              </a:tblGrid>
              <a:tr h="4548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＊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697450"/>
                  </a:ext>
                </a:extLst>
              </a:tr>
              <a:tr h="45484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＊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*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＊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＊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094212"/>
                  </a:ext>
                </a:extLst>
              </a:tr>
              <a:tr h="4548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＊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358968"/>
                  </a:ext>
                </a:extLst>
              </a:tr>
              <a:tr h="4548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＊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*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699150"/>
                  </a:ext>
                </a:extLst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1731534" y="1452503"/>
            <a:ext cx="6266082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十字型爆炸：</a:t>
            </a:r>
            <a:endParaRPr lang="en-US" altLang="zh-TW" sz="18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sz="18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bomb[101][101]</a:t>
            </a:r>
            <a:r>
              <a:rPr lang="zh-CN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紀錄爆炸後地圖</a:t>
            </a:r>
            <a:endParaRPr lang="en-US" altLang="zh-CN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</a:t>
            </a:r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row</a:t>
            </a:r>
            <a:r>
              <a:rPr lang="zh-CN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CN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</a:t>
            </a:r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都會爆炸</a:t>
            </a:r>
            <a:endParaRPr lang="en-US" altLang="zh-CN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      </a:t>
            </a:r>
            <a:r>
              <a:rPr lang="zh-CN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現在位置</a:t>
            </a:r>
            <a:r>
              <a:rPr lang="en-US" altLang="zh-CN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 </a:t>
            </a:r>
            <a:r>
              <a:rPr lang="en-US" altLang="zh-CN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map[1][1]</a:t>
            </a:r>
          </a:p>
          <a:p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       ＃</a:t>
            </a:r>
            <a:r>
              <a:rPr lang="zh-CN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</a:t>
            </a:r>
            <a:r>
              <a:rPr lang="en-US" altLang="zh-CN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row</a:t>
            </a:r>
            <a:r>
              <a:rPr lang="zh-CN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爆炸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CN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map[1]</a:t>
            </a:r>
            <a:r>
              <a:rPr lang="en-US" altLang="zh-CN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[0~n-1]</a:t>
            </a:r>
            <a:endParaRPr lang="en-US" altLang="zh-CN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＃</a:t>
            </a:r>
            <a:r>
              <a:rPr lang="zh-CN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</a:t>
            </a:r>
            <a:r>
              <a:rPr lang="en-US" altLang="zh-CN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</a:t>
            </a:r>
            <a:r>
              <a:rPr lang="zh-CN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爆炸</a:t>
            </a:r>
            <a:r>
              <a:rPr lang="en-US" altLang="zh-CN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CN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r>
              <a:rPr lang="en-US" altLang="zh-CN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[0~n-1]</a:t>
            </a:r>
            <a:r>
              <a:rPr lang="en-US" altLang="zh-CN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[1]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  </a:t>
            </a:r>
            <a:r>
              <a:rPr lang="zh-CN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更新爆炸後地圖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sz="18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bomb[101][101]</a:t>
            </a:r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556175" y="742950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爆炸</a:t>
            </a:r>
            <a:r>
              <a:rPr lang="zh-CN" altLang="en-US" sz="2400" b="1" dirty="0"/>
              <a:t>範圍</a:t>
            </a:r>
            <a:endParaRPr lang="en-US" altLang="zh-TW" sz="2400" b="1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713794" y="4749900"/>
            <a:ext cx="430206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95307B2-CA07-E940-BF5B-18BCC8BB8F0E}"/>
                  </a:ext>
                </a:extLst>
              </p:cNvPr>
              <p:cNvSpPr/>
              <p:nvPr/>
            </p:nvSpPr>
            <p:spPr>
              <a:xfrm>
                <a:off x="6149372" y="2040829"/>
                <a:ext cx="194733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000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𝑟𝑜𝑤</m:t>
                    </m:r>
                    <m:r>
                      <a:rPr lang="en-US" altLang="zh-TW" sz="2000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000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</m:t>
                    </m:r>
                  </m:oMath>
                </a14:m>
                <a:r>
                  <a:rPr lang="en-US" altLang="zh-TW" sz="2000" i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000" kern="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TW" sz="2000" b="0" i="1" kern="10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4</m:t>
                    </m:r>
                    <m:r>
                      <a:rPr lang="en-US" altLang="zh-TW" sz="2000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</m:t>
                    </m:r>
                  </m:oMath>
                </a14:m>
                <a:endParaRPr lang="zh-TW" altLang="zh-TW" sz="1600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95307B2-CA07-E940-BF5B-18BCC8BB8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372" y="2040829"/>
                <a:ext cx="1947330" cy="400110"/>
              </a:xfrm>
              <a:prstGeom prst="rect">
                <a:avLst/>
              </a:prstGeom>
              <a:blipFill>
                <a:blip r:embed="rId3"/>
                <a:stretch>
                  <a:fillRect t="-9375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群組 15">
            <a:extLst>
              <a:ext uri="{FF2B5EF4-FFF2-40B4-BE49-F238E27FC236}">
                <a16:creationId xmlns:a16="http://schemas.microsoft.com/office/drawing/2014/main" id="{107D399E-836E-5844-B4F2-EFE5971E76E0}"/>
              </a:ext>
            </a:extLst>
          </p:cNvPr>
          <p:cNvGrpSpPr/>
          <p:nvPr/>
        </p:nvGrpSpPr>
        <p:grpSpPr>
          <a:xfrm>
            <a:off x="5241231" y="3816825"/>
            <a:ext cx="2931744" cy="554796"/>
            <a:chOff x="4742045" y="2378105"/>
            <a:chExt cx="2931744" cy="554796"/>
          </a:xfrm>
        </p:grpSpPr>
        <p:sp>
          <p:nvSpPr>
            <p:cNvPr id="13" name="向右箭號 12">
              <a:extLst>
                <a:ext uri="{FF2B5EF4-FFF2-40B4-BE49-F238E27FC236}">
                  <a16:creationId xmlns:a16="http://schemas.microsoft.com/office/drawing/2014/main" id="{9D9BB867-0CD3-1642-BB75-F81CB05A0AF4}"/>
                </a:ext>
              </a:extLst>
            </p:cNvPr>
            <p:cNvSpPr/>
            <p:nvPr/>
          </p:nvSpPr>
          <p:spPr>
            <a:xfrm>
              <a:off x="4976579" y="2478930"/>
              <a:ext cx="467658" cy="204514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80555D48-6A12-AE48-A530-AC9400FC2325}"/>
                    </a:ext>
                  </a:extLst>
                </p:cNvPr>
                <p:cNvSpPr/>
                <p:nvPr/>
              </p:nvSpPr>
              <p:spPr>
                <a:xfrm>
                  <a:off x="4742045" y="2625124"/>
                  <a:ext cx="88376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b="0" i="1" kern="1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zh-TW" i="1" kern="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r>
                        <m:rPr>
                          <m:sty m:val="p"/>
                        </m:rPr>
                        <a:rPr lang="en-US" altLang="zh-TW" b="0" i="1" kern="1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</m:oMath>
                  </a14:m>
                  <a:r>
                    <a:rPr lang="en-US" altLang="zh-TW" b="0" kern="1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b="0" i="1" kern="1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kern="1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a14:m>
                  <a:r>
                    <a:rPr lang="en-US" altLang="zh-TW" i="1" kern="1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</a:t>
                  </a:r>
                  <a:endParaRPr lang="zh-TW" altLang="en-US" dirty="0"/>
                </a:p>
              </p:txBody>
            </p:sp>
          </mc:Choice>
          <mc:Fallback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80555D48-6A12-AE48-A530-AC9400FC23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2045" y="2625124"/>
                  <a:ext cx="88376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6B6D7B7-4BB3-9943-8FEA-B41C9755CA82}"/>
                </a:ext>
              </a:extLst>
            </p:cNvPr>
            <p:cNvSpPr/>
            <p:nvPr/>
          </p:nvSpPr>
          <p:spPr>
            <a:xfrm flipV="1">
              <a:off x="5545097" y="2378105"/>
              <a:ext cx="2128692" cy="46783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E394A77-35AF-8349-A075-407195CD2B05}"/>
              </a:ext>
            </a:extLst>
          </p:cNvPr>
          <p:cNvGrpSpPr/>
          <p:nvPr/>
        </p:nvGrpSpPr>
        <p:grpSpPr>
          <a:xfrm>
            <a:off x="6721603" y="3514761"/>
            <a:ext cx="977187" cy="307777"/>
            <a:chOff x="2488538" y="3049629"/>
            <a:chExt cx="977187" cy="307777"/>
          </a:xfrm>
        </p:grpSpPr>
        <p:sp>
          <p:nvSpPr>
            <p:cNvPr id="14" name="向右箭號 13">
              <a:extLst>
                <a:ext uri="{FF2B5EF4-FFF2-40B4-BE49-F238E27FC236}">
                  <a16:creationId xmlns:a16="http://schemas.microsoft.com/office/drawing/2014/main" id="{FFEABAC7-E757-A642-A0C6-D142047B3F30}"/>
                </a:ext>
              </a:extLst>
            </p:cNvPr>
            <p:cNvSpPr/>
            <p:nvPr/>
          </p:nvSpPr>
          <p:spPr>
            <a:xfrm rot="3356445">
              <a:off x="3206351" y="3092103"/>
              <a:ext cx="295917" cy="222831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902009B-BB88-9D4A-9362-CF0F0890ED89}"/>
                </a:ext>
              </a:extLst>
            </p:cNvPr>
            <p:cNvSpPr/>
            <p:nvPr/>
          </p:nvSpPr>
          <p:spPr>
            <a:xfrm>
              <a:off x="2488538" y="3049629"/>
              <a:ext cx="8018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current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044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E72EFDD3-3D3B-CA4F-B1B8-B6370EB08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819954"/>
              </p:ext>
            </p:extLst>
          </p:nvPr>
        </p:nvGraphicFramePr>
        <p:xfrm>
          <a:off x="2824014" y="3161915"/>
          <a:ext cx="1078756" cy="1085344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269689">
                  <a:extLst>
                    <a:ext uri="{9D8B030D-6E8A-4147-A177-3AD203B41FA5}">
                      <a16:colId xmlns:a16="http://schemas.microsoft.com/office/drawing/2014/main" val="3716699294"/>
                    </a:ext>
                  </a:extLst>
                </a:gridCol>
                <a:gridCol w="269689">
                  <a:extLst>
                    <a:ext uri="{9D8B030D-6E8A-4147-A177-3AD203B41FA5}">
                      <a16:colId xmlns:a16="http://schemas.microsoft.com/office/drawing/2014/main" val="4159033290"/>
                    </a:ext>
                  </a:extLst>
                </a:gridCol>
                <a:gridCol w="269689">
                  <a:extLst>
                    <a:ext uri="{9D8B030D-6E8A-4147-A177-3AD203B41FA5}">
                      <a16:colId xmlns:a16="http://schemas.microsoft.com/office/drawing/2014/main" val="800607826"/>
                    </a:ext>
                  </a:extLst>
                </a:gridCol>
                <a:gridCol w="269689">
                  <a:extLst>
                    <a:ext uri="{9D8B030D-6E8A-4147-A177-3AD203B41FA5}">
                      <a16:colId xmlns:a16="http://schemas.microsoft.com/office/drawing/2014/main" val="1869294635"/>
                    </a:ext>
                  </a:extLst>
                </a:gridCol>
              </a:tblGrid>
              <a:tr h="251104">
                <a:tc>
                  <a:txBody>
                    <a:bodyPr/>
                    <a:lstStyle/>
                    <a:p>
                      <a:pPr algn="ctr">
                        <a:lnSpc>
                          <a:spcPts val="1420"/>
                        </a:lnSpc>
                      </a:pPr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0"/>
                        </a:lnSpc>
                      </a:pPr>
                      <a:r>
                        <a:rPr lang="zh-TW" altLang="en-US" sz="1600" dirty="0"/>
                        <a:t>＊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0"/>
                        </a:lnSpc>
                      </a:pPr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0"/>
                        </a:lnSpc>
                      </a:pPr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697450"/>
                  </a:ext>
                </a:extLst>
              </a:tr>
              <a:tr h="251104">
                <a:tc>
                  <a:txBody>
                    <a:bodyPr/>
                    <a:lstStyle/>
                    <a:p>
                      <a:pPr algn="ctr">
                        <a:lnSpc>
                          <a:spcPts val="1420"/>
                        </a:lnSpc>
                      </a:pPr>
                      <a:r>
                        <a:rPr lang="zh-TW" altLang="en-US" sz="1600" dirty="0"/>
                        <a:t>＊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0"/>
                        </a:lnSpc>
                      </a:pPr>
                      <a:r>
                        <a:rPr lang="en-US" altLang="zh-TW" sz="1600" dirty="0"/>
                        <a:t>*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0"/>
                        </a:lnSpc>
                      </a:pPr>
                      <a:r>
                        <a:rPr lang="zh-TW" altLang="en-US" sz="1600" dirty="0"/>
                        <a:t>＊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0"/>
                        </a:lnSpc>
                      </a:pPr>
                      <a:r>
                        <a:rPr lang="zh-TW" altLang="en-US" sz="1600" dirty="0"/>
                        <a:t>＊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094212"/>
                  </a:ext>
                </a:extLst>
              </a:tr>
              <a:tr h="251104">
                <a:tc>
                  <a:txBody>
                    <a:bodyPr/>
                    <a:lstStyle/>
                    <a:p>
                      <a:pPr algn="ctr">
                        <a:lnSpc>
                          <a:spcPts val="1420"/>
                        </a:lnSpc>
                      </a:pPr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0"/>
                        </a:lnSpc>
                      </a:pPr>
                      <a:r>
                        <a:rPr lang="zh-TW" altLang="en-US" sz="1600" dirty="0"/>
                        <a:t>＊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0"/>
                        </a:lnSpc>
                      </a:pPr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0"/>
                        </a:lnSpc>
                      </a:pPr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358968"/>
                  </a:ext>
                </a:extLst>
              </a:tr>
              <a:tr h="251104">
                <a:tc>
                  <a:txBody>
                    <a:bodyPr/>
                    <a:lstStyle/>
                    <a:p>
                      <a:pPr algn="ctr">
                        <a:lnSpc>
                          <a:spcPts val="1420"/>
                        </a:lnSpc>
                      </a:pPr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0"/>
                        </a:lnSpc>
                      </a:pPr>
                      <a:r>
                        <a:rPr lang="zh-TW" altLang="en-US" sz="1600" dirty="0"/>
                        <a:t>＊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0"/>
                        </a:lnSpc>
                      </a:pPr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0"/>
                        </a:lnSpc>
                      </a:pPr>
                      <a:r>
                        <a:rPr lang="en-US" altLang="zh-TW" sz="1600" dirty="0"/>
                        <a:t>*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699150"/>
                  </a:ext>
                </a:extLst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1731534" y="1452503"/>
            <a:ext cx="6266082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十字型爆炸：</a:t>
            </a:r>
            <a:endParaRPr lang="en-US" altLang="zh-TW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bomb[101][101]</a:t>
            </a:r>
            <a:r>
              <a:rPr lang="zh-CN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紀錄爆炸後地圖</a:t>
            </a:r>
            <a:endParaRPr lang="en-US" altLang="zh-CN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row</a:t>
            </a:r>
            <a:r>
              <a:rPr lang="zh-CN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CN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都會爆炸</a:t>
            </a:r>
            <a:endParaRPr lang="en-US" altLang="zh-CN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      </a:t>
            </a:r>
            <a:r>
              <a:rPr lang="zh-CN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現在位置</a:t>
            </a:r>
            <a:r>
              <a:rPr lang="en-US" altLang="zh-CN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 </a:t>
            </a:r>
            <a:r>
              <a:rPr lang="en-US" altLang="zh-CN" sz="12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map[1][1]</a:t>
            </a:r>
          </a:p>
          <a:p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       ＃</a:t>
            </a:r>
            <a:r>
              <a:rPr lang="zh-CN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</a:t>
            </a:r>
            <a:r>
              <a:rPr lang="en-US" altLang="zh-CN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row</a:t>
            </a:r>
            <a:r>
              <a:rPr lang="zh-CN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爆炸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CN" sz="12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map[1]</a:t>
            </a:r>
            <a:r>
              <a:rPr lang="en-US" altLang="zh-CN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[0~n-1]</a:t>
            </a:r>
            <a:endParaRPr lang="en-US" altLang="zh-CN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＃</a:t>
            </a:r>
            <a:r>
              <a:rPr lang="zh-CN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</a:t>
            </a:r>
            <a:r>
              <a:rPr lang="en-US" altLang="zh-CN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</a:t>
            </a:r>
            <a:r>
              <a:rPr lang="zh-CN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爆炸</a:t>
            </a:r>
            <a:r>
              <a:rPr lang="en-US" altLang="zh-CN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CN" sz="12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r>
              <a:rPr lang="en-US" altLang="zh-CN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[0~n-1]</a:t>
            </a:r>
            <a:r>
              <a:rPr lang="en-US" altLang="zh-CN" sz="12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[1]</a:t>
            </a:r>
          </a:p>
          <a:p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  </a:t>
            </a:r>
            <a:r>
              <a:rPr lang="zh-CN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更新爆炸後地圖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bomb[101][101]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556175" y="742950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範例程式</a:t>
            </a:r>
            <a:endParaRPr lang="en-US" altLang="zh-TW" sz="2400" b="1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713794" y="4749900"/>
            <a:ext cx="430206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95307B2-CA07-E940-BF5B-18BCC8BB8F0E}"/>
                  </a:ext>
                </a:extLst>
              </p:cNvPr>
              <p:cNvSpPr/>
              <p:nvPr/>
            </p:nvSpPr>
            <p:spPr>
              <a:xfrm>
                <a:off x="2677835" y="4203100"/>
                <a:ext cx="194733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𝑟𝑜𝑤</m:t>
                    </m:r>
                    <m:r>
                      <a:rPr lang="en-US" altLang="zh-TW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</m:t>
                    </m:r>
                  </m:oMath>
                </a14:m>
                <a:r>
                  <a:rPr lang="en-US" altLang="zh-TW" i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kern="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TW" b="0" i="1" kern="10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4</m:t>
                    </m:r>
                    <m:r>
                      <a:rPr lang="en-US" altLang="zh-TW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</m:t>
                    </m:r>
                  </m:oMath>
                </a14:m>
                <a:endParaRPr lang="zh-TW" altLang="zh-TW" sz="1100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95307B2-CA07-E940-BF5B-18BCC8BB8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835" y="4203100"/>
                <a:ext cx="1947330" cy="307777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群組 11">
            <a:extLst>
              <a:ext uri="{FF2B5EF4-FFF2-40B4-BE49-F238E27FC236}">
                <a16:creationId xmlns:a16="http://schemas.microsoft.com/office/drawing/2014/main" id="{6E394A77-35AF-8349-A075-407195CD2B05}"/>
              </a:ext>
            </a:extLst>
          </p:cNvPr>
          <p:cNvGrpSpPr/>
          <p:nvPr/>
        </p:nvGrpSpPr>
        <p:grpSpPr>
          <a:xfrm>
            <a:off x="3817541" y="3779763"/>
            <a:ext cx="916317" cy="333020"/>
            <a:chOff x="3242894" y="3055560"/>
            <a:chExt cx="916317" cy="333020"/>
          </a:xfrm>
        </p:grpSpPr>
        <p:sp>
          <p:nvSpPr>
            <p:cNvPr id="14" name="向右箭號 13">
              <a:extLst>
                <a:ext uri="{FF2B5EF4-FFF2-40B4-BE49-F238E27FC236}">
                  <a16:creationId xmlns:a16="http://schemas.microsoft.com/office/drawing/2014/main" id="{FFEABAC7-E757-A642-A0C6-D142047B3F30}"/>
                </a:ext>
              </a:extLst>
            </p:cNvPr>
            <p:cNvSpPr/>
            <p:nvPr/>
          </p:nvSpPr>
          <p:spPr>
            <a:xfrm rot="7478064">
              <a:off x="3206351" y="3092103"/>
              <a:ext cx="295917" cy="222831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902009B-BB88-9D4A-9362-CF0F0890ED89}"/>
                </a:ext>
              </a:extLst>
            </p:cNvPr>
            <p:cNvSpPr/>
            <p:nvPr/>
          </p:nvSpPr>
          <p:spPr>
            <a:xfrm>
              <a:off x="3357388" y="3080803"/>
              <a:ext cx="8018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current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7" name="圖片 16">
            <a:extLst>
              <a:ext uri="{FF2B5EF4-FFF2-40B4-BE49-F238E27FC236}">
                <a16:creationId xmlns:a16="http://schemas.microsoft.com/office/drawing/2014/main" id="{C8D34E16-1C52-6F43-AA35-FD61FB844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1232" y="1590427"/>
            <a:ext cx="2828328" cy="265683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44568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  <p:sp>
        <p:nvSpPr>
          <p:cNvPr id="9" name="文字版面配置區 3"/>
          <p:cNvSpPr txBox="1">
            <a:spLocks/>
          </p:cNvSpPr>
          <p:nvPr/>
        </p:nvSpPr>
        <p:spPr>
          <a:xfrm>
            <a:off x="1406460" y="598728"/>
            <a:ext cx="5019286" cy="5450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◈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◆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◇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⬥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marL="457200" indent="-457200"/>
            <a:r>
              <a:rPr lang="en-US" altLang="zh-TW" sz="2800" b="1" dirty="0"/>
              <a:t>3. </a:t>
            </a:r>
            <a:r>
              <a:rPr lang="zh-CN" altLang="en-US" sz="2800" b="1" dirty="0"/>
              <a:t>範例程式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C44FD34-7618-E145-A46B-02EDB4F36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238" y="1315988"/>
            <a:ext cx="2925823" cy="261585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AA30B0D-99A0-A44F-AA8B-1AC530A42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761" y="543864"/>
            <a:ext cx="2959655" cy="2780196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139877D-2937-AD43-948E-CB5078F1F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0300" y="3324060"/>
            <a:ext cx="2959655" cy="114451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14159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623315" y="874268"/>
                <a:ext cx="6642851" cy="1138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hangingPunct="0"/>
                <a:r>
                  <a:rPr lang="zh-TW" altLang="zh-TW" sz="2000" b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輸入格式</a:t>
                </a:r>
              </a:p>
              <a:p>
                <a:pPr hangingPunct="0"/>
                <a:r>
                  <a:rPr lang="zh-TW" altLang="zh-TW" sz="1600" dirty="0"/>
                  <a:t>第一行有</a:t>
                </a:r>
                <a:r>
                  <a:rPr lang="zh-TW" altLang="zh-TW" sz="1600" b="1" dirty="0"/>
                  <a:t>一個正整數</a:t>
                </a:r>
                <a:r>
                  <a:rPr lang="en-US" altLang="zh-TW" sz="1600" b="1" i="1" dirty="0"/>
                  <a:t>n</a:t>
                </a:r>
                <a:r>
                  <a:rPr lang="en-US" altLang="zh-TW" sz="1600" b="1" dirty="0"/>
                  <a:t> (1</a:t>
                </a:r>
                <a:r>
                  <a:rPr lang="en-US" altLang="zh-TW" sz="1600" b="1" i="1" dirty="0"/>
                  <a:t> </a:t>
                </a:r>
                <a:r>
                  <a:rPr lang="en-US" altLang="zh-TW" sz="1600" b="1" i="1" dirty="0">
                    <a:sym typeface="Symbol" pitchFamily="2" charset="2"/>
                  </a:rPr>
                  <a:t></a:t>
                </a:r>
                <a:r>
                  <a:rPr lang="en-US" altLang="zh-TW" sz="1600" b="1" i="1" dirty="0"/>
                  <a:t> n </a:t>
                </a:r>
                <a:r>
                  <a:rPr lang="en-US" altLang="zh-TW" sz="1600" b="1" i="1" dirty="0">
                    <a:sym typeface="Symbol" pitchFamily="2" charset="2"/>
                  </a:rPr>
                  <a:t></a:t>
                </a:r>
                <a:r>
                  <a:rPr lang="en-US" altLang="zh-TW" sz="1600" b="1" dirty="0"/>
                  <a:t> 100)</a:t>
                </a:r>
                <a:r>
                  <a:rPr lang="zh-TW" altLang="zh-TW" sz="1600" dirty="0"/>
                  <a:t>，代表</a:t>
                </a:r>
                <a:r>
                  <a:rPr lang="zh-TW" altLang="zh-TW" sz="1600" b="1" dirty="0">
                    <a:solidFill>
                      <a:srgbClr val="0070C0"/>
                    </a:solidFill>
                  </a:rPr>
                  <a:t>遊戲地圖棋盤格</a:t>
                </a:r>
                <a:r>
                  <a:rPr lang="en-US" altLang="zh-TW" sz="1600" b="1" i="1" dirty="0">
                    <a:solidFill>
                      <a:srgbClr val="0070C0"/>
                    </a:solidFill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TW" sz="1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× </m:t>
                    </m:r>
                  </m:oMath>
                </a14:m>
                <a:r>
                  <a:rPr lang="en-US" altLang="zh-TW" sz="1600" b="1" i="1" dirty="0">
                    <a:solidFill>
                      <a:srgbClr val="0070C0"/>
                    </a:solidFill>
                  </a:rPr>
                  <a:t>n</a:t>
                </a:r>
                <a:r>
                  <a:rPr lang="zh-TW" altLang="zh-TW" sz="1600" b="1" dirty="0">
                    <a:solidFill>
                      <a:srgbClr val="0070C0"/>
                    </a:solidFill>
                  </a:rPr>
                  <a:t>格</a:t>
                </a:r>
                <a:r>
                  <a:rPr lang="zh-TW" altLang="zh-TW" sz="1600" dirty="0"/>
                  <a:t>。接下來</a:t>
                </a:r>
                <a:r>
                  <a:rPr lang="en-US" altLang="zh-TW" sz="1600" i="1" dirty="0"/>
                  <a:t>n</a:t>
                </a:r>
                <a:r>
                  <a:rPr lang="zh-TW" altLang="zh-TW" sz="1600" dirty="0"/>
                  <a:t>行，</a:t>
                </a:r>
                <a:r>
                  <a:rPr lang="zh-TW" altLang="zh-TW" sz="1600" b="1" dirty="0"/>
                  <a:t>每行有</a:t>
                </a:r>
                <a:r>
                  <a:rPr lang="en-US" altLang="zh-TW" sz="1600" b="1" i="1" dirty="0"/>
                  <a:t>n</a:t>
                </a:r>
                <a:r>
                  <a:rPr lang="zh-TW" altLang="zh-TW" sz="1600" b="1" dirty="0"/>
                  <a:t>個字元代表遊戲棋盤格狀態</a:t>
                </a:r>
                <a:r>
                  <a:rPr lang="zh-TW" altLang="zh-TW" sz="1600" dirty="0"/>
                  <a:t>：</a:t>
                </a:r>
                <a:r>
                  <a:rPr lang="zh-TW" altLang="zh-TW" sz="1600" b="1" dirty="0">
                    <a:solidFill>
                      <a:srgbClr val="FF0000"/>
                    </a:solidFill>
                  </a:rPr>
                  <a:t>「</a:t>
                </a:r>
                <a:r>
                  <a:rPr lang="en-US" altLang="zh-TW" sz="1600" b="1" dirty="0">
                    <a:solidFill>
                      <a:srgbClr val="FF0000"/>
                    </a:solidFill>
                  </a:rPr>
                  <a:t>0</a:t>
                </a:r>
                <a:r>
                  <a:rPr lang="zh-TW" altLang="zh-TW" sz="1600" b="1" dirty="0">
                    <a:solidFill>
                      <a:srgbClr val="FF0000"/>
                    </a:solidFill>
                  </a:rPr>
                  <a:t>」代表空格，「</a:t>
                </a:r>
                <a:r>
                  <a:rPr lang="en-US" altLang="zh-TW" sz="1600" b="1" dirty="0">
                    <a:solidFill>
                      <a:srgbClr val="FF0000"/>
                    </a:solidFill>
                  </a:rPr>
                  <a:t>*</a:t>
                </a:r>
                <a:r>
                  <a:rPr lang="zh-TW" altLang="zh-TW" sz="1600" b="1" dirty="0">
                    <a:solidFill>
                      <a:srgbClr val="FF0000"/>
                    </a:solidFill>
                  </a:rPr>
                  <a:t>」代表炸彈</a:t>
                </a:r>
                <a:r>
                  <a:rPr lang="zh-TW" altLang="zh-TW" sz="1600" dirty="0"/>
                  <a:t>。</a:t>
                </a: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315" y="874268"/>
                <a:ext cx="6642851" cy="1138773"/>
              </a:xfrm>
              <a:prstGeom prst="rect">
                <a:avLst/>
              </a:prstGeom>
              <a:blipFill>
                <a:blip r:embed="rId3"/>
                <a:stretch>
                  <a:fillRect l="-954" t="-2198" b="-54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1623314" y="2050428"/>
            <a:ext cx="6785637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輸出格式</a:t>
            </a:r>
          </a:p>
          <a:p>
            <a:r>
              <a:rPr lang="zh-TW" altLang="zh-TW" sz="1600" dirty="0"/>
              <a:t>輸出爆炸後的遊戲棋盤格狀態，被</a:t>
            </a:r>
            <a:r>
              <a:rPr lang="zh-TW" altLang="zh-TW" sz="1600" b="1" dirty="0"/>
              <a:t>炸彈炸到的範圍都填入「</a:t>
            </a:r>
            <a:r>
              <a:rPr lang="en-US" altLang="zh-TW" sz="1600" b="1" dirty="0"/>
              <a:t>*</a:t>
            </a:r>
            <a:r>
              <a:rPr lang="zh-TW" altLang="zh-TW" sz="1600" b="1" dirty="0"/>
              <a:t>」，安全地方填入「</a:t>
            </a:r>
            <a:r>
              <a:rPr lang="en-US" altLang="zh-TW" sz="1600" b="1" dirty="0"/>
              <a:t>0</a:t>
            </a:r>
            <a:r>
              <a:rPr lang="zh-TW" altLang="zh-TW" sz="1600" b="1" dirty="0"/>
              <a:t>」</a:t>
            </a:r>
            <a:r>
              <a:rPr lang="zh-TW" altLang="zh-TW" sz="1600" dirty="0"/>
              <a:t>。</a:t>
            </a:r>
            <a:r>
              <a:rPr lang="zh-TW" altLang="zh-TW" sz="1800" dirty="0"/>
              <a:t> </a:t>
            </a:r>
            <a:endParaRPr lang="en-US" altLang="zh-TW" sz="16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16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15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zh-TW" altLang="zh-TW" sz="15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834722"/>
              </p:ext>
            </p:extLst>
          </p:nvPr>
        </p:nvGraphicFramePr>
        <p:xfrm>
          <a:off x="5276908" y="2777119"/>
          <a:ext cx="2248138" cy="1554480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1124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8566">
                <a:tc>
                  <a:txBody>
                    <a:bodyPr/>
                    <a:lstStyle/>
                    <a:p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輸入範例</a:t>
                      </a:r>
                      <a:br>
                        <a:rPr lang="en-US" altLang="zh-TW" sz="15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lang="zh-TW" altLang="zh-TW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algn="just"/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0000</a:t>
                      </a:r>
                      <a:endParaRPr lang="zh-TW" altLang="zh-TW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algn="just"/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0*00</a:t>
                      </a:r>
                      <a:endParaRPr lang="zh-TW" altLang="zh-TW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algn="just"/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0000</a:t>
                      </a:r>
                      <a:endParaRPr lang="zh-TW" altLang="zh-TW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algn="just"/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000*</a:t>
                      </a:r>
                      <a:r>
                        <a:rPr lang="zh-TW" altLang="zh-TW" sz="1600" dirty="0">
                          <a:effectLst/>
                        </a:rPr>
                        <a:t> </a:t>
                      </a:r>
                      <a:endParaRPr lang="zh-TW" sz="1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輸出範例</a:t>
                      </a:r>
                      <a:br>
                        <a:rPr lang="en-US" altLang="zh-TW" sz="15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0*0*</a:t>
                      </a:r>
                      <a:endParaRPr lang="zh-TW" altLang="zh-TW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****</a:t>
                      </a:r>
                      <a:endParaRPr lang="zh-TW" altLang="zh-TW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0*0*</a:t>
                      </a:r>
                      <a:endParaRPr lang="zh-TW" altLang="zh-TW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****</a:t>
                      </a:r>
                      <a:r>
                        <a:rPr lang="zh-TW" altLang="zh-TW" sz="1600" dirty="0">
                          <a:effectLst/>
                        </a:rPr>
                        <a:t> </a:t>
                      </a:r>
                      <a:endParaRPr lang="zh-TW" sz="1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823C1D2B-B164-F141-95B6-9AB18461326A}"/>
              </a:ext>
            </a:extLst>
          </p:cNvPr>
          <p:cNvSpPr/>
          <p:nvPr/>
        </p:nvSpPr>
        <p:spPr>
          <a:xfrm>
            <a:off x="2764465" y="528402"/>
            <a:ext cx="651635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100" dirty="0"/>
              <a:t>Icon made by [https://</a:t>
            </a:r>
            <a:r>
              <a:rPr lang="en" altLang="zh-TW" sz="1100" dirty="0" err="1"/>
              <a:t>www.flaticon.com</a:t>
            </a:r>
            <a:r>
              <a:rPr lang="en" altLang="zh-TW" sz="1100" dirty="0"/>
              <a:t>/authors/photo3idea-studio] from </a:t>
            </a:r>
            <a:r>
              <a:rPr lang="en" altLang="zh-TW" sz="1100" dirty="0">
                <a:hlinkClick r:id="rId4" tooltip="Flaticon"/>
              </a:rPr>
              <a:t>www.flaticon.com</a:t>
            </a:r>
            <a:r>
              <a:rPr lang="en" altLang="zh-TW" sz="1100" dirty="0"/>
              <a:t> </a:t>
            </a:r>
            <a:endParaRPr lang="en-US" altLang="zh-TW" sz="110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59A9C84-638D-0945-85FF-376173148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394821"/>
              </p:ext>
            </p:extLst>
          </p:nvPr>
        </p:nvGraphicFramePr>
        <p:xfrm>
          <a:off x="3064396" y="2781112"/>
          <a:ext cx="1559440" cy="1576792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389860">
                  <a:extLst>
                    <a:ext uri="{9D8B030D-6E8A-4147-A177-3AD203B41FA5}">
                      <a16:colId xmlns:a16="http://schemas.microsoft.com/office/drawing/2014/main" val="1860412714"/>
                    </a:ext>
                  </a:extLst>
                </a:gridCol>
                <a:gridCol w="389860">
                  <a:extLst>
                    <a:ext uri="{9D8B030D-6E8A-4147-A177-3AD203B41FA5}">
                      <a16:colId xmlns:a16="http://schemas.microsoft.com/office/drawing/2014/main" val="1924943330"/>
                    </a:ext>
                  </a:extLst>
                </a:gridCol>
                <a:gridCol w="389860">
                  <a:extLst>
                    <a:ext uri="{9D8B030D-6E8A-4147-A177-3AD203B41FA5}">
                      <a16:colId xmlns:a16="http://schemas.microsoft.com/office/drawing/2014/main" val="4243985444"/>
                    </a:ext>
                  </a:extLst>
                </a:gridCol>
                <a:gridCol w="389860">
                  <a:extLst>
                    <a:ext uri="{9D8B030D-6E8A-4147-A177-3AD203B41FA5}">
                      <a16:colId xmlns:a16="http://schemas.microsoft.com/office/drawing/2014/main" val="1240904134"/>
                    </a:ext>
                  </a:extLst>
                </a:gridCol>
              </a:tblGrid>
              <a:tr h="39419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444167"/>
                  </a:ext>
                </a:extLst>
              </a:tr>
              <a:tr h="39419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619456"/>
                  </a:ext>
                </a:extLst>
              </a:tr>
              <a:tr h="39419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724033"/>
                  </a:ext>
                </a:extLst>
              </a:tr>
              <a:tr h="39419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37002"/>
                  </a:ext>
                </a:extLst>
              </a:tr>
            </a:tbl>
          </a:graphicData>
        </a:graphic>
      </p:graphicFrame>
      <p:pic>
        <p:nvPicPr>
          <p:cNvPr id="16" name="圖片 15">
            <a:extLst>
              <a:ext uri="{FF2B5EF4-FFF2-40B4-BE49-F238E27FC236}">
                <a16:creationId xmlns:a16="http://schemas.microsoft.com/office/drawing/2014/main" id="{7B8258DC-7B2F-5F45-A325-F995779D74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4960" y="3095564"/>
            <a:ext cx="435935" cy="435935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05F522DD-22EB-DB46-A9A3-46D40FE937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7446" y="3860600"/>
            <a:ext cx="435935" cy="43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98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5276908" y="2777119"/>
          <a:ext cx="2248138" cy="1508760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1124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8566">
                <a:tc>
                  <a:txBody>
                    <a:bodyPr/>
                    <a:lstStyle/>
                    <a:p>
                      <a:r>
                        <a:rPr lang="zh-TW" sz="15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輸入範例</a:t>
                      </a:r>
                      <a:br>
                        <a:rPr lang="en-US" altLang="zh-TW" sz="15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lang="zh-TW" altLang="zh-TW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algn="just"/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0000</a:t>
                      </a:r>
                      <a:endParaRPr lang="zh-TW" altLang="zh-TW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algn="just"/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0*00</a:t>
                      </a:r>
                      <a:endParaRPr lang="zh-TW" altLang="zh-TW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algn="just"/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0000</a:t>
                      </a:r>
                      <a:endParaRPr lang="zh-TW" altLang="zh-TW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algn="just"/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000*</a:t>
                      </a:r>
                      <a:r>
                        <a:rPr lang="zh-TW" altLang="zh-TW" sz="1600" dirty="0">
                          <a:effectLst/>
                        </a:rPr>
                        <a:t> </a:t>
                      </a:r>
                      <a:endParaRPr lang="zh-TW" sz="1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sz="15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輸出範例</a:t>
                      </a:r>
                      <a:br>
                        <a:rPr lang="en-US" altLang="zh-TW" sz="15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0*0*</a:t>
                      </a:r>
                      <a:endParaRPr lang="zh-TW" altLang="zh-TW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****</a:t>
                      </a:r>
                      <a:endParaRPr lang="zh-TW" altLang="zh-TW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0*0*</a:t>
                      </a:r>
                      <a:endParaRPr lang="zh-TW" altLang="zh-TW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****</a:t>
                      </a:r>
                      <a:r>
                        <a:rPr lang="zh-TW" altLang="zh-TW" sz="1600" dirty="0">
                          <a:effectLst/>
                        </a:rPr>
                        <a:t> </a:t>
                      </a:r>
                      <a:endParaRPr lang="zh-TW" sz="1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823C1D2B-B164-F141-95B6-9AB18461326A}"/>
              </a:ext>
            </a:extLst>
          </p:cNvPr>
          <p:cNvSpPr/>
          <p:nvPr/>
        </p:nvSpPr>
        <p:spPr>
          <a:xfrm>
            <a:off x="4397905" y="556510"/>
            <a:ext cx="54783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100" dirty="0"/>
              <a:t>Icon made by [https://</a:t>
            </a:r>
            <a:r>
              <a:rPr lang="en" altLang="zh-TW" sz="1100" dirty="0" err="1"/>
              <a:t>www.freepik.com</a:t>
            </a:r>
            <a:r>
              <a:rPr lang="en" altLang="zh-TW" sz="1100" dirty="0"/>
              <a:t>/] from </a:t>
            </a:r>
            <a:r>
              <a:rPr lang="en" altLang="zh-TW" sz="1100" dirty="0">
                <a:hlinkClick r:id="rId3" tooltip="Flaticon"/>
              </a:rPr>
              <a:t>www.flaticon.com</a:t>
            </a:r>
            <a:r>
              <a:rPr lang="en" altLang="zh-TW" sz="1100" dirty="0"/>
              <a:t> </a:t>
            </a:r>
            <a:endParaRPr lang="en-US" altLang="zh-TW" sz="110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59A9C84-638D-0945-85FF-376173148572}"/>
              </a:ext>
            </a:extLst>
          </p:cNvPr>
          <p:cNvGraphicFramePr>
            <a:graphicFrameLocks noGrp="1"/>
          </p:cNvGraphicFramePr>
          <p:nvPr/>
        </p:nvGraphicFramePr>
        <p:xfrm>
          <a:off x="3064396" y="2781112"/>
          <a:ext cx="1559440" cy="1576792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389860">
                  <a:extLst>
                    <a:ext uri="{9D8B030D-6E8A-4147-A177-3AD203B41FA5}">
                      <a16:colId xmlns:a16="http://schemas.microsoft.com/office/drawing/2014/main" val="1860412714"/>
                    </a:ext>
                  </a:extLst>
                </a:gridCol>
                <a:gridCol w="389860">
                  <a:extLst>
                    <a:ext uri="{9D8B030D-6E8A-4147-A177-3AD203B41FA5}">
                      <a16:colId xmlns:a16="http://schemas.microsoft.com/office/drawing/2014/main" val="1924943330"/>
                    </a:ext>
                  </a:extLst>
                </a:gridCol>
                <a:gridCol w="389860">
                  <a:extLst>
                    <a:ext uri="{9D8B030D-6E8A-4147-A177-3AD203B41FA5}">
                      <a16:colId xmlns:a16="http://schemas.microsoft.com/office/drawing/2014/main" val="4243985444"/>
                    </a:ext>
                  </a:extLst>
                </a:gridCol>
                <a:gridCol w="389860">
                  <a:extLst>
                    <a:ext uri="{9D8B030D-6E8A-4147-A177-3AD203B41FA5}">
                      <a16:colId xmlns:a16="http://schemas.microsoft.com/office/drawing/2014/main" val="1240904134"/>
                    </a:ext>
                  </a:extLst>
                </a:gridCol>
              </a:tblGrid>
              <a:tr h="39419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444167"/>
                  </a:ext>
                </a:extLst>
              </a:tr>
              <a:tr h="39419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619456"/>
                  </a:ext>
                </a:extLst>
              </a:tr>
              <a:tr h="39419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724033"/>
                  </a:ext>
                </a:extLst>
              </a:tr>
              <a:tr h="39419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37002"/>
                  </a:ext>
                </a:extLst>
              </a:tr>
            </a:tbl>
          </a:graphicData>
        </a:graphic>
      </p:graphicFrame>
      <p:pic>
        <p:nvPicPr>
          <p:cNvPr id="22" name="圖片 21">
            <a:extLst>
              <a:ext uri="{FF2B5EF4-FFF2-40B4-BE49-F238E27FC236}">
                <a16:creationId xmlns:a16="http://schemas.microsoft.com/office/drawing/2014/main" id="{EB344E0A-6E18-D64E-AB0F-9B232EBB0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2827" y="3551086"/>
            <a:ext cx="356189" cy="356189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7B8258DC-7B2F-5F45-A325-F995779D74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4960" y="3095564"/>
            <a:ext cx="435935" cy="435935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64849D12-BE2A-4E43-BE35-B8E64644B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8837" y="3137975"/>
            <a:ext cx="356189" cy="356189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352C3A3E-0463-6B4C-810B-10D14E0B2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9226" y="3137975"/>
            <a:ext cx="356189" cy="356189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9D7CC85C-443D-384D-8CAD-9D7A94839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340" y="4061637"/>
            <a:ext cx="221414" cy="221414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05F522DD-22EB-DB46-A9A3-46D40FE937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7446" y="3860600"/>
            <a:ext cx="435935" cy="435935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073477FD-6056-F649-A99B-D2920F5A9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7957" y="2753367"/>
            <a:ext cx="356189" cy="356189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DBB6801F-1FF4-C641-B96E-C2875DB37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5589" y="3547069"/>
            <a:ext cx="356189" cy="356189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899B6D28-C4AD-7F4A-8F9C-DDA434EAF3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7647" y="2788861"/>
            <a:ext cx="356189" cy="356189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56D58213-3559-6E47-A134-8D797DE724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5075" y="3929011"/>
            <a:ext cx="356189" cy="356189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8C644D70-0EF7-BD4B-9EDF-C5A4FEAF6C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0773" y="3945829"/>
            <a:ext cx="356189" cy="356189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EA8414FB-4BBD-A84E-87DA-9AEA2DB961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3217" y="4057301"/>
            <a:ext cx="227181" cy="227181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608E103A-DF79-0741-B574-C1DC2064E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1805" y="3257107"/>
            <a:ext cx="221414" cy="221414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94A7FBA9-72EC-2743-A2BC-8E706A124B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1682" y="3252771"/>
            <a:ext cx="227181" cy="2271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A11BF3B-4D90-FD4C-85DD-F0142EC70C28}"/>
                  </a:ext>
                </a:extLst>
              </p:cNvPr>
              <p:cNvSpPr/>
              <p:nvPr/>
            </p:nvSpPr>
            <p:spPr>
              <a:xfrm>
                <a:off x="1623315" y="874268"/>
                <a:ext cx="6642851" cy="1138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hangingPunct="0"/>
                <a:r>
                  <a:rPr lang="zh-TW" altLang="zh-TW" sz="2000" b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輸入格式</a:t>
                </a:r>
              </a:p>
              <a:p>
                <a:pPr hangingPunct="0"/>
                <a:r>
                  <a:rPr lang="zh-TW" altLang="zh-TW" sz="1600" dirty="0"/>
                  <a:t>第一行有</a:t>
                </a:r>
                <a:r>
                  <a:rPr lang="zh-TW" altLang="zh-TW" sz="1600" b="1" dirty="0"/>
                  <a:t>一個正整數</a:t>
                </a:r>
                <a:r>
                  <a:rPr lang="en-US" altLang="zh-TW" sz="1600" b="1" i="1" dirty="0"/>
                  <a:t>n</a:t>
                </a:r>
                <a:r>
                  <a:rPr lang="en-US" altLang="zh-TW" sz="1600" b="1" dirty="0"/>
                  <a:t> (1</a:t>
                </a:r>
                <a:r>
                  <a:rPr lang="en-US" altLang="zh-TW" sz="1600" b="1" i="1" dirty="0"/>
                  <a:t> </a:t>
                </a:r>
                <a:r>
                  <a:rPr lang="en-US" altLang="zh-TW" sz="1600" b="1" i="1" dirty="0">
                    <a:sym typeface="Symbol" pitchFamily="2" charset="2"/>
                  </a:rPr>
                  <a:t></a:t>
                </a:r>
                <a:r>
                  <a:rPr lang="en-US" altLang="zh-TW" sz="1600" b="1" i="1" dirty="0"/>
                  <a:t> n </a:t>
                </a:r>
                <a:r>
                  <a:rPr lang="en-US" altLang="zh-TW" sz="1600" b="1" i="1" dirty="0">
                    <a:sym typeface="Symbol" pitchFamily="2" charset="2"/>
                  </a:rPr>
                  <a:t></a:t>
                </a:r>
                <a:r>
                  <a:rPr lang="en-US" altLang="zh-TW" sz="1600" b="1" dirty="0"/>
                  <a:t> 100)</a:t>
                </a:r>
                <a:r>
                  <a:rPr lang="zh-TW" altLang="zh-TW" sz="1600" dirty="0"/>
                  <a:t>，代表</a:t>
                </a:r>
                <a:r>
                  <a:rPr lang="zh-TW" altLang="zh-TW" sz="1600" b="1" dirty="0">
                    <a:solidFill>
                      <a:srgbClr val="0070C0"/>
                    </a:solidFill>
                  </a:rPr>
                  <a:t>遊戲地圖棋盤格</a:t>
                </a:r>
                <a:r>
                  <a:rPr lang="en-US" altLang="zh-TW" sz="1600" b="1" i="1" dirty="0">
                    <a:solidFill>
                      <a:srgbClr val="0070C0"/>
                    </a:solidFill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TW" sz="1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× </m:t>
                    </m:r>
                  </m:oMath>
                </a14:m>
                <a:r>
                  <a:rPr lang="en-US" altLang="zh-TW" sz="1600" b="1" i="1" dirty="0">
                    <a:solidFill>
                      <a:srgbClr val="0070C0"/>
                    </a:solidFill>
                  </a:rPr>
                  <a:t>n</a:t>
                </a:r>
                <a:r>
                  <a:rPr lang="zh-TW" altLang="zh-TW" sz="1600" b="1" dirty="0">
                    <a:solidFill>
                      <a:srgbClr val="0070C0"/>
                    </a:solidFill>
                  </a:rPr>
                  <a:t>格</a:t>
                </a:r>
                <a:r>
                  <a:rPr lang="zh-TW" altLang="zh-TW" sz="1600" dirty="0"/>
                  <a:t>。接下來</a:t>
                </a:r>
                <a:r>
                  <a:rPr lang="en-US" altLang="zh-TW" sz="1600" i="1" dirty="0"/>
                  <a:t>n</a:t>
                </a:r>
                <a:r>
                  <a:rPr lang="zh-TW" altLang="zh-TW" sz="1600" dirty="0"/>
                  <a:t>行，</a:t>
                </a:r>
                <a:r>
                  <a:rPr lang="zh-TW" altLang="zh-TW" sz="1600" b="1" dirty="0"/>
                  <a:t>每行有</a:t>
                </a:r>
                <a:r>
                  <a:rPr lang="en-US" altLang="zh-TW" sz="1600" b="1" i="1" dirty="0"/>
                  <a:t>n</a:t>
                </a:r>
                <a:r>
                  <a:rPr lang="zh-TW" altLang="zh-TW" sz="1600" b="1" dirty="0"/>
                  <a:t>個字元代表遊戲棋盤格狀態</a:t>
                </a:r>
                <a:r>
                  <a:rPr lang="zh-TW" altLang="zh-TW" sz="1600" dirty="0"/>
                  <a:t>：</a:t>
                </a:r>
                <a:r>
                  <a:rPr lang="zh-TW" altLang="zh-TW" sz="1600" b="1" dirty="0">
                    <a:solidFill>
                      <a:srgbClr val="FF0000"/>
                    </a:solidFill>
                  </a:rPr>
                  <a:t>「</a:t>
                </a:r>
                <a:r>
                  <a:rPr lang="en-US" altLang="zh-TW" sz="1600" b="1" dirty="0">
                    <a:solidFill>
                      <a:srgbClr val="FF0000"/>
                    </a:solidFill>
                  </a:rPr>
                  <a:t>0</a:t>
                </a:r>
                <a:r>
                  <a:rPr lang="zh-TW" altLang="zh-TW" sz="1600" b="1" dirty="0">
                    <a:solidFill>
                      <a:srgbClr val="FF0000"/>
                    </a:solidFill>
                  </a:rPr>
                  <a:t>」代表空格，「</a:t>
                </a:r>
                <a:r>
                  <a:rPr lang="en-US" altLang="zh-TW" sz="1600" b="1" dirty="0">
                    <a:solidFill>
                      <a:srgbClr val="FF0000"/>
                    </a:solidFill>
                  </a:rPr>
                  <a:t>*</a:t>
                </a:r>
                <a:r>
                  <a:rPr lang="zh-TW" altLang="zh-TW" sz="1600" b="1" dirty="0">
                    <a:solidFill>
                      <a:srgbClr val="FF0000"/>
                    </a:solidFill>
                  </a:rPr>
                  <a:t>」代表炸彈</a:t>
                </a:r>
                <a:r>
                  <a:rPr lang="zh-TW" altLang="zh-TW" sz="1600" dirty="0"/>
                  <a:t>。</a:t>
                </a: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A11BF3B-4D90-FD4C-85DD-F0142EC70C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315" y="874268"/>
                <a:ext cx="6642851" cy="1138773"/>
              </a:xfrm>
              <a:prstGeom prst="rect">
                <a:avLst/>
              </a:prstGeom>
              <a:blipFill>
                <a:blip r:embed="rId7"/>
                <a:stretch>
                  <a:fillRect l="-954" t="-2198" b="-54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 29">
            <a:extLst>
              <a:ext uri="{FF2B5EF4-FFF2-40B4-BE49-F238E27FC236}">
                <a16:creationId xmlns:a16="http://schemas.microsoft.com/office/drawing/2014/main" id="{09EE6FDC-A1E2-CF4E-B1CB-A34331BAF763}"/>
              </a:ext>
            </a:extLst>
          </p:cNvPr>
          <p:cNvSpPr/>
          <p:nvPr/>
        </p:nvSpPr>
        <p:spPr>
          <a:xfrm>
            <a:off x="1623314" y="2050428"/>
            <a:ext cx="67856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輸出格式</a:t>
            </a:r>
          </a:p>
          <a:p>
            <a:r>
              <a:rPr lang="zh-TW" altLang="zh-TW" sz="1600" dirty="0"/>
              <a:t>輸出爆炸後的遊戲棋盤格狀態，被</a:t>
            </a:r>
            <a:r>
              <a:rPr lang="zh-TW" altLang="zh-TW" sz="1600" b="1" dirty="0"/>
              <a:t>炸彈炸到的範圍都填入「</a:t>
            </a:r>
            <a:r>
              <a:rPr lang="en-US" altLang="zh-TW" sz="1600" b="1" dirty="0"/>
              <a:t>*</a:t>
            </a:r>
            <a:r>
              <a:rPr lang="zh-TW" altLang="zh-TW" sz="1600" b="1" dirty="0"/>
              <a:t>」，安全地方填入「</a:t>
            </a:r>
            <a:r>
              <a:rPr lang="en-US" altLang="zh-TW" sz="1600" b="1" dirty="0"/>
              <a:t>0</a:t>
            </a:r>
            <a:r>
              <a:rPr lang="zh-TW" altLang="zh-TW" sz="1600" b="1" dirty="0"/>
              <a:t>」</a:t>
            </a:r>
            <a:r>
              <a:rPr lang="zh-TW" altLang="zh-TW" sz="1600" dirty="0"/>
              <a:t>。</a:t>
            </a:r>
            <a:r>
              <a:rPr lang="zh-TW" altLang="zh-TW" sz="1800" dirty="0"/>
              <a:t> </a:t>
            </a:r>
            <a:endParaRPr lang="en-US" altLang="zh-TW" sz="16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21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 idx="4294967295"/>
          </p:nvPr>
        </p:nvSpPr>
        <p:spPr>
          <a:xfrm>
            <a:off x="4779000" y="987034"/>
            <a:ext cx="32343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解題重點</a:t>
            </a:r>
            <a:r>
              <a:rPr lang="en-US" altLang="zh-TW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" sz="5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ubTitle" idx="4294967295"/>
          </p:nvPr>
        </p:nvSpPr>
        <p:spPr>
          <a:xfrm>
            <a:off x="4893956" y="2146834"/>
            <a:ext cx="3234300" cy="184885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CN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地圖狀態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</a:t>
            </a:r>
            <a:r>
              <a:rPr lang="zh-TW" altLang="en-US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endParaRPr lang="en-US" altLang="zh-TW" sz="2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字元陣列讀取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爆炸範圍    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rtl="0">
              <a:lnSpc>
                <a:spcPts val="3000"/>
              </a:lnSpc>
              <a:spcBef>
                <a:spcPts val="0"/>
              </a:spcBef>
              <a:buNone/>
            </a:pPr>
            <a:r>
              <a:rPr lang="zh-TW" altLang="en-US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搜尋十字型爆炸區域</a:t>
            </a:r>
            <a:endParaRPr lang="en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D9264AD-CD6A-AE45-BB4A-D276D3381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088" y="1305793"/>
            <a:ext cx="2531913" cy="253191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6BF660C-DB20-CC46-809D-BDD3A2E4630A}"/>
              </a:ext>
            </a:extLst>
          </p:cNvPr>
          <p:cNvSpPr/>
          <p:nvPr/>
        </p:nvSpPr>
        <p:spPr>
          <a:xfrm>
            <a:off x="1375888" y="4230894"/>
            <a:ext cx="54359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100" dirty="0"/>
              <a:t>Icon made by [</a:t>
            </a:r>
            <a:r>
              <a:rPr lang="zh-TW" altLang="en-US" sz="1100" dirty="0"/>
              <a:t>https://www.flaticon.com/authors/smashicons</a:t>
            </a:r>
            <a:r>
              <a:rPr lang="en" altLang="zh-TW" sz="1100" dirty="0"/>
              <a:t>] from </a:t>
            </a:r>
            <a:r>
              <a:rPr lang="en" altLang="zh-TW" sz="1100" dirty="0">
                <a:hlinkClick r:id="rId4" tooltip="Flaticon"/>
              </a:rPr>
              <a:t>www.flaticon.com</a:t>
            </a:r>
            <a:r>
              <a:rPr lang="en" altLang="zh-TW" sz="1100" dirty="0"/>
              <a:t> </a:t>
            </a:r>
            <a:endParaRPr lang="en-US" altLang="zh-TW"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E5CBF6C-34D7-0040-A08D-CF5D664A60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b="0" smtClean="0"/>
              <a:pPr/>
              <a:t>6</a:t>
            </a:fld>
            <a:endParaRPr lang="en" b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CA8E3E3-6907-9B46-A831-A1432BB9C568}"/>
              </a:ext>
            </a:extLst>
          </p:cNvPr>
          <p:cNvSpPr/>
          <p:nvPr/>
        </p:nvSpPr>
        <p:spPr>
          <a:xfrm>
            <a:off x="1658680" y="2187026"/>
            <a:ext cx="38314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dirty="0"/>
              <a:t>1.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地圖狀態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4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FD123A-59B0-1140-BC52-BEC9435A2191}"/>
              </a:ext>
            </a:extLst>
          </p:cNvPr>
          <p:cNvSpPr/>
          <p:nvPr/>
        </p:nvSpPr>
        <p:spPr>
          <a:xfrm>
            <a:off x="3087220" y="4186503"/>
            <a:ext cx="54651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100" dirty="0"/>
              <a:t>Icon made by [https://</a:t>
            </a:r>
            <a:r>
              <a:rPr lang="en" altLang="zh-TW" sz="1100" dirty="0" err="1"/>
              <a:t>www.flaticon.com</a:t>
            </a:r>
            <a:r>
              <a:rPr lang="en" altLang="zh-TW" sz="1100" dirty="0"/>
              <a:t>/authors/</a:t>
            </a:r>
            <a:r>
              <a:rPr lang="en" altLang="zh-TW" sz="1100" dirty="0" err="1"/>
              <a:t>smalllikeart</a:t>
            </a:r>
            <a:r>
              <a:rPr lang="en" altLang="zh-TW" sz="1100" dirty="0"/>
              <a:t>] from </a:t>
            </a:r>
            <a:r>
              <a:rPr lang="en" altLang="zh-TW" sz="1100" dirty="0">
                <a:hlinkClick r:id="rId2" tooltip="Flaticon"/>
              </a:rPr>
              <a:t>www.flaticon.com</a:t>
            </a:r>
            <a:r>
              <a:rPr lang="en" altLang="zh-TW" sz="1100" dirty="0"/>
              <a:t> </a:t>
            </a:r>
            <a:endParaRPr lang="en-US" altLang="zh-TW" sz="11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19C665A-C99D-1248-86C2-7644DAF7E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182" y="1343523"/>
            <a:ext cx="2227962" cy="222796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2EDCF19-984C-CB48-B8E4-A0FFDFF6B103}"/>
              </a:ext>
            </a:extLst>
          </p:cNvPr>
          <p:cNvSpPr/>
          <p:nvPr/>
        </p:nvSpPr>
        <p:spPr>
          <a:xfrm>
            <a:off x="3287347" y="2791176"/>
            <a:ext cx="2031325" cy="451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字元陣列讀取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8146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731534" y="1452503"/>
            <a:ext cx="6266082" cy="1647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字元</a:t>
            </a: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陣列操作：</a:t>
            </a:r>
            <a:endParaRPr lang="en-US" altLang="zh-TW" sz="18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zh-CN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創立陣列</a:t>
            </a:r>
            <a:r>
              <a:rPr lang="zh-CN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（地圖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列）</a:t>
            </a:r>
            <a:endParaRPr lang="en-US" altLang="zh-CN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CN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每次處理一行，一行讀</a:t>
            </a:r>
            <a:r>
              <a:rPr lang="en-US" altLang="zh-CN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CN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r>
              <a:rPr lang="en-US" altLang="zh-CN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r>
              <a:rPr lang="en-US" altLang="zh-CN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 </a:t>
            </a:r>
            <a:r>
              <a:rPr lang="zh-CN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共讀</a:t>
            </a:r>
            <a:r>
              <a:rPr lang="en-US" altLang="zh-CN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CN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556175" y="742950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</a:t>
            </a:r>
            <a:r>
              <a:rPr lang="en-US" altLang="zh-TW" sz="2400" b="1" dirty="0"/>
              <a:t>1. </a:t>
            </a:r>
            <a:r>
              <a:rPr lang="zh-CN" altLang="en-US" sz="2400" b="1" dirty="0"/>
              <a:t>地圖狀態讀取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/>
          </a:p>
          <a:p>
            <a:pPr>
              <a:buNone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 dirty="0"/>
          </a:p>
        </p:txBody>
      </p:sp>
      <p:sp>
        <p:nvSpPr>
          <p:cNvPr id="16" name="矩形 15"/>
          <p:cNvSpPr/>
          <p:nvPr/>
        </p:nvSpPr>
        <p:spPr>
          <a:xfrm>
            <a:off x="5604323" y="1801346"/>
            <a:ext cx="26415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zh-CN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範例程式：</a:t>
            </a:r>
            <a:endParaRPr lang="en-US" altLang="zh-CN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map[101][101] 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  <a:r>
              <a:rPr lang="zh-CN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地圖</a:t>
            </a:r>
            <a:endParaRPr lang="en-US" altLang="zh-TW" sz="13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3BF690A-8C39-A344-9531-9D98EA3C6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563512"/>
              </p:ext>
            </p:extLst>
          </p:nvPr>
        </p:nvGraphicFramePr>
        <p:xfrm>
          <a:off x="2728432" y="2797194"/>
          <a:ext cx="1509484" cy="1341120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377371">
                  <a:extLst>
                    <a:ext uri="{9D8B030D-6E8A-4147-A177-3AD203B41FA5}">
                      <a16:colId xmlns:a16="http://schemas.microsoft.com/office/drawing/2014/main" val="3716699294"/>
                    </a:ext>
                  </a:extLst>
                </a:gridCol>
                <a:gridCol w="377371">
                  <a:extLst>
                    <a:ext uri="{9D8B030D-6E8A-4147-A177-3AD203B41FA5}">
                      <a16:colId xmlns:a16="http://schemas.microsoft.com/office/drawing/2014/main" val="4159033290"/>
                    </a:ext>
                  </a:extLst>
                </a:gridCol>
                <a:gridCol w="377371">
                  <a:extLst>
                    <a:ext uri="{9D8B030D-6E8A-4147-A177-3AD203B41FA5}">
                      <a16:colId xmlns:a16="http://schemas.microsoft.com/office/drawing/2014/main" val="800607826"/>
                    </a:ext>
                  </a:extLst>
                </a:gridCol>
                <a:gridCol w="377371">
                  <a:extLst>
                    <a:ext uri="{9D8B030D-6E8A-4147-A177-3AD203B41FA5}">
                      <a16:colId xmlns:a16="http://schemas.microsoft.com/office/drawing/2014/main" val="186929463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69745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*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09421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235896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*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469915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95307B2-CA07-E940-BF5B-18BCC8BB8F0E}"/>
                  </a:ext>
                </a:extLst>
              </p:cNvPr>
              <p:cNvSpPr/>
              <p:nvPr/>
            </p:nvSpPr>
            <p:spPr>
              <a:xfrm>
                <a:off x="2075789" y="2429148"/>
                <a:ext cx="269574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zh-TW" sz="1600" b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輸入範例</a:t>
                </a:r>
                <a14:m>
                  <m:oMath xmlns:m="http://schemas.openxmlformats.org/officeDocument/2006/math">
                    <m:r>
                      <a:rPr lang="en-US" altLang="zh-TW" sz="1800" b="1" i="0" kern="100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en-US" altLang="zh-TW" sz="1800" i="1" kern="100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𝑛</m:t>
                    </m:r>
                    <m:r>
                      <a:rPr lang="en-US" altLang="zh-TW" sz="2000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000" b="0" i="1" kern="100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𝑛</m:t>
                    </m:r>
                  </m:oMath>
                </a14:m>
                <a:r>
                  <a:rPr lang="en-US" altLang="zh-TW" sz="1800" i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kern="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TW" sz="1800" b="0" i="1" kern="10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4</m:t>
                    </m:r>
                    <m:r>
                      <a:rPr lang="en-US" altLang="zh-TW" sz="1800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</m:t>
                    </m:r>
                  </m:oMath>
                </a14:m>
                <a:endParaRPr lang="zh-TW" altLang="zh-TW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95307B2-CA07-E940-BF5B-18BCC8BB8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789" y="2429148"/>
                <a:ext cx="2695743" cy="369332"/>
              </a:xfrm>
              <a:prstGeom prst="rect">
                <a:avLst/>
              </a:prstGeom>
              <a:blipFill>
                <a:blip r:embed="rId3"/>
                <a:stretch>
                  <a:fillRect l="-935" t="-3333" b="-2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左大括弧 14">
            <a:extLst>
              <a:ext uri="{FF2B5EF4-FFF2-40B4-BE49-F238E27FC236}">
                <a16:creationId xmlns:a16="http://schemas.microsoft.com/office/drawing/2014/main" id="{8EF3B976-6497-F048-AA2C-3B3DE26F264F}"/>
              </a:ext>
            </a:extLst>
          </p:cNvPr>
          <p:cNvSpPr/>
          <p:nvPr/>
        </p:nvSpPr>
        <p:spPr>
          <a:xfrm>
            <a:off x="2452490" y="2859892"/>
            <a:ext cx="142774" cy="1255799"/>
          </a:xfrm>
          <a:prstGeom prst="lef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3408639-9489-DB4B-B02E-0866CC8CD533}"/>
              </a:ext>
            </a:extLst>
          </p:cNvPr>
          <p:cNvSpPr/>
          <p:nvPr/>
        </p:nvSpPr>
        <p:spPr>
          <a:xfrm flipH="1">
            <a:off x="2061345" y="3283088"/>
            <a:ext cx="2822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endParaRPr lang="zh-TW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452FAB7-2D0B-3E43-8FC1-C90F36845750}"/>
              </a:ext>
            </a:extLst>
          </p:cNvPr>
          <p:cNvSpPr/>
          <p:nvPr/>
        </p:nvSpPr>
        <p:spPr>
          <a:xfrm>
            <a:off x="3329058" y="4276248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endParaRPr lang="zh-TW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A08CF22-459C-C244-ABE6-A176DF2F7BE4}"/>
              </a:ext>
            </a:extLst>
          </p:cNvPr>
          <p:cNvSpPr/>
          <p:nvPr/>
        </p:nvSpPr>
        <p:spPr>
          <a:xfrm flipV="1">
            <a:off x="2732526" y="2800993"/>
            <a:ext cx="1501296" cy="301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>
            <a:extLst>
              <a:ext uri="{FF2B5EF4-FFF2-40B4-BE49-F238E27FC236}">
                <a16:creationId xmlns:a16="http://schemas.microsoft.com/office/drawing/2014/main" id="{9D9BB867-0CD3-1642-BB75-F81CB05A0AF4}"/>
              </a:ext>
            </a:extLst>
          </p:cNvPr>
          <p:cNvSpPr/>
          <p:nvPr/>
        </p:nvSpPr>
        <p:spPr>
          <a:xfrm rot="10800000">
            <a:off x="4826221" y="2815777"/>
            <a:ext cx="263750" cy="21175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8" name="向右箭號 27">
            <a:extLst>
              <a:ext uri="{FF2B5EF4-FFF2-40B4-BE49-F238E27FC236}">
                <a16:creationId xmlns:a16="http://schemas.microsoft.com/office/drawing/2014/main" id="{46236E02-6030-B046-90A0-03D42B87C0B9}"/>
              </a:ext>
            </a:extLst>
          </p:cNvPr>
          <p:cNvSpPr/>
          <p:nvPr/>
        </p:nvSpPr>
        <p:spPr>
          <a:xfrm rot="10800000">
            <a:off x="4827607" y="3135082"/>
            <a:ext cx="263750" cy="21175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9" name="向右箭號 28">
            <a:extLst>
              <a:ext uri="{FF2B5EF4-FFF2-40B4-BE49-F238E27FC236}">
                <a16:creationId xmlns:a16="http://schemas.microsoft.com/office/drawing/2014/main" id="{D87A4273-336E-184D-A2F9-87F34171BC89}"/>
              </a:ext>
            </a:extLst>
          </p:cNvPr>
          <p:cNvSpPr/>
          <p:nvPr/>
        </p:nvSpPr>
        <p:spPr>
          <a:xfrm rot="10800000">
            <a:off x="4826221" y="3469652"/>
            <a:ext cx="263750" cy="21175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0" name="向右箭號 29">
            <a:extLst>
              <a:ext uri="{FF2B5EF4-FFF2-40B4-BE49-F238E27FC236}">
                <a16:creationId xmlns:a16="http://schemas.microsoft.com/office/drawing/2014/main" id="{26E50375-4A05-ED48-B0C5-FCCF0D821DB2}"/>
              </a:ext>
            </a:extLst>
          </p:cNvPr>
          <p:cNvSpPr/>
          <p:nvPr/>
        </p:nvSpPr>
        <p:spPr>
          <a:xfrm rot="10800000">
            <a:off x="4826221" y="3804222"/>
            <a:ext cx="263750" cy="21175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754E89BB-4B13-F247-AC14-A2FBF4755585}"/>
              </a:ext>
            </a:extLst>
          </p:cNvPr>
          <p:cNvCxnSpPr>
            <a:cxnSpLocks/>
          </p:cNvCxnSpPr>
          <p:nvPr/>
        </p:nvCxnSpPr>
        <p:spPr>
          <a:xfrm>
            <a:off x="5411972" y="1452503"/>
            <a:ext cx="0" cy="29174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左大括弧 20">
            <a:extLst>
              <a:ext uri="{FF2B5EF4-FFF2-40B4-BE49-F238E27FC236}">
                <a16:creationId xmlns:a16="http://schemas.microsoft.com/office/drawing/2014/main" id="{A55FB4BF-A9F2-7644-A5F7-C078BF7CB322}"/>
              </a:ext>
            </a:extLst>
          </p:cNvPr>
          <p:cNvSpPr/>
          <p:nvPr/>
        </p:nvSpPr>
        <p:spPr>
          <a:xfrm rot="16200000">
            <a:off x="3385102" y="3521257"/>
            <a:ext cx="196148" cy="1501298"/>
          </a:xfrm>
          <a:prstGeom prst="lef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A45974F-8BFF-0E43-927A-7D6B9A664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4323" y="2539647"/>
            <a:ext cx="2843366" cy="109727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38" name="橢圓 37">
            <a:extLst>
              <a:ext uri="{FF2B5EF4-FFF2-40B4-BE49-F238E27FC236}">
                <a16:creationId xmlns:a16="http://schemas.microsoft.com/office/drawing/2014/main" id="{55A3A894-C1A8-9547-B6AD-630841E37D0F}"/>
              </a:ext>
            </a:extLst>
          </p:cNvPr>
          <p:cNvSpPr/>
          <p:nvPr/>
        </p:nvSpPr>
        <p:spPr>
          <a:xfrm flipV="1">
            <a:off x="6956745" y="3229921"/>
            <a:ext cx="71377" cy="2397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A95B4F9-F4AA-9C40-AD24-02D3888EE237}"/>
              </a:ext>
            </a:extLst>
          </p:cNvPr>
          <p:cNvSpPr/>
          <p:nvPr/>
        </p:nvSpPr>
        <p:spPr>
          <a:xfrm>
            <a:off x="5590546" y="3708200"/>
            <a:ext cx="285713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750" indent="-17775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%c </a:t>
            </a:r>
            <a:r>
              <a:rPr lang="zh-TW" altLang="en-US" b="1" dirty="0">
                <a:solidFill>
                  <a:srgbClr val="FF0000"/>
                </a:solidFill>
              </a:rPr>
              <a:t>之前加一空格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n-US" altLang="zh-TW" dirty="0">
                <a:sym typeface="Wingdings" pitchFamily="2" charset="2"/>
              </a:rPr>
              <a:t> </a:t>
            </a:r>
            <a:r>
              <a:rPr lang="zh-TW" altLang="en-US" dirty="0"/>
              <a:t>代表跳過所有</a:t>
            </a:r>
            <a:endParaRPr lang="en-US" altLang="zh-TW" dirty="0"/>
          </a:p>
          <a:p>
            <a:r>
              <a:rPr lang="en" altLang="zh-TW" dirty="0"/>
              <a:t>         </a:t>
            </a:r>
            <a:r>
              <a:rPr lang="en" altLang="zh-TW" b="1" dirty="0"/>
              <a:t>TAB</a:t>
            </a:r>
            <a:r>
              <a:rPr lang="zh-TW" altLang="en" b="1" dirty="0"/>
              <a:t>、 </a:t>
            </a:r>
            <a:r>
              <a:rPr lang="en" altLang="zh-TW" b="1" dirty="0"/>
              <a:t>space</a:t>
            </a:r>
            <a:r>
              <a:rPr lang="zh-TW" altLang="en" b="1" dirty="0"/>
              <a:t>、 </a:t>
            </a:r>
            <a:r>
              <a:rPr lang="en" altLang="zh-TW" b="1" dirty="0"/>
              <a:t>Enter </a:t>
            </a:r>
            <a:r>
              <a:rPr lang="zh-TW" altLang="en-US" dirty="0"/>
              <a:t>字元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E5CBF6C-34D7-0040-A08D-CF5D664A60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b="0" smtClean="0"/>
              <a:pPr/>
              <a:t>8</a:t>
            </a:fld>
            <a:endParaRPr lang="en" b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CA8E3E3-6907-9B46-A831-A1432BB9C568}"/>
              </a:ext>
            </a:extLst>
          </p:cNvPr>
          <p:cNvSpPr/>
          <p:nvPr/>
        </p:nvSpPr>
        <p:spPr>
          <a:xfrm>
            <a:off x="1759756" y="2187026"/>
            <a:ext cx="30700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b="1" dirty="0"/>
              <a:t>2. 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爆炸範圍</a:t>
            </a:r>
            <a:endParaRPr lang="zh-TW" altLang="en-US" sz="4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A9F4081-2301-2241-8678-7CDCD3FB5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975" y="1015404"/>
            <a:ext cx="2630261" cy="263026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8FA82A2-ADCA-0640-A485-19BE84AD15D9}"/>
              </a:ext>
            </a:extLst>
          </p:cNvPr>
          <p:cNvSpPr/>
          <p:nvPr/>
        </p:nvSpPr>
        <p:spPr>
          <a:xfrm>
            <a:off x="4419170" y="4246008"/>
            <a:ext cx="54783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100" dirty="0"/>
              <a:t>Icon made by [https://</a:t>
            </a:r>
            <a:r>
              <a:rPr lang="en" altLang="zh-TW" sz="1100" dirty="0" err="1"/>
              <a:t>www.freepik.com</a:t>
            </a:r>
            <a:r>
              <a:rPr lang="en" altLang="zh-TW" sz="1100" dirty="0"/>
              <a:t>/] from </a:t>
            </a:r>
            <a:r>
              <a:rPr lang="en" altLang="zh-TW" sz="1100" dirty="0">
                <a:hlinkClick r:id="rId3" tooltip="Flaticon"/>
              </a:rPr>
              <a:t>www.flaticon.com</a:t>
            </a:r>
            <a:r>
              <a:rPr lang="en" altLang="zh-TW" sz="1100" dirty="0"/>
              <a:t> </a:t>
            </a:r>
            <a:endParaRPr lang="en-US" altLang="zh-TW" sz="11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19C5D4B-7C47-8B4C-948F-267B3E19BEE5}"/>
              </a:ext>
            </a:extLst>
          </p:cNvPr>
          <p:cNvSpPr/>
          <p:nvPr/>
        </p:nvSpPr>
        <p:spPr>
          <a:xfrm>
            <a:off x="2617251" y="2798944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搜尋十字型爆炸區域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32029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E72EFDD3-3D3B-CA4F-B1B8-B6370EB08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451696"/>
              </p:ext>
            </p:extLst>
          </p:nvPr>
        </p:nvGraphicFramePr>
        <p:xfrm>
          <a:off x="5735940" y="2418863"/>
          <a:ext cx="2157508" cy="1819392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539377">
                  <a:extLst>
                    <a:ext uri="{9D8B030D-6E8A-4147-A177-3AD203B41FA5}">
                      <a16:colId xmlns:a16="http://schemas.microsoft.com/office/drawing/2014/main" val="3716699294"/>
                    </a:ext>
                  </a:extLst>
                </a:gridCol>
                <a:gridCol w="539377">
                  <a:extLst>
                    <a:ext uri="{9D8B030D-6E8A-4147-A177-3AD203B41FA5}">
                      <a16:colId xmlns:a16="http://schemas.microsoft.com/office/drawing/2014/main" val="4159033290"/>
                    </a:ext>
                  </a:extLst>
                </a:gridCol>
                <a:gridCol w="539377">
                  <a:extLst>
                    <a:ext uri="{9D8B030D-6E8A-4147-A177-3AD203B41FA5}">
                      <a16:colId xmlns:a16="http://schemas.microsoft.com/office/drawing/2014/main" val="800607826"/>
                    </a:ext>
                  </a:extLst>
                </a:gridCol>
                <a:gridCol w="539377">
                  <a:extLst>
                    <a:ext uri="{9D8B030D-6E8A-4147-A177-3AD203B41FA5}">
                      <a16:colId xmlns:a16="http://schemas.microsoft.com/office/drawing/2014/main" val="1869294635"/>
                    </a:ext>
                  </a:extLst>
                </a:gridCol>
              </a:tblGrid>
              <a:tr h="4548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697450"/>
                  </a:ext>
                </a:extLst>
              </a:tr>
              <a:tr h="4548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*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094212"/>
                  </a:ext>
                </a:extLst>
              </a:tr>
              <a:tr h="4548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2358968"/>
                  </a:ext>
                </a:extLst>
              </a:tr>
              <a:tr h="4548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*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4699150"/>
                  </a:ext>
                </a:extLst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1731534" y="1452503"/>
            <a:ext cx="6266082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搜尋炸彈：</a:t>
            </a:r>
            <a:endParaRPr lang="en-US" altLang="zh-TW" sz="18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(1)  </a:t>
            </a:r>
            <a:r>
              <a:rPr lang="zh-CN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在地圖狀態中搜尋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炸彈「</a:t>
            </a:r>
            <a:r>
              <a:rPr lang="en-US" altLang="zh-CN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CN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endParaRPr lang="en-US" altLang="zh-CN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找到</a:t>
            </a:r>
            <a:r>
              <a:rPr lang="zh-CN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炸彈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 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十字型爆炸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556175" y="742950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爆炸</a:t>
            </a:r>
            <a:r>
              <a:rPr lang="zh-CN" altLang="en-US" sz="2400" b="1" dirty="0"/>
              <a:t>範圍</a:t>
            </a:r>
            <a:endParaRPr lang="en-US" altLang="zh-TW" sz="2400" b="1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713794" y="4749900"/>
            <a:ext cx="430206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95307B2-CA07-E940-BF5B-18BCC8BB8F0E}"/>
                  </a:ext>
                </a:extLst>
              </p:cNvPr>
              <p:cNvSpPr/>
              <p:nvPr/>
            </p:nvSpPr>
            <p:spPr>
              <a:xfrm>
                <a:off x="2168832" y="2990275"/>
                <a:ext cx="269574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zh-TW" sz="1800" b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輸入範例</a:t>
                </a:r>
                <a:r>
                  <a:rPr lang="en-US" altLang="zh-TW" sz="1800" b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zh-TW" altLang="en-US" sz="2000" b="1" i="0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2000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000" b="0" i="1" kern="100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𝑛</m:t>
                    </m:r>
                  </m:oMath>
                </a14:m>
                <a:r>
                  <a:rPr lang="en-US" altLang="zh-TW" sz="2000" i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000" kern="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TW" sz="2000" b="0" i="1" kern="10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4</m:t>
                    </m:r>
                    <m:r>
                      <a:rPr lang="en-US" altLang="zh-TW" sz="2000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</m:t>
                    </m:r>
                  </m:oMath>
                </a14:m>
                <a:endParaRPr lang="zh-TW" altLang="zh-TW" sz="1600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95307B2-CA07-E940-BF5B-18BCC8BB8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832" y="2990275"/>
                <a:ext cx="2695743" cy="400110"/>
              </a:xfrm>
              <a:prstGeom prst="rect">
                <a:avLst/>
              </a:prstGeom>
              <a:blipFill>
                <a:blip r:embed="rId3"/>
                <a:stretch>
                  <a:fillRect l="-1878" t="-6061" b="-242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群組 11">
            <a:extLst>
              <a:ext uri="{FF2B5EF4-FFF2-40B4-BE49-F238E27FC236}">
                <a16:creationId xmlns:a16="http://schemas.microsoft.com/office/drawing/2014/main" id="{6E394A77-35AF-8349-A075-407195CD2B05}"/>
              </a:ext>
            </a:extLst>
          </p:cNvPr>
          <p:cNvGrpSpPr/>
          <p:nvPr/>
        </p:nvGrpSpPr>
        <p:grpSpPr>
          <a:xfrm>
            <a:off x="4751090" y="2191757"/>
            <a:ext cx="977187" cy="307777"/>
            <a:chOff x="2488538" y="3049629"/>
            <a:chExt cx="977187" cy="307777"/>
          </a:xfrm>
        </p:grpSpPr>
        <p:sp>
          <p:nvSpPr>
            <p:cNvPr id="14" name="向右箭號 13">
              <a:extLst>
                <a:ext uri="{FF2B5EF4-FFF2-40B4-BE49-F238E27FC236}">
                  <a16:creationId xmlns:a16="http://schemas.microsoft.com/office/drawing/2014/main" id="{FFEABAC7-E757-A642-A0C6-D142047B3F30}"/>
                </a:ext>
              </a:extLst>
            </p:cNvPr>
            <p:cNvSpPr/>
            <p:nvPr/>
          </p:nvSpPr>
          <p:spPr>
            <a:xfrm rot="3356445">
              <a:off x="3206351" y="3092103"/>
              <a:ext cx="295917" cy="222831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902009B-BB88-9D4A-9362-CF0F0890ED89}"/>
                </a:ext>
              </a:extLst>
            </p:cNvPr>
            <p:cNvSpPr/>
            <p:nvPr/>
          </p:nvSpPr>
          <p:spPr>
            <a:xfrm>
              <a:off x="2488538" y="3049629"/>
              <a:ext cx="8018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current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07D399E-836E-5844-B4F2-EFE5971E76E0}"/>
              </a:ext>
            </a:extLst>
          </p:cNvPr>
          <p:cNvGrpSpPr/>
          <p:nvPr/>
        </p:nvGrpSpPr>
        <p:grpSpPr>
          <a:xfrm>
            <a:off x="5167432" y="2423423"/>
            <a:ext cx="2715931" cy="441454"/>
            <a:chOff x="4986671" y="2423423"/>
            <a:chExt cx="2715931" cy="441454"/>
          </a:xfrm>
        </p:grpSpPr>
        <p:sp>
          <p:nvSpPr>
            <p:cNvPr id="13" name="向右箭號 12">
              <a:extLst>
                <a:ext uri="{FF2B5EF4-FFF2-40B4-BE49-F238E27FC236}">
                  <a16:creationId xmlns:a16="http://schemas.microsoft.com/office/drawing/2014/main" id="{9D9BB867-0CD3-1642-BB75-F81CB05A0AF4}"/>
                </a:ext>
              </a:extLst>
            </p:cNvPr>
            <p:cNvSpPr/>
            <p:nvPr/>
          </p:nvSpPr>
          <p:spPr>
            <a:xfrm>
              <a:off x="4986671" y="2562930"/>
              <a:ext cx="481328" cy="169636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6B6D7B7-4BB3-9943-8FEA-B41C9755CA82}"/>
                </a:ext>
              </a:extLst>
            </p:cNvPr>
            <p:cNvSpPr/>
            <p:nvPr/>
          </p:nvSpPr>
          <p:spPr>
            <a:xfrm flipV="1">
              <a:off x="5545094" y="2423423"/>
              <a:ext cx="2157508" cy="441454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E3EBE22-BAE2-B54F-8DBA-B9C82F156D5C}"/>
                  </a:ext>
                </a:extLst>
              </p:cNvPr>
              <p:cNvSpPr/>
              <p:nvPr/>
            </p:nvSpPr>
            <p:spPr>
              <a:xfrm>
                <a:off x="3220102" y="3314156"/>
                <a:ext cx="194733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000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𝑟𝑜𝑤</m:t>
                    </m:r>
                    <m:r>
                      <a:rPr lang="en-US" altLang="zh-TW" sz="2000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000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</m:t>
                    </m:r>
                  </m:oMath>
                </a14:m>
                <a:r>
                  <a:rPr lang="en-US" altLang="zh-TW" sz="2000" i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000" kern="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TW" sz="2000" b="0" i="1" kern="10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4</m:t>
                    </m:r>
                    <m:r>
                      <a:rPr lang="en-US" altLang="zh-TW" sz="2000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</m:t>
                    </m:r>
                  </m:oMath>
                </a14:m>
                <a:endParaRPr lang="zh-TW" altLang="zh-TW" sz="1600" dirty="0"/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E3EBE22-BAE2-B54F-8DBA-B9C82F156D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102" y="3314156"/>
                <a:ext cx="1947330" cy="400110"/>
              </a:xfrm>
              <a:prstGeom prst="rect">
                <a:avLst/>
              </a:prstGeom>
              <a:blipFill>
                <a:blip r:embed="rId4"/>
                <a:stretch>
                  <a:fillRect t="-6250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DFC7439-F3DD-7149-B37E-CDAD2EBFF2C8}"/>
                  </a:ext>
                </a:extLst>
              </p:cNvPr>
              <p:cNvSpPr/>
              <p:nvPr/>
            </p:nvSpPr>
            <p:spPr>
              <a:xfrm>
                <a:off x="4966693" y="2715693"/>
                <a:ext cx="8828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𝑟𝑜𝑤</m:t>
                    </m:r>
                    <m:r>
                      <a:rPr lang="en-US" altLang="zh-TW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TW" i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endParaRPr lang="zh-TW" altLang="en-US" dirty="0"/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DFC7439-F3DD-7149-B37E-CDAD2EBFF2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693" y="2715693"/>
                <a:ext cx="882806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981624"/>
      </p:ext>
    </p:extLst>
  </p:cSld>
  <p:clrMapOvr>
    <a:masterClrMapping/>
  </p:clrMapOvr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2998</TotalTime>
  <Words>1724</Words>
  <Application>Microsoft Macintosh PowerPoint</Application>
  <PresentationFormat>如螢幕大小 (16:9)</PresentationFormat>
  <Paragraphs>456</Paragraphs>
  <Slides>24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2" baseType="lpstr">
      <vt:lpstr>微軟正黑體</vt:lpstr>
      <vt:lpstr>微軟正黑體</vt:lpstr>
      <vt:lpstr>Oswald</vt:lpstr>
      <vt:lpstr>Tinos</vt:lpstr>
      <vt:lpstr>Arial</vt:lpstr>
      <vt:lpstr>Cambria Math</vt:lpstr>
      <vt:lpstr>Wingdings</vt:lpstr>
      <vt:lpstr>Quintus template</vt:lpstr>
      <vt:lpstr>TOI推廣計畫 解題-炸彈超人</vt:lpstr>
      <vt:lpstr>題 目</vt:lpstr>
      <vt:lpstr>PowerPoint 簡報</vt:lpstr>
      <vt:lpstr>PowerPoint 簡報</vt:lpstr>
      <vt:lpstr>解題重點: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解題心得 資工109蔡妤涓/40547025S</dc:title>
  <cp:lastModifiedBy>妤涓 蔡</cp:lastModifiedBy>
  <cp:revision>110</cp:revision>
  <cp:lastPrinted>2019-04-18T16:54:53Z</cp:lastPrinted>
  <dcterms:modified xsi:type="dcterms:W3CDTF">2019-05-10T07:01:41Z</dcterms:modified>
</cp:coreProperties>
</file>