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68" r:id="rId4"/>
    <p:sldId id="258" r:id="rId5"/>
    <p:sldId id="265" r:id="rId6"/>
    <p:sldId id="261" r:id="rId7"/>
    <p:sldId id="269" r:id="rId8"/>
    <p:sldId id="270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60"/>
  </p:normalViewPr>
  <p:slideViewPr>
    <p:cSldViewPr snapToGrid="0">
      <p:cViewPr varScale="1">
        <p:scale>
          <a:sx n="93" d="100"/>
          <a:sy n="93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532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187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504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08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600"/>
              <a:buChar char="◈"/>
              <a:defRPr sz="2600"/>
            </a:lvl1pPr>
            <a:lvl2pPr lvl="1">
              <a:spcBef>
                <a:spcPts val="0"/>
              </a:spcBef>
              <a:buSzPts val="2600"/>
              <a:buChar char="◆"/>
              <a:defRPr sz="2600"/>
            </a:lvl2pPr>
            <a:lvl3pPr lvl="2">
              <a:spcBef>
                <a:spcPts val="0"/>
              </a:spcBef>
              <a:buSzPts val="2600"/>
              <a:buChar char="◇"/>
              <a:defRPr sz="2600"/>
            </a:lvl3pPr>
            <a:lvl4pPr lvl="3">
              <a:spcBef>
                <a:spcPts val="0"/>
              </a:spcBef>
              <a:buSzPts val="2600"/>
              <a:buChar char="⬥"/>
              <a:defRPr sz="2600"/>
            </a:lvl4pPr>
            <a:lvl5pPr lvl="4">
              <a:spcBef>
                <a:spcPts val="0"/>
              </a:spcBef>
              <a:buSzPts val="2600"/>
              <a:buChar char="⬦"/>
              <a:defRPr sz="2600"/>
            </a:lvl5pPr>
            <a:lvl6pPr lvl="5">
              <a:spcBef>
                <a:spcPts val="0"/>
              </a:spcBef>
              <a:buSzPts val="2600"/>
              <a:buChar char="⬦"/>
              <a:defRPr sz="2600"/>
            </a:lvl6pPr>
            <a:lvl7pPr lvl="6">
              <a:spcBef>
                <a:spcPts val="0"/>
              </a:spcBef>
              <a:buSzPts val="2600"/>
              <a:buChar char="⬦"/>
              <a:defRPr sz="2600"/>
            </a:lvl7pPr>
            <a:lvl8pPr lvl="7">
              <a:spcBef>
                <a:spcPts val="0"/>
              </a:spcBef>
              <a:buSzPts val="2600"/>
              <a:buChar char="⬦"/>
              <a:defRPr sz="2600"/>
            </a:lvl8pPr>
            <a:lvl9pPr lvl="8">
              <a:spcBef>
                <a:spcPts val="0"/>
              </a:spcBef>
              <a:buSzPts val="2600"/>
              <a:buChar char="⬦"/>
              <a:defRPr sz="2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200"/>
              <a:buChar char="◈"/>
              <a:defRPr sz="2200"/>
            </a:lvl1pPr>
            <a:lvl2pPr lvl="1">
              <a:spcBef>
                <a:spcPts val="0"/>
              </a:spcBef>
              <a:buSzPts val="2200"/>
              <a:buChar char="◆"/>
              <a:defRPr sz="2200"/>
            </a:lvl2pPr>
            <a:lvl3pPr lvl="2">
              <a:spcBef>
                <a:spcPts val="0"/>
              </a:spcBef>
              <a:buSzPts val="2200"/>
              <a:buChar char="◇"/>
              <a:defRPr sz="2200"/>
            </a:lvl3pPr>
            <a:lvl4pPr lvl="3">
              <a:spcBef>
                <a:spcPts val="0"/>
              </a:spcBef>
              <a:buSzPts val="2200"/>
              <a:buChar char="⬥"/>
              <a:defRPr sz="2200"/>
            </a:lvl4pPr>
            <a:lvl5pPr lvl="4">
              <a:spcBef>
                <a:spcPts val="0"/>
              </a:spcBef>
              <a:buSzPts val="2200"/>
              <a:buChar char="⬦"/>
              <a:defRPr sz="2200"/>
            </a:lvl5pPr>
            <a:lvl6pPr lvl="5">
              <a:spcBef>
                <a:spcPts val="0"/>
              </a:spcBef>
              <a:buSzPts val="2200"/>
              <a:buChar char="⬦"/>
              <a:defRPr sz="2200"/>
            </a:lvl6pPr>
            <a:lvl7pPr lvl="6">
              <a:spcBef>
                <a:spcPts val="0"/>
              </a:spcBef>
              <a:buSzPts val="2200"/>
              <a:buChar char="⬦"/>
              <a:defRPr sz="2200"/>
            </a:lvl7pPr>
            <a:lvl8pPr lvl="7">
              <a:spcBef>
                <a:spcPts val="0"/>
              </a:spcBef>
              <a:buSzPts val="2200"/>
              <a:buChar char="⬦"/>
              <a:defRPr sz="2200"/>
            </a:lvl8pPr>
            <a:lvl9pPr lvl="8">
              <a:spcBef>
                <a:spcPts val="0"/>
              </a:spcBef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200"/>
              <a:buChar char="◈"/>
              <a:defRPr sz="2200"/>
            </a:lvl1pPr>
            <a:lvl2pPr lvl="1">
              <a:spcBef>
                <a:spcPts val="0"/>
              </a:spcBef>
              <a:buSzPts val="2200"/>
              <a:buChar char="◆"/>
              <a:defRPr sz="2200"/>
            </a:lvl2pPr>
            <a:lvl3pPr lvl="2">
              <a:spcBef>
                <a:spcPts val="0"/>
              </a:spcBef>
              <a:buSzPts val="2200"/>
              <a:buChar char="◇"/>
              <a:defRPr sz="2200"/>
            </a:lvl3pPr>
            <a:lvl4pPr lvl="3">
              <a:spcBef>
                <a:spcPts val="0"/>
              </a:spcBef>
              <a:buSzPts val="2200"/>
              <a:buChar char="⬥"/>
              <a:defRPr sz="2200"/>
            </a:lvl4pPr>
            <a:lvl5pPr lvl="4">
              <a:spcBef>
                <a:spcPts val="0"/>
              </a:spcBef>
              <a:buSzPts val="2200"/>
              <a:buChar char="⬦"/>
              <a:defRPr sz="2200"/>
            </a:lvl5pPr>
            <a:lvl6pPr lvl="5">
              <a:spcBef>
                <a:spcPts val="0"/>
              </a:spcBef>
              <a:buSzPts val="2200"/>
              <a:buChar char="⬦"/>
              <a:defRPr sz="2200"/>
            </a:lvl6pPr>
            <a:lvl7pPr lvl="6">
              <a:spcBef>
                <a:spcPts val="0"/>
              </a:spcBef>
              <a:buSzPts val="2200"/>
              <a:buChar char="⬦"/>
              <a:defRPr sz="2200"/>
            </a:lvl7pPr>
            <a:lvl8pPr lvl="7">
              <a:spcBef>
                <a:spcPts val="0"/>
              </a:spcBef>
              <a:buSzPts val="2200"/>
              <a:buChar char="⬦"/>
              <a:defRPr sz="2200"/>
            </a:lvl8pPr>
            <a:lvl9pPr lvl="8">
              <a:spcBef>
                <a:spcPts val="0"/>
              </a:spcBef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30" name="Shape 30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45" name="Shape 45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>
              <a:spcBef>
                <a:spcPts val="480"/>
              </a:spcBef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>
              <a:spcBef>
                <a:spcPts val="480"/>
              </a:spcBef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  <a:endParaRPr lang="en" sz="1200">
              <a:solidFill>
                <a:srgbClr val="666666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2359982" y="1619633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解題</a:t>
            </a:r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zh-TW" altLang="en-US" sz="4000" b="0" dirty="0" smtClean="0"/>
              <a:t>飲食分類</a:t>
            </a:r>
            <a:endParaRPr lang="en" sz="4000" b="0" dirty="0"/>
          </a:p>
        </p:txBody>
      </p:sp>
      <p:pic>
        <p:nvPicPr>
          <p:cNvPr id="1026" name="Picture 2" descr="ãé£ç©png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416" y="1335635"/>
            <a:ext cx="2407070" cy="240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題</a:t>
            </a:r>
            <a:r>
              <a:rPr lang="en-US" altLang="zh-TW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2" name="矩形 1"/>
          <p:cNvSpPr/>
          <p:nvPr/>
        </p:nvSpPr>
        <p:spPr>
          <a:xfrm>
            <a:off x="1597582" y="1202342"/>
            <a:ext cx="657611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小胖因為平常愛挑食，吃高熱量的食物，導致他只長胖不長高，女友找不到</a:t>
            </a:r>
            <a:r>
              <a:rPr lang="zh-TW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</a:t>
            </a:r>
            <a:r>
              <a:rPr lang="zh-TW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日常生活中，我們需要各種類食物的營養來維持身體健康，所以選擇食物時要考慮其營養價值及功能</a:t>
            </a:r>
            <a:r>
              <a:rPr lang="zh-TW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因此</a:t>
            </a:r>
            <a:r>
              <a:rPr lang="zh-TW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我們要為小胖打造一個</a:t>
            </a:r>
            <a:r>
              <a:rPr lang="zh-TW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分類各種飲食的篩選器</a:t>
            </a:r>
            <a:r>
              <a:rPr lang="zh-TW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，看現有的食物中，能選擇那些該種食物來食用，才能均衡的補充營養，順利脫魯。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7383" y="696426"/>
            <a:ext cx="7329033" cy="3598800"/>
          </a:xfrm>
        </p:spPr>
        <p:txBody>
          <a:bodyPr/>
          <a:lstStyle/>
          <a:p>
            <a:pPr>
              <a:buNone/>
            </a:pPr>
            <a:r>
              <a:rPr lang="zh-TW" altLang="zh-TW" sz="2000" b="1" dirty="0"/>
              <a:t>輸入</a:t>
            </a:r>
            <a:r>
              <a:rPr lang="zh-TW" altLang="zh-TW" sz="2000" b="1" dirty="0" smtClean="0"/>
              <a:t>格式</a:t>
            </a:r>
            <a:r>
              <a:rPr lang="en-US" altLang="zh-TW" b="1" dirty="0"/>
              <a:t>	</a:t>
            </a:r>
            <a:endParaRPr lang="en-US" altLang="zh-TW" b="1" dirty="0" smtClean="0"/>
          </a:p>
          <a:p>
            <a:pPr>
              <a:buNone/>
            </a:pPr>
            <a:r>
              <a:rPr lang="zh-TW" altLang="zh-TW" sz="1500" dirty="0" smtClean="0"/>
              <a:t>第</a:t>
            </a:r>
            <a:r>
              <a:rPr lang="zh-TW" altLang="zh-TW" sz="1500" dirty="0"/>
              <a:t>一行</a:t>
            </a:r>
            <a:r>
              <a:rPr lang="zh-TW" altLang="zh-TW" sz="1500" dirty="0" smtClean="0"/>
              <a:t>有</a:t>
            </a:r>
            <a:r>
              <a:rPr lang="zh-TW" altLang="en-US" sz="1500" b="1" dirty="0" smtClean="0">
                <a:solidFill>
                  <a:srgbClr val="0070C0"/>
                </a:solidFill>
              </a:rPr>
              <a:t>一</a:t>
            </a:r>
            <a:r>
              <a:rPr lang="zh-TW" altLang="zh-TW" sz="1500" b="1" dirty="0" smtClean="0">
                <a:solidFill>
                  <a:srgbClr val="0070C0"/>
                </a:solidFill>
              </a:rPr>
              <a:t>個</a:t>
            </a:r>
            <a:r>
              <a:rPr lang="zh-TW" altLang="zh-TW" sz="1500" b="1" dirty="0">
                <a:solidFill>
                  <a:srgbClr val="0070C0"/>
                </a:solidFill>
              </a:rPr>
              <a:t>正整數</a:t>
            </a:r>
            <a:r>
              <a:rPr lang="en-US" altLang="zh-TW" sz="1500" b="1" i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1500" b="1" dirty="0">
                <a:solidFill>
                  <a:srgbClr val="0070C0"/>
                </a:solidFill>
              </a:rPr>
              <a:t> </a:t>
            </a:r>
            <a:r>
              <a:rPr lang="en-US" altLang="zh-TW" sz="1500" dirty="0"/>
              <a:t>(1 </a:t>
            </a:r>
            <a:r>
              <a:rPr lang="en-US" altLang="zh-TW" sz="1500" dirty="0">
                <a:sym typeface="Symbol" panose="05050102010706020507" pitchFamily="18" charset="2"/>
              </a:rPr>
              <a:t></a:t>
            </a:r>
            <a:r>
              <a:rPr lang="en-US" altLang="zh-TW" sz="1500" dirty="0"/>
              <a:t> </a:t>
            </a:r>
            <a:r>
              <a:rPr lang="en-US" altLang="zh-TW" sz="1500" i="1" dirty="0"/>
              <a:t>N</a:t>
            </a:r>
            <a:r>
              <a:rPr lang="en-US" altLang="zh-TW" sz="1500" dirty="0"/>
              <a:t> </a:t>
            </a:r>
            <a:r>
              <a:rPr lang="en-US" altLang="zh-TW" sz="1500" dirty="0">
                <a:sym typeface="Symbol" panose="05050102010706020507" pitchFamily="18" charset="2"/>
              </a:rPr>
              <a:t></a:t>
            </a:r>
            <a:r>
              <a:rPr lang="en-US" altLang="zh-TW" sz="1500" dirty="0"/>
              <a:t> 50)</a:t>
            </a:r>
            <a:r>
              <a:rPr lang="zh-TW" altLang="zh-TW" sz="1500" dirty="0"/>
              <a:t>，代表現有的</a:t>
            </a:r>
            <a:r>
              <a:rPr lang="zh-TW" altLang="zh-TW" sz="1500" b="1" dirty="0"/>
              <a:t>食物個數</a:t>
            </a:r>
            <a:r>
              <a:rPr lang="zh-TW" altLang="zh-TW" sz="1500" dirty="0"/>
              <a:t>。接下來</a:t>
            </a:r>
            <a:r>
              <a:rPr lang="en-US" altLang="zh-TW" sz="1500" dirty="0"/>
              <a:t>N</a:t>
            </a:r>
            <a:r>
              <a:rPr lang="zh-TW" altLang="zh-TW" sz="1500" dirty="0"/>
              <a:t>行，每行各有</a:t>
            </a:r>
            <a:r>
              <a:rPr lang="zh-TW" altLang="zh-TW" sz="1500" b="1" dirty="0">
                <a:solidFill>
                  <a:srgbClr val="0070C0"/>
                </a:solidFill>
              </a:rPr>
              <a:t>兩個</a:t>
            </a:r>
            <a:r>
              <a:rPr lang="zh-TW" altLang="zh-TW" sz="1500" b="1" dirty="0">
                <a:solidFill>
                  <a:srgbClr val="0070C0"/>
                </a:solidFill>
              </a:rPr>
              <a:t>字串</a:t>
            </a:r>
            <a:r>
              <a:rPr lang="zh-TW" altLang="en-US" sz="1500" b="1" dirty="0">
                <a:solidFill>
                  <a:srgbClr val="0070C0"/>
                </a:solidFill>
              </a:rPr>
              <a:t> </a:t>
            </a:r>
            <a:r>
              <a:rPr lang="en-US" altLang="zh-TW" sz="1500" b="1" dirty="0">
                <a:solidFill>
                  <a:srgbClr val="0070C0"/>
                </a:solidFill>
              </a:rPr>
              <a:t>F</a:t>
            </a:r>
            <a:r>
              <a:rPr lang="zh-TW" altLang="en-US" sz="1500" b="1" dirty="0">
                <a:solidFill>
                  <a:srgbClr val="0070C0"/>
                </a:solidFill>
              </a:rPr>
              <a:t> </a:t>
            </a:r>
            <a:r>
              <a:rPr lang="zh-TW" altLang="zh-TW" sz="1500" b="1" dirty="0">
                <a:solidFill>
                  <a:srgbClr val="0070C0"/>
                </a:solidFill>
              </a:rPr>
              <a:t>與</a:t>
            </a:r>
            <a:r>
              <a:rPr lang="zh-TW" altLang="en-US" sz="1500" b="1" dirty="0">
                <a:solidFill>
                  <a:srgbClr val="0070C0"/>
                </a:solidFill>
              </a:rPr>
              <a:t> </a:t>
            </a:r>
            <a:r>
              <a:rPr lang="en-US" altLang="zh-TW" sz="1500" b="1" dirty="0">
                <a:solidFill>
                  <a:srgbClr val="0070C0"/>
                </a:solidFill>
              </a:rPr>
              <a:t>S</a:t>
            </a:r>
            <a:r>
              <a:rPr lang="zh-TW" altLang="zh-TW" sz="1500" dirty="0"/>
              <a:t>，彼此間以空白隔開。字串</a:t>
            </a:r>
            <a:r>
              <a:rPr lang="en-US" altLang="zh-TW" sz="1500" dirty="0"/>
              <a:t>F</a:t>
            </a:r>
            <a:r>
              <a:rPr lang="zh-TW" altLang="zh-TW" sz="1500" dirty="0"/>
              <a:t>：代表該</a:t>
            </a:r>
            <a:r>
              <a:rPr lang="zh-TW" altLang="zh-TW" sz="1500" b="1" dirty="0"/>
              <a:t>食物名稱</a:t>
            </a:r>
            <a:r>
              <a:rPr lang="en-US" altLang="zh-TW" sz="1500" dirty="0"/>
              <a:t>(</a:t>
            </a:r>
            <a:r>
              <a:rPr lang="zh-TW" altLang="zh-TW" sz="1500" dirty="0"/>
              <a:t>食物名稱均不重複</a:t>
            </a:r>
            <a:r>
              <a:rPr lang="en-US" altLang="zh-TW" sz="1500" dirty="0"/>
              <a:t>)</a:t>
            </a:r>
            <a:r>
              <a:rPr lang="zh-TW" altLang="zh-TW" sz="1500" dirty="0"/>
              <a:t>；字串</a:t>
            </a:r>
            <a:r>
              <a:rPr lang="en-US" altLang="zh-TW" sz="1500" dirty="0"/>
              <a:t>S</a:t>
            </a:r>
            <a:r>
              <a:rPr lang="zh-TW" altLang="zh-TW" sz="1500" dirty="0"/>
              <a:t>：代表該</a:t>
            </a:r>
            <a:r>
              <a:rPr lang="zh-TW" altLang="zh-TW" sz="1500" b="1" dirty="0"/>
              <a:t>食物</a:t>
            </a:r>
            <a:r>
              <a:rPr lang="zh-TW" altLang="zh-TW" sz="1500" b="1" dirty="0" smtClean="0"/>
              <a:t>種類</a:t>
            </a:r>
            <a:r>
              <a:rPr lang="zh-TW" altLang="zh-TW" sz="1500" dirty="0" smtClean="0"/>
              <a:t>。</a:t>
            </a:r>
            <a:r>
              <a:rPr lang="zh-TW" altLang="zh-TW" sz="1500" dirty="0"/>
              <a:t>最後一行</a:t>
            </a:r>
            <a:r>
              <a:rPr lang="en-US" altLang="zh-TW" sz="1500" dirty="0"/>
              <a:t>(</a:t>
            </a:r>
            <a:r>
              <a:rPr lang="zh-TW" altLang="zh-TW" sz="1500" dirty="0"/>
              <a:t>第</a:t>
            </a:r>
            <a:r>
              <a:rPr lang="en-US" altLang="zh-TW" sz="1500" i="1" dirty="0" smtClean="0"/>
              <a:t>N+1</a:t>
            </a:r>
            <a:r>
              <a:rPr lang="zh-TW" altLang="en-US" sz="1500" i="1" dirty="0" smtClean="0"/>
              <a:t> </a:t>
            </a:r>
            <a:r>
              <a:rPr lang="zh-TW" altLang="zh-TW" sz="1500" dirty="0" smtClean="0"/>
              <a:t>行</a:t>
            </a:r>
            <a:r>
              <a:rPr lang="en-US" altLang="zh-TW" sz="1500" dirty="0" smtClean="0"/>
              <a:t>)</a:t>
            </a:r>
            <a:r>
              <a:rPr lang="zh-TW" altLang="en-US" sz="1500" dirty="0" smtClean="0"/>
              <a:t>有</a:t>
            </a:r>
            <a:r>
              <a:rPr lang="zh-TW" altLang="en-US" sz="1500" b="1" dirty="0" smtClean="0">
                <a:solidFill>
                  <a:srgbClr val="0070C0"/>
                </a:solidFill>
              </a:rPr>
              <a:t>一字串 </a:t>
            </a:r>
            <a:r>
              <a:rPr lang="en-US" altLang="zh-TW" sz="1500" b="1" dirty="0" smtClean="0">
                <a:solidFill>
                  <a:srgbClr val="0070C0"/>
                </a:solidFill>
              </a:rPr>
              <a:t>C</a:t>
            </a:r>
            <a:r>
              <a:rPr lang="zh-TW" altLang="zh-TW" sz="1500" dirty="0" smtClean="0"/>
              <a:t>，</a:t>
            </a:r>
            <a:r>
              <a:rPr lang="zh-TW" altLang="zh-TW" sz="1500" dirty="0"/>
              <a:t>代表這次要</a:t>
            </a:r>
            <a:r>
              <a:rPr lang="zh-TW" altLang="zh-TW" sz="1500" b="1" dirty="0"/>
              <a:t>搜尋的現有食物種類</a:t>
            </a:r>
            <a:r>
              <a:rPr lang="zh-TW" altLang="zh-TW" sz="1500" dirty="0" smtClean="0"/>
              <a:t>。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zh-TW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字母</a:t>
            </a:r>
            <a:r>
              <a:rPr lang="zh-TW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數均 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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15)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>
          <a:xfrm>
            <a:off x="1297383" y="2083821"/>
            <a:ext cx="6876317" cy="1539870"/>
          </a:xfrm>
        </p:spPr>
        <p:txBody>
          <a:bodyPr/>
          <a:lstStyle/>
          <a:p>
            <a:pPr>
              <a:buNone/>
            </a:pPr>
            <a:r>
              <a:rPr lang="zh-TW" altLang="zh-TW" sz="2000" b="1" dirty="0" smtClean="0"/>
              <a:t>輸出格式</a:t>
            </a:r>
            <a:endParaRPr lang="zh-TW" altLang="zh-TW" sz="2000" dirty="0" smtClean="0"/>
          </a:p>
          <a:p>
            <a:pPr>
              <a:buNone/>
            </a:pPr>
            <a:r>
              <a:rPr lang="zh-TW" altLang="zh-TW" sz="1500" dirty="0" smtClean="0"/>
              <a:t>對於每筆測資按照</a:t>
            </a:r>
            <a:r>
              <a:rPr lang="zh-TW" altLang="zh-TW" sz="1500" b="1" dirty="0" smtClean="0">
                <a:solidFill>
                  <a:srgbClr val="FF0000"/>
                </a:solidFill>
              </a:rPr>
              <a:t>字典排序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(</a:t>
            </a:r>
            <a:r>
              <a:rPr lang="zh-TW" altLang="zh-TW" sz="1500" b="1" dirty="0" smtClean="0">
                <a:solidFill>
                  <a:srgbClr val="FF0000"/>
                </a:solidFill>
              </a:rPr>
              <a:t>由小到大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)</a:t>
            </a:r>
            <a:r>
              <a:rPr lang="zh-TW" altLang="zh-TW" sz="1500" dirty="0" smtClean="0"/>
              <a:t>輸出</a:t>
            </a:r>
            <a:r>
              <a:rPr lang="zh-TW" altLang="zh-TW" sz="1500" b="1" dirty="0" smtClean="0"/>
              <a:t>屬於搜尋種類的食物名稱</a:t>
            </a:r>
            <a:r>
              <a:rPr lang="zh-TW" altLang="zh-TW" sz="1500" dirty="0" smtClean="0"/>
              <a:t>。若無</a:t>
            </a:r>
            <a:r>
              <a:rPr lang="zh-TW" altLang="zh-TW" sz="1500" b="1" dirty="0" smtClean="0"/>
              <a:t>該搜尋種類</a:t>
            </a:r>
            <a:r>
              <a:rPr lang="zh-TW" altLang="zh-TW" sz="1500" dirty="0" smtClean="0"/>
              <a:t>的食物則</a:t>
            </a:r>
            <a:r>
              <a:rPr lang="zh-TW" altLang="zh-TW" sz="1500" b="1" dirty="0" smtClean="0"/>
              <a:t>輸出</a:t>
            </a:r>
            <a:r>
              <a:rPr lang="en-US" altLang="zh-TW" sz="1500" b="1" dirty="0" smtClean="0"/>
              <a:t>No</a:t>
            </a:r>
            <a:r>
              <a:rPr lang="zh-TW" altLang="zh-TW" sz="1500" dirty="0" smtClean="0"/>
              <a:t>。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02193"/>
              </p:ext>
            </p:extLst>
          </p:nvPr>
        </p:nvGraphicFramePr>
        <p:xfrm>
          <a:off x="3055107" y="3022026"/>
          <a:ext cx="3813584" cy="137160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906792"/>
                <a:gridCol w="1906792"/>
              </a:tblGrid>
              <a:tr h="13715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5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</a:t>
                      </a:r>
                      <a:r>
                        <a:rPr lang="zh-TW" sz="15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  <a:endParaRPr lang="zh-TW" sz="15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5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tea </a:t>
                      </a:r>
                      <a:r>
                        <a:rPr lang="en-US" sz="15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drink</a:t>
                      </a:r>
                      <a:endParaRPr lang="zh-TW" sz="15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fish </a:t>
                      </a:r>
                      <a:r>
                        <a:rPr lang="en-US" sz="1500" b="1" kern="100" dirty="0">
                          <a:solidFill>
                            <a:schemeClr val="accen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meat</a:t>
                      </a:r>
                      <a:r>
                        <a:rPr lang="en-US" sz="15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sz="15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beef </a:t>
                      </a:r>
                      <a:r>
                        <a:rPr lang="en-US" sz="1500" b="1" kern="100" dirty="0">
                          <a:solidFill>
                            <a:schemeClr val="accen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meat</a:t>
                      </a:r>
                      <a:endParaRPr lang="zh-TW" sz="1500" b="1" kern="100" dirty="0">
                        <a:solidFill>
                          <a:schemeClr val="accen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meat</a:t>
                      </a:r>
                      <a:endParaRPr lang="zh-TW" sz="15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5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輸出</a:t>
                      </a:r>
                      <a:r>
                        <a:rPr lang="zh-TW" sz="15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  <a:endParaRPr lang="zh-TW" sz="15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beef </a:t>
                      </a:r>
                      <a:endParaRPr lang="zh-TW" sz="15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fish</a:t>
                      </a:r>
                      <a:endParaRPr lang="zh-TW" sz="15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10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5051925" y="1082904"/>
            <a:ext cx="2956500" cy="29565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71" name="Shape 71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700" y="1158825"/>
            <a:ext cx="2746650" cy="2746650"/>
          </a:xfrm>
          <a:prstGeom prst="rect">
            <a:avLst/>
          </a:prstGeom>
          <a:noFill/>
          <a:ln w="1143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pic>
      <p:sp>
        <p:nvSpPr>
          <p:cNvPr id="72" name="Shape 72"/>
          <p:cNvSpPr txBox="1">
            <a:spLocks noGrp="1"/>
          </p:cNvSpPr>
          <p:nvPr>
            <p:ph type="ctrTitle" idx="4294967295"/>
          </p:nvPr>
        </p:nvSpPr>
        <p:spPr>
          <a:xfrm>
            <a:off x="1544775" y="967758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 smtClean="0"/>
              <a:t>解題重點</a:t>
            </a:r>
            <a:r>
              <a:rPr lang="en-US" altLang="zh-TW" sz="5500" dirty="0" smtClean="0"/>
              <a:t>:</a:t>
            </a:r>
            <a:endParaRPr lang="en" sz="5500" dirty="0"/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1544700" y="2146834"/>
            <a:ext cx="3234300" cy="18488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TW" sz="2400" b="1" dirty="0" smtClean="0"/>
              <a:t>1.</a:t>
            </a:r>
            <a:r>
              <a:rPr lang="zh-TW" altLang="en-US" sz="2400" b="1" dirty="0" smtClean="0"/>
              <a:t> 搜尋食物種類</a:t>
            </a:r>
            <a:endParaRPr lang="en-US" altLang="zh-TW" sz="2400" b="1" dirty="0" smtClean="0"/>
          </a:p>
          <a:p>
            <a:pPr>
              <a:spcBef>
                <a:spcPts val="0"/>
              </a:spcBef>
              <a:buNone/>
            </a:pPr>
            <a:r>
              <a:rPr lang="zh-TW" altLang="en-US" sz="2400" b="1" dirty="0"/>
              <a:t> </a:t>
            </a:r>
            <a:r>
              <a:rPr lang="zh-TW" altLang="en-US" sz="2400" b="1" dirty="0" smtClean="0"/>
              <a:t>  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比對、存入 字串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TW" sz="2500" b="1" dirty="0" smtClean="0"/>
              <a:t>2.</a:t>
            </a:r>
            <a:r>
              <a:rPr lang="zh-TW" altLang="en-US" sz="2500" b="1" dirty="0" smtClean="0"/>
              <a:t> </a:t>
            </a:r>
            <a:r>
              <a:rPr lang="zh-TW" altLang="en-US" sz="2500" b="1" dirty="0" smtClean="0"/>
              <a:t>字串字典排序    </a:t>
            </a:r>
            <a:endParaRPr lang="en-US" altLang="zh-TW" sz="2500" b="1" dirty="0" smtClean="0"/>
          </a:p>
          <a:p>
            <a:pPr>
              <a:spcBef>
                <a:spcPts val="0"/>
              </a:spcBef>
              <a:buNone/>
            </a:pPr>
            <a:r>
              <a:rPr lang="zh-TW" altLang="en-US" sz="2500" b="1" dirty="0" smtClean="0"/>
              <a:t>    </a:t>
            </a:r>
            <a:r>
              <a:rPr lang="zh-TW" altLang="en-US" sz="2000" dirty="0" smtClean="0"/>
              <a:t>比對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、交換 字串</a:t>
            </a:r>
            <a:endParaRPr lang="en-US" altLang="zh-TW" sz="2000" dirty="0"/>
          </a:p>
          <a:p>
            <a:pPr lvl="0" rtl="0">
              <a:spcBef>
                <a:spcPts val="0"/>
              </a:spcBef>
              <a:buNone/>
            </a:pPr>
            <a:endParaRPr lang="en-US" altLang="zh-TW" b="1" dirty="0" smtClean="0"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78050" y="738632"/>
            <a:ext cx="3004566" cy="545042"/>
          </a:xfrm>
        </p:spPr>
        <p:txBody>
          <a:bodyPr/>
          <a:lstStyle/>
          <a:p>
            <a:r>
              <a:rPr lang="zh-TW" altLang="en-US" b="1" dirty="0" smtClean="0"/>
              <a:t>讀</a:t>
            </a:r>
            <a:r>
              <a:rPr lang="zh-TW" altLang="en-US" b="1" dirty="0" smtClean="0"/>
              <a:t>字</a:t>
            </a:r>
            <a:r>
              <a:rPr lang="zh-TW" altLang="en-US" b="1" dirty="0"/>
              <a:t>串</a:t>
            </a:r>
            <a:endParaRPr lang="zh-TW" alt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157" y="1422034"/>
            <a:ext cx="5631010" cy="2722174"/>
          </a:xfrm>
          <a:prstGeom prst="rect">
            <a:avLst/>
          </a:prstGeom>
          <a:ln w="19050" cap="sq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4910662" y="2841411"/>
            <a:ext cx="117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>
                <a:solidFill>
                  <a:schemeClr val="accent1"/>
                </a:solidFill>
              </a:rPr>
              <a:t>食物名稱</a:t>
            </a:r>
            <a:endParaRPr lang="zh-TW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215865" y="2844713"/>
            <a:ext cx="113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solidFill>
                  <a:srgbClr val="92D050"/>
                </a:solidFill>
              </a:rPr>
              <a:t>食物種類</a:t>
            </a:r>
            <a:endParaRPr lang="zh-TW" altLang="en-US" sz="1800" b="1" dirty="0">
              <a:solidFill>
                <a:srgbClr val="92D05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198702" y="3752728"/>
            <a:ext cx="203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>
                <a:solidFill>
                  <a:srgbClr val="FF0000"/>
                </a:solidFill>
              </a:rPr>
              <a:t>要搜尋的食物種類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60357" y="3775765"/>
            <a:ext cx="1911015" cy="3232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955711" y="2881387"/>
            <a:ext cx="1013574" cy="2893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6272995" y="2886508"/>
            <a:ext cx="1013574" cy="28938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393700"/>
            <a:r>
              <a:rPr lang="en-US" altLang="zh-TW" sz="2500" b="1" dirty="0" smtClean="0"/>
              <a:t>1.</a:t>
            </a:r>
            <a:r>
              <a:rPr lang="zh-TW" altLang="en-US" sz="2500" b="1" dirty="0" smtClean="0"/>
              <a:t> </a:t>
            </a:r>
            <a:r>
              <a:rPr lang="zh-TW" altLang="en-US" sz="2500" b="1" dirty="0" smtClean="0"/>
              <a:t>字串</a:t>
            </a:r>
            <a:r>
              <a:rPr lang="zh-TW" altLang="en-US" sz="2500" b="1" dirty="0">
                <a:solidFill>
                  <a:srgbClr val="0070C0"/>
                </a:solidFill>
              </a:rPr>
              <a:t>比對</a:t>
            </a:r>
            <a:endParaRPr lang="en-US" altLang="zh-TW" sz="2500" dirty="0" smtClean="0">
              <a:solidFill>
                <a:srgbClr val="FF0000"/>
              </a:solidFill>
            </a:endParaRPr>
          </a:p>
          <a:p>
            <a:pPr marL="63500" lvl="5">
              <a:buNone/>
            </a:pP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 </a:t>
            </a:r>
            <a:r>
              <a:rPr lang="zh-TW" altLang="zh-TW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strcmp</a:t>
            </a:r>
            <a:r>
              <a:rPr lang="zh-TW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（const char * str1，const char * str2）</a:t>
            </a:r>
            <a:r>
              <a:rPr lang="zh-TW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endParaRPr lang="en-US" altLang="zh-TW" sz="2000" dirty="0" smtClean="0">
              <a:sym typeface="Wingdings" panose="05000000000000000000" pitchFamily="2" charset="2"/>
            </a:endParaRPr>
          </a:p>
          <a:p>
            <a:pPr marL="63500">
              <a:buNone/>
            </a:pPr>
            <a:r>
              <a:rPr lang="zh-TW" altLang="en-US" sz="2000" dirty="0" smtClean="0">
                <a:sym typeface="Wingdings" panose="05000000000000000000" pitchFamily="2" charset="2"/>
              </a:rPr>
              <a:t>      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zh-TW" altLang="en-US" sz="2000" dirty="0" smtClean="0">
                <a:sym typeface="Wingdings" panose="05000000000000000000" pitchFamily="2" charset="2"/>
              </a:rPr>
              <a:t>  </a:t>
            </a:r>
            <a:endParaRPr lang="en-US" altLang="zh-TW" sz="2000" dirty="0" smtClean="0">
              <a:sym typeface="Wingdings" panose="05000000000000000000" pitchFamily="2" charset="2"/>
            </a:endParaRPr>
          </a:p>
          <a:p>
            <a:pPr marL="63500">
              <a:buNone/>
            </a:pPr>
            <a:r>
              <a:rPr lang="zh-TW" altLang="en-US" sz="2000" dirty="0" smtClean="0"/>
              <a:t>                  </a:t>
            </a:r>
            <a:r>
              <a:rPr lang="zh-TW" altLang="en-US" sz="1500" b="1" dirty="0" smtClean="0">
                <a:solidFill>
                  <a:srgbClr val="0070C0"/>
                </a:solidFill>
              </a:rPr>
              <a:t>搜尋種類    </a:t>
            </a:r>
            <a:r>
              <a:rPr lang="zh-TW" altLang="en-US" sz="1500" b="1" dirty="0" smtClean="0">
                <a:solidFill>
                  <a:srgbClr val="00B050"/>
                </a:solidFill>
              </a:rPr>
              <a:t>食物種類</a:t>
            </a:r>
            <a:endParaRPr lang="en" sz="1500" b="1" dirty="0" smtClean="0">
              <a:solidFill>
                <a:srgbClr val="00B050"/>
              </a:solidFill>
            </a:endParaRPr>
          </a:p>
          <a:p>
            <a:pPr marL="457200" indent="-393700"/>
            <a:r>
              <a:rPr lang="en-US" altLang="zh-TW" sz="2500" b="1" dirty="0" smtClean="0"/>
              <a:t>2.</a:t>
            </a:r>
            <a:r>
              <a:rPr lang="zh-TW" altLang="en-US" sz="2500" b="1" dirty="0" smtClean="0"/>
              <a:t> 比對結果相等</a:t>
            </a:r>
            <a:r>
              <a:rPr lang="zh-TW" altLang="en-US" sz="2500" b="1" dirty="0"/>
              <a:t> </a:t>
            </a:r>
            <a:endParaRPr lang="en-US" altLang="zh-TW" sz="2500" b="1" dirty="0" smtClean="0"/>
          </a:p>
          <a:p>
            <a:pPr marL="63500">
              <a:buNone/>
            </a:pPr>
            <a:r>
              <a:rPr lang="zh-TW" altLang="en-US" sz="25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TW" altLang="en-US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 </a:t>
            </a:r>
            <a:r>
              <a:rPr lang="en-US" altLang="zh-TW" sz="1800" b="1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ans</a:t>
            </a:r>
            <a:r>
              <a:rPr lang="en-US" altLang="zh-TW" sz="18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[51</a:t>
            </a:r>
            <a:r>
              <a:rPr lang="en-US" altLang="zh-TW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][16</a:t>
            </a:r>
            <a:r>
              <a:rPr lang="en-US" altLang="zh-TW" sz="18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endParaRPr lang="en-US" altLang="zh-TW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3500" lvl="3">
              <a:buNone/>
            </a:pPr>
            <a:r>
              <a:rPr lang="zh-TW" altLang="en-US" sz="2000" dirty="0" smtClean="0">
                <a:sym typeface="Wingdings" panose="05000000000000000000" pitchFamily="2" charset="2"/>
              </a:rPr>
              <a:t>  </a:t>
            </a:r>
            <a:endParaRPr lang="en-US" altLang="zh-TW" sz="2000" dirty="0"/>
          </a:p>
          <a:p>
            <a:pPr marL="63500" lvl="0" rtl="0">
              <a:spcBef>
                <a:spcPts val="0"/>
              </a:spcBef>
              <a:buSzPts val="2600"/>
              <a:buNone/>
            </a:pPr>
            <a:r>
              <a:rPr lang="zh-TW" altLang="en-US" sz="2000" dirty="0" smtClean="0">
                <a:sym typeface="Wingdings" panose="05000000000000000000" pitchFamily="2" charset="2"/>
              </a:rPr>
              <a:t>     </a:t>
            </a:r>
            <a:r>
              <a:rPr lang="en-US" altLang="zh-TW" sz="2000" dirty="0" smtClean="0">
                <a:sym typeface="Wingdings" panose="05000000000000000000" pitchFamily="2" charset="2"/>
              </a:rPr>
              <a:t> </a:t>
            </a:r>
            <a:r>
              <a:rPr lang="zh-TW" altLang="en-US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把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符合</a:t>
            </a:r>
            <a:r>
              <a:rPr lang="zh-TW" altLang="en-US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的 </a:t>
            </a:r>
            <a:r>
              <a:rPr lang="zh-TW" altLang="en-US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食物名稱 </a:t>
            </a:r>
            <a:r>
              <a:rPr lang="zh-TW" altLang="en-US" sz="1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複製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TW" altLang="en-US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到</a:t>
            </a:r>
            <a:r>
              <a:rPr lang="zh-TW" altLang="en-US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ans</a:t>
            </a:r>
            <a:r>
              <a:rPr lang="en-US" altLang="zh-TW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[count] </a:t>
            </a:r>
            <a:r>
              <a:rPr lang="zh-TW" altLang="en-US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字串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陣列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6" name="文字版面配置區 3"/>
          <p:cNvSpPr txBox="1">
            <a:spLocks/>
          </p:cNvSpPr>
          <p:nvPr/>
        </p:nvSpPr>
        <p:spPr>
          <a:xfrm>
            <a:off x="1622719" y="646762"/>
            <a:ext cx="3241856" cy="5450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◈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◆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◇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⬥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r>
              <a:rPr lang="zh-TW" altLang="en-US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搜尋食物種類</a:t>
            </a:r>
            <a:endParaRPr lang="zh-TW" altLang="en-US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92175" y="2300773"/>
            <a:ext cx="6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309" y="2148671"/>
            <a:ext cx="3227208" cy="30420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17169" y="211036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</a:rPr>
              <a:t>字串相等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17169" y="2148671"/>
            <a:ext cx="1204428" cy="3234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703" y="2944539"/>
            <a:ext cx="3272347" cy="490852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093527" y="3473701"/>
            <a:ext cx="635452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nos"/>
                <a:sym typeface="Tinos"/>
              </a:rPr>
              <a:t>char * </a:t>
            </a:r>
            <a:r>
              <a:rPr lang="zh-TW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nos"/>
                <a:sym typeface="Tinos"/>
              </a:rPr>
              <a:t>strcpy</a:t>
            </a:r>
            <a:r>
              <a:rPr lang="zh-TW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nos"/>
                <a:sym typeface="Tinos"/>
              </a:rPr>
              <a:t>（char * </a:t>
            </a:r>
            <a:r>
              <a:rPr lang="zh-TW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nos"/>
                <a:sym typeface="Tinos"/>
              </a:rPr>
              <a:t>dest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nos"/>
                <a:sym typeface="Tinos"/>
              </a:rPr>
              <a:t>ion</a:t>
            </a:r>
            <a:r>
              <a:rPr lang="zh-TW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nos"/>
                <a:sym typeface="Tinos"/>
              </a:rPr>
              <a:t>，</a:t>
            </a:r>
            <a:r>
              <a:rPr lang="zh-TW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nos"/>
                <a:sym typeface="Tinos"/>
              </a:rPr>
              <a:t>const char * </a:t>
            </a:r>
            <a:r>
              <a:rPr lang="zh-TW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nos"/>
                <a:sym typeface="Tinos"/>
              </a:rPr>
              <a:t>s</a:t>
            </a:r>
            <a:r>
              <a:rPr lang="en-US" altLang="zh-TW" sz="18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nos"/>
                <a:sym typeface="Tinos"/>
              </a:rPr>
              <a:t>ou</a:t>
            </a:r>
            <a:r>
              <a:rPr lang="zh-TW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nos"/>
                <a:sym typeface="Tinos"/>
              </a:rPr>
              <a:t>rc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nos"/>
                <a:sym typeface="Tinos"/>
              </a:rPr>
              <a:t>e</a:t>
            </a:r>
            <a:r>
              <a:rPr lang="zh-TW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nos"/>
                <a:sym typeface="Tinos"/>
              </a:rPr>
              <a:t>）</a:t>
            </a:r>
            <a:r>
              <a:rPr lang="zh-TW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nos"/>
                <a:sym typeface="Tinos"/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556175" y="1264154"/>
            <a:ext cx="6616800" cy="3042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393700"/>
            <a:r>
              <a:rPr lang="en-US" altLang="zh-TW" sz="2200" b="1" dirty="0" smtClean="0">
                <a:solidFill>
                  <a:schemeClr val="tx1"/>
                </a:solidFill>
              </a:rPr>
              <a:t>1.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 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字串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比對</a:t>
            </a:r>
            <a:endParaRPr lang="en-US" altLang="zh-TW" sz="2200" b="1" dirty="0" smtClean="0">
              <a:solidFill>
                <a:schemeClr val="tx1"/>
              </a:solidFill>
            </a:endParaRPr>
          </a:p>
          <a:p>
            <a:pPr marL="63500">
              <a:buNone/>
            </a:pPr>
            <a:r>
              <a:rPr lang="zh-TW" altLang="en-US" sz="16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16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 </a:t>
            </a:r>
            <a:r>
              <a:rPr lang="zh-TW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 </a:t>
            </a:r>
            <a:r>
              <a:rPr lang="zh-TW" altLang="zh-TW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strcmp</a:t>
            </a:r>
            <a:r>
              <a:rPr lang="zh-TW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（const char * str1，const char * str2）;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 marL="63500">
              <a:buNone/>
            </a:pPr>
            <a:endParaRPr lang="en-US" altLang="zh-TW" sz="2000" dirty="0" smtClean="0">
              <a:solidFill>
                <a:schemeClr val="bg2"/>
              </a:solidFill>
            </a:endParaRPr>
          </a:p>
          <a:p>
            <a:pPr marL="63500">
              <a:buNone/>
            </a:pPr>
            <a:endParaRPr lang="en-US" altLang="zh-TW" sz="2000" dirty="0">
              <a:solidFill>
                <a:schemeClr val="bg2"/>
              </a:solidFill>
            </a:endParaRPr>
          </a:p>
          <a:p>
            <a:pPr marL="63500">
              <a:buNone/>
            </a:pPr>
            <a:endParaRPr lang="en-US" altLang="zh-TW" sz="2000" dirty="0" smtClean="0">
              <a:solidFill>
                <a:schemeClr val="bg2"/>
              </a:solidFill>
            </a:endParaRPr>
          </a:p>
          <a:p>
            <a:pPr marL="63500">
              <a:buNone/>
            </a:pPr>
            <a:endParaRPr lang="en-US" altLang="zh-TW" sz="2000" dirty="0" smtClean="0">
              <a:solidFill>
                <a:schemeClr val="bg2"/>
              </a:solidFill>
            </a:endParaRPr>
          </a:p>
          <a:p>
            <a:pPr marL="63500">
              <a:buNone/>
            </a:pPr>
            <a:endParaRPr lang="en-US" altLang="zh-TW" sz="2000" dirty="0">
              <a:solidFill>
                <a:schemeClr val="bg2"/>
              </a:solidFill>
            </a:endParaRPr>
          </a:p>
          <a:p>
            <a:pPr marL="457200" indent="-393700"/>
            <a:r>
              <a:rPr lang="en-US" altLang="zh-TW" sz="2200" dirty="0" smtClean="0"/>
              <a:t>2.</a:t>
            </a:r>
            <a:r>
              <a:rPr lang="zh-TW" altLang="en-US" sz="2200" dirty="0" smtClean="0"/>
              <a:t> 字串交換</a:t>
            </a:r>
            <a:endParaRPr lang="en-US" altLang="zh-TW" sz="2200" dirty="0" smtClean="0"/>
          </a:p>
          <a:p>
            <a:pPr marL="63500">
              <a:buNone/>
            </a:pPr>
            <a:r>
              <a:rPr lang="zh-TW" altLang="en-US" sz="25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000" dirty="0" smtClean="0">
                <a:sym typeface="Wingdings" panose="05000000000000000000" pitchFamily="2" charset="2"/>
              </a:rPr>
              <a:t> 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6" name="文字版面配置區 3"/>
          <p:cNvSpPr txBox="1">
            <a:spLocks/>
          </p:cNvSpPr>
          <p:nvPr/>
        </p:nvSpPr>
        <p:spPr>
          <a:xfrm>
            <a:off x="1556175" y="632035"/>
            <a:ext cx="4747259" cy="5450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◈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◆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◇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⬥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r>
              <a:rPr lang="zh-TW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字串字典排序</a:t>
            </a:r>
            <a:r>
              <a:rPr lang="en-US" altLang="zh-TW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由小到大</a:t>
            </a:r>
            <a:r>
              <a:rPr lang="en-US" altLang="zh-TW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92175" y="2300773"/>
            <a:ext cx="6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96073" y="3785620"/>
            <a:ext cx="40519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solidFill>
                  <a:schemeClr val="tx1"/>
                </a:solidFill>
              </a:rPr>
              <a:t>若排序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前面字串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&gt;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後面字串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交換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894350"/>
              </p:ext>
            </p:extLst>
          </p:nvPr>
        </p:nvGraphicFramePr>
        <p:xfrm>
          <a:off x="2091222" y="2126618"/>
          <a:ext cx="2304850" cy="1097280"/>
        </p:xfrm>
        <a:graphic>
          <a:graphicData uri="http://schemas.openxmlformats.org/drawingml/2006/table">
            <a:tbl>
              <a:tblPr/>
              <a:tblGrid>
                <a:gridCol w="1152425"/>
                <a:gridCol w="1152425"/>
              </a:tblGrid>
              <a:tr h="2701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回傳值</a:t>
                      </a:r>
                      <a:endParaRPr lang="en-US" sz="12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indicates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2701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str1 &lt; str2</a:t>
                      </a:r>
                      <a:endParaRPr lang="en-US" altLang="zh-TW" sz="12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1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str1 = str2</a:t>
                      </a:r>
                      <a:endParaRPr lang="en-US" altLang="zh-TW" sz="12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1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&gt;0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str1 &gt; str2</a:t>
                      </a:r>
                      <a:endParaRPr lang="en-US" sz="12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2" name="群組 11"/>
          <p:cNvGrpSpPr/>
          <p:nvPr/>
        </p:nvGrpSpPr>
        <p:grpSpPr>
          <a:xfrm>
            <a:off x="4561693" y="2126618"/>
            <a:ext cx="3611282" cy="1638796"/>
            <a:chOff x="4664466" y="2176342"/>
            <a:chExt cx="3611282" cy="1638796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4713"/>
            <a:stretch/>
          </p:blipFill>
          <p:spPr>
            <a:xfrm>
              <a:off x="4664467" y="2176342"/>
              <a:ext cx="3611281" cy="996593"/>
            </a:xfrm>
            <a:prstGeom prst="rect">
              <a:avLst/>
            </a:prstGeom>
            <a:ln w="19050" cap="sq">
              <a:noFill/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78"/>
            <a:stretch/>
          </p:blipFill>
          <p:spPr>
            <a:xfrm>
              <a:off x="4664466" y="3172935"/>
              <a:ext cx="3611281" cy="642203"/>
            </a:xfrm>
            <a:prstGeom prst="rect">
              <a:avLst/>
            </a:prstGeom>
            <a:ln w="19050" cap="sq">
              <a:noFill/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10" name="矩形 9"/>
          <p:cNvSpPr/>
          <p:nvPr/>
        </p:nvSpPr>
        <p:spPr>
          <a:xfrm>
            <a:off x="5575818" y="2785304"/>
            <a:ext cx="2251613" cy="2969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74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556175" y="1264154"/>
            <a:ext cx="6616800" cy="3042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393700"/>
            <a:r>
              <a:rPr lang="en-US" altLang="zh-TW" sz="2200" dirty="0" smtClean="0">
                <a:solidFill>
                  <a:schemeClr val="tx1"/>
                </a:solidFill>
              </a:rPr>
              <a:t>1.</a:t>
            </a:r>
            <a:r>
              <a:rPr lang="zh-TW" altLang="en-US" sz="2200" dirty="0" smtClean="0">
                <a:solidFill>
                  <a:schemeClr val="tx1"/>
                </a:solidFill>
              </a:rPr>
              <a:t> </a:t>
            </a:r>
            <a:r>
              <a:rPr lang="zh-TW" altLang="en-US" sz="2200" dirty="0" smtClean="0">
                <a:solidFill>
                  <a:schemeClr val="tx1"/>
                </a:solidFill>
              </a:rPr>
              <a:t>字串</a:t>
            </a:r>
            <a:r>
              <a:rPr lang="zh-TW" altLang="en-US" sz="2200" dirty="0" smtClean="0">
                <a:solidFill>
                  <a:schemeClr val="tx1"/>
                </a:solidFill>
              </a:rPr>
              <a:t>比對</a:t>
            </a:r>
            <a:endParaRPr lang="en-US" altLang="zh-TW" sz="2000" dirty="0">
              <a:solidFill>
                <a:schemeClr val="bg2"/>
              </a:solidFill>
            </a:endParaRPr>
          </a:p>
          <a:p>
            <a:pPr marL="457200" indent="-393700"/>
            <a:r>
              <a:rPr lang="en-US" altLang="zh-TW" sz="2200" b="1" dirty="0" smtClean="0"/>
              <a:t>2.</a:t>
            </a:r>
            <a:r>
              <a:rPr lang="zh-TW" altLang="en-US" sz="2200" b="1" dirty="0" smtClean="0"/>
              <a:t> 字串交換</a:t>
            </a:r>
            <a:endParaRPr lang="en-US" altLang="zh-TW" sz="2200" b="1" dirty="0" smtClean="0"/>
          </a:p>
          <a:p>
            <a:pPr marL="63500">
              <a:buNone/>
            </a:pPr>
            <a:r>
              <a:rPr lang="zh-TW" altLang="en-US" sz="25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000" dirty="0" smtClean="0">
                <a:sym typeface="Wingdings" panose="05000000000000000000" pitchFamily="2" charset="2"/>
              </a:rPr>
              <a:t> 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6" name="文字版面配置區 3"/>
          <p:cNvSpPr txBox="1">
            <a:spLocks/>
          </p:cNvSpPr>
          <p:nvPr/>
        </p:nvSpPr>
        <p:spPr>
          <a:xfrm>
            <a:off x="1556175" y="632035"/>
            <a:ext cx="4747259" cy="5450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◈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◆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◇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⬥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r>
              <a:rPr lang="zh-TW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字串字典排序</a:t>
            </a:r>
            <a:r>
              <a:rPr lang="en-US" altLang="zh-TW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由小到大</a:t>
            </a:r>
            <a:r>
              <a:rPr lang="en-US" altLang="zh-TW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92175" y="2300773"/>
            <a:ext cx="6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888" y="1433710"/>
            <a:ext cx="3481462" cy="2872744"/>
          </a:xfrm>
          <a:prstGeom prst="rect">
            <a:avLst/>
          </a:prstGeom>
          <a:ln w="19050" cap="sq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b="22165"/>
          <a:stretch/>
        </p:blipFill>
        <p:spPr>
          <a:xfrm>
            <a:off x="1674213" y="2497094"/>
            <a:ext cx="2625637" cy="81288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272741" y="2072569"/>
            <a:ext cx="142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清空 </a:t>
            </a:r>
            <a:r>
              <a:rPr lang="en-US" altLang="zh-TW" sz="1800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ans</a:t>
            </a:r>
            <a:r>
              <a:rPr lang="en-US" altLang="zh-TW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 </a:t>
            </a:r>
            <a:r>
              <a:rPr lang="en-US" altLang="zh-TW" sz="1800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]</a:t>
            </a:r>
            <a:endParaRPr lang="zh-TW" altLang="en-US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87387" y="2104452"/>
            <a:ext cx="1332244" cy="3055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15" idx="3"/>
          </p:cNvCxnSpPr>
          <p:nvPr/>
        </p:nvCxnSpPr>
        <p:spPr>
          <a:xfrm>
            <a:off x="3619631" y="2257235"/>
            <a:ext cx="1898181" cy="753574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320910" y="3371864"/>
            <a:ext cx="1332244" cy="305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29240" y="334104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貼上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endParaRPr lang="zh-TW" altLang="en-US" sz="1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274" y="3801441"/>
            <a:ext cx="2622575" cy="296985"/>
          </a:xfrm>
          <a:prstGeom prst="rect">
            <a:avLst/>
          </a:prstGeom>
        </p:spPr>
      </p:pic>
      <p:cxnSp>
        <p:nvCxnSpPr>
          <p:cNvPr id="23" name="直線單箭頭接點 22"/>
          <p:cNvCxnSpPr>
            <a:stCxn id="20" idx="3"/>
          </p:cNvCxnSpPr>
          <p:nvPr/>
        </p:nvCxnSpPr>
        <p:spPr>
          <a:xfrm flipV="1">
            <a:off x="3653154" y="3177082"/>
            <a:ext cx="1864658" cy="347565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517812" y="2438149"/>
            <a:ext cx="1571357" cy="195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017206" y="2252577"/>
            <a:ext cx="9541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暫</a:t>
            </a:r>
            <a:r>
              <a:rPr lang="zh-TW" altLang="en-US" sz="15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存字串</a:t>
            </a:r>
            <a:endParaRPr lang="zh-TW" altLang="en-US" sz="15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206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382</Words>
  <Application>Microsoft Office PowerPoint</Application>
  <PresentationFormat>如螢幕大小 (16:9)</PresentationFormat>
  <Paragraphs>71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Oswald</vt:lpstr>
      <vt:lpstr>Tinos</vt:lpstr>
      <vt:lpstr>微軟正黑體</vt:lpstr>
      <vt:lpstr>新細明體</vt:lpstr>
      <vt:lpstr>Arial</vt:lpstr>
      <vt:lpstr>Symbol</vt:lpstr>
      <vt:lpstr>Times New Roman</vt:lpstr>
      <vt:lpstr>Wingdings</vt:lpstr>
      <vt:lpstr>Quintus template</vt:lpstr>
      <vt:lpstr>解題 飲食分類</vt:lpstr>
      <vt:lpstr>題 目</vt:lpstr>
      <vt:lpstr>PowerPoint 簡報</vt:lpstr>
      <vt:lpstr>解題重點: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解題心得 資工109蔡妤涓/40547025S</dc:title>
  <cp:lastModifiedBy>妤涓 蔡</cp:lastModifiedBy>
  <cp:revision>33</cp:revision>
  <dcterms:modified xsi:type="dcterms:W3CDTF">2019-02-20T13:37:38Z</dcterms:modified>
</cp:coreProperties>
</file>